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4B6F1A1-B941-4713-BEAD-F8A90511D2B0}">
  <a:tblStyle styleId="{54B6F1A1-B941-4713-BEAD-F8A90511D2B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273" autoAdjust="0"/>
  </p:normalViewPr>
  <p:slideViewPr>
    <p:cSldViewPr snapToGrid="0">
      <p:cViewPr varScale="1">
        <p:scale>
          <a:sx n="76" d="100"/>
          <a:sy n="76" d="100"/>
        </p:scale>
        <p:origin x="-204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8" Type="http://schemas.openxmlformats.org/officeDocument/2006/relationships/slide" Target="slides/slide7.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printerSettings" Target="printerSettings/printerSettings1.bin"/><Relationship Id="rId9" Type="http://schemas.openxmlformats.org/officeDocument/2006/relationships/slide" Target="slides/slide8.xml"/><Relationship Id="rId22" Type="http://schemas.openxmlformats.org/officeDocument/2006/relationships/theme" Target="theme/theme1.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1802690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1/lesson-8"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3710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4</a:t>
            </a:r>
            <a:r>
              <a:rPr lang="en-US" sz="1200" b="1" i="0" u="none" strike="noStrike" cap="none"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Have highlighters ready to distribute.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and display</a:t>
            </a:r>
            <a:r>
              <a:rPr lang="en" sz="1200" b="1" i="0" u="none" strike="noStrike" cap="none" dirty="0">
                <a:solidFill>
                  <a:srgbClr val="000000"/>
                </a:solidFill>
                <a:latin typeface="Calibri"/>
                <a:ea typeface="Calibri"/>
                <a:cs typeface="Calibri"/>
                <a:sym typeface="Calibri"/>
              </a:rPr>
              <a:t> Text-Dependent Questions: “An Incomplete Revolution” </a:t>
            </a:r>
            <a:r>
              <a:rPr lang="en" sz="1200" b="0" i="0" u="none" strike="noStrike" cap="none" dirty="0">
                <a:solidFill>
                  <a:srgbClr val="000000"/>
                </a:solidFill>
                <a:latin typeface="Calibri"/>
                <a:ea typeface="Calibri"/>
                <a:cs typeface="Calibri"/>
                <a:sym typeface="Calibri"/>
              </a:rPr>
              <a:t>and highlighters.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aloud the directions at the top of the page.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digging deeper into the text can help them understand it better, so they are going to dig deeper into this text by answering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and review what </a:t>
            </a:r>
            <a:r>
              <a:rPr lang="en" sz="1200" b="0" i="1" u="none" strike="noStrike" cap="none" dirty="0">
                <a:solidFill>
                  <a:srgbClr val="000000"/>
                </a:solidFill>
                <a:latin typeface="Calibri"/>
                <a:ea typeface="Calibri"/>
                <a:cs typeface="Calibri"/>
                <a:sym typeface="Calibri"/>
              </a:rPr>
              <a:t>collaboration</a:t>
            </a:r>
            <a:r>
              <a:rPr lang="en" sz="1200" b="0" i="0" u="none" strike="noStrike" cap="none" dirty="0">
                <a:solidFill>
                  <a:srgbClr val="000000"/>
                </a:solidFill>
                <a:latin typeface="Calibri"/>
                <a:ea typeface="Calibri"/>
                <a:cs typeface="Calibri"/>
                <a:sym typeface="Calibri"/>
              </a:rPr>
              <a:t> looks and sounds like as needed.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self-regulation: When you give students a warning before the transition to whole group, provide a clear routine for what to do with unfinished work and consider using a visual timer. </a:t>
            </a:r>
            <a:endParaRPr sz="1200" b="0" i="0" u="none" strike="noStrike" cap="none" dirty="0">
              <a:solidFill>
                <a:srgbClr val="000000"/>
              </a:solidFill>
              <a:latin typeface="Calibri"/>
              <a:ea typeface="Calibri"/>
              <a:cs typeface="Calibri"/>
              <a:sym typeface="Calibri"/>
            </a:endParaRPr>
          </a:p>
        </p:txBody>
      </p:sp>
      <p:sp>
        <p:nvSpPr>
          <p:cNvPr id="157" name="Google Shape;15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70533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25</a:t>
            </a:r>
            <a:r>
              <a:rPr lang="en-US" sz="1200" b="1" i="0" u="none" strike="noStrike" cap="none" dirty="0" smtClean="0">
                <a:solidFill>
                  <a:schemeClr val="dk1"/>
                </a:solidFill>
                <a:latin typeface="Calibri"/>
                <a:ea typeface="Calibri"/>
                <a:cs typeface="Calibri"/>
                <a:sym typeface="Calibri"/>
              </a:rPr>
              <a:t>-27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Char char="●"/>
            </a:pPr>
            <a:r>
              <a:rPr lang="en" sz="1200" b="0" i="0" u="none" strike="noStrike" cap="none" dirty="0">
                <a:solidFill>
                  <a:srgbClr val="000000"/>
                </a:solidFill>
                <a:latin typeface="Calibri"/>
                <a:ea typeface="Calibri"/>
                <a:cs typeface="Calibri"/>
                <a:sym typeface="Calibri"/>
              </a:rPr>
              <a:t>Refer to </a:t>
            </a:r>
            <a:r>
              <a:rPr lang="en" sz="1200" b="1" i="0" u="none" strike="noStrike" cap="none" dirty="0">
                <a:solidFill>
                  <a:srgbClr val="000000"/>
                </a:solidFill>
                <a:latin typeface="Calibri"/>
                <a:ea typeface="Calibri"/>
                <a:cs typeface="Calibri"/>
                <a:sym typeface="Calibri"/>
              </a:rPr>
              <a:t>Text-Dependent Questions: “An Incomplete Revolution” (answers,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Remind students of the criteria on the</a:t>
            </a:r>
            <a:r>
              <a:rPr lang="en" sz="1200" b="1" i="0" u="none" strike="noStrike" cap="none" dirty="0">
                <a:solidFill>
                  <a:srgbClr val="000000"/>
                </a:solidFill>
                <a:latin typeface="Calibri"/>
                <a:ea typeface="Calibri"/>
                <a:cs typeface="Calibri"/>
                <a:sym typeface="Calibri"/>
              </a:rPr>
              <a:t> Determining the Main Idea anchor chart</a:t>
            </a:r>
            <a:r>
              <a:rPr lang="en" sz="1200" b="0" i="0" u="none" strike="noStrike" cap="none" dirty="0">
                <a:solidFill>
                  <a:srgbClr val="000000"/>
                </a:solidFill>
                <a:latin typeface="Calibri"/>
                <a:ea typeface="Calibri"/>
                <a:cs typeface="Calibri"/>
                <a:sym typeface="Calibri"/>
              </a:rPr>
              <a:t> and point out that as the learning target suggests, there will be questions about determining the main idea of the text.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complete the text-dependent questions with their triad.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to support students as they work.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When 3 minutes remain, refocus whole group.</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Briefly review the answers to the questions. Refer to </a:t>
            </a:r>
            <a:r>
              <a:rPr lang="en" sz="1200" b="1" i="0" u="none" strike="noStrike" cap="none" dirty="0">
                <a:solidFill>
                  <a:srgbClr val="000000"/>
                </a:solidFill>
                <a:latin typeface="Calibri"/>
                <a:ea typeface="Calibri"/>
                <a:cs typeface="Calibri"/>
                <a:sym typeface="Calibri"/>
              </a:rPr>
              <a:t>Text-Dependent Questions: “An Incomplete Revolution” (answers,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time permits, consider inviting students to reflect silently on the text for 3 minutes. Due to the sensitive nature of this text, some students may benefit from silent reflection time. They may or may not wish to share their reflections with the whole group.</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to explain others’ ideas: </a:t>
            </a:r>
            <a:r>
              <a:rPr lang="en" sz="1200" b="0" i="1" u="none" strike="noStrike" cap="none" dirty="0">
                <a:solidFill>
                  <a:srgbClr val="000000"/>
                </a:solidFill>
                <a:latin typeface="Calibri"/>
                <a:ea typeface="Calibri"/>
                <a:cs typeface="Calibri"/>
                <a:sym typeface="Calibri"/>
              </a:rPr>
              <a:t>“Who can explain why your classmate came up with that response? I’ll give you time to think and write.”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completing text-dependent questions.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strategy development: (Modeling and Thinking Aloud</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Model thinking aloud the process for deciding which information goes in each section of the </a:t>
            </a:r>
            <a:r>
              <a:rPr lang="en" sz="1200" b="1" i="0" u="none" strike="noStrike" cap="none" dirty="0">
                <a:solidFill>
                  <a:srgbClr val="000000"/>
                </a:solidFill>
                <a:latin typeface="Calibri"/>
                <a:ea typeface="Calibri"/>
                <a:cs typeface="Calibri"/>
                <a:sym typeface="Calibri"/>
              </a:rPr>
              <a:t>Text-Dependent Questions: “An Incomplete Revolution” Venn diagram</a:t>
            </a:r>
            <a:r>
              <a:rPr lang="en" sz="1200" b="0" i="0" u="none" strike="noStrike" cap="none" dirty="0">
                <a:solidFill>
                  <a:srgbClr val="000000"/>
                </a:solidFill>
                <a:latin typeface="Calibri"/>
                <a:ea typeface="Calibri"/>
                <a:cs typeface="Calibri"/>
                <a:sym typeface="Calibri"/>
              </a:rPr>
              <a:t>. If helpful, color-code each section and underline information in the text using corresponding colors. Invite students to use the same colors in their own Venn diagram and text.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(Noticing Complete Sentences: Fragments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discuss why the notes recorded on the Venn diagram are fragments and encourage them to use the questions </a:t>
            </a:r>
            <a:r>
              <a:rPr lang="en-US" sz="1200" b="0" i="0" u="none" strike="noStrike" cap="none" dirty="0" err="1" smtClean="0">
                <a:solidFill>
                  <a:srgbClr val="000000"/>
                </a:solidFill>
                <a:latin typeface="Calibri"/>
                <a:ea typeface="Calibri"/>
                <a:cs typeface="Calibri"/>
                <a:sym typeface="Calibri"/>
              </a:rPr>
              <a:t>i</a:t>
            </a:r>
            <a:r>
              <a:rPr lang="en" sz="1200" b="0" i="0" u="none" strike="noStrike" cap="none" dirty="0" smtClean="0">
                <a:solidFill>
                  <a:srgbClr val="000000"/>
                </a:solidFill>
                <a:latin typeface="Calibri"/>
                <a:ea typeface="Calibri"/>
                <a:cs typeface="Calibri"/>
                <a:sym typeface="Calibri"/>
              </a:rPr>
              <a:t>n </a:t>
            </a:r>
            <a:r>
              <a:rPr lang="en" sz="1200" b="0" i="0" u="none" strike="noStrike" cap="none" dirty="0">
                <a:solidFill>
                  <a:srgbClr val="000000"/>
                </a:solidFill>
                <a:latin typeface="Calibri"/>
                <a:ea typeface="Calibri"/>
                <a:cs typeface="Calibri"/>
                <a:sym typeface="Calibri"/>
              </a:rPr>
              <a:t>the </a:t>
            </a:r>
            <a:r>
              <a:rPr lang="en" sz="1200" b="1" i="0" u="none" strike="noStrike" cap="none" dirty="0">
                <a:solidFill>
                  <a:srgbClr val="000000"/>
                </a:solidFill>
                <a:latin typeface="Calibri"/>
                <a:ea typeface="Calibri"/>
                <a:cs typeface="Calibri"/>
                <a:sym typeface="Calibri"/>
              </a:rPr>
              <a:t>Writing Complete Sentences handout</a:t>
            </a:r>
            <a:r>
              <a:rPr lang="en" sz="1200" b="0" i="0" u="none" strike="noStrike" cap="none" dirty="0">
                <a:solidFill>
                  <a:srgbClr val="000000"/>
                </a:solidFill>
                <a:latin typeface="Calibri"/>
                <a:ea typeface="Calibri"/>
                <a:cs typeface="Calibri"/>
                <a:sym typeface="Calibri"/>
              </a:rPr>
              <a:t> to guide them.</a:t>
            </a:r>
            <a:endParaRPr sz="1200" b="0" i="0" u="none" strike="noStrike" cap="none" dirty="0">
              <a:solidFill>
                <a:srgbClr val="000000"/>
              </a:solidFill>
              <a:latin typeface="Calibri"/>
              <a:ea typeface="Calibri"/>
              <a:cs typeface="Calibri"/>
              <a:sym typeface="Calibri"/>
            </a:endParaRPr>
          </a:p>
        </p:txBody>
      </p:sp>
      <p:sp>
        <p:nvSpPr>
          <p:cNvPr id="164" name="Google Shape;16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7183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Have paper ready for distribution.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paper.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for an exit ticket, they are going to write a summary of “An Incomplete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the exit tickets for informal assessment. Refer to</a:t>
            </a:r>
            <a:r>
              <a:rPr lang="en" sz="1200" b="1" i="0" u="none" strike="noStrike" cap="none" dirty="0">
                <a:solidFill>
                  <a:srgbClr val="000000"/>
                </a:solidFill>
                <a:latin typeface="Calibri"/>
                <a:ea typeface="Calibri"/>
                <a:cs typeface="Calibri"/>
                <a:sym typeface="Calibri"/>
              </a:rPr>
              <a:t> Exit Ticket: Summary Writing (example,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writing summary.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to organize their ideas in writing: Offer sentence starters or frames as scaffolding for student expression and communication.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(Paragraph Frame</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who need heavier support to use the paragraph frame created by more proficient students (see “for lighter support”) when writing their summaries.</a:t>
            </a:r>
            <a:endParaRPr sz="1200" b="0" i="0" u="none" strike="noStrike" cap="none" dirty="0">
              <a:solidFill>
                <a:srgbClr val="000000"/>
              </a:solidFill>
              <a:latin typeface="Calibri"/>
              <a:ea typeface="Calibri"/>
              <a:cs typeface="Calibri"/>
              <a:sym typeface="Calibri"/>
            </a:endParaRPr>
          </a:p>
        </p:txBody>
      </p:sp>
      <p:sp>
        <p:nvSpPr>
          <p:cNvPr id="170" name="Google Shape;1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5678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the Thumb-O-Meter technique for students to self-assess against the first two learning targets and how well they collaborated.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showing self assessment towards learning target.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176" name="Google Shape;17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14228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64541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83228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199" name="Google Shape;199;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4860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http://curriculum.eleducation.org/curriculum/ela/grade-4/module-3/unit-1/lesson-8</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567678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“An Incomplete Revolution” Vocabulary cards </a:t>
            </a:r>
            <a:r>
              <a:rPr lang="en" sz="1200" b="0" i="0" u="none" strike="noStrike" cap="none" dirty="0">
                <a:solidFill>
                  <a:srgbClr val="000000"/>
                </a:solidFill>
                <a:latin typeface="Calibri"/>
                <a:ea typeface="Calibri"/>
                <a:cs typeface="Calibri"/>
                <a:sym typeface="Calibri"/>
              </a:rPr>
              <a:t>(one card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Text-Dependent Questions: “An Incomplete Revolution” </a:t>
            </a:r>
            <a:r>
              <a:rPr lang="en" sz="1200" b="0" i="0" u="none" strike="noStrike" cap="none" dirty="0">
                <a:solidFill>
                  <a:srgbClr val="000000"/>
                </a:solidFill>
                <a:latin typeface="Calibri"/>
                <a:ea typeface="Calibri"/>
                <a:cs typeface="Calibri"/>
                <a:sym typeface="Calibri"/>
              </a:rPr>
              <a:t>(one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Highlighters</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Text-Dependent Questions: “An Incomplete Revolution” (answers, for teacher reference)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Paper</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(lined; one piece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Exit Ticket: Writing a Summary (example, for teacher reference)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“An Incomplete Revolution” (from Lesson 7;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Academic Word Wall </a:t>
            </a:r>
            <a:r>
              <a:rPr lang="en" sz="1200" b="0" i="0" u="none" strike="noStrike" cap="none" dirty="0">
                <a:solidFill>
                  <a:schemeClr val="dk1"/>
                </a:solidFill>
                <a:latin typeface="Calibri"/>
                <a:ea typeface="Calibri"/>
                <a:cs typeface="Calibri"/>
                <a:sym typeface="Calibri"/>
              </a:rPr>
              <a:t>(begun in Module 1; added to during Opening 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Domain-Specific Word Wall </a:t>
            </a:r>
            <a:r>
              <a:rPr lang="en" sz="1200" b="0" i="0" u="none" strike="noStrike" cap="none" dirty="0">
                <a:solidFill>
                  <a:schemeClr val="dk1"/>
                </a:solidFill>
                <a:latin typeface="Calibri"/>
                <a:ea typeface="Calibri"/>
                <a:cs typeface="Calibri"/>
                <a:sym typeface="Calibri"/>
              </a:rPr>
              <a:t>(begun in Lesson 1; added to during Opening 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Text Structures </a:t>
            </a:r>
            <a:r>
              <a:rPr lang="en" sz="1200" b="0" i="0" u="none" strike="noStrike" cap="none" dirty="0">
                <a:solidFill>
                  <a:schemeClr val="dk1"/>
                </a:solidFill>
                <a:latin typeface="Calibri"/>
                <a:ea typeface="Calibri"/>
                <a:cs typeface="Calibri"/>
                <a:sym typeface="Calibri"/>
              </a:rPr>
              <a:t>(from Lesson 3;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Questions about </a:t>
            </a:r>
            <a:r>
              <a:rPr lang="en" sz="1200" b="1" i="1" u="none" strike="noStrike" cap="none" dirty="0">
                <a:solidFill>
                  <a:schemeClr val="dk1"/>
                </a:solidFill>
                <a:latin typeface="Calibri"/>
                <a:ea typeface="Calibri"/>
                <a:cs typeface="Calibri"/>
                <a:sym typeface="Calibri"/>
              </a:rPr>
              <a:t>Colonial Voices: Hear Them Speak</a:t>
            </a:r>
            <a:r>
              <a:rPr lang="en" sz="1200" b="1" i="0" u="none" strike="noStrike" cap="none" dirty="0">
                <a:solidFill>
                  <a:schemeClr val="dk1"/>
                </a:solidFill>
                <a:latin typeface="Calibri"/>
                <a:ea typeface="Calibri"/>
                <a:cs typeface="Calibri"/>
                <a:sym typeface="Calibri"/>
              </a:rPr>
              <a:t> anchor chart </a:t>
            </a:r>
            <a:r>
              <a:rPr lang="en" sz="1200" b="0" i="0" u="none" strike="noStrike" cap="none" dirty="0">
                <a:solidFill>
                  <a:schemeClr val="dk1"/>
                </a:solidFill>
                <a:latin typeface="Calibri"/>
                <a:ea typeface="Calibri"/>
                <a:cs typeface="Calibri"/>
                <a:sym typeface="Calibri"/>
              </a:rPr>
              <a:t>(begun in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 </a:t>
            </a:r>
            <a:r>
              <a:rPr lang="en" sz="1200" b="0" i="0" u="none" strike="noStrike" cap="none" dirty="0">
                <a:solidFill>
                  <a:schemeClr val="dk1"/>
                </a:solidFill>
                <a:latin typeface="Calibri"/>
                <a:ea typeface="Calibri"/>
                <a:cs typeface="Calibri"/>
                <a:sym typeface="Calibri"/>
              </a:rPr>
              <a:t>(begun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Determining the Main Idea anchor chart </a:t>
            </a:r>
            <a:r>
              <a:rPr lang="en" sz="1200" b="0" i="0" u="none" strike="noStrike" cap="none" dirty="0">
                <a:solidFill>
                  <a:schemeClr val="dk1"/>
                </a:solidFill>
                <a:latin typeface="Calibri"/>
                <a:ea typeface="Calibri"/>
                <a:cs typeface="Calibri"/>
                <a:sym typeface="Calibri"/>
              </a:rPr>
              <a:t>(begun in Module 2)</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Criteria of an Effective Summary anchor chart </a:t>
            </a:r>
            <a:r>
              <a:rPr lang="en" sz="1200" b="0" i="0" u="none" strike="noStrike" cap="none" dirty="0">
                <a:solidFill>
                  <a:schemeClr val="dk1"/>
                </a:solidFill>
                <a:latin typeface="Calibri"/>
                <a:ea typeface="Calibri"/>
                <a:cs typeface="Calibri"/>
                <a:sym typeface="Calibri"/>
              </a:rPr>
              <a:t>(begun in Module 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are grouped in the same triads as in the previous lesson for this task.</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45791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this protocol before teaching. It is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 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57204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Work Time A, challenge students to change the notes in the Venn diagram from fragments to complete sentences. Invite students to identify the subject and the predicate in the complete sentences they suggest.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Challenge students to create a summary paragraph frame of “An Incomplete Revolution” for students who need heavier support to use during the Closing.</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 During Work Time A, model doing quick sketches within the Venn diagram graphic organizer as placeholders for information.</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77474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99900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the agenda for today.</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4323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retrieve “An Incomplete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a:t>
            </a:r>
            <a:r>
              <a:rPr lang="en" sz="1200" b="1" i="0" u="none" strike="noStrike" cap="none" dirty="0">
                <a:solidFill>
                  <a:srgbClr val="000000"/>
                </a:solidFill>
                <a:latin typeface="Calibri"/>
                <a:ea typeface="Calibri"/>
                <a:cs typeface="Calibri"/>
                <a:sym typeface="Calibri"/>
              </a:rPr>
              <a:t> “An Incomplete Revolution” Vocabulary cards.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some of their cards have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words on them and others have definitions.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Post and review directions on the slide.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Answer clarifying questions. Invite students to begin playing.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After 5 minutes, refocus whole group.</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total participation techniques, select pairs to share out their word, definition, and sentence from the text.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Add any new words to the</a:t>
            </a:r>
            <a:r>
              <a:rPr lang="en" sz="1200" b="1" i="0" u="none" strike="noStrike" cap="none" dirty="0">
                <a:solidFill>
                  <a:srgbClr val="000000"/>
                </a:solidFill>
                <a:latin typeface="Calibri"/>
                <a:ea typeface="Calibri"/>
                <a:cs typeface="Calibri"/>
                <a:sym typeface="Calibri"/>
              </a:rPr>
              <a:t> Academic Word Wall </a:t>
            </a:r>
            <a:r>
              <a:rPr lang="en" sz="1200" b="0" i="0" u="none" strike="noStrike" cap="none" dirty="0">
                <a:solidFill>
                  <a:srgbClr val="000000"/>
                </a:solidFill>
                <a:latin typeface="Calibri"/>
                <a:ea typeface="Calibri"/>
                <a:cs typeface="Calibri"/>
                <a:sym typeface="Calibri"/>
              </a:rPr>
              <a:t>or the</a:t>
            </a:r>
            <a:r>
              <a:rPr lang="en" sz="1200" b="1" i="0" u="none" strike="noStrike" cap="none" dirty="0">
                <a:solidFill>
                  <a:srgbClr val="000000"/>
                </a:solidFill>
                <a:latin typeface="Calibri"/>
                <a:ea typeface="Calibri"/>
                <a:cs typeface="Calibri"/>
                <a:sym typeface="Calibri"/>
              </a:rPr>
              <a:t> Domain-Specific Word Wall.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playing vocabulary game.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sharing word, definition, and sentence from the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a:t>
            </a:r>
            <a:r>
              <a:rPr lang="en" sz="1200" b="0" i="0" u="none" strike="noStrike" cap="none" dirty="0">
                <a:solidFill>
                  <a:srgbClr val="000000"/>
                </a:solidFill>
                <a:latin typeface="Calibri"/>
                <a:ea typeface="Calibri"/>
                <a:cs typeface="Calibri"/>
                <a:sym typeface="Calibri"/>
              </a:rPr>
              <a:t>: (Acting Out or Sketching Vocabulary Words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act out or sketch the meaning of each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word as it is read aloud in the sentence. Include sketches with any words added to the </a:t>
            </a:r>
            <a:r>
              <a:rPr lang="en" sz="1200" b="1" i="0" u="none" strike="noStrike" cap="none" dirty="0">
                <a:solidFill>
                  <a:srgbClr val="000000"/>
                </a:solidFill>
                <a:latin typeface="Calibri"/>
                <a:ea typeface="Calibri"/>
                <a:cs typeface="Calibri"/>
                <a:sym typeface="Calibri"/>
              </a:rPr>
              <a:t>Word Wall</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37988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move to sit with their triads from the previous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select a volunteer to read them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first learning target and the underlined the words </a:t>
            </a:r>
            <a:r>
              <a:rPr lang="en" sz="1200" b="0" i="1" u="none" strike="noStrike" cap="none" dirty="0">
                <a:solidFill>
                  <a:srgbClr val="000000"/>
                </a:solidFill>
                <a:latin typeface="Calibri"/>
                <a:ea typeface="Calibri"/>
                <a:cs typeface="Calibri"/>
                <a:sym typeface="Calibri"/>
              </a:rPr>
              <a:t>main idea</a:t>
            </a:r>
            <a:r>
              <a:rPr lang="en" sz="1200" b="0" i="0" u="none" strike="noStrike" cap="none" dirty="0">
                <a:solidFill>
                  <a:srgbClr val="000000"/>
                </a:solidFill>
                <a:latin typeface="Calibri"/>
                <a:ea typeface="Calibri"/>
                <a:cs typeface="Calibri"/>
                <a:sym typeface="Calibri"/>
              </a:rPr>
              <a:t>. Remind students that they found the main idea of poems in Module 1 and of informational texts in Module 2.</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 </a:t>
            </a:r>
            <a:r>
              <a:rPr lang="en" sz="1200" b="0" i="1" u="none" strike="noStrike" cap="none" dirty="0">
                <a:solidFill>
                  <a:srgbClr val="000000"/>
                </a:solidFill>
                <a:latin typeface="Calibri"/>
                <a:ea typeface="Calibri"/>
                <a:cs typeface="Calibri"/>
                <a:sym typeface="Calibri"/>
              </a:rPr>
              <a:t>“What is the main idea of a text?” </a:t>
            </a:r>
            <a:r>
              <a:rPr lang="en" sz="1200" b="1" i="0" u="none" strike="noStrike" cap="none" dirty="0">
                <a:solidFill>
                  <a:srgbClr val="000000"/>
                </a:solidFill>
                <a:latin typeface="Calibri"/>
                <a:ea typeface="Calibri"/>
                <a:cs typeface="Calibri"/>
                <a:sym typeface="Calibri"/>
              </a:rPr>
              <a:t>(the big idea related to the real world that the author wants the reader to take away from reading a text)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underlined the word summarize. Again, remind students that they summarized literary texts in Module 1 and informational texts in Module 2.</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 </a:t>
            </a:r>
            <a:r>
              <a:rPr lang="en" sz="1200" b="0" i="1" u="none" strike="noStrike" cap="none" dirty="0">
                <a:solidFill>
                  <a:srgbClr val="000000"/>
                </a:solidFill>
                <a:latin typeface="Calibri"/>
                <a:ea typeface="Calibri"/>
                <a:cs typeface="Calibri"/>
                <a:sym typeface="Calibri"/>
              </a:rPr>
              <a:t>“What does it mean to summarize?” </a:t>
            </a:r>
            <a:r>
              <a:rPr lang="en" sz="1200" b="1" i="0" u="none" strike="noStrike" cap="none" dirty="0">
                <a:solidFill>
                  <a:srgbClr val="000000"/>
                </a:solidFill>
                <a:latin typeface="Calibri"/>
                <a:ea typeface="Calibri"/>
                <a:cs typeface="Calibri"/>
                <a:sym typeface="Calibri"/>
              </a:rPr>
              <a:t>(to briefly describe what something is about, including the main idea(s) or events)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second target and remind them that they have seen this same target for a few different texts throughout this unit. Remind them of their </a:t>
            </a:r>
            <a:r>
              <a:rPr lang="en" sz="1200" b="1" i="0" u="none" strike="noStrike" cap="none" dirty="0">
                <a:solidFill>
                  <a:srgbClr val="000000"/>
                </a:solidFill>
                <a:latin typeface="Calibri"/>
                <a:ea typeface="Calibri"/>
                <a:cs typeface="Calibri"/>
                <a:sym typeface="Calibri"/>
              </a:rPr>
              <a:t>Text Structures</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handout</a:t>
            </a:r>
            <a:r>
              <a:rPr lang="en" sz="1200" b="0" i="0" u="none" strike="noStrike" cap="none" dirty="0">
                <a:solidFill>
                  <a:srgbClr val="000000"/>
                </a:solidFill>
                <a:latin typeface="Calibri"/>
                <a:ea typeface="Calibri"/>
                <a:cs typeface="Calibri"/>
                <a:sym typeface="Calibri"/>
              </a:rPr>
              <a:t>, which lists different kinds of text structures.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comprehension and engagement: (Working toward Same Learning Target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share one way they worked toward similar learning targets in previous lessons.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(Comparing Finding the Gist to Summarizing</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Remind students that in the previous lesson, they found the gist of “An Incomplete Revolution,” and in this lesson they will </a:t>
            </a:r>
            <a:r>
              <a:rPr lang="en" sz="1200" b="0" i="1" u="none" strike="noStrike" cap="none" dirty="0">
                <a:solidFill>
                  <a:srgbClr val="000000"/>
                </a:solidFill>
                <a:latin typeface="Calibri"/>
                <a:ea typeface="Calibri"/>
                <a:cs typeface="Calibri"/>
                <a:sym typeface="Calibri"/>
              </a:rPr>
              <a:t>summarize,</a:t>
            </a:r>
            <a:r>
              <a:rPr lang="en" sz="1200" b="0" i="0" u="none" strike="noStrike" cap="none" dirty="0">
                <a:solidFill>
                  <a:srgbClr val="000000"/>
                </a:solidFill>
                <a:latin typeface="Calibri"/>
                <a:ea typeface="Calibri"/>
                <a:cs typeface="Calibri"/>
                <a:sym typeface="Calibri"/>
              </a:rPr>
              <a:t> or write a summary about it. Ask students about the relationship between the gist and a summary. Examples: </a:t>
            </a:r>
            <a:r>
              <a:rPr lang="en" sz="1200" b="0" i="1" u="none" strike="noStrike" cap="none" dirty="0">
                <a:solidFill>
                  <a:srgbClr val="000000"/>
                </a:solidFill>
                <a:latin typeface="Calibri"/>
                <a:ea typeface="Calibri"/>
                <a:cs typeface="Calibri"/>
                <a:sym typeface="Calibri"/>
              </a:rPr>
              <a:t>“What is the gist of a text?” </a:t>
            </a:r>
            <a:r>
              <a:rPr lang="en" sz="1200" b="1" i="0" u="none" strike="noStrike" cap="none" dirty="0">
                <a:solidFill>
                  <a:srgbClr val="000000"/>
                </a:solidFill>
                <a:latin typeface="Calibri"/>
                <a:ea typeface="Calibri"/>
                <a:cs typeface="Calibri"/>
                <a:sym typeface="Calibri"/>
              </a:rPr>
              <a:t>(what it is mostly about)</a:t>
            </a:r>
            <a:r>
              <a:rPr lang="en" sz="1200" b="0" i="1" u="none" strike="noStrike" cap="none" dirty="0">
                <a:solidFill>
                  <a:srgbClr val="000000"/>
                </a:solidFill>
                <a:latin typeface="Calibri"/>
                <a:ea typeface="Calibri"/>
                <a:cs typeface="Calibri"/>
                <a:sym typeface="Calibri"/>
              </a:rPr>
              <a:t> “How is a summary different?” </a:t>
            </a:r>
            <a:r>
              <a:rPr lang="en" sz="1200" b="1" i="0" u="none" strike="noStrike" cap="none" dirty="0">
                <a:solidFill>
                  <a:srgbClr val="000000"/>
                </a:solidFill>
                <a:latin typeface="Calibri"/>
                <a:ea typeface="Calibri"/>
                <a:cs typeface="Calibri"/>
                <a:sym typeface="Calibri"/>
              </a:rPr>
              <a:t>(A summary tells all of the most important points.)</a:t>
            </a:r>
            <a:endParaRPr sz="1200" b="1" i="0" u="none" strike="noStrike" cap="none" dirty="0">
              <a:solidFill>
                <a:srgbClr val="000000"/>
              </a:solidFill>
              <a:latin typeface="Calibri"/>
              <a:ea typeface="Calibri"/>
              <a:cs typeface="Calibri"/>
              <a:sym typeface="Calibri"/>
            </a:endParaRPr>
          </a:p>
        </p:txBody>
      </p:sp>
      <p:sp>
        <p:nvSpPr>
          <p:cNvPr id="149" name="Google Shape;14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84041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1" name="Google Shape;81;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7" name="Google Shape;87;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2" name="Google Shape;32;p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3" name="Google Shape;33;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 name="Google Shape;36;p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9" name="Google Shape;49;p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7" name="Google Shape;67;p1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628650" y="1166175"/>
            <a:ext cx="7886700" cy="34665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60-70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In Work Time A, students closely read “An Incomplete Revolution” to answer questions that guide them toward determining the main idea and the structure of the text.</a:t>
            </a:r>
            <a:endParaRPr sz="1800" b="0" i="0" u="none" strike="noStrike" cap="none" dirty="0">
              <a:solidFill>
                <a:srgbClr val="000000"/>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700"/>
              </a:spcBef>
              <a:spcAft>
                <a:spcPts val="0"/>
              </a:spcAft>
              <a:buClr>
                <a:srgbClr val="444444"/>
              </a:buClr>
              <a:buSzPts val="1800"/>
              <a:buFont typeface="Century Gothic"/>
              <a:buAutoNum type="arabicPeriod"/>
            </a:pPr>
            <a:r>
              <a:rPr lang="en" sz="1800" b="0" i="0" u="none" strike="noStrike" cap="none" dirty="0">
                <a:solidFill>
                  <a:schemeClr val="tx1"/>
                </a:solidFill>
                <a:sym typeface="Century Gothic"/>
              </a:rPr>
              <a:t>I can determine the main idea and summarize the text “An Incomplete </a:t>
            </a:r>
            <a:r>
              <a:rPr lang="en" sz="1800" b="0" i="0" u="none" strike="noStrike" cap="none" dirty="0" smtClean="0">
                <a:solidFill>
                  <a:schemeClr val="tx1"/>
                </a:solidFill>
                <a:sym typeface="Century Gothic"/>
              </a:rPr>
              <a:t>Revolution</a:t>
            </a:r>
            <a:r>
              <a:rPr lang="en-US" sz="1800" b="0" i="0" u="none" strike="noStrike" cap="none" dirty="0" smtClean="0">
                <a:solidFill>
                  <a:schemeClr val="tx1"/>
                </a:solidFill>
                <a:sym typeface="Century Gothic"/>
              </a:rPr>
              <a:t>.</a:t>
            </a:r>
            <a:r>
              <a:rPr lang="en" sz="1800" dirty="0" smtClean="0">
                <a:solidFill>
                  <a:schemeClr val="tx1"/>
                </a:solidFill>
              </a:rPr>
              <a:t>”</a:t>
            </a:r>
            <a:endParaRPr sz="1800" b="1" i="0" u="none" strike="noStrike" cap="none" dirty="0">
              <a:solidFill>
                <a:schemeClr val="tx1"/>
              </a:solidFill>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rabicPeriod"/>
            </a:pPr>
            <a:r>
              <a:rPr lang="en" sz="1800" b="0" i="0" u="none" strike="noStrike" cap="none" dirty="0">
                <a:solidFill>
                  <a:schemeClr val="tx1"/>
                </a:solidFill>
                <a:sym typeface="Century Gothic"/>
              </a:rPr>
              <a:t>I can describe the overall structure of the text “An Incomplete </a:t>
            </a:r>
            <a:r>
              <a:rPr lang="en" sz="1800" b="0" i="0" u="none" strike="noStrike" cap="none" dirty="0" smtClean="0">
                <a:solidFill>
                  <a:schemeClr val="tx1"/>
                </a:solidFill>
                <a:sym typeface="Century Gothic"/>
              </a:rPr>
              <a:t>Revolution</a:t>
            </a:r>
            <a:r>
              <a:rPr lang="en-US" sz="1800" b="0" i="0" u="none" strike="noStrike" cap="none" dirty="0" smtClean="0">
                <a:solidFill>
                  <a:schemeClr val="tx1"/>
                </a:solidFill>
                <a:sym typeface="Century Gothic"/>
              </a:rPr>
              <a:t>.</a:t>
            </a:r>
            <a:r>
              <a:rPr lang="en" sz="1800" dirty="0" smtClean="0">
                <a:solidFill>
                  <a:schemeClr val="tx1"/>
                </a:solidFill>
              </a:rPr>
              <a:t>”</a:t>
            </a:r>
            <a:endParaRPr sz="1800" b="0" i="0" u="none" strike="noStrike" cap="none" dirty="0">
              <a:solidFill>
                <a:schemeClr val="tx1"/>
              </a:solidFill>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514075" y="1936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Text-Dependent Questions: “An Incomplete Revolution” </a:t>
            </a:r>
            <a:endParaRPr sz="2400" b="0" i="0" u="none" strike="noStrike" cap="none">
              <a:solidFill>
                <a:srgbClr val="000000"/>
              </a:solidFill>
              <a:latin typeface="Century Gothic"/>
              <a:ea typeface="Century Gothic"/>
              <a:cs typeface="Century Gothic"/>
              <a:sym typeface="Century Gothic"/>
            </a:endParaRPr>
          </a:p>
        </p:txBody>
      </p:sp>
      <p:pic>
        <p:nvPicPr>
          <p:cNvPr id="160" name="Google Shape;160;p23"/>
          <p:cNvPicPr preferRelativeResize="0"/>
          <p:nvPr/>
        </p:nvPicPr>
        <p:blipFill rotWithShape="1">
          <a:blip r:embed="rId3">
            <a:alphaModFix/>
          </a:blip>
          <a:srcRect/>
          <a:stretch/>
        </p:blipFill>
        <p:spPr>
          <a:xfrm>
            <a:off x="5354600" y="821350"/>
            <a:ext cx="3271825" cy="3952025"/>
          </a:xfrm>
          <a:prstGeom prst="rect">
            <a:avLst/>
          </a:prstGeom>
          <a:noFill/>
          <a:ln w="9525" cap="flat" cmpd="sng">
            <a:solidFill>
              <a:srgbClr val="000000"/>
            </a:solidFill>
            <a:prstDash val="solid"/>
            <a:round/>
            <a:headEnd type="none" w="sm" len="sm"/>
            <a:tailEnd type="none" w="sm" len="sm"/>
          </a:ln>
        </p:spPr>
      </p:pic>
      <p:pic>
        <p:nvPicPr>
          <p:cNvPr id="161" name="Google Shape;161;p23"/>
          <p:cNvPicPr preferRelativeResize="0"/>
          <p:nvPr/>
        </p:nvPicPr>
        <p:blipFill rotWithShape="1">
          <a:blip r:embed="rId4">
            <a:alphaModFix/>
          </a:blip>
          <a:srcRect/>
          <a:stretch/>
        </p:blipFill>
        <p:spPr>
          <a:xfrm>
            <a:off x="421825" y="1963024"/>
            <a:ext cx="4552975" cy="18473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chemeClr val="dk1"/>
                </a:solidFill>
                <a:latin typeface="Century Gothic"/>
                <a:ea typeface="Century Gothic"/>
                <a:cs typeface="Century Gothic"/>
                <a:sym typeface="Century Gothic"/>
              </a:rPr>
              <a:t>Text-Dependent Questions: “An Incomplete Revolution” </a:t>
            </a:r>
            <a:endParaRPr sz="3300" b="0" i="0" u="none" strike="noStrike" cap="none">
              <a:solidFill>
                <a:schemeClr val="dk1"/>
              </a:solidFill>
              <a:latin typeface="Century Gothic"/>
              <a:ea typeface="Century Gothic"/>
              <a:cs typeface="Century Gothic"/>
              <a:sym typeface="Century Gothic"/>
            </a:endParaRPr>
          </a:p>
        </p:txBody>
      </p:sp>
      <p:pic>
        <p:nvPicPr>
          <p:cNvPr id="167" name="Google Shape;167;p24"/>
          <p:cNvPicPr preferRelativeResize="0"/>
          <p:nvPr/>
        </p:nvPicPr>
        <p:blipFill rotWithShape="1">
          <a:blip r:embed="rId3">
            <a:alphaModFix/>
          </a:blip>
          <a:srcRect/>
          <a:stretch/>
        </p:blipFill>
        <p:spPr>
          <a:xfrm>
            <a:off x="2287000" y="1120294"/>
            <a:ext cx="4840057" cy="357065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Independent Writing: Summary of “An Incomplete Revolution”</a:t>
            </a:r>
            <a:endParaRPr sz="2400" b="0" i="0" u="none" strike="noStrike" cap="none">
              <a:solidFill>
                <a:srgbClr val="000000"/>
              </a:solidFill>
              <a:latin typeface="Century Gothic"/>
              <a:ea typeface="Century Gothic"/>
              <a:cs typeface="Century Gothic"/>
              <a:sym typeface="Century Gothic"/>
            </a:endParaRPr>
          </a:p>
        </p:txBody>
      </p:sp>
      <p:sp>
        <p:nvSpPr>
          <p:cNvPr id="173" name="Google Shape;17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Century Gothic"/>
              <a:buNone/>
            </a:pPr>
            <a:r>
              <a:rPr lang="en" sz="2400" b="0" i="0" u="none" strike="noStrike" cap="none">
                <a:solidFill>
                  <a:srgbClr val="000000"/>
                </a:solidFill>
                <a:latin typeface="Century Gothic"/>
                <a:ea typeface="Century Gothic"/>
                <a:cs typeface="Century Gothic"/>
                <a:sym typeface="Century Gothic"/>
              </a:rPr>
              <a:t>Directions:</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Century Gothic"/>
              <a:buNone/>
            </a:pPr>
            <a:r>
              <a:rPr lang="en" sz="1800" b="0" i="0" u="none" strike="noStrike" cap="none">
                <a:solidFill>
                  <a:srgbClr val="000000"/>
                </a:solidFill>
                <a:latin typeface="Century Gothic"/>
                <a:ea typeface="Century Gothic"/>
                <a:cs typeface="Century Gothic"/>
                <a:sym typeface="Century Gothic"/>
              </a:rPr>
              <a:t>Write a summary of “An Incomplete Revolution.”</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179" name="Google Shape;17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determine the </a:t>
            </a:r>
            <a:r>
              <a:rPr lang="en" sz="2200" b="0" i="0" u="sng" strike="noStrike" cap="none">
                <a:solidFill>
                  <a:srgbClr val="000000"/>
                </a:solidFill>
                <a:latin typeface="Century Gothic"/>
                <a:ea typeface="Century Gothic"/>
                <a:cs typeface="Century Gothic"/>
                <a:sym typeface="Century Gothic"/>
              </a:rPr>
              <a:t>main idea</a:t>
            </a:r>
            <a:r>
              <a:rPr lang="en" sz="2200" b="0" i="0" u="none" strike="noStrike" cap="none">
                <a:solidFill>
                  <a:srgbClr val="000000"/>
                </a:solidFill>
                <a:latin typeface="Century Gothic"/>
                <a:ea typeface="Century Gothic"/>
                <a:cs typeface="Century Gothic"/>
                <a:sym typeface="Century Gothic"/>
              </a:rPr>
              <a:t> and </a:t>
            </a:r>
            <a:r>
              <a:rPr lang="en" sz="2200" b="0" i="0" u="sng" strike="noStrike" cap="none">
                <a:solidFill>
                  <a:srgbClr val="000000"/>
                </a:solidFill>
                <a:latin typeface="Century Gothic"/>
                <a:ea typeface="Century Gothic"/>
                <a:cs typeface="Century Gothic"/>
                <a:sym typeface="Century Gothic"/>
              </a:rPr>
              <a:t>summarize</a:t>
            </a:r>
            <a:r>
              <a:rPr lang="en" sz="2200" b="0" i="0" u="none" strike="noStrike" cap="none">
                <a:solidFill>
                  <a:srgbClr val="000000"/>
                </a:solidFill>
                <a:latin typeface="Century Gothic"/>
                <a:ea typeface="Century Gothic"/>
                <a:cs typeface="Century Gothic"/>
                <a:sym typeface="Century Gothic"/>
              </a:rPr>
              <a:t> the text “An Incomplete Revolution.”</a:t>
            </a:r>
            <a:endParaRPr sz="2200" b="0" i="0" u="none" strike="noStrike" cap="none">
              <a:solidFill>
                <a:srgbClr val="000000"/>
              </a:solidFill>
              <a:latin typeface="Century Gothic"/>
              <a:ea typeface="Century Gothic"/>
              <a:cs typeface="Century Gothic"/>
              <a:sym typeface="Century Gothic"/>
            </a:endParaRPr>
          </a:p>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describe the overall structure of the text “An Incomplete Revolution.”</a:t>
            </a:r>
            <a:endParaRPr sz="2200" b="0" i="0" u="none" strike="noStrike" cap="none">
              <a:solidFill>
                <a:srgbClr val="000000"/>
              </a:solidFill>
              <a:latin typeface="Century Gothic"/>
              <a:ea typeface="Century Gothic"/>
              <a:cs typeface="Century Gothic"/>
              <a:sym typeface="Century Gothic"/>
            </a:endParaRPr>
          </a:p>
        </p:txBody>
      </p:sp>
      <p:pic>
        <p:nvPicPr>
          <p:cNvPr id="180" name="Google Shape;180;p26"/>
          <p:cNvPicPr preferRelativeResize="0"/>
          <p:nvPr/>
        </p:nvPicPr>
        <p:blipFill rotWithShape="1">
          <a:blip r:embed="rId3">
            <a:alphaModFix/>
          </a:blip>
          <a:srcRect/>
          <a:stretch/>
        </p:blipFill>
        <p:spPr>
          <a:xfrm>
            <a:off x="8565575" y="4368519"/>
            <a:ext cx="528200" cy="528200"/>
          </a:xfrm>
          <a:prstGeom prst="rect">
            <a:avLst/>
          </a:prstGeom>
          <a:noFill/>
          <a:ln>
            <a:noFill/>
          </a:ln>
        </p:spPr>
      </p:pic>
      <p:pic>
        <p:nvPicPr>
          <p:cNvPr id="181" name="Google Shape;181;p26"/>
          <p:cNvPicPr preferRelativeResize="0"/>
          <p:nvPr/>
        </p:nvPicPr>
        <p:blipFill rotWithShape="1">
          <a:blip r:embed="rId4">
            <a:alphaModFix/>
          </a:blip>
          <a:srcRect/>
          <a:stretch/>
        </p:blipFill>
        <p:spPr>
          <a:xfrm>
            <a:off x="7993711" y="4368519"/>
            <a:ext cx="528200" cy="528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87" name="Google Shape;187;p27"/>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mj-lt"/>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188" name="Google Shape;188;p27"/>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8"/>
          <p:cNvSpPr txBox="1">
            <a:spLocks noGrp="1"/>
          </p:cNvSpPr>
          <p:nvPr>
            <p:ph type="title"/>
          </p:nvPr>
        </p:nvSpPr>
        <p:spPr>
          <a:xfrm>
            <a:off x="311700" y="1288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194" name="Google Shape;194;p28"/>
          <p:cNvSpPr txBox="1">
            <a:spLocks noGrp="1"/>
          </p:cNvSpPr>
          <p:nvPr>
            <p:ph type="body" idx="1"/>
          </p:nvPr>
        </p:nvSpPr>
        <p:spPr>
          <a:xfrm>
            <a:off x="466675" y="70156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195" name="Google Shape;195;p28"/>
          <p:cNvSpPr txBox="1">
            <a:spLocks noGrp="1"/>
          </p:cNvSpPr>
          <p:nvPr>
            <p:ph type="body" idx="2"/>
          </p:nvPr>
        </p:nvSpPr>
        <p:spPr>
          <a:xfrm>
            <a:off x="466675" y="146040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9"/>
          <p:cNvSpPr txBox="1">
            <a:spLocks noGrp="1"/>
          </p:cNvSpPr>
          <p:nvPr>
            <p:ph type="title"/>
          </p:nvPr>
        </p:nvSpPr>
        <p:spPr>
          <a:xfrm>
            <a:off x="628650" y="16329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02" name="Google Shape;202;p29"/>
          <p:cNvSpPr txBox="1">
            <a:spLocks noGrp="1"/>
          </p:cNvSpPr>
          <p:nvPr>
            <p:ph type="body" idx="1"/>
          </p:nvPr>
        </p:nvSpPr>
        <p:spPr>
          <a:xfrm>
            <a:off x="628650" y="6542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03" name="Google Shape;203;p29"/>
          <p:cNvGraphicFramePr/>
          <p:nvPr/>
        </p:nvGraphicFramePr>
        <p:xfrm>
          <a:off x="952500" y="2806500"/>
          <a:ext cx="7239000" cy="1859219"/>
        </p:xfrm>
        <a:graphic>
          <a:graphicData uri="http://schemas.openxmlformats.org/drawingml/2006/table">
            <a:tbl>
              <a:tblPr>
                <a:noFill/>
                <a:tableStyleId>{54B6F1A1-B941-4713-BEAD-F8A90511D2B0}</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8: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8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endParaRPr lang="en"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Engaging the Reader:  “An Incomplete Revolution” Vocabulary Game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Learning Targets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Text-Dependent Questions:  “An Incomplete Revolution”</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Independent Writing:  Summary of “An Incomplete Revolution”</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Homework</a:t>
            </a:r>
            <a:endParaRPr sz="17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8: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8: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the Thumb-O-Meter protocol.</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20" name="Google Shape;120;p1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8</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smtClean="0">
                <a:solidFill>
                  <a:srgbClr val="000000"/>
                </a:solidFill>
                <a:latin typeface="Century Gothic"/>
                <a:ea typeface="Century Gothic"/>
                <a:cs typeface="Century Gothic"/>
                <a:sym typeface="Century Gothic"/>
              </a:rPr>
              <a:t>Students </a:t>
            </a:r>
            <a:r>
              <a:rPr lang="en" sz="1800" b="0" i="0" u="none" strike="noStrike" cap="none" dirty="0">
                <a:solidFill>
                  <a:srgbClr val="000000"/>
                </a:solidFill>
                <a:latin typeface="Century Gothic"/>
                <a:ea typeface="Century Gothic"/>
                <a:cs typeface="Century Gothic"/>
                <a:sym typeface="Century Gothic"/>
              </a:rPr>
              <a:t>may need additional support recording their answers on their note-catchers. Consider grouping those students together and providing teacher support when necessary.</a:t>
            </a:r>
            <a:endParaRPr sz="18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21" name="Google Shape;121;p18"/>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8"/>
        <p:cNvGrpSpPr/>
        <p:nvPr/>
      </p:nvGrpSpPr>
      <p:grpSpPr>
        <a:xfrm>
          <a:off x="0" y="0"/>
          <a:ext cx="0" cy="0"/>
          <a:chOff x="0" y="0"/>
          <a:chExt cx="0" cy="0"/>
        </a:xfrm>
      </p:grpSpPr>
      <p:pic>
        <p:nvPicPr>
          <p:cNvPr id="129" name="Google Shape;129;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0" name="Google Shape;130;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1" name="Google Shape;131;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8</a:t>
            </a:r>
            <a:endParaRPr sz="3000" b="0" i="0" u="none" strike="noStrike" cap="none">
              <a:solidFill>
                <a:srgbClr val="404040"/>
              </a:solidFill>
              <a:latin typeface="Calibri"/>
              <a:ea typeface="Calibri"/>
              <a:cs typeface="Calibri"/>
              <a:sym typeface="Calibri"/>
            </a:endParaRPr>
          </a:p>
        </p:txBody>
      </p:sp>
      <p:pic>
        <p:nvPicPr>
          <p:cNvPr id="132" name="Google Shape;132;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3" name="Google Shape;133;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9" name="Google Shape;139;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Today you will be closely reading “An Incomplete Revolution” and answering questions that guide you towards determining the main idea and the structure of the text.</a:t>
            </a: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“An Incomplete Revolution” Vocabulary Game</a:t>
            </a:r>
            <a:endParaRPr sz="2400" b="0" i="0" u="none" strike="noStrike" cap="none">
              <a:solidFill>
                <a:srgbClr val="000000"/>
              </a:solidFill>
              <a:latin typeface="Century Gothic"/>
              <a:ea typeface="Century Gothic"/>
              <a:cs typeface="Century Gothic"/>
              <a:sym typeface="Century Gothic"/>
            </a:endParaRPr>
          </a:p>
        </p:txBody>
      </p:sp>
      <p:sp>
        <p:nvSpPr>
          <p:cNvPr id="145" name="Google Shape;145;p21"/>
          <p:cNvSpPr txBox="1">
            <a:spLocks noGrp="1"/>
          </p:cNvSpPr>
          <p:nvPr>
            <p:ph type="body" idx="1"/>
          </p:nvPr>
        </p:nvSpPr>
        <p:spPr>
          <a:xfrm>
            <a:off x="437200" y="1209500"/>
            <a:ext cx="48084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rgbClr val="000000"/>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100" b="0" i="0" u="none" strike="noStrike" cap="none">
                <a:solidFill>
                  <a:srgbClr val="000000"/>
                </a:solidFill>
                <a:latin typeface="Century Gothic"/>
                <a:ea typeface="Century Gothic"/>
                <a:cs typeface="Century Gothic"/>
                <a:sym typeface="Century Gothic"/>
              </a:rPr>
              <a:t>Game Directions:</a:t>
            </a:r>
            <a:endParaRPr sz="2100" b="0" i="0" u="none" strike="noStrike" cap="none">
              <a:solidFill>
                <a:srgbClr val="000000"/>
              </a:solidFill>
              <a:latin typeface="Century Gothic"/>
              <a:ea typeface="Century Gothic"/>
              <a:cs typeface="Century Gothic"/>
              <a:sym typeface="Century Gothic"/>
            </a:endParaRPr>
          </a:p>
          <a:p>
            <a:pPr marL="571500" marR="0" lvl="0" indent="-317500" algn="l" rtl="0">
              <a:lnSpc>
                <a:spcPct val="15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Find the word or definition that matches what is on your card. (If you have a word, you will look for the matching definition, and vice versa.)</a:t>
            </a:r>
            <a:endParaRPr sz="1400" b="0" i="0" u="none" strike="noStrike" cap="none">
              <a:solidFill>
                <a:srgbClr val="000000"/>
              </a:solidFill>
              <a:latin typeface="Century Gothic"/>
              <a:ea typeface="Century Gothic"/>
              <a:cs typeface="Century Gothic"/>
              <a:sym typeface="Century Gothic"/>
            </a:endParaRPr>
          </a:p>
          <a:p>
            <a:pPr marL="571500" marR="0" lvl="0" indent="-317500" algn="l" rtl="0">
              <a:lnSpc>
                <a:spcPct val="15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With your partner, find the word in “An Incomplete Revolution.”</a:t>
            </a:r>
            <a:endParaRPr sz="1400" b="0" i="0" u="none" strike="noStrike" cap="none">
              <a:solidFill>
                <a:srgbClr val="000000"/>
              </a:solidFill>
              <a:latin typeface="Century Gothic"/>
              <a:ea typeface="Century Gothic"/>
              <a:cs typeface="Century Gothic"/>
              <a:sym typeface="Century Gothic"/>
            </a:endParaRPr>
          </a:p>
          <a:p>
            <a:pPr marL="571500" marR="0" lvl="0" indent="-317500" algn="l" rtl="0">
              <a:lnSpc>
                <a:spcPct val="15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Read aloud the sentence with your word.</a:t>
            </a:r>
            <a:endParaRPr sz="1400" b="0" i="0" u="none" strike="noStrike" cap="none">
              <a:solidFill>
                <a:srgbClr val="000000"/>
              </a:solidFill>
              <a:latin typeface="Century Gothic"/>
              <a:ea typeface="Century Gothic"/>
              <a:cs typeface="Century Gothic"/>
              <a:sym typeface="Century Gothic"/>
            </a:endParaRPr>
          </a:p>
        </p:txBody>
      </p:sp>
      <p:pic>
        <p:nvPicPr>
          <p:cNvPr id="146" name="Google Shape;146;p21"/>
          <p:cNvPicPr preferRelativeResize="0"/>
          <p:nvPr/>
        </p:nvPicPr>
        <p:blipFill rotWithShape="1">
          <a:blip r:embed="rId3">
            <a:alphaModFix/>
          </a:blip>
          <a:srcRect/>
          <a:stretch/>
        </p:blipFill>
        <p:spPr>
          <a:xfrm>
            <a:off x="5478550" y="1209500"/>
            <a:ext cx="3198150" cy="35828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152" name="Google Shape;152;p2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determine the </a:t>
            </a:r>
            <a:r>
              <a:rPr lang="en" sz="2200" b="0" i="0" u="sng" strike="noStrike" cap="none">
                <a:solidFill>
                  <a:srgbClr val="000000"/>
                </a:solidFill>
                <a:latin typeface="Century Gothic"/>
                <a:ea typeface="Century Gothic"/>
                <a:cs typeface="Century Gothic"/>
                <a:sym typeface="Century Gothic"/>
              </a:rPr>
              <a:t>main idea</a:t>
            </a:r>
            <a:r>
              <a:rPr lang="en" sz="2200" b="0" i="0" u="none" strike="noStrike" cap="none">
                <a:solidFill>
                  <a:srgbClr val="000000"/>
                </a:solidFill>
                <a:latin typeface="Century Gothic"/>
                <a:ea typeface="Century Gothic"/>
                <a:cs typeface="Century Gothic"/>
                <a:sym typeface="Century Gothic"/>
              </a:rPr>
              <a:t> and </a:t>
            </a:r>
            <a:r>
              <a:rPr lang="en" sz="2200" b="0" i="0" u="sng" strike="noStrike" cap="none">
                <a:solidFill>
                  <a:srgbClr val="000000"/>
                </a:solidFill>
                <a:latin typeface="Century Gothic"/>
                <a:ea typeface="Century Gothic"/>
                <a:cs typeface="Century Gothic"/>
                <a:sym typeface="Century Gothic"/>
              </a:rPr>
              <a:t>summarize</a:t>
            </a:r>
            <a:r>
              <a:rPr lang="en" sz="2200" b="0" i="0" u="none" strike="noStrike" cap="none">
                <a:solidFill>
                  <a:srgbClr val="000000"/>
                </a:solidFill>
                <a:latin typeface="Century Gothic"/>
                <a:ea typeface="Century Gothic"/>
                <a:cs typeface="Century Gothic"/>
                <a:sym typeface="Century Gothic"/>
              </a:rPr>
              <a:t> the text “An Incomplete Revolution.”</a:t>
            </a:r>
            <a:endParaRPr sz="2200" b="0" i="0" u="none" strike="noStrike" cap="none">
              <a:solidFill>
                <a:srgbClr val="000000"/>
              </a:solidFill>
              <a:latin typeface="Century Gothic"/>
              <a:ea typeface="Century Gothic"/>
              <a:cs typeface="Century Gothic"/>
              <a:sym typeface="Century Gothic"/>
            </a:endParaRPr>
          </a:p>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describe the overall structure of the text “An Incomplete Revolution.”</a:t>
            </a:r>
            <a:endParaRPr sz="2200" b="0" i="0" u="none" strike="noStrike" cap="none">
              <a:solidFill>
                <a:srgbClr val="000000"/>
              </a:solidFill>
              <a:latin typeface="Century Gothic"/>
              <a:ea typeface="Century Gothic"/>
              <a:cs typeface="Century Gothic"/>
              <a:sym typeface="Century Gothic"/>
            </a:endParaRPr>
          </a:p>
        </p:txBody>
      </p:sp>
      <p:pic>
        <p:nvPicPr>
          <p:cNvPr id="153" name="Google Shape;153;p22"/>
          <p:cNvPicPr preferRelativeResize="0"/>
          <p:nvPr/>
        </p:nvPicPr>
        <p:blipFill rotWithShape="1">
          <a:blip r:embed="rId3">
            <a:alphaModFix/>
          </a:blip>
          <a:srcRect/>
          <a:stretch/>
        </p:blipFill>
        <p:spPr>
          <a:xfrm>
            <a:off x="8515350" y="4383627"/>
            <a:ext cx="528200" cy="528200"/>
          </a:xfrm>
          <a:prstGeom prst="rect">
            <a:avLst/>
          </a:prstGeom>
          <a:noFill/>
          <a:ln>
            <a:noFill/>
          </a:ln>
        </p:spPr>
      </p:pic>
      <p:pic>
        <p:nvPicPr>
          <p:cNvPr id="154" name="Google Shape;154;p22"/>
          <p:cNvPicPr preferRelativeResize="0"/>
          <p:nvPr/>
        </p:nvPicPr>
        <p:blipFill rotWithShape="1">
          <a:blip r:embed="rId4">
            <a:alphaModFix/>
          </a:blip>
          <a:srcRect/>
          <a:stretch/>
        </p:blipFill>
        <p:spPr>
          <a:xfrm>
            <a:off x="7988000" y="4428275"/>
            <a:ext cx="484171" cy="43890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BFD994-836B-40F3-B9B3-A4B4C37E997F}"/>
</file>

<file path=customXml/itemProps2.xml><?xml version="1.0" encoding="utf-8"?>
<ds:datastoreItem xmlns:ds="http://schemas.openxmlformats.org/officeDocument/2006/customXml" ds:itemID="{1D83046B-5EE7-4932-AE90-58F4B36DF93E}"/>
</file>

<file path=customXml/itemProps3.xml><?xml version="1.0" encoding="utf-8"?>
<ds:datastoreItem xmlns:ds="http://schemas.openxmlformats.org/officeDocument/2006/customXml" ds:itemID="{E3A9EA80-D658-4E9A-8492-F8E91F405078}"/>
</file>

<file path=docProps/app.xml><?xml version="1.0" encoding="utf-8"?>
<Properties xmlns="http://schemas.openxmlformats.org/officeDocument/2006/extended-properties" xmlns:vt="http://schemas.openxmlformats.org/officeDocument/2006/docPropsVTypes">
  <TotalTime>14</TotalTime>
  <Words>3208</Words>
  <Application>Microsoft Macintosh PowerPoint</Application>
  <PresentationFormat>On-screen Show (16:9)</PresentationFormat>
  <Paragraphs>308</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Grade 4: Module 3: Unit 1: Lesson 8 Teacher slide, before teaching.</vt:lpstr>
      <vt:lpstr>Grade 4: Module 3 Unit 1: Lesson 8 Teacher slide, before teaching.</vt:lpstr>
      <vt:lpstr>Grade 4: Module 3: Unit 1: Lesson 8 Teacher slide, before teaching.</vt:lpstr>
      <vt:lpstr>Grade 4: Module 3: Unit 1: Lesson 8 Teacher slide, before teaching.</vt:lpstr>
      <vt:lpstr>Grade 4: Module 3: Unit 1: Lesson 8 Teacher slide, before teaching. </vt:lpstr>
      <vt:lpstr>Grade 4: Module 3:  Unit 1: Lesson 8</vt:lpstr>
      <vt:lpstr>Hello, Students!</vt:lpstr>
      <vt:lpstr>“An Incomplete Revolution” Vocabulary Game</vt:lpstr>
      <vt:lpstr>Learning Targets </vt:lpstr>
      <vt:lpstr>Text-Dependent Questions: “An Incomplete Revolution” </vt:lpstr>
      <vt:lpstr>Text-Dependent Questions: “An Incomplete Revolution” </vt:lpstr>
      <vt:lpstr>Independent Writing: Summary of “An Incomplete Revolution”</vt:lpstr>
      <vt:lpstr>Learning Targets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8 Teacher slide, before teaching.</dc:title>
  <dc:creator>nbravo</dc:creator>
  <cp:lastModifiedBy>Alexander Specht</cp:lastModifiedBy>
  <cp:revision>4</cp:revision>
  <dcterms:modified xsi:type="dcterms:W3CDTF">2018-10-12T22:55:01Z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