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
      <p:font typeface="Overlock" panose="020B060402020202020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22691C-E388-44F6-A803-487BA1BD221B}" v="25" dt="2018-09-12T15:28:37.700"/>
  </p1510:revLst>
</p1510:revInfo>
</file>

<file path=ppt/tableStyles.xml><?xml version="1.0" encoding="utf-8"?>
<a:tblStyleLst xmlns:a="http://schemas.openxmlformats.org/drawingml/2006/main" def="{C52A518F-BCCF-478C-AD61-A4DC8C13A39C}">
  <a:tblStyle styleId="{C52A518F-BCCF-478C-AD61-A4DC8C13A39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88"/>
    <p:restoredTop sz="52323" autoAdjust="0"/>
  </p:normalViewPr>
  <p:slideViewPr>
    <p:cSldViewPr snapToGrid="0">
      <p:cViewPr varScale="1">
        <p:scale>
          <a:sx n="88" d="100"/>
          <a:sy n="88" d="100"/>
        </p:scale>
        <p:origin x="2472"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7.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6.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5.fntdata"/><Relationship Id="rId28" Type="http://schemas.openxmlformats.org/officeDocument/2006/relationships/font" Target="fonts/font10.fntdata"/><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font" Target="fonts/font1.fntdata"/><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D622691C-E388-44F6-A803-487BA1BD221B}"/>
    <pc:docChg chg="modSld modMainMaster">
      <pc:chgData name="Natalie Ivey" userId="2c81a4b0-7596-4a42-b4da-e7aac4dfeff9" providerId="ADAL" clId="{D622691C-E388-44F6-A803-487BA1BD221B}" dt="2018-09-12T15:28:37.700" v="24" actId="14100"/>
      <pc:docMkLst>
        <pc:docMk/>
      </pc:docMkLst>
      <pc:sldChg chg="modSp">
        <pc:chgData name="Natalie Ivey" userId="2c81a4b0-7596-4a42-b4da-e7aac4dfeff9" providerId="ADAL" clId="{D622691C-E388-44F6-A803-487BA1BD221B}" dt="2018-09-12T15:28:37.700" v="24" actId="14100"/>
        <pc:sldMkLst>
          <pc:docMk/>
          <pc:sldMk cId="0" sldId="257"/>
        </pc:sldMkLst>
        <pc:picChg chg="mod">
          <ac:chgData name="Natalie Ivey" userId="2c81a4b0-7596-4a42-b4da-e7aac4dfeff9" providerId="ADAL" clId="{D622691C-E388-44F6-A803-487BA1BD221B}" dt="2018-09-12T15:28:37.700" v="24" actId="14100"/>
          <ac:picMkLst>
            <pc:docMk/>
            <pc:sldMk cId="0" sldId="257"/>
            <ac:picMk id="138" creationId="{00000000-0000-0000-0000-000000000000}"/>
          </ac:picMkLst>
        </pc:picChg>
      </pc:sldChg>
      <pc:sldChg chg="addSp modSp">
        <pc:chgData name="Natalie Ivey" userId="2c81a4b0-7596-4a42-b4da-e7aac4dfeff9" providerId="ADAL" clId="{D622691C-E388-44F6-A803-487BA1BD221B}" dt="2018-09-12T15:28:21.572" v="22" actId="1076"/>
        <pc:sldMkLst>
          <pc:docMk/>
          <pc:sldMk cId="0" sldId="259"/>
        </pc:sldMkLst>
        <pc:picChg chg="add mod">
          <ac:chgData name="Natalie Ivey" userId="2c81a4b0-7596-4a42-b4da-e7aac4dfeff9" providerId="ADAL" clId="{D622691C-E388-44F6-A803-487BA1BD221B}" dt="2018-09-12T15:28:21.572" v="22" actId="1076"/>
          <ac:picMkLst>
            <pc:docMk/>
            <pc:sldMk cId="0" sldId="259"/>
            <ac:picMk id="3" creationId="{8CC1A8F2-796A-4F71-9028-307F16E85DB6}"/>
          </ac:picMkLst>
        </pc:picChg>
      </pc:sldChg>
      <pc:sldMasterChg chg="addSp modSp">
        <pc:chgData name="Natalie Ivey" userId="2c81a4b0-7596-4a42-b4da-e7aac4dfeff9" providerId="ADAL" clId="{D622691C-E388-44F6-A803-487BA1BD221B}" dt="2018-09-12T15:27:11.228" v="10" actId="1076"/>
        <pc:sldMasterMkLst>
          <pc:docMk/>
          <pc:sldMasterMk cId="0" sldId="2147483670"/>
        </pc:sldMasterMkLst>
        <pc:picChg chg="add mod">
          <ac:chgData name="Natalie Ivey" userId="2c81a4b0-7596-4a42-b4da-e7aac4dfeff9" providerId="ADAL" clId="{D622691C-E388-44F6-A803-487BA1BD221B}" dt="2018-09-12T15:26:40.251" v="2" actId="1076"/>
          <ac:picMkLst>
            <pc:docMk/>
            <pc:sldMasterMk cId="0" sldId="2147483670"/>
            <ac:picMk id="3" creationId="{D8FA7760-A51F-4212-B5BF-60DADE953755}"/>
          </ac:picMkLst>
        </pc:picChg>
        <pc:picChg chg="add mod">
          <ac:chgData name="Natalie Ivey" userId="2c81a4b0-7596-4a42-b4da-e7aac4dfeff9" providerId="ADAL" clId="{D622691C-E388-44F6-A803-487BA1BD221B}" dt="2018-09-12T15:27:11.228" v="10" actId="1076"/>
          <ac:picMkLst>
            <pc:docMk/>
            <pc:sldMasterMk cId="0" sldId="2147483670"/>
            <ac:picMk id="5" creationId="{4F1075F3-8373-43C2-8BFE-35457164A221}"/>
          </ac:picMkLst>
        </pc:picChg>
        <pc:picChg chg="add mod">
          <ac:chgData name="Natalie Ivey" userId="2c81a4b0-7596-4a42-b4da-e7aac4dfeff9" providerId="ADAL" clId="{D622691C-E388-44F6-A803-487BA1BD221B}" dt="2018-09-12T15:27:02.811" v="8" actId="1076"/>
          <ac:picMkLst>
            <pc:docMk/>
            <pc:sldMasterMk cId="0" sldId="2147483670"/>
            <ac:picMk id="10" creationId="{FD6838BE-6465-49A1-9788-487646BEE8D4}"/>
          </ac:picMkLst>
        </pc:picChg>
      </pc:sldMasterChg>
      <pc:sldMasterChg chg="addSp modSp">
        <pc:chgData name="Natalie Ivey" userId="2c81a4b0-7596-4a42-b4da-e7aac4dfeff9" providerId="ADAL" clId="{D622691C-E388-44F6-A803-487BA1BD221B}" dt="2018-09-12T15:27:54.152" v="17" actId="1076"/>
        <pc:sldMasterMkLst>
          <pc:docMk/>
          <pc:sldMasterMk cId="0" sldId="2147483671"/>
        </pc:sldMasterMkLst>
        <pc:picChg chg="add mod">
          <ac:chgData name="Natalie Ivey" userId="2c81a4b0-7596-4a42-b4da-e7aac4dfeff9" providerId="ADAL" clId="{D622691C-E388-44F6-A803-487BA1BD221B}" dt="2018-09-12T15:27:27.101" v="12" actId="1076"/>
          <ac:picMkLst>
            <pc:docMk/>
            <pc:sldMasterMk cId="0" sldId="2147483671"/>
            <ac:picMk id="3" creationId="{6045D832-DE42-452F-872E-13E9C47C3F2F}"/>
          </ac:picMkLst>
        </pc:picChg>
        <pc:picChg chg="add mod">
          <ac:chgData name="Natalie Ivey" userId="2c81a4b0-7596-4a42-b4da-e7aac4dfeff9" providerId="ADAL" clId="{D622691C-E388-44F6-A803-487BA1BD221B}" dt="2018-09-12T15:27:44.039" v="15" actId="1076"/>
          <ac:picMkLst>
            <pc:docMk/>
            <pc:sldMasterMk cId="0" sldId="2147483671"/>
            <ac:picMk id="5" creationId="{84C2275B-65BC-4FFC-A679-41F9B5F25A9F}"/>
          </ac:picMkLst>
        </pc:picChg>
        <pc:picChg chg="add mod">
          <ac:chgData name="Natalie Ivey" userId="2c81a4b0-7596-4a42-b4da-e7aac4dfeff9" providerId="ADAL" clId="{D622691C-E388-44F6-A803-487BA1BD221B}" dt="2018-09-12T15:27:54.152" v="17" actId="1076"/>
          <ac:picMkLst>
            <pc:docMk/>
            <pc:sldMasterMk cId="0" sldId="2147483671"/>
            <ac:picMk id="7" creationId="{FBF4F023-24AC-43BF-B580-6F71D1DEA526}"/>
          </ac:picMkLst>
        </pc:picChg>
      </pc:sldMaster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0" dt="2018-08-13T15:14:08.591" idx="2">
    <p:pos x="10" y="10"/>
    <p:text>blurry</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8-08-13T15:20:26.698" idx="4">
    <p:pos x="10" y="10"/>
    <p:text>bottom blurry</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04512376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3/lesson-6"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curriculum.eleducation.org/tools"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In this lesson, students continue to consider the question “What inspired you to write poetry, and where can you see evidence of this in your poem?” as they finish writing their presentations for the performance task. They analyze the conclusion of the model poetry presentation in partners, generating criteria for an effective concluding paragraph before writing their own conclusions for their poetry presentations.</a:t>
            </a:r>
            <a:endParaRPr sz="120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As in the previous lesson, at the end of this lesson, students are given a new poem to read aloud for fluency. Because they will have to read a new, unfamiliar poem for fluency without assistance in the end of unit assessment, it is important that they receive this practice multiple times before the assessment. Students do not all need to be given the same amount of text. Consider how much of the reading fluency text to give each student based on what you know of his or her reading fluency ability.</a:t>
            </a:r>
            <a:endParaRPr sz="120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Note that the poem presented for reading fluency mentions “india-rubber ball.” To address any cultural sensitivity issues, ensure students understand that india-rubber is a natural rubber material originally from India.</a:t>
            </a:r>
            <a:endParaRPr sz="120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In this lesson, the habits of character focus is on working to become an effective learner and working to become an ethical person. The characteristics that students are reminded of specifically are collaboration as they work in pairs to analyze the conclusion of the model, perseverance as they write their concluding paragraphs, and integrity as they complete their research reading homework.</a:t>
            </a:r>
            <a:endParaRPr sz="120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research reading that students complete for homework will help build both their vocabulary and knowledge pertaining to poetry and creative writing. By participating in this volume of reading over a span of time, students will develop a wide base of knowledge about the world and the words that help describe and make sense of it.</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0651852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e39365695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9" name="Google Shape;189;g3e3936569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Packing:  2-3 minutes</a:t>
            </a:r>
            <a:endParaRPr sz="1200" b="1" dirty="0">
              <a:latin typeface="Calibri"/>
              <a:ea typeface="Calibri"/>
              <a:cs typeface="Calibri"/>
              <a:sym typeface="Calibri"/>
            </a:endParaRPr>
          </a:p>
          <a:p>
            <a:pPr marL="0" lvl="0" indent="0" rtl="0">
              <a:lnSpc>
                <a:spcPct val="100000"/>
              </a:lnSpc>
              <a:spcBef>
                <a:spcPts val="0"/>
              </a:spcBef>
              <a:spcAft>
                <a:spcPts val="0"/>
              </a:spcAft>
              <a:buNone/>
            </a:pPr>
            <a:r>
              <a:rPr lang="en" sz="1200" b="1" dirty="0">
                <a:latin typeface="Calibri"/>
                <a:ea typeface="Calibri"/>
                <a:cs typeface="Calibri"/>
                <a:sym typeface="Calibri"/>
              </a:rPr>
              <a:t>Grouping: Individual </a:t>
            </a:r>
            <a:endParaRPr sz="1200" b="1"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Tell students they are now going to participate in </a:t>
            </a:r>
            <a:r>
              <a:rPr lang="en" sz="1200" b="0" dirty="0">
                <a:solidFill>
                  <a:schemeClr val="dk1"/>
                </a:solidFill>
                <a:latin typeface="Calibri"/>
                <a:ea typeface="Calibri"/>
                <a:cs typeface="Calibri"/>
                <a:sym typeface="Calibri"/>
              </a:rPr>
              <a:t>the Thumb-O-Meter protocol </a:t>
            </a:r>
            <a:r>
              <a:rPr lang="en" sz="1200" dirty="0">
                <a:solidFill>
                  <a:schemeClr val="dk1"/>
                </a:solidFill>
                <a:latin typeface="Calibri"/>
                <a:ea typeface="Calibri"/>
                <a:cs typeface="Calibri"/>
                <a:sym typeface="Calibri"/>
              </a:rPr>
              <a:t>to consider how close they feel they are to meeting the second learning target.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second learning target and guide them through the protocol. Scan student responses and make a note of students who may need more support with this moving forward.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collaborated, persevered, and showed integrity in this lesson.</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interactions with the protocol.</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None </a:t>
            </a:r>
            <a:endParaRPr sz="1200" dirty="0">
              <a:latin typeface="Calibri"/>
              <a:ea typeface="Calibri"/>
              <a:cs typeface="Calibri"/>
              <a:sym typeface="Calibri"/>
            </a:endParaRPr>
          </a:p>
        </p:txBody>
      </p:sp>
    </p:spTree>
    <p:extLst>
      <p:ext uri="{BB962C8B-B14F-4D97-AF65-F5344CB8AC3E}">
        <p14:creationId xmlns:p14="http://schemas.microsoft.com/office/powerpoint/2010/main" val="1843701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e39834db3_0_3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6" name="Google Shape;196;g3e39834db3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7677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e39834db3_0_8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g3e39834db3_0_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http://curriculum.eleducation.org/sites/default/files/g4m1u3_all-block_072017.pdf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03" name="Google Shape;203;g3e39834db3_0_8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8740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and resources can be downloaded at: </a:t>
            </a:r>
            <a:r>
              <a:rPr lang="en" sz="1200" u="sng" dirty="0">
                <a:solidFill>
                  <a:schemeClr val="hlink"/>
                </a:solidFill>
                <a:latin typeface="Calibri"/>
                <a:ea typeface="Calibri"/>
                <a:cs typeface="Calibri"/>
                <a:sym typeface="Calibri"/>
                <a:hlinkClick r:id="rId3"/>
              </a:rPr>
              <a:t>http://curriculum.eleducation.org/curriculum/ela/grade-4/module-1/unit-3/lesson-6</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Reading Fluency Poem 2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Unit 1, Lesson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Independent Reading: Sample Plan </a:t>
            </a:r>
            <a:r>
              <a:rPr lang="en" sz="1200" dirty="0">
                <a:solidFill>
                  <a:schemeClr val="dk1"/>
                </a:solidFill>
                <a:latin typeface="Calibri"/>
                <a:ea typeface="Calibri"/>
                <a:cs typeface="Calibri"/>
                <a:sym typeface="Calibri"/>
              </a:rPr>
              <a:t>(see the </a:t>
            </a:r>
            <a:r>
              <a:rPr lang="en" sz="1200" u="sng" dirty="0">
                <a:solidFill>
                  <a:schemeClr val="hlink"/>
                </a:solidFill>
                <a:latin typeface="Calibri"/>
                <a:ea typeface="Calibri"/>
                <a:cs typeface="Calibri"/>
                <a:sym typeface="Calibri"/>
                <a:hlinkClick r:id="rId4"/>
              </a:rPr>
              <a:t>Tools</a:t>
            </a:r>
            <a:r>
              <a:rPr lang="en" sz="1200" dirty="0">
                <a:solidFill>
                  <a:schemeClr val="dk1"/>
                </a:solidFill>
                <a:latin typeface="Calibri"/>
                <a:ea typeface="Calibri"/>
                <a:cs typeface="Calibri"/>
                <a:sym typeface="Calibri"/>
              </a:rPr>
              <a:t> page;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 </a:t>
            </a:r>
            <a:r>
              <a:rPr lang="en" sz="1200" dirty="0">
                <a:solidFill>
                  <a:schemeClr val="dk1"/>
                </a:solidFill>
                <a:latin typeface="Calibri"/>
                <a:ea typeface="Calibri"/>
                <a:cs typeface="Calibri"/>
                <a:sym typeface="Calibri"/>
              </a:rPr>
              <a:t>(begun in Unit 1,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poetry presentation </a:t>
            </a:r>
            <a:r>
              <a:rPr lang="en" sz="1200" dirty="0">
                <a:solidFill>
                  <a:schemeClr val="dk1"/>
                </a:solidFill>
                <a:latin typeface="Calibri"/>
                <a:ea typeface="Calibri"/>
                <a:cs typeface="Calibri"/>
                <a:sym typeface="Calibri"/>
              </a:rPr>
              <a:t>(from Lesson 4;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(begun in Unit 2,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Poetry Presentation Structure anchor chart </a:t>
            </a:r>
            <a:r>
              <a:rPr lang="en" sz="1200" dirty="0">
                <a:solidFill>
                  <a:schemeClr val="dk1"/>
                </a:solidFill>
                <a:latin typeface="Calibri"/>
                <a:ea typeface="Calibri"/>
                <a:cs typeface="Calibri"/>
                <a:sym typeface="Calibri"/>
              </a:rPr>
              <a:t>(begun in Lesson 4; added to during Work Time 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Poetry Presentation Structure anchor chart </a:t>
            </a:r>
            <a:r>
              <a:rPr lang="en" sz="1200" dirty="0">
                <a:solidFill>
                  <a:schemeClr val="dk1"/>
                </a:solidFill>
                <a:latin typeface="Calibri"/>
                <a:ea typeface="Calibri"/>
                <a:cs typeface="Calibri"/>
                <a:sym typeface="Calibri"/>
              </a:rPr>
              <a:t>(example,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Poetry presentations (begun in Lesson 4; added to during Work Time B;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Poem (begun in Lesson 1;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 </a:t>
            </a:r>
            <a:r>
              <a:rPr lang="en" sz="1200" dirty="0">
                <a:solidFill>
                  <a:schemeClr val="dk1"/>
                </a:solidFill>
                <a:latin typeface="Calibri"/>
                <a:ea typeface="Calibri"/>
                <a:cs typeface="Calibri"/>
                <a:sym typeface="Calibri"/>
              </a:rPr>
              <a:t>(begun in Unit 1, Lesson 3)</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Fluent Readers Do These Things anchor chart </a:t>
            </a:r>
            <a:r>
              <a:rPr lang="en" sz="1200" dirty="0">
                <a:solidFill>
                  <a:schemeClr val="dk1"/>
                </a:solidFill>
                <a:latin typeface="Calibri"/>
                <a:ea typeface="Calibri"/>
                <a:cs typeface="Calibri"/>
                <a:sym typeface="Calibri"/>
              </a:rPr>
              <a:t>(begun in Lesson 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Fluent Readers Do These Things handout </a:t>
            </a:r>
            <a:r>
              <a:rPr lang="en" sz="1200" dirty="0">
                <a:solidFill>
                  <a:schemeClr val="dk1"/>
                </a:solidFill>
                <a:latin typeface="Calibri"/>
                <a:ea typeface="Calibri"/>
                <a:cs typeface="Calibri"/>
                <a:sym typeface="Calibri"/>
              </a:rPr>
              <a:t>(from Lesson 5; optional; for students needing additional support)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Work Time A with at least one stronger reader. Consider whether students can remain in the same pairings from Work Time or whether new partnerships will need to be created. For reading fluency in Closing and Assessment, students should be paired with someone reading the same excerpt.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how much of the poem to give to each student for reading fluency and prepare accordingly. Consider giving most students just the first stanza, and students who require an extension both stanzas.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t>
            </a:r>
            <a:r>
              <a:rPr lang="en" sz="1200" b="1" dirty="0">
                <a:solidFill>
                  <a:schemeClr val="dk1"/>
                </a:solidFill>
                <a:latin typeface="Calibri"/>
                <a:ea typeface="Calibri"/>
                <a:cs typeface="Calibri"/>
                <a:sym typeface="Calibri"/>
              </a:rPr>
              <a:t>Working to Become Ethical People anchor chart, Performance Task anchor chart, Working to Become Effective Learners anchor chart</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Poetry Presentation Structure anchor chart.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7794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3" name="Google Shape;143;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a:solidFill>
                  <a:schemeClr val="dk1"/>
                </a:solidFill>
                <a:latin typeface="Calibri"/>
                <a:ea typeface="Calibri"/>
                <a:cs typeface="Calibri"/>
                <a:sym typeface="Calibri"/>
              </a:rPr>
              <a:t>Prepare a research reading share using with the Independent Reading: Sample Plan document, or using your own independent reading routine.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(introduced) (used) in this lesson:</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a:solidFill>
                  <a:schemeClr val="dk1"/>
                </a:solidFill>
                <a:latin typeface="Calibri"/>
                <a:ea typeface="Calibri"/>
                <a:cs typeface="Calibri"/>
                <a:sym typeface="Calibri"/>
              </a:rPr>
              <a:t>Review the Thumb-O-Meter protocol.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a:solidFill>
                  <a:schemeClr val="accent5"/>
                </a:solidFill>
                <a:latin typeface="Calibri"/>
                <a:ea typeface="Calibri"/>
                <a:cs typeface="Calibri"/>
                <a:sym typeface="Calibri"/>
                <a:hlinkClick r:id="rId3"/>
              </a:rPr>
              <a:t>https://eleducation.org/resources/general-protocols-and-strategies-from-management-in-the-active-classroom</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6520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9" name="Google Shape;149;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233838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5" name="Google Shape;155;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with the students and build excitement for the lesson.</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9977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1" name="Google Shape;16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a:t>
            </a:r>
            <a:r>
              <a:rPr lang="en" sz="1200" b="1" dirty="0">
                <a:solidFill>
                  <a:schemeClr val="dk1"/>
                </a:solidFill>
                <a:latin typeface="Calibri"/>
                <a:ea typeface="Calibri"/>
                <a:cs typeface="Calibri"/>
                <a:sym typeface="Calibri"/>
              </a:rPr>
              <a:t> Working to Become Ethical People anchor chart</a:t>
            </a:r>
            <a:r>
              <a:rPr lang="en" sz="1200" dirty="0">
                <a:solidFill>
                  <a:schemeClr val="dk1"/>
                </a:solidFill>
                <a:latin typeface="Calibri"/>
                <a:ea typeface="Calibri"/>
                <a:cs typeface="Calibri"/>
                <a:sym typeface="Calibri"/>
              </a:rPr>
              <a:t>. Remind them of: I behave with integrity. This means I am honest and do the right thing, even when it’s difficult, because it is the right thing to do.</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this includes doing homework even when there may be other things they want to do after school. Remind them that the purpose of research reading is to build background knowledge and vocabulary on a topic so that they can gradually read more and more complex texts on that topic.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Independent Reading: Sample Plan</a:t>
            </a:r>
            <a:r>
              <a:rPr lang="en" sz="1200" dirty="0">
                <a:solidFill>
                  <a:schemeClr val="dk1"/>
                </a:solidFill>
                <a:latin typeface="Calibri"/>
                <a:ea typeface="Calibri"/>
                <a:cs typeface="Calibri"/>
                <a:sym typeface="Calibri"/>
              </a:rPr>
              <a:t> to guide students through a research reading review, or use your own routine.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following along during the Reading Share.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Show a brief movie clip that shows children behaving with integrity, perhaps doing homework or reading independently. Discuss what behaving with integrity looks and sounds like in the clip.</a:t>
            </a:r>
            <a:endParaRPr sz="1200" dirty="0">
              <a:latin typeface="Calibri"/>
              <a:ea typeface="Calibri"/>
              <a:cs typeface="Calibri"/>
              <a:sym typeface="Calibri"/>
            </a:endParaRPr>
          </a:p>
        </p:txBody>
      </p:sp>
    </p:spTree>
    <p:extLst>
      <p:ext uri="{BB962C8B-B14F-4D97-AF65-F5344CB8AC3E}">
        <p14:creationId xmlns:p14="http://schemas.microsoft.com/office/powerpoint/2010/main" val="33624397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Google Shape;167;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Move students into pre-determined pairs. Invite them to label themselves A and B.</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a:t>
            </a:r>
            <a:r>
              <a:rPr lang="en" sz="1200" b="1" dirty="0">
                <a:solidFill>
                  <a:schemeClr val="dk1"/>
                </a:solidFill>
                <a:latin typeface="Calibri"/>
                <a:ea typeface="Calibri"/>
                <a:cs typeface="Calibri"/>
                <a:sym typeface="Calibri"/>
              </a:rPr>
              <a:t>model poetry presentation</a:t>
            </a:r>
            <a:r>
              <a:rPr lang="en" sz="1200" dirty="0">
                <a:solidFill>
                  <a:schemeClr val="dk1"/>
                </a:solidFill>
                <a:latin typeface="Calibri"/>
                <a:ea typeface="Calibri"/>
                <a:cs typeface="Calibri"/>
                <a:sym typeface="Calibri"/>
              </a:rPr>
              <a:t>. Ask them to follow along, reading silently in their heads as you read it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conclusion of the model.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are going to work with their partner to answer this (posted) question:</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"What information has the poet included in the conclusion? Why?”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make notes to record their thinking next to the paragraph on their model poetry presentation.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remind them specifically of collaboration. Remind them that because they are going to be working in pairs, they need to ensure they are working collaboratively. Remind students of the “What does it look like?” and “What does it sound like?” columns to guide their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 minutes, refocus the group. Using a total participation technique, invite responses from the group to answer the posted question.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as criteria on the </a:t>
            </a:r>
            <a:r>
              <a:rPr lang="en" sz="1200" b="1" dirty="0">
                <a:solidFill>
                  <a:schemeClr val="dk1"/>
                </a:solidFill>
                <a:latin typeface="Calibri"/>
                <a:ea typeface="Calibri"/>
                <a:cs typeface="Calibri"/>
                <a:sym typeface="Calibri"/>
              </a:rPr>
              <a:t>Poetry Presentation Structure anchor chart.</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Poetry Presentation Structure anchor chart </a:t>
            </a:r>
            <a:r>
              <a:rPr lang="en" sz="1200" b="0" dirty="0">
                <a:solidFill>
                  <a:schemeClr val="dk1"/>
                </a:solidFill>
                <a:latin typeface="Calibri"/>
                <a:ea typeface="Calibri"/>
                <a:cs typeface="Calibri"/>
                <a:sym typeface="Calibri"/>
              </a:rPr>
              <a:t>(example, for teacher reference) as necessary.</a:t>
            </a:r>
            <a:endParaRPr sz="1200" b="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correctly identify what the poem is about and how they know (What inspired the poem)</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them to stop you as you reread the conclusion in the model poetry presentation. Have students identify where the author restates the inspiration, how the inspiration was communicated, and what the author hopes the reader will take away.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6072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4" name="Google Shape;174;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pairs according to their reading fluency excerpt. Invite them to label themselves A and B.</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a:t>
            </a:r>
            <a:r>
              <a:rPr lang="en" sz="1200" b="1" dirty="0">
                <a:solidFill>
                  <a:schemeClr val="dk1"/>
                </a:solidFill>
                <a:latin typeface="Calibri"/>
                <a:ea typeface="Calibri"/>
                <a:cs typeface="Calibri"/>
                <a:sym typeface="Calibri"/>
              </a:rPr>
              <a:t>Reading Fluency Poem 2</a:t>
            </a:r>
            <a:r>
              <a:rPr lang="en" sz="1200" dirty="0">
                <a:solidFill>
                  <a:schemeClr val="dk1"/>
                </a:solidFill>
                <a:latin typeface="Calibri"/>
                <a:ea typeface="Calibri"/>
                <a:cs typeface="Calibri"/>
                <a:sym typeface="Calibri"/>
              </a:rPr>
              <a:t>. Tell students that this is an excerpt of a poem by a famous poet named Robert Louis Stevenson, who was a poet who lived over 100 years ago in Scotland and was a successful immigrant to the United States.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a couple of minutes reading their excerpt to themselves to familiarize themselves with the words and what they mean.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t>
            </a:r>
            <a:r>
              <a:rPr lang="en" sz="1200" b="0" dirty="0">
                <a:solidFill>
                  <a:schemeClr val="dk1"/>
                </a:solidFill>
                <a:latin typeface="Calibri"/>
                <a:ea typeface="Calibri"/>
                <a:cs typeface="Calibri"/>
                <a:sym typeface="Calibri"/>
              </a:rPr>
              <a:t>a total participation technique, invite </a:t>
            </a:r>
            <a:r>
              <a:rPr lang="en" sz="1200" dirty="0">
                <a:solidFill>
                  <a:schemeClr val="dk1"/>
                </a:solidFill>
                <a:latin typeface="Calibri"/>
                <a:ea typeface="Calibri"/>
                <a:cs typeface="Calibri"/>
                <a:sym typeface="Calibri"/>
              </a:rPr>
              <a:t>responses from the group:</a:t>
            </a:r>
            <a:r>
              <a:rPr lang="en-US"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 you think this poem is about? Why?” </a:t>
            </a:r>
            <a:r>
              <a:rPr lang="en" sz="1200" dirty="0">
                <a:solidFill>
                  <a:schemeClr val="dk1"/>
                </a:solidFill>
                <a:latin typeface="Calibri"/>
                <a:ea typeface="Calibri"/>
                <a:cs typeface="Calibri"/>
                <a:sym typeface="Calibri"/>
              </a:rPr>
              <a:t>(It is about a shadow.)</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whisper read their excerpt chorally with their partner.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criteria on the </a:t>
            </a:r>
            <a:r>
              <a:rPr lang="en" sz="1200" b="1" dirty="0">
                <a:solidFill>
                  <a:schemeClr val="dk1"/>
                </a:solidFill>
                <a:latin typeface="Calibri"/>
                <a:ea typeface="Calibri"/>
                <a:cs typeface="Calibri"/>
                <a:sym typeface="Calibri"/>
              </a:rPr>
              <a:t>Fluent Readers Do These Things anchor chart</a:t>
            </a:r>
            <a:r>
              <a:rPr lang="en" sz="1200" dirty="0">
                <a:solidFill>
                  <a:schemeClr val="dk1"/>
                </a:solidFill>
                <a:latin typeface="Calibri"/>
                <a:ea typeface="Calibri"/>
                <a:cs typeface="Calibri"/>
                <a:sym typeface="Calibri"/>
              </a:rPr>
              <a:t> and distribute the F</a:t>
            </a:r>
            <a:r>
              <a:rPr lang="en" sz="1200" b="1" dirty="0">
                <a:solidFill>
                  <a:schemeClr val="dk1"/>
                </a:solidFill>
                <a:latin typeface="Calibri"/>
                <a:ea typeface="Calibri"/>
                <a:cs typeface="Calibri"/>
                <a:sym typeface="Calibri"/>
              </a:rPr>
              <a:t>luent Readers Do These Things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handout</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whisper read in pairs.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reading aloud.</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aloud, and listen for common issues to be used as teaching points in future lessons.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Invite them to act out and sketch parts of the poem. Tell students that much of the language in this poem is old and that people usually don’t speak or write this way in English any longer. Discuss the connotation and humor of the word </a:t>
            </a:r>
            <a:r>
              <a:rPr lang="en" sz="1200" i="1" dirty="0">
                <a:solidFill>
                  <a:schemeClr val="dk1"/>
                </a:solidFill>
                <a:latin typeface="Calibri"/>
                <a:ea typeface="Calibri"/>
                <a:cs typeface="Calibri"/>
                <a:sym typeface="Calibri"/>
              </a:rPr>
              <a:t>proper</a:t>
            </a:r>
            <a:r>
              <a:rPr lang="en" sz="1200" dirty="0">
                <a:solidFill>
                  <a:schemeClr val="dk1"/>
                </a:solidFill>
                <a:latin typeface="Calibri"/>
                <a:ea typeface="Calibri"/>
                <a:cs typeface="Calibri"/>
                <a:sym typeface="Calibri"/>
              </a:rPr>
              <a:t>, and why the author uses it to describe children.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68116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2" name="Google Shape;182;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group and read the longest excerpt aloud for the whole group so they can hear how it should sound.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a:t>
            </a:r>
            <a:endParaRPr sz="120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do you think inspired this poet? What evidence from the poem can you see to support your claim?</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(inspired by his shadow; it says, “I have a little shadow”)</a:t>
            </a:r>
            <a:endParaRPr sz="1200" b="1"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If productive, cue students to expand the conversation by giving an example:</a:t>
            </a:r>
            <a:r>
              <a:rPr lang="en-US"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“Can you give an example?” </a:t>
            </a:r>
            <a:r>
              <a:rPr lang="en" sz="1200" b="1" dirty="0">
                <a:solidFill>
                  <a:schemeClr val="dk1"/>
                </a:solidFill>
                <a:latin typeface="Calibri"/>
                <a:ea typeface="Calibri"/>
                <a:cs typeface="Calibri"/>
                <a:sym typeface="Calibri"/>
              </a:rPr>
              <a:t>(Responses will vary.)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startAt="3"/>
            </a:pPr>
            <a:r>
              <a:rPr lang="en" sz="1200" dirty="0">
                <a:solidFill>
                  <a:schemeClr val="dk1"/>
                </a:solidFill>
                <a:latin typeface="Calibri"/>
                <a:ea typeface="Calibri"/>
                <a:cs typeface="Calibri"/>
                <a:sym typeface="Calibri"/>
              </a:rPr>
              <a:t>Explain that students are now going to take turns to whisper read their excerpt aloud for their partner. Partner B will go first, then partner 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startAt="3"/>
            </a:pPr>
            <a:r>
              <a:rPr lang="en" sz="1200" dirty="0">
                <a:solidFill>
                  <a:schemeClr val="dk1"/>
                </a:solidFill>
                <a:latin typeface="Calibri"/>
                <a:ea typeface="Calibri"/>
                <a:cs typeface="Calibri"/>
                <a:sym typeface="Calibri"/>
              </a:rPr>
              <a:t>Invite partner Bs to begin whisper reading.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startAt="3"/>
            </a:pPr>
            <a:r>
              <a:rPr lang="en" sz="1200" dirty="0">
                <a:solidFill>
                  <a:schemeClr val="dk1"/>
                </a:solidFill>
                <a:latin typeface="Calibri"/>
                <a:ea typeface="Calibri"/>
                <a:cs typeface="Calibri"/>
                <a:sym typeface="Calibri"/>
              </a:rPr>
              <a:t>Circulate to support students in reading aloud; listen for common issues to be used as teaching points in the next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startAt="3"/>
            </a:pPr>
            <a:r>
              <a:rPr lang="en" sz="1200" dirty="0">
                <a:solidFill>
                  <a:schemeClr val="dk1"/>
                </a:solidFill>
                <a:latin typeface="Calibri"/>
                <a:ea typeface="Calibri"/>
                <a:cs typeface="Calibri"/>
                <a:sym typeface="Calibri"/>
              </a:rPr>
              <a:t>Refocus whole groups. Tell students they are now going to read their excerpt in a funny voice. Explain that when reading in a funny voice, it can help us to consider tone and expression, and also can distract us from being too worried about reading the words correctly, which when focused on too much can sometimes trip us 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startAt="3"/>
            </a:pPr>
            <a:r>
              <a:rPr lang="en" sz="1200" dirty="0">
                <a:solidFill>
                  <a:schemeClr val="dk1"/>
                </a:solidFill>
                <a:latin typeface="Calibri"/>
                <a:ea typeface="Calibri"/>
                <a:cs typeface="Calibri"/>
                <a:sym typeface="Calibri"/>
              </a:rPr>
              <a:t>Invite partner A to read the excerpt to partner B like a robot.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startAt="3"/>
            </a:pPr>
            <a:r>
              <a:rPr lang="en" sz="1200" dirty="0">
                <a:solidFill>
                  <a:schemeClr val="dk1"/>
                </a:solidFill>
                <a:latin typeface="Calibri"/>
                <a:ea typeface="Calibri"/>
                <a:cs typeface="Calibri"/>
                <a:sym typeface="Calibri"/>
              </a:rPr>
              <a:t>Invite partner B to read the excerpt to partner A like a bear.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startAt="3"/>
            </a:pPr>
            <a:r>
              <a:rPr lang="en" sz="1200" dirty="0">
                <a:solidFill>
                  <a:schemeClr val="dk1"/>
                </a:solidFill>
                <a:latin typeface="Calibri"/>
                <a:ea typeface="Calibri"/>
                <a:cs typeface="Calibri"/>
                <a:sym typeface="Calibri"/>
              </a:rPr>
              <a:t>Invite students to switch to try out the other voice.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participating in the partner reading.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Focus on whether the student can be understood relatively clearly while reading. Celebrate differences in accents. If corrections are necessary to allow the reader to be comprehensible, focus more on the greater impact of intonation and stress in phrases and sentences, rather than on the pronunciation of single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0109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D8FA7760-A51F-4212-B5BF-60DADE953755}"/>
              </a:ext>
            </a:extLst>
          </p:cNvPr>
          <p:cNvPicPr>
            <a:picLocks noChangeAspect="1"/>
          </p:cNvPicPr>
          <p:nvPr userDrawn="1"/>
        </p:nvPicPr>
        <p:blipFill>
          <a:blip r:embed="rId13"/>
          <a:stretch>
            <a:fillRect/>
          </a:stretch>
        </p:blipFill>
        <p:spPr>
          <a:xfrm>
            <a:off x="8365808" y="5000625"/>
            <a:ext cx="762000" cy="142875"/>
          </a:xfrm>
          <a:prstGeom prst="rect">
            <a:avLst/>
          </a:prstGeom>
        </p:spPr>
      </p:pic>
      <p:pic>
        <p:nvPicPr>
          <p:cNvPr id="5" name="Picture 4">
            <a:extLst>
              <a:ext uri="{FF2B5EF4-FFF2-40B4-BE49-F238E27FC236}">
                <a16:creationId xmlns:a16="http://schemas.microsoft.com/office/drawing/2014/main" id="{4F1075F3-8373-43C2-8BFE-35457164A221}"/>
              </a:ext>
            </a:extLst>
          </p:cNvPr>
          <p:cNvPicPr>
            <a:picLocks noChangeAspect="1"/>
          </p:cNvPicPr>
          <p:nvPr userDrawn="1"/>
        </p:nvPicPr>
        <p:blipFill>
          <a:blip r:embed="rId14"/>
          <a:stretch>
            <a:fillRect/>
          </a:stretch>
        </p:blipFill>
        <p:spPr>
          <a:xfrm>
            <a:off x="4297650" y="4686250"/>
            <a:ext cx="548700" cy="457250"/>
          </a:xfrm>
          <a:prstGeom prst="rect">
            <a:avLst/>
          </a:prstGeom>
        </p:spPr>
      </p:pic>
      <p:pic>
        <p:nvPicPr>
          <p:cNvPr id="10" name="Picture 9">
            <a:extLst>
              <a:ext uri="{FF2B5EF4-FFF2-40B4-BE49-F238E27FC236}">
                <a16:creationId xmlns:a16="http://schemas.microsoft.com/office/drawing/2014/main" id="{FD6838BE-6465-49A1-9788-487646BEE8D4}"/>
              </a:ext>
            </a:extLst>
          </p:cNvPr>
          <p:cNvPicPr>
            <a:picLocks noChangeAspect="1"/>
          </p:cNvPicPr>
          <p:nvPr userDrawn="1"/>
        </p:nvPicPr>
        <p:blipFill>
          <a:blip r:embed="rId15"/>
          <a:stretch>
            <a:fillRect/>
          </a:stretch>
        </p:blipFill>
        <p:spPr>
          <a:xfrm>
            <a:off x="0" y="458262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6045D832-DE42-452F-872E-13E9C47C3F2F}"/>
              </a:ext>
            </a:extLst>
          </p:cNvPr>
          <p:cNvPicPr>
            <a:picLocks noChangeAspect="1"/>
          </p:cNvPicPr>
          <p:nvPr userDrawn="1"/>
        </p:nvPicPr>
        <p:blipFill>
          <a:blip r:embed="rId13"/>
          <a:stretch>
            <a:fillRect/>
          </a:stretch>
        </p:blipFill>
        <p:spPr>
          <a:xfrm>
            <a:off x="7936282" y="4966961"/>
            <a:ext cx="762000" cy="142875"/>
          </a:xfrm>
          <a:prstGeom prst="rect">
            <a:avLst/>
          </a:prstGeom>
        </p:spPr>
      </p:pic>
      <p:pic>
        <p:nvPicPr>
          <p:cNvPr id="5" name="Picture 4">
            <a:extLst>
              <a:ext uri="{FF2B5EF4-FFF2-40B4-BE49-F238E27FC236}">
                <a16:creationId xmlns:a16="http://schemas.microsoft.com/office/drawing/2014/main" id="{84C2275B-65BC-4FFC-A679-41F9B5F25A9F}"/>
              </a:ext>
            </a:extLst>
          </p:cNvPr>
          <p:cNvPicPr>
            <a:picLocks noChangeAspect="1"/>
          </p:cNvPicPr>
          <p:nvPr userDrawn="1"/>
        </p:nvPicPr>
        <p:blipFill>
          <a:blip r:embed="rId14"/>
          <a:stretch>
            <a:fillRect/>
          </a:stretch>
        </p:blipFill>
        <p:spPr>
          <a:xfrm>
            <a:off x="4347941" y="4767263"/>
            <a:ext cx="448118" cy="373432"/>
          </a:xfrm>
          <a:prstGeom prst="rect">
            <a:avLst/>
          </a:prstGeom>
        </p:spPr>
      </p:pic>
      <p:pic>
        <p:nvPicPr>
          <p:cNvPr id="7" name="Picture 6">
            <a:extLst>
              <a:ext uri="{FF2B5EF4-FFF2-40B4-BE49-F238E27FC236}">
                <a16:creationId xmlns:a16="http://schemas.microsoft.com/office/drawing/2014/main" id="{FBF4F023-24AC-43BF-B580-6F71D1DEA526}"/>
              </a:ext>
            </a:extLst>
          </p:cNvPr>
          <p:cNvPicPr>
            <a:picLocks noChangeAspect="1"/>
          </p:cNvPicPr>
          <p:nvPr userDrawn="1"/>
        </p:nvPicPr>
        <p:blipFill>
          <a:blip r:embed="rId15"/>
          <a:stretch>
            <a:fillRect/>
          </a:stretch>
        </p:blipFill>
        <p:spPr>
          <a:xfrm>
            <a:off x="0" y="4571492"/>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comments" Target="../comments/commen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comments" Target="../comments/comment2.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3</a:t>
            </a:r>
            <a:r>
              <a:rPr lang="en" sz="3400"/>
              <a:t>: Lesson </a:t>
            </a:r>
            <a:r>
              <a:rPr lang="en"/>
              <a:t>6</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60-70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Have students continue to answer the question, “What inspires me to write poetry, and where can you see evidence of this in your poem?” </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Have students analyze the conclusion of the model poetry presentation in partners and generate criteria for an effective paragraph</a:t>
            </a:r>
            <a:r>
              <a:rPr lang="en-US" sz="1600" dirty="0">
                <a:solidFill>
                  <a:schemeClr val="dk1"/>
                </a:solidFill>
              </a:rPr>
              <a:t>.</a:t>
            </a:r>
            <a:r>
              <a:rPr lang="en" sz="1600" dirty="0">
                <a:solidFill>
                  <a:schemeClr val="dk1"/>
                </a:solidFill>
              </a:rPr>
              <a:t> </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write a conclusion for a presentation about what inspired me to write my poem, using complete sentences. </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read a new poem aloud fluently.</a:t>
            </a:r>
            <a:endParaRPr sz="1600" dirty="0">
              <a:solidFill>
                <a:schemeClr val="dk1"/>
              </a:solidFill>
            </a:endParaRPr>
          </a:p>
          <a:p>
            <a:pPr marL="457200" lvl="0" indent="0" rtl="0">
              <a:lnSpc>
                <a:spcPct val="90000"/>
              </a:lnSpc>
              <a:spcBef>
                <a:spcPts val="1000"/>
              </a:spcBef>
              <a:spcAft>
                <a:spcPts val="0"/>
              </a:spcAft>
              <a:buNone/>
            </a:pPr>
            <a:endParaRPr sz="1600" b="1"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Self Reflection</a:t>
            </a:r>
            <a:endParaRPr/>
          </a:p>
        </p:txBody>
      </p:sp>
      <p:sp>
        <p:nvSpPr>
          <p:cNvPr id="192" name="Google Shape;192;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dirty="0">
                <a:solidFill>
                  <a:schemeClr val="dk1"/>
                </a:solidFill>
              </a:rPr>
              <a:t>Using the Thumb-O-Meter, reflect on learning target #2:</a:t>
            </a:r>
            <a:endParaRPr sz="2400" dirty="0">
              <a:solidFill>
                <a:schemeClr val="dk1"/>
              </a:solidFill>
            </a:endParaRPr>
          </a:p>
          <a:p>
            <a:pPr marL="1371600" lvl="0" indent="-381000" rtl="0">
              <a:lnSpc>
                <a:spcPct val="90000"/>
              </a:lnSpc>
              <a:spcBef>
                <a:spcPts val="0"/>
              </a:spcBef>
              <a:spcAft>
                <a:spcPts val="0"/>
              </a:spcAft>
              <a:buClr>
                <a:schemeClr val="dk1"/>
              </a:buClr>
              <a:buSzPts val="2400"/>
              <a:buChar char="●"/>
            </a:pPr>
            <a:r>
              <a:rPr lang="en" sz="2400" dirty="0">
                <a:solidFill>
                  <a:schemeClr val="dk1"/>
                </a:solidFill>
              </a:rPr>
              <a:t>“I  can read a new poem aloud fluently.”</a:t>
            </a:r>
            <a:endParaRPr sz="2400" dirty="0">
              <a:solidFill>
                <a:schemeClr val="dk1"/>
              </a:solidFill>
            </a:endParaRPr>
          </a:p>
          <a:p>
            <a:pPr marL="1371600" lvl="0" indent="0" rtl="0">
              <a:lnSpc>
                <a:spcPct val="90000"/>
              </a:lnSpc>
              <a:spcBef>
                <a:spcPts val="1000"/>
              </a:spcBef>
              <a:spcAft>
                <a:spcPts val="0"/>
              </a:spcAft>
              <a:buNone/>
            </a:pPr>
            <a:endParaRPr sz="2400" dirty="0">
              <a:solidFill>
                <a:schemeClr val="dk1"/>
              </a:solidFill>
            </a:endParaRPr>
          </a:p>
          <a:p>
            <a:pPr marL="533400" lvl="0" indent="-457200" rtl="0">
              <a:lnSpc>
                <a:spcPct val="90000"/>
              </a:lnSpc>
              <a:spcBef>
                <a:spcPts val="1000"/>
              </a:spcBef>
              <a:spcAft>
                <a:spcPts val="0"/>
              </a:spcAft>
              <a:buClr>
                <a:schemeClr val="dk1"/>
              </a:buClr>
              <a:buSzPts val="2400"/>
              <a:buFont typeface="+mj-lt"/>
              <a:buAutoNum type="arabicPeriod" startAt="2"/>
            </a:pPr>
            <a:r>
              <a:rPr lang="en" sz="2400" dirty="0">
                <a:solidFill>
                  <a:schemeClr val="dk1"/>
                </a:solidFill>
              </a:rPr>
              <a:t>Now, using the same protocol, reflect on this question:</a:t>
            </a:r>
            <a:endParaRPr sz="2400" dirty="0">
              <a:solidFill>
                <a:schemeClr val="dk1"/>
              </a:solidFill>
            </a:endParaRPr>
          </a:p>
          <a:p>
            <a:pPr marL="1371600" lvl="0" indent="-381000" rtl="0">
              <a:lnSpc>
                <a:spcPct val="90000"/>
              </a:lnSpc>
              <a:spcBef>
                <a:spcPts val="0"/>
              </a:spcBef>
              <a:spcAft>
                <a:spcPts val="0"/>
              </a:spcAft>
              <a:buClr>
                <a:schemeClr val="dk1"/>
              </a:buClr>
              <a:buSzPts val="2400"/>
              <a:buChar char="●"/>
            </a:pPr>
            <a:r>
              <a:rPr lang="en" sz="2400" dirty="0">
                <a:solidFill>
                  <a:schemeClr val="dk1"/>
                </a:solidFill>
              </a:rPr>
              <a:t>Do you feel like you collaborated, persevered, and showed integrity in this lesson?</a:t>
            </a:r>
            <a:endParaRPr sz="2400" dirty="0">
              <a:solidFill>
                <a:schemeClr val="dk1"/>
              </a:solidFill>
            </a:endParaRPr>
          </a:p>
          <a:p>
            <a:pPr marL="0" lvl="0" indent="0" rtl="0">
              <a:lnSpc>
                <a:spcPct val="90000"/>
              </a:lnSpc>
              <a:spcBef>
                <a:spcPts val="1000"/>
              </a:spcBef>
              <a:spcAft>
                <a:spcPts val="0"/>
              </a:spcAft>
              <a:buNone/>
            </a:pPr>
            <a:endParaRPr sz="2400" dirty="0"/>
          </a:p>
        </p:txBody>
      </p:sp>
      <p:pic>
        <p:nvPicPr>
          <p:cNvPr id="193" name="Google Shape;193;p34"/>
          <p:cNvPicPr preferRelativeResize="0"/>
          <p:nvPr/>
        </p:nvPicPr>
        <p:blipFill>
          <a:blip r:embed="rId3">
            <a:alphaModFix/>
          </a:blip>
          <a:stretch>
            <a:fillRect/>
          </a:stretch>
        </p:blipFill>
        <p:spPr>
          <a:xfrm>
            <a:off x="8304287" y="4430486"/>
            <a:ext cx="560671" cy="51703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199" name="Google Shape;199;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AutoNum type="alphaUcPeriod"/>
            </a:pPr>
            <a:r>
              <a:rPr lang="en" sz="2400" dirty="0">
                <a:solidFill>
                  <a:schemeClr val="dk1"/>
                </a:solidFill>
              </a:rPr>
              <a:t>Reading fluency practice: Choose a poem or an excerpt of a poem in your Unit 3 Homework to read aloud for fluency.</a:t>
            </a:r>
            <a:endParaRPr sz="2400" dirty="0">
              <a:solidFill>
                <a:schemeClr val="dk1"/>
              </a:solidFill>
            </a:endParaRPr>
          </a:p>
          <a:p>
            <a:pPr marL="457200" lvl="0" indent="-381000" rtl="0">
              <a:spcBef>
                <a:spcPts val="0"/>
              </a:spcBef>
              <a:spcAft>
                <a:spcPts val="0"/>
              </a:spcAft>
              <a:buClr>
                <a:schemeClr val="dk1"/>
              </a:buClr>
              <a:buSzPts val="2400"/>
              <a:buAutoNum type="alphaUcPeriod"/>
            </a:pPr>
            <a:r>
              <a:rPr lang="en" sz="2400" dirty="0">
                <a:solidFill>
                  <a:schemeClr val="dk1"/>
                </a:solidFill>
              </a:rPr>
              <a:t>If available, prepare some photographs, video, or objects of what inspired you to write your poem to bring in for Lesson 8.</a:t>
            </a:r>
            <a:endParaRPr sz="2400" dirty="0">
              <a:solidFill>
                <a:schemeClr val="dk1"/>
              </a:solidFill>
            </a:endParaRPr>
          </a:p>
          <a:p>
            <a:pPr marL="457200" lvl="0" indent="-381000" rtl="0">
              <a:spcBef>
                <a:spcPts val="0"/>
              </a:spcBef>
              <a:spcAft>
                <a:spcPts val="0"/>
              </a:spcAft>
              <a:buClr>
                <a:schemeClr val="dk1"/>
              </a:buClr>
              <a:buSzPts val="2400"/>
              <a:buAutoNum type="alphaUcPeriod"/>
            </a:pPr>
            <a:r>
              <a:rPr lang="en" sz="2400" dirty="0">
                <a:solidFill>
                  <a:schemeClr val="dk1"/>
                </a:solidFill>
              </a:rPr>
              <a:t> Accountable Research Reading: Select a prompt and respond in the front of your independent reading journal.</a:t>
            </a:r>
            <a:endParaRPr sz="2400" dirty="0">
              <a:solidFill>
                <a:schemeClr val="dk1"/>
              </a:solidFill>
            </a:endParaRPr>
          </a:p>
          <a:p>
            <a:pPr marL="0" lvl="0" indent="0" rtl="0">
              <a:spcBef>
                <a:spcPts val="0"/>
              </a:spcBef>
              <a:spcAft>
                <a:spcPts val="0"/>
              </a:spcAft>
              <a:buNone/>
            </a:pPr>
            <a:endParaRPr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06" name="Google Shape;206;p36"/>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07" name="Google Shape;207;p36"/>
          <p:cNvGraphicFramePr/>
          <p:nvPr/>
        </p:nvGraphicFramePr>
        <p:xfrm>
          <a:off x="773775" y="3463850"/>
          <a:ext cx="7239000" cy="1471550"/>
        </p:xfrm>
        <a:graphic>
          <a:graphicData uri="http://schemas.openxmlformats.org/drawingml/2006/table">
            <a:tbl>
              <a:tblPr>
                <a:noFill/>
                <a:tableStyleId>{C52A518F-BCCF-478C-AD61-A4DC8C13A39C}</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6</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4572000" y="1193775"/>
            <a:ext cx="4260300" cy="37578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6:</a:t>
            </a:r>
            <a:endParaRPr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rPr>
              <a:t>Working to Become Ethical People anchor chart</a:t>
            </a:r>
            <a:endParaRPr sz="1100" b="1"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rPr>
              <a:t>Independent Reading: Sample Plan</a:t>
            </a:r>
            <a:endParaRPr sz="1100" b="1"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dirty="0">
                <a:solidFill>
                  <a:schemeClr val="dk1"/>
                </a:solidFill>
              </a:rPr>
              <a:t>Performance Task anchor chart (begun in Unit 1, Lesson 1)</a:t>
            </a:r>
            <a:endParaRPr sz="11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rPr>
              <a:t>Model poetry presentation </a:t>
            </a:r>
            <a:r>
              <a:rPr lang="en" sz="1100" dirty="0">
                <a:solidFill>
                  <a:schemeClr val="dk1"/>
                </a:solidFill>
              </a:rPr>
              <a:t>(from Lesson 4)</a:t>
            </a:r>
            <a:endParaRPr sz="11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rPr>
              <a:t>Working to Become Effective Learners anchor chart </a:t>
            </a:r>
            <a:r>
              <a:rPr lang="en" sz="1100" dirty="0">
                <a:solidFill>
                  <a:schemeClr val="dk1"/>
                </a:solidFill>
              </a:rPr>
              <a:t>(begun in Unit 2, Lesson 1)</a:t>
            </a:r>
            <a:endParaRPr sz="11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rPr>
              <a:t>Poetry Presentation Structure anchor chart </a:t>
            </a:r>
            <a:r>
              <a:rPr lang="en" sz="1100" dirty="0">
                <a:solidFill>
                  <a:schemeClr val="dk1"/>
                </a:solidFill>
              </a:rPr>
              <a:t>(begun in Lesson 4, and also see teacher reference version)</a:t>
            </a:r>
            <a:endParaRPr sz="11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dirty="0">
                <a:solidFill>
                  <a:schemeClr val="dk1"/>
                </a:solidFill>
              </a:rPr>
              <a:t>Poetry presentations (begun in Lesson 4)</a:t>
            </a:r>
            <a:endParaRPr sz="11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dirty="0">
                <a:solidFill>
                  <a:schemeClr val="dk1"/>
                </a:solidFill>
              </a:rPr>
              <a:t>Poem (begun in Lesson 1; one per student)</a:t>
            </a:r>
            <a:endParaRPr sz="11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rPr>
              <a:t>Domain-Specific Word Wall</a:t>
            </a:r>
            <a:endParaRPr sz="1100" b="1"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rPr>
              <a:t>Reading Fluency Poem 2 </a:t>
            </a:r>
            <a:r>
              <a:rPr lang="en" sz="1100" dirty="0">
                <a:solidFill>
                  <a:schemeClr val="dk1"/>
                </a:solidFill>
              </a:rPr>
              <a:t>(one per student)</a:t>
            </a:r>
            <a:endParaRPr sz="11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rPr>
              <a:t>Fluent Readers Do These Things anchor chart </a:t>
            </a:r>
            <a:r>
              <a:rPr lang="en" sz="1100" dirty="0">
                <a:solidFill>
                  <a:schemeClr val="dk1"/>
                </a:solidFill>
              </a:rPr>
              <a:t>(begun in Lesson 4)</a:t>
            </a:r>
            <a:endParaRPr sz="11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rPr>
              <a:t>Fluent Readers Do These Things handout </a:t>
            </a:r>
            <a:r>
              <a:rPr lang="en" sz="1100" dirty="0">
                <a:solidFill>
                  <a:schemeClr val="dk1"/>
                </a:solidFill>
              </a:rPr>
              <a:t>(from Lesson 5; optional; for students needing additional support)</a:t>
            </a:r>
            <a:endParaRPr sz="1400" dirty="0">
              <a:solidFill>
                <a:schemeClr val="dk1"/>
              </a:solidFill>
            </a:endParaRPr>
          </a:p>
        </p:txBody>
      </p:sp>
      <p:pic>
        <p:nvPicPr>
          <p:cNvPr id="137" name="Google Shape;137;p26"/>
          <p:cNvPicPr preferRelativeResize="0"/>
          <p:nvPr/>
        </p:nvPicPr>
        <p:blipFill>
          <a:blip r:embed="rId3">
            <a:alphaModFix/>
          </a:blip>
          <a:stretch>
            <a:fillRect/>
          </a:stretch>
        </p:blipFill>
        <p:spPr>
          <a:xfrm>
            <a:off x="152400" y="1345400"/>
            <a:ext cx="2886075" cy="1857375"/>
          </a:xfrm>
          <a:prstGeom prst="rect">
            <a:avLst/>
          </a:prstGeom>
          <a:noFill/>
          <a:ln w="9525" cap="flat" cmpd="sng">
            <a:solidFill>
              <a:srgbClr val="000000"/>
            </a:solidFill>
            <a:prstDash val="solid"/>
            <a:round/>
            <a:headEnd type="none" w="sm" len="sm"/>
            <a:tailEnd type="none" w="sm" len="sm"/>
          </a:ln>
        </p:spPr>
      </p:pic>
      <p:pic>
        <p:nvPicPr>
          <p:cNvPr id="138" name="Google Shape;138;p26"/>
          <p:cNvPicPr preferRelativeResize="0"/>
          <p:nvPr/>
        </p:nvPicPr>
        <p:blipFill>
          <a:blip r:embed="rId4">
            <a:alphaModFix/>
          </a:blip>
          <a:stretch>
            <a:fillRect/>
          </a:stretch>
        </p:blipFill>
        <p:spPr>
          <a:xfrm>
            <a:off x="152400" y="3287487"/>
            <a:ext cx="1927169" cy="1436914"/>
          </a:xfrm>
          <a:prstGeom prst="rect">
            <a:avLst/>
          </a:prstGeom>
          <a:noFill/>
          <a:ln w="9525" cap="flat" cmpd="sng">
            <a:solidFill>
              <a:srgbClr val="000000"/>
            </a:solidFill>
            <a:prstDash val="solid"/>
            <a:round/>
            <a:headEnd type="none" w="sm" len="sm"/>
            <a:tailEnd type="none" w="sm" len="sm"/>
          </a:ln>
        </p:spPr>
      </p:pic>
      <p:pic>
        <p:nvPicPr>
          <p:cNvPr id="139" name="Google Shape;139;p26"/>
          <p:cNvPicPr preferRelativeResize="0"/>
          <p:nvPr/>
        </p:nvPicPr>
        <p:blipFill>
          <a:blip r:embed="rId5">
            <a:alphaModFix/>
          </a:blip>
          <a:stretch>
            <a:fillRect/>
          </a:stretch>
        </p:blipFill>
        <p:spPr>
          <a:xfrm>
            <a:off x="2274650" y="1744075"/>
            <a:ext cx="1752600" cy="2286000"/>
          </a:xfrm>
          <a:prstGeom prst="rect">
            <a:avLst/>
          </a:prstGeom>
          <a:noFill/>
          <a:ln w="9525" cap="flat" cmpd="sng">
            <a:solidFill>
              <a:srgbClr val="000000"/>
            </a:solidFill>
            <a:prstDash val="solid"/>
            <a:round/>
            <a:headEnd type="none" w="sm" len="sm"/>
            <a:tailEnd type="none" w="sm" len="sm"/>
          </a:ln>
        </p:spPr>
      </p:pic>
      <p:pic>
        <p:nvPicPr>
          <p:cNvPr id="140" name="Google Shape;140;p26"/>
          <p:cNvPicPr preferRelativeResize="0"/>
          <p:nvPr/>
        </p:nvPicPr>
        <p:blipFill>
          <a:blip r:embed="rId6">
            <a:alphaModFix/>
          </a:blip>
          <a:stretch>
            <a:fillRect/>
          </a:stretch>
        </p:blipFill>
        <p:spPr>
          <a:xfrm>
            <a:off x="2422025" y="3202775"/>
            <a:ext cx="1943100" cy="16668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6</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6" name="Google Shape;146;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6:</a:t>
            </a:r>
            <a:endParaRPr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Review the Thumb-O-Meter protocol </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3</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6</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8CC1A8F2-796A-4F71-9028-307F16E85DB6}"/>
              </a:ext>
            </a:extLst>
          </p:cNvPr>
          <p:cNvPicPr>
            <a:picLocks noChangeAspect="1"/>
          </p:cNvPicPr>
          <p:nvPr/>
        </p:nvPicPr>
        <p:blipFill>
          <a:blip r:embed="rId3"/>
          <a:stretch>
            <a:fillRect/>
          </a:stretch>
        </p:blipFill>
        <p:spPr>
          <a:xfrm>
            <a:off x="3481007" y="202567"/>
            <a:ext cx="2181986" cy="100283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8" name="Google Shape;158;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400" dirty="0"/>
              <a:t>What are we learning and doing today?</a:t>
            </a:r>
            <a:endParaRPr sz="2400" dirty="0"/>
          </a:p>
          <a:p>
            <a:pPr marL="457200" lvl="0" indent="-381000" rtl="0">
              <a:lnSpc>
                <a:spcPct val="100000"/>
              </a:lnSpc>
              <a:spcBef>
                <a:spcPts val="0"/>
              </a:spcBef>
              <a:spcAft>
                <a:spcPts val="0"/>
              </a:spcAft>
              <a:buSzPts val="2400"/>
              <a:buChar char="●"/>
            </a:pPr>
            <a:r>
              <a:rPr lang="en" sz="2400" dirty="0"/>
              <a:t>You will finish writing your presentations for the performance task. </a:t>
            </a:r>
            <a:endParaRPr sz="2400" dirty="0"/>
          </a:p>
          <a:p>
            <a:pPr marL="457200" lvl="0" indent="-381000" rtl="0">
              <a:lnSpc>
                <a:spcPct val="100000"/>
              </a:lnSpc>
              <a:spcBef>
                <a:spcPts val="0"/>
              </a:spcBef>
              <a:spcAft>
                <a:spcPts val="0"/>
              </a:spcAft>
              <a:buSzPts val="2400"/>
              <a:buChar char="●"/>
            </a:pPr>
            <a:r>
              <a:rPr lang="en" sz="2400" dirty="0"/>
              <a:t>You and a partner will analyze a conclusion in a model paragraph, before writing your own conclusion. </a:t>
            </a:r>
            <a:endParaRPr sz="2400" dirty="0"/>
          </a:p>
          <a:p>
            <a:pPr marL="457200" lvl="0" indent="-381000">
              <a:lnSpc>
                <a:spcPct val="100000"/>
              </a:lnSpc>
              <a:spcBef>
                <a:spcPts val="0"/>
              </a:spcBef>
              <a:spcAft>
                <a:spcPts val="0"/>
              </a:spcAft>
              <a:buSzPts val="2400"/>
              <a:buChar char="●"/>
            </a:pPr>
            <a:r>
              <a:rPr lang="en" sz="2400" dirty="0"/>
              <a:t>Practice reading fluency by reading a new poem. </a:t>
            </a:r>
            <a:endParaRPr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dirty="0"/>
              <a:t>Before we begin our Research Reading Share... </a:t>
            </a:r>
            <a:endParaRPr sz="2800"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1847"/>
          <a:stretch/>
        </p:blipFill>
        <p:spPr>
          <a:xfrm>
            <a:off x="2496337" y="1730139"/>
            <a:ext cx="4512309" cy="3413361"/>
          </a:xfrm>
          <a:prstGeom prst="rect">
            <a:avLst/>
          </a:prstGeom>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86720"/>
          <a:stretch/>
        </p:blipFill>
        <p:spPr>
          <a:xfrm>
            <a:off x="2334616" y="1108562"/>
            <a:ext cx="4835749" cy="62157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Analyzing A Model: Conclusion</a:t>
            </a:r>
            <a:endParaRPr dirty="0"/>
          </a:p>
        </p:txBody>
      </p:sp>
      <p:sp>
        <p:nvSpPr>
          <p:cNvPr id="170" name="Google Shape;170;p31"/>
          <p:cNvSpPr txBox="1">
            <a:spLocks noGrp="1"/>
          </p:cNvSpPr>
          <p:nvPr>
            <p:ph type="body" idx="1"/>
          </p:nvPr>
        </p:nvSpPr>
        <p:spPr>
          <a:xfrm>
            <a:off x="311700" y="1143000"/>
            <a:ext cx="8520600" cy="3555900"/>
          </a:xfrm>
          <a:prstGeom prst="rect">
            <a:avLst/>
          </a:prstGeom>
        </p:spPr>
        <p:txBody>
          <a:bodyPr spcFirstLastPara="1" wrap="square" lIns="91425" tIns="91425" rIns="91425" bIns="91425" anchor="t" anchorCtr="0">
            <a:noAutofit/>
          </a:bodyPr>
          <a:lstStyle/>
          <a:p>
            <a:pPr marL="3200400" lvl="0" indent="-355600" rtl="0">
              <a:spcBef>
                <a:spcPts val="0"/>
              </a:spcBef>
              <a:spcAft>
                <a:spcPts val="0"/>
              </a:spcAft>
              <a:buSzPts val="2000"/>
              <a:buAutoNum type="arabicPeriod"/>
            </a:pPr>
            <a:r>
              <a:rPr lang="en" sz="2000" dirty="0"/>
              <a:t>Focus on the conclusion of the model poetry presentation. </a:t>
            </a:r>
            <a:endParaRPr sz="2000" dirty="0"/>
          </a:p>
          <a:p>
            <a:pPr marL="3200400" lvl="0" indent="-355600" rtl="0">
              <a:spcBef>
                <a:spcPts val="0"/>
              </a:spcBef>
              <a:spcAft>
                <a:spcPts val="0"/>
              </a:spcAft>
              <a:buSzPts val="2000"/>
              <a:buAutoNum type="arabicPeriod"/>
            </a:pPr>
            <a:r>
              <a:rPr lang="en" sz="2000" dirty="0"/>
              <a:t>You will work with your partner to answer these questions: </a:t>
            </a:r>
            <a:endParaRPr sz="2000" dirty="0"/>
          </a:p>
          <a:p>
            <a:pPr marL="3657600" lvl="0" indent="-355600" rtl="0">
              <a:spcBef>
                <a:spcPts val="0"/>
              </a:spcBef>
              <a:spcAft>
                <a:spcPts val="0"/>
              </a:spcAft>
              <a:buClr>
                <a:schemeClr val="dk1"/>
              </a:buClr>
              <a:buSzPts val="2000"/>
              <a:buAutoNum type="alphaLcPeriod"/>
            </a:pPr>
            <a:r>
              <a:rPr lang="en" sz="2000" dirty="0">
                <a:solidFill>
                  <a:schemeClr val="dk1"/>
                </a:solidFill>
              </a:rPr>
              <a:t>What information has the poet included in the conclusion?</a:t>
            </a:r>
            <a:endParaRPr sz="2000" dirty="0">
              <a:solidFill>
                <a:schemeClr val="dk1"/>
              </a:solidFill>
            </a:endParaRPr>
          </a:p>
          <a:p>
            <a:pPr marL="3657600" lvl="0" indent="-355600" rtl="0">
              <a:spcBef>
                <a:spcPts val="0"/>
              </a:spcBef>
              <a:spcAft>
                <a:spcPts val="0"/>
              </a:spcAft>
              <a:buClr>
                <a:schemeClr val="dk1"/>
              </a:buClr>
              <a:buSzPts val="2000"/>
              <a:buAutoNum type="alphaLcPeriod"/>
            </a:pPr>
            <a:r>
              <a:rPr lang="en" sz="2000" dirty="0">
                <a:solidFill>
                  <a:schemeClr val="dk1"/>
                </a:solidFill>
              </a:rPr>
              <a:t>Why?</a:t>
            </a:r>
            <a:endParaRPr sz="2000" dirty="0">
              <a:solidFill>
                <a:schemeClr val="dk1"/>
              </a:solidFill>
            </a:endParaRPr>
          </a:p>
          <a:p>
            <a:pPr marL="3302000" lvl="0" indent="-457200" rtl="0">
              <a:spcBef>
                <a:spcPts val="0"/>
              </a:spcBef>
              <a:spcAft>
                <a:spcPts val="0"/>
              </a:spcAft>
              <a:buSzPts val="2000"/>
              <a:buFont typeface="+mj-lt"/>
              <a:buAutoNum type="arabicPeriod" startAt="3"/>
            </a:pPr>
            <a:r>
              <a:rPr lang="en" sz="2000" dirty="0"/>
              <a:t>Make notes to record your thinking next to the conclusion paragraph on the model presentation. </a:t>
            </a:r>
            <a:endParaRPr sz="2000" dirty="0"/>
          </a:p>
          <a:p>
            <a:pPr marL="457200" lvl="0" indent="0" rtl="0">
              <a:spcBef>
                <a:spcPts val="0"/>
              </a:spcBef>
              <a:spcAft>
                <a:spcPts val="0"/>
              </a:spcAft>
              <a:buNone/>
            </a:pPr>
            <a:endParaRPr dirty="0"/>
          </a:p>
        </p:txBody>
      </p:sp>
      <p:pic>
        <p:nvPicPr>
          <p:cNvPr id="3" name="Picture 2">
            <a:extLst>
              <a:ext uri="{FF2B5EF4-FFF2-40B4-BE49-F238E27FC236}">
                <a16:creationId xmlns:a16="http://schemas.microsoft.com/office/drawing/2014/main" id="{C3043DB9-2A16-EA41-A826-7280DBFF63F7}"/>
              </a:ext>
            </a:extLst>
          </p:cNvPr>
          <p:cNvPicPr>
            <a:picLocks noChangeAspect="1"/>
          </p:cNvPicPr>
          <p:nvPr/>
        </p:nvPicPr>
        <p:blipFill>
          <a:blip r:embed="rId3"/>
          <a:stretch>
            <a:fillRect/>
          </a:stretch>
        </p:blipFill>
        <p:spPr>
          <a:xfrm>
            <a:off x="197509" y="1047768"/>
            <a:ext cx="2907196" cy="38616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Reading Fluency Practice</a:t>
            </a:r>
            <a:endParaRPr/>
          </a:p>
        </p:txBody>
      </p:sp>
      <p:sp>
        <p:nvSpPr>
          <p:cNvPr id="177" name="Google Shape;177;p32"/>
          <p:cNvSpPr txBox="1">
            <a:spLocks noGrp="1"/>
          </p:cNvSpPr>
          <p:nvPr>
            <p:ph type="body" idx="1"/>
          </p:nvPr>
        </p:nvSpPr>
        <p:spPr>
          <a:xfrm>
            <a:off x="311700" y="1021225"/>
            <a:ext cx="8520600" cy="3960300"/>
          </a:xfrm>
          <a:prstGeom prst="rect">
            <a:avLst/>
          </a:prstGeom>
        </p:spPr>
        <p:txBody>
          <a:bodyPr spcFirstLastPara="1" wrap="square" lIns="91425" tIns="91425" rIns="91425" bIns="91425" anchor="t" anchorCtr="0">
            <a:noAutofit/>
          </a:bodyPr>
          <a:lstStyle/>
          <a:p>
            <a:pPr marL="3657600" lvl="0" indent="-342900" rtl="0">
              <a:spcBef>
                <a:spcPts val="0"/>
              </a:spcBef>
              <a:spcAft>
                <a:spcPts val="0"/>
              </a:spcAft>
              <a:buSzPts val="1800"/>
              <a:buAutoNum type="arabicPeriod"/>
            </a:pPr>
            <a:r>
              <a:rPr lang="en" dirty="0"/>
              <a:t>Once your teacher has placed you with your partner, label yourselves as A &amp; B. </a:t>
            </a:r>
            <a:endParaRPr dirty="0"/>
          </a:p>
          <a:p>
            <a:pPr marL="3657600" lvl="0" indent="-342900" rtl="0">
              <a:spcBef>
                <a:spcPts val="0"/>
              </a:spcBef>
              <a:spcAft>
                <a:spcPts val="0"/>
              </a:spcAft>
              <a:buSzPts val="1800"/>
              <a:buAutoNum type="arabicPeriod"/>
            </a:pPr>
            <a:r>
              <a:rPr lang="en" dirty="0"/>
              <a:t>Spend a couple of minutes reading your excerpt to become familiar with the words. </a:t>
            </a:r>
            <a:endParaRPr dirty="0"/>
          </a:p>
          <a:p>
            <a:pPr marL="3657600" lvl="0" indent="-342900" rtl="0">
              <a:spcBef>
                <a:spcPts val="0"/>
              </a:spcBef>
              <a:spcAft>
                <a:spcPts val="0"/>
              </a:spcAft>
              <a:buSzPts val="1800"/>
              <a:buAutoNum type="arabicPeriod"/>
            </a:pPr>
            <a:r>
              <a:rPr lang="en" dirty="0"/>
              <a:t>When your teacher asks, respond to these questions: </a:t>
            </a:r>
            <a:endParaRPr dirty="0"/>
          </a:p>
          <a:p>
            <a:pPr marL="4114800" lvl="0" indent="-342900" rtl="0">
              <a:spcBef>
                <a:spcPts val="0"/>
              </a:spcBef>
              <a:spcAft>
                <a:spcPts val="0"/>
              </a:spcAft>
              <a:buClr>
                <a:schemeClr val="dk1"/>
              </a:buClr>
              <a:buSzPts val="1800"/>
              <a:buAutoNum type="alphaLcPeriod"/>
            </a:pPr>
            <a:r>
              <a:rPr lang="en" dirty="0">
                <a:solidFill>
                  <a:schemeClr val="dk1"/>
                </a:solidFill>
              </a:rPr>
              <a:t>What do you think this poem is about?</a:t>
            </a:r>
            <a:endParaRPr dirty="0">
              <a:solidFill>
                <a:schemeClr val="dk1"/>
              </a:solidFill>
            </a:endParaRPr>
          </a:p>
          <a:p>
            <a:pPr marL="4114800" lvl="0" indent="-342900" rtl="0">
              <a:spcBef>
                <a:spcPts val="0"/>
              </a:spcBef>
              <a:spcAft>
                <a:spcPts val="0"/>
              </a:spcAft>
              <a:buClr>
                <a:schemeClr val="dk1"/>
              </a:buClr>
              <a:buSzPts val="1800"/>
              <a:buAutoNum type="alphaLcPeriod"/>
            </a:pPr>
            <a:r>
              <a:rPr lang="en" dirty="0">
                <a:solidFill>
                  <a:schemeClr val="dk1"/>
                </a:solidFill>
              </a:rPr>
              <a:t>Why?</a:t>
            </a:r>
            <a:endParaRPr dirty="0"/>
          </a:p>
          <a:p>
            <a:pPr marL="3657600" lvl="0" indent="-342900" rtl="0">
              <a:spcBef>
                <a:spcPts val="0"/>
              </a:spcBef>
              <a:spcAft>
                <a:spcPts val="0"/>
              </a:spcAft>
              <a:buSzPts val="1800"/>
              <a:buFont typeface="+mj-lt"/>
              <a:buAutoNum type="arabicPeriod" startAt="4"/>
            </a:pPr>
            <a:r>
              <a:rPr lang="en" dirty="0"/>
              <a:t>Now, whisper read chorally with your partner. </a:t>
            </a:r>
            <a:endParaRPr dirty="0"/>
          </a:p>
          <a:p>
            <a:pPr marL="0" lvl="0" indent="0" rtl="0">
              <a:spcBef>
                <a:spcPts val="0"/>
              </a:spcBef>
              <a:spcAft>
                <a:spcPts val="0"/>
              </a:spcAft>
              <a:buNone/>
            </a:pPr>
            <a:endParaRPr dirty="0"/>
          </a:p>
        </p:txBody>
      </p:sp>
      <p:pic>
        <p:nvPicPr>
          <p:cNvPr id="3" name="Picture 2">
            <a:extLst>
              <a:ext uri="{FF2B5EF4-FFF2-40B4-BE49-F238E27FC236}">
                <a16:creationId xmlns:a16="http://schemas.microsoft.com/office/drawing/2014/main" id="{CFB9AC2D-1C99-0643-BBC3-6B7C83BA1D5C}"/>
              </a:ext>
            </a:extLst>
          </p:cNvPr>
          <p:cNvPicPr>
            <a:picLocks noChangeAspect="1"/>
          </p:cNvPicPr>
          <p:nvPr/>
        </p:nvPicPr>
        <p:blipFill>
          <a:blip r:embed="rId3"/>
          <a:stretch>
            <a:fillRect/>
          </a:stretch>
        </p:blipFill>
        <p:spPr>
          <a:xfrm>
            <a:off x="185058" y="1164771"/>
            <a:ext cx="3392968" cy="1466386"/>
          </a:xfrm>
          <a:prstGeom prst="rect">
            <a:avLst/>
          </a:prstGeom>
        </p:spPr>
      </p:pic>
      <p:pic>
        <p:nvPicPr>
          <p:cNvPr id="5" name="Picture 4">
            <a:extLst>
              <a:ext uri="{FF2B5EF4-FFF2-40B4-BE49-F238E27FC236}">
                <a16:creationId xmlns:a16="http://schemas.microsoft.com/office/drawing/2014/main" id="{DF15CFF8-3388-D643-87DE-9F71DA97FB04}"/>
              </a:ext>
            </a:extLst>
          </p:cNvPr>
          <p:cNvPicPr>
            <a:picLocks noChangeAspect="1"/>
          </p:cNvPicPr>
          <p:nvPr/>
        </p:nvPicPr>
        <p:blipFill>
          <a:blip r:embed="rId4"/>
          <a:stretch>
            <a:fillRect/>
          </a:stretch>
        </p:blipFill>
        <p:spPr>
          <a:xfrm>
            <a:off x="416611" y="2774703"/>
            <a:ext cx="2929861" cy="188867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Reading Fluency Practice (continued)</a:t>
            </a:r>
            <a:endParaRPr/>
          </a:p>
        </p:txBody>
      </p:sp>
      <p:sp>
        <p:nvSpPr>
          <p:cNvPr id="185" name="Google Shape;185;p33"/>
          <p:cNvSpPr txBox="1">
            <a:spLocks noGrp="1"/>
          </p:cNvSpPr>
          <p:nvPr>
            <p:ph type="body" idx="1"/>
          </p:nvPr>
        </p:nvSpPr>
        <p:spPr>
          <a:xfrm>
            <a:off x="311700" y="1152475"/>
            <a:ext cx="8520600" cy="3813000"/>
          </a:xfrm>
          <a:prstGeom prst="rect">
            <a:avLst/>
          </a:prstGeom>
        </p:spPr>
        <p:txBody>
          <a:bodyPr spcFirstLastPara="1" wrap="square" lIns="91425" tIns="91425" rIns="91425" bIns="91425" anchor="t" anchorCtr="0">
            <a:noAutofit/>
          </a:bodyPr>
          <a:lstStyle/>
          <a:p>
            <a:pPr marL="4114800" lvl="0" indent="-342900" rtl="0">
              <a:spcBef>
                <a:spcPts val="0"/>
              </a:spcBef>
              <a:spcAft>
                <a:spcPts val="0"/>
              </a:spcAft>
              <a:buSzPts val="1800"/>
              <a:buAutoNum type="arabicPeriod"/>
            </a:pPr>
            <a:r>
              <a:rPr lang="en" dirty="0"/>
              <a:t>Listen to your teacher read the excerpt. </a:t>
            </a:r>
            <a:endParaRPr dirty="0"/>
          </a:p>
          <a:p>
            <a:pPr marL="4114800" lvl="0" indent="-342900" rtl="0">
              <a:spcBef>
                <a:spcPts val="0"/>
              </a:spcBef>
              <a:spcAft>
                <a:spcPts val="0"/>
              </a:spcAft>
              <a:buSzPts val="1800"/>
              <a:buAutoNum type="arabicPeriod"/>
            </a:pPr>
            <a:r>
              <a:rPr lang="en" dirty="0"/>
              <a:t>Answer:</a:t>
            </a:r>
            <a:endParaRPr dirty="0"/>
          </a:p>
          <a:p>
            <a:pPr marL="4572000" lvl="0" indent="-330200" rtl="0">
              <a:spcBef>
                <a:spcPts val="0"/>
              </a:spcBef>
              <a:spcAft>
                <a:spcPts val="0"/>
              </a:spcAft>
              <a:buClr>
                <a:schemeClr val="dk1"/>
              </a:buClr>
              <a:buSzPts val="1600"/>
              <a:buAutoNum type="alphaLcPeriod"/>
            </a:pPr>
            <a:r>
              <a:rPr lang="en" sz="1600" dirty="0">
                <a:solidFill>
                  <a:schemeClr val="dk1"/>
                </a:solidFill>
              </a:rPr>
              <a:t>What do you think inspired this poet?</a:t>
            </a:r>
            <a:endParaRPr sz="1600" dirty="0">
              <a:solidFill>
                <a:schemeClr val="dk1"/>
              </a:solidFill>
            </a:endParaRPr>
          </a:p>
          <a:p>
            <a:pPr marL="4572000" lvl="0" indent="-330200" rtl="0">
              <a:spcBef>
                <a:spcPts val="0"/>
              </a:spcBef>
              <a:spcAft>
                <a:spcPts val="0"/>
              </a:spcAft>
              <a:buClr>
                <a:schemeClr val="dk1"/>
              </a:buClr>
              <a:buSzPts val="1600"/>
              <a:buAutoNum type="alphaLcPeriod"/>
            </a:pPr>
            <a:r>
              <a:rPr lang="en" sz="1600" dirty="0">
                <a:solidFill>
                  <a:schemeClr val="dk1"/>
                </a:solidFill>
              </a:rPr>
              <a:t>What evidence from the poem can you see to support your claim?</a:t>
            </a:r>
            <a:endParaRPr sz="1600" dirty="0"/>
          </a:p>
          <a:p>
            <a:pPr marL="4114800" lvl="0" indent="-342900" rtl="0">
              <a:spcBef>
                <a:spcPts val="0"/>
              </a:spcBef>
              <a:spcAft>
                <a:spcPts val="0"/>
              </a:spcAft>
              <a:buSzPts val="1800"/>
              <a:buFont typeface="+mj-lt"/>
              <a:buAutoNum type="arabicPeriod" startAt="3"/>
            </a:pPr>
            <a:r>
              <a:rPr lang="en" dirty="0"/>
              <a:t>Now, take turns whisper reading with your partner. </a:t>
            </a:r>
            <a:endParaRPr dirty="0"/>
          </a:p>
          <a:p>
            <a:pPr marL="4114800" lvl="0" indent="-342900" rtl="0">
              <a:spcBef>
                <a:spcPts val="0"/>
              </a:spcBef>
              <a:spcAft>
                <a:spcPts val="0"/>
              </a:spcAft>
              <a:buSzPts val="1800"/>
              <a:buAutoNum type="arabicPeriod" startAt="3"/>
            </a:pPr>
            <a:r>
              <a:rPr lang="en" dirty="0"/>
              <a:t>Then, you and your partner will read in a funny voice. Follow your teacher’s directions for which type of voice each partner should use. </a:t>
            </a:r>
            <a:endParaRPr dirty="0"/>
          </a:p>
        </p:txBody>
      </p:sp>
      <p:pic>
        <p:nvPicPr>
          <p:cNvPr id="186" name="Google Shape;186;p33"/>
          <p:cNvPicPr preferRelativeResize="0"/>
          <p:nvPr/>
        </p:nvPicPr>
        <p:blipFill>
          <a:blip r:embed="rId3">
            <a:alphaModFix/>
          </a:blip>
          <a:stretch>
            <a:fillRect/>
          </a:stretch>
        </p:blipFill>
        <p:spPr>
          <a:xfrm>
            <a:off x="533500" y="1248200"/>
            <a:ext cx="3372075" cy="29886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E784C78-8BB5-46AE-A6FE-BF44B54C8F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E3B259B-9BF1-4791-894F-8F8D471C5362}">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a1502afc-75e6-4a80-976c-76583f90c737"/>
    <ds:schemaRef ds:uri="http://www.w3.org/XML/1998/namespace"/>
  </ds:schemaRefs>
</ds:datastoreItem>
</file>

<file path=customXml/itemProps3.xml><?xml version="1.0" encoding="utf-8"?>
<ds:datastoreItem xmlns:ds="http://schemas.openxmlformats.org/officeDocument/2006/customXml" ds:itemID="{C6242CD6-42FD-4975-95BF-FE51D777154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35</TotalTime>
  <Words>2962</Words>
  <Application>Microsoft Office PowerPoint</Application>
  <PresentationFormat>On-screen Show (16:9)</PresentationFormat>
  <Paragraphs>235</Paragraphs>
  <Slides>12</Slides>
  <Notes>12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Calibri</vt:lpstr>
      <vt:lpstr>Overlock</vt:lpstr>
      <vt:lpstr>Arial</vt:lpstr>
      <vt:lpstr>Century Gothic</vt:lpstr>
      <vt:lpstr>Simple Light</vt:lpstr>
      <vt:lpstr>Office Theme</vt:lpstr>
      <vt:lpstr>Grade 4: Module 1: Unit 3: Lesson 6 Teacher slide, before teaching.</vt:lpstr>
      <vt:lpstr>Grade 4: Module 1: Unit 3: Lesson 6 Teacher slide, before teaching.</vt:lpstr>
      <vt:lpstr>Grade 4: Module 1: Unit 3: Lesson 6 Teacher slide, before teaching.</vt:lpstr>
      <vt:lpstr>PowerPoint Presentation</vt:lpstr>
      <vt:lpstr>Hello, Students!</vt:lpstr>
      <vt:lpstr>Before we begin our Research Reading Share... </vt:lpstr>
      <vt:lpstr>Analyzing A Model: Conclusion</vt:lpstr>
      <vt:lpstr>Reading Fluency Practice</vt:lpstr>
      <vt:lpstr>Reading Fluency Practice (continued)</vt:lpstr>
      <vt:lpstr>Self Reflection</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3: Lesson 6 Teacher slide, before teaching.</dc:title>
  <dc:creator>nbravo</dc:creator>
  <cp:lastModifiedBy>Natalie Ivey</cp:lastModifiedBy>
  <cp:revision>9</cp:revision>
  <dcterms:modified xsi:type="dcterms:W3CDTF">2018-09-12T15:28:44Z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