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34"/>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x="12192000" cy="6858000"/>
  <p:notesSz cx="6858000" cy="1419225"/>
  <p:embeddedFontLs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
      <p:font typeface="Overlock" panose="020B060402020202020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D6324D-CC4D-4353-BF1B-961A4AF25EAB}" v="29" dt="2018-09-06T18:36:36.067"/>
  </p1510:revLst>
</p1510:revInfo>
</file>

<file path=ppt/tableStyles.xml><?xml version="1.0" encoding="utf-8"?>
<a:tblStyleLst xmlns:a="http://schemas.openxmlformats.org/drawingml/2006/main" def="{A875BB45-8DDD-4206-A50F-ED6191D97EA7}">
  <a:tblStyle styleId="{A875BB45-8DDD-4206-A50F-ED6191D97EA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7" d="100"/>
          <a:sy n="27" d="100"/>
        </p:scale>
        <p:origin x="3066"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5.fntdata"/><Relationship Id="rId21" Type="http://schemas.openxmlformats.org/officeDocument/2006/relationships/slide" Target="slides/slide15.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0.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4.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BAD6324D-CC4D-4353-BF1B-961A4AF25EAB}"/>
    <pc:docChg chg="modSld modMainMaster">
      <pc:chgData name="Natalie Ivey" userId="2c81a4b0-7596-4a42-b4da-e7aac4dfeff9" providerId="ADAL" clId="{BAD6324D-CC4D-4353-BF1B-961A4AF25EAB}" dt="2018-09-06T18:36:36.067" v="28" actId="1076"/>
      <pc:docMkLst>
        <pc:docMk/>
      </pc:docMkLst>
      <pc:sldChg chg="addSp modSp">
        <pc:chgData name="Natalie Ivey" userId="2c81a4b0-7596-4a42-b4da-e7aac4dfeff9" providerId="ADAL" clId="{BAD6324D-CC4D-4353-BF1B-961A4AF25EAB}" dt="2018-09-06T18:34:22.231" v="5" actId="1076"/>
        <pc:sldMkLst>
          <pc:docMk/>
          <pc:sldMk cId="0" sldId="258"/>
        </pc:sldMkLst>
        <pc:picChg chg="add mod">
          <ac:chgData name="Natalie Ivey" userId="2c81a4b0-7596-4a42-b4da-e7aac4dfeff9" providerId="ADAL" clId="{BAD6324D-CC4D-4353-BF1B-961A4AF25EAB}" dt="2018-09-06T18:34:22.231" v="5" actId="1076"/>
          <ac:picMkLst>
            <pc:docMk/>
            <pc:sldMk cId="0" sldId="258"/>
            <ac:picMk id="3" creationId="{CF2B4B46-79D8-45AF-ABE5-B35AA3FCA05C}"/>
          </ac:picMkLst>
        </pc:picChg>
      </pc:sldChg>
      <pc:sldChg chg="addSp delSp modSp">
        <pc:chgData name="Natalie Ivey" userId="2c81a4b0-7596-4a42-b4da-e7aac4dfeff9" providerId="ADAL" clId="{BAD6324D-CC4D-4353-BF1B-961A4AF25EAB}" dt="2018-09-06T18:36:36.067" v="28" actId="1076"/>
        <pc:sldMkLst>
          <pc:docMk/>
          <pc:sldMk cId="3072805669" sldId="276"/>
        </pc:sldMkLst>
        <pc:spChg chg="mod">
          <ac:chgData name="Natalie Ivey" userId="2c81a4b0-7596-4a42-b4da-e7aac4dfeff9" providerId="ADAL" clId="{BAD6324D-CC4D-4353-BF1B-961A4AF25EAB}" dt="2018-09-06T18:35:21.161" v="19" actId="14100"/>
          <ac:spMkLst>
            <pc:docMk/>
            <pc:sldMk cId="3072805669" sldId="276"/>
            <ac:spMk id="130" creationId="{00000000-0000-0000-0000-000000000000}"/>
          </ac:spMkLst>
        </pc:spChg>
        <pc:spChg chg="mod">
          <ac:chgData name="Natalie Ivey" userId="2c81a4b0-7596-4a42-b4da-e7aac4dfeff9" providerId="ADAL" clId="{BAD6324D-CC4D-4353-BF1B-961A4AF25EAB}" dt="2018-09-06T18:34:33.798" v="7" actId="14100"/>
          <ac:spMkLst>
            <pc:docMk/>
            <pc:sldMk cId="3072805669" sldId="276"/>
            <ac:spMk id="131" creationId="{00000000-0000-0000-0000-000000000000}"/>
          </ac:spMkLst>
        </pc:spChg>
        <pc:picChg chg="add del mod">
          <ac:chgData name="Natalie Ivey" userId="2c81a4b0-7596-4a42-b4da-e7aac4dfeff9" providerId="ADAL" clId="{BAD6324D-CC4D-4353-BF1B-961A4AF25EAB}" dt="2018-09-06T18:34:57.632" v="13"/>
          <ac:picMkLst>
            <pc:docMk/>
            <pc:sldMk cId="3072805669" sldId="276"/>
            <ac:picMk id="3" creationId="{C3575FA3-B4FE-49EB-8AF5-554BB6B3934B}"/>
          </ac:picMkLst>
        </pc:picChg>
        <pc:picChg chg="add mod">
          <ac:chgData name="Natalie Ivey" userId="2c81a4b0-7596-4a42-b4da-e7aac4dfeff9" providerId="ADAL" clId="{BAD6324D-CC4D-4353-BF1B-961A4AF25EAB}" dt="2018-09-06T18:36:36.067" v="28" actId="1076"/>
          <ac:picMkLst>
            <pc:docMk/>
            <pc:sldMk cId="3072805669" sldId="276"/>
            <ac:picMk id="5" creationId="{3A00BF64-EE0A-451E-B140-BFC20D38D23B}"/>
          </ac:picMkLst>
        </pc:picChg>
      </pc:sldChg>
      <pc:sldMasterChg chg="addSp modSp">
        <pc:chgData name="Natalie Ivey" userId="2c81a4b0-7596-4a42-b4da-e7aac4dfeff9" providerId="ADAL" clId="{BAD6324D-CC4D-4353-BF1B-961A4AF25EAB}" dt="2018-09-06T18:36:03.650" v="26" actId="1076"/>
        <pc:sldMasterMkLst>
          <pc:docMk/>
          <pc:sldMasterMk cId="0" sldId="2147483681"/>
        </pc:sldMasterMkLst>
        <pc:picChg chg="add mod">
          <ac:chgData name="Natalie Ivey" userId="2c81a4b0-7596-4a42-b4da-e7aac4dfeff9" providerId="ADAL" clId="{BAD6324D-CC4D-4353-BF1B-961A4AF25EAB}" dt="2018-09-06T18:35:41.799" v="21" actId="1076"/>
          <ac:picMkLst>
            <pc:docMk/>
            <pc:sldMasterMk cId="0" sldId="2147483681"/>
            <ac:picMk id="3" creationId="{4A13F6F5-5305-46CA-AAA8-5553EB9F5847}"/>
          </ac:picMkLst>
        </pc:picChg>
        <pc:picChg chg="add mod">
          <ac:chgData name="Natalie Ivey" userId="2c81a4b0-7596-4a42-b4da-e7aac4dfeff9" providerId="ADAL" clId="{BAD6324D-CC4D-4353-BF1B-961A4AF25EAB}" dt="2018-09-06T18:35:53.600" v="24" actId="1076"/>
          <ac:picMkLst>
            <pc:docMk/>
            <pc:sldMasterMk cId="0" sldId="2147483681"/>
            <ac:picMk id="5" creationId="{6D8C03EE-59A7-4B12-BB79-F4C53F9D9C38}"/>
          </ac:picMkLst>
        </pc:picChg>
        <pc:picChg chg="add mod">
          <ac:chgData name="Natalie Ivey" userId="2c81a4b0-7596-4a42-b4da-e7aac4dfeff9" providerId="ADAL" clId="{BAD6324D-CC4D-4353-BF1B-961A4AF25EAB}" dt="2018-09-06T18:36:03.650" v="26" actId="1076"/>
          <ac:picMkLst>
            <pc:docMk/>
            <pc:sldMasterMk cId="0" sldId="2147483681"/>
            <ac:picMk id="7" creationId="{442FA956-D776-4487-8666-659912CCE398}"/>
          </ac:picMkLst>
        </pc:picChg>
      </pc:sldMasterChg>
    </pc:docChg>
  </pc:docChgLst>
  <pc:docChgLst>
    <pc:chgData clId="Web-{E9ED3DBA-B7A4-4391-9846-7B44A7657CDE}"/>
    <pc:docChg chg="modSld">
      <pc:chgData name="" userId="" providerId="" clId="Web-{E9ED3DBA-B7A4-4391-9846-7B44A7657CDE}" dt="2018-08-09T23:17:19.274" v="9" actId="14100"/>
      <pc:docMkLst>
        <pc:docMk/>
      </pc:docMkLst>
      <pc:sldChg chg="addSp modSp">
        <pc:chgData name="" userId="" providerId="" clId="Web-{E9ED3DBA-B7A4-4391-9846-7B44A7657CDE}" dt="2018-08-09T23:13:51.694" v="3" actId="1076"/>
        <pc:sldMkLst>
          <pc:docMk/>
          <pc:sldMk cId="0" sldId="265"/>
        </pc:sldMkLst>
        <pc:picChg chg="add mod">
          <ac:chgData name="" userId="" providerId="" clId="Web-{E9ED3DBA-B7A4-4391-9846-7B44A7657CDE}" dt="2018-08-09T23:13:51.694" v="3" actId="1076"/>
          <ac:picMkLst>
            <pc:docMk/>
            <pc:sldMk cId="0" sldId="265"/>
            <ac:picMk id="2" creationId="{8759517C-7FAE-4085-B649-64071D182F45}"/>
          </ac:picMkLst>
        </pc:picChg>
      </pc:sldChg>
      <pc:sldChg chg="addSp modSp">
        <pc:chgData name="" userId="" providerId="" clId="Web-{E9ED3DBA-B7A4-4391-9846-7B44A7657CDE}" dt="2018-08-09T23:15:24.023" v="6" actId="14100"/>
        <pc:sldMkLst>
          <pc:docMk/>
          <pc:sldMk cId="0" sldId="268"/>
        </pc:sldMkLst>
        <pc:picChg chg="add mod">
          <ac:chgData name="" userId="" providerId="" clId="Web-{E9ED3DBA-B7A4-4391-9846-7B44A7657CDE}" dt="2018-08-09T23:15:24.023" v="6" actId="14100"/>
          <ac:picMkLst>
            <pc:docMk/>
            <pc:sldMk cId="0" sldId="268"/>
            <ac:picMk id="2" creationId="{22564B97-DA0C-4F6F-B703-61DD01D5CB96}"/>
          </ac:picMkLst>
        </pc:picChg>
      </pc:sldChg>
      <pc:sldChg chg="addSp modSp">
        <pc:chgData name="" userId="" providerId="" clId="Web-{E9ED3DBA-B7A4-4391-9846-7B44A7657CDE}" dt="2018-08-09T23:17:19.274" v="9" actId="14100"/>
        <pc:sldMkLst>
          <pc:docMk/>
          <pc:sldMk cId="3016640244" sldId="279"/>
        </pc:sldMkLst>
        <pc:picChg chg="add mod">
          <ac:chgData name="" userId="" providerId="" clId="Web-{E9ED3DBA-B7A4-4391-9846-7B44A7657CDE}" dt="2018-08-09T23:17:19.274" v="9" actId="14100"/>
          <ac:picMkLst>
            <pc:docMk/>
            <pc:sldMk cId="3016640244" sldId="279"/>
            <ac:picMk id="2" creationId="{A967AD28-6357-43FF-A994-83C566E3C327}"/>
          </ac:picMkLst>
        </pc:picChg>
      </pc:sldChg>
    </pc:docChg>
  </pc:docChgLst>
  <pc:docChgLst>
    <pc:chgData name="April Imperio" userId="S::april.imperio@detroitk12.org::016b43d7-eba5-4d9b-8296-c2a9482fb2a0" providerId="AD" clId="Web-{C82941B4-3AD0-CA7F-685E-11A1936E8478}"/>
    <pc:docChg chg="addSld">
      <pc:chgData name="April Imperio" userId="S::april.imperio@detroitk12.org::016b43d7-eba5-4d9b-8296-c2a9482fb2a0" providerId="AD" clId="Web-{C82941B4-3AD0-CA7F-685E-11A1936E8478}" dt="2019-03-26T00:38:25.801" v="0"/>
      <pc:docMkLst>
        <pc:docMk/>
      </pc:docMkLst>
      <pc:sldChg chg="add">
        <pc:chgData name="April Imperio" userId="S::april.imperio@detroitk12.org::016b43d7-eba5-4d9b-8296-c2a9482fb2a0" providerId="AD" clId="Web-{C82941B4-3AD0-CA7F-685E-11A1936E8478}" dt="2019-03-26T00:38:25.801" v="0"/>
        <pc:sldMkLst>
          <pc:docMk/>
          <pc:sldMk cId="446614799" sldId="2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23967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preview.com/challenges/Entry.aspx?ID=672430&amp;View=Results&amp;Rows=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None/>
            </a:pPr>
            <a:r>
              <a:rPr lang="en-US"/>
              <a:t>Teacher  notes: </a:t>
            </a:r>
            <a:endParaRPr/>
          </a:p>
          <a:p>
            <a:pPr marL="457200" lvl="0" indent="-304800" rtl="0">
              <a:lnSpc>
                <a:spcPct val="90000"/>
              </a:lnSpc>
              <a:spcBef>
                <a:spcPts val="1000"/>
              </a:spcBef>
              <a:spcAft>
                <a:spcPts val="0"/>
              </a:spcAft>
              <a:buSzPts val="1200"/>
              <a:buChar char="●"/>
            </a:pPr>
            <a:r>
              <a:rPr lang="en-US"/>
              <a:t>By Lesson 4, students should be proficient with the routines for reviewing vocabulary and the reading. The lesson Opening has been condensed into fewer steps to reflect the familiarity with these routines.</a:t>
            </a:r>
            <a:endParaRPr/>
          </a:p>
          <a:p>
            <a:pPr marL="457200" lvl="0" indent="-304800" rtl="0">
              <a:lnSpc>
                <a:spcPct val="90000"/>
              </a:lnSpc>
              <a:spcBef>
                <a:spcPts val="0"/>
              </a:spcBef>
              <a:spcAft>
                <a:spcPts val="0"/>
              </a:spcAft>
              <a:buSzPts val="1200"/>
              <a:buChar char="●"/>
            </a:pPr>
            <a:r>
              <a:rPr lang="en-US"/>
              <a:t>Students also should be familiar enough with the two main anchor charts (Salva/Nya and Survival) that you can introduce some variation without confusing them. (It does not make sense to change the routine every day, but some variation will increase student engagement.)</a:t>
            </a:r>
            <a:endParaRPr/>
          </a:p>
          <a:p>
            <a:pPr marL="457200" lvl="0" indent="-304800" rtl="0">
              <a:lnSpc>
                <a:spcPct val="90000"/>
              </a:lnSpc>
              <a:spcBef>
                <a:spcPts val="0"/>
              </a:spcBef>
              <a:spcAft>
                <a:spcPts val="0"/>
              </a:spcAft>
              <a:buSzPts val="1200"/>
              <a:buChar char="●"/>
            </a:pPr>
            <a:r>
              <a:rPr lang="en-US"/>
              <a:t>In this lesson, the class will update the anchor charts, but in the context of the more engaging Take a Stand protocol. This simple protocol is described in Part A of Work Time and also in the supporting materials. Review it in advance.</a:t>
            </a:r>
            <a:endParaRPr/>
          </a:p>
          <a:p>
            <a:pPr marL="457200" lvl="0" indent="-304800" rtl="0">
              <a:lnSpc>
                <a:spcPct val="90000"/>
              </a:lnSpc>
              <a:spcBef>
                <a:spcPts val="0"/>
              </a:spcBef>
              <a:spcAft>
                <a:spcPts val="0"/>
              </a:spcAft>
              <a:buSzPts val="1200"/>
              <a:buChar char="●"/>
            </a:pPr>
            <a:r>
              <a:rPr lang="en-US"/>
              <a:t>Juxtaposition is defined for students in the lesson; it involves putting things side by side to see how they compare and contrast. In </a:t>
            </a:r>
            <a:r>
              <a:rPr lang="en-US" i="1"/>
              <a:t>A Long Walk to Water</a:t>
            </a:r>
            <a:r>
              <a:rPr lang="en-US"/>
              <a:t>, the author juxtaposes the two main characters in a number of ways. Do not tell students this.</a:t>
            </a:r>
            <a:endParaRPr/>
          </a:p>
          <a:p>
            <a:pPr marL="457200" lvl="0" indent="-304800" rtl="0">
              <a:lnSpc>
                <a:spcPct val="90000"/>
              </a:lnSpc>
              <a:spcBef>
                <a:spcPts val="0"/>
              </a:spcBef>
              <a:spcAft>
                <a:spcPts val="0"/>
              </a:spcAft>
              <a:buSzPts val="1200"/>
              <a:buChar char="●"/>
            </a:pPr>
            <a:r>
              <a:rPr lang="en-US"/>
              <a:t>Both Salva and Nya are children, both suffer from lack of water, and both are affected by some aspect of the conflict in South Sudan. Also note the contrasts: The two characters grow up about 20 years apart from each other, they are different genders and from different tribes, etc. And, of course, one character is fictional and the other is based on a real person. </a:t>
            </a:r>
            <a:endParaRPr/>
          </a:p>
          <a:p>
            <a:pPr marL="914400" lvl="0" indent="0" rtl="0">
              <a:lnSpc>
                <a:spcPct val="90000"/>
              </a:lnSpc>
              <a:spcBef>
                <a:spcPts val="1000"/>
              </a:spcBef>
              <a:spcAft>
                <a:spcPts val="0"/>
              </a:spcAft>
              <a:buNone/>
            </a:pPr>
            <a:endParaRPr/>
          </a:p>
          <a:p>
            <a:pPr marL="0" lvl="0" indent="0" rtl="0">
              <a:lnSpc>
                <a:spcPct val="90000"/>
              </a:lnSpc>
              <a:spcBef>
                <a:spcPts val="1000"/>
              </a:spcBef>
              <a:spcAft>
                <a:spcPts val="0"/>
              </a:spcAft>
              <a:buNone/>
            </a:pPr>
            <a:endParaRPr/>
          </a:p>
          <a:p>
            <a:pPr marL="0" lvl="0" indent="0" rtl="0">
              <a:lnSpc>
                <a:spcPct val="90000"/>
              </a:lnSpc>
              <a:spcBef>
                <a:spcPts val="1000"/>
              </a:spcBef>
              <a:spcAft>
                <a:spcPts val="1000"/>
              </a:spcAft>
              <a:buNone/>
            </a:pPr>
            <a:r>
              <a:rPr lang="en-US"/>
              <a:t> </a:t>
            </a:r>
            <a:endParaRPr/>
          </a:p>
        </p:txBody>
      </p:sp>
    </p:spTree>
    <p:extLst>
      <p:ext uri="{BB962C8B-B14F-4D97-AF65-F5344CB8AC3E}">
        <p14:creationId xmlns:p14="http://schemas.microsoft.com/office/powerpoint/2010/main" val="1118139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Google Shape;240;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2-3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a:spcBef>
                <a:spcPts val="0"/>
              </a:spcBef>
              <a:spcAft>
                <a:spcPts val="0"/>
              </a:spcAft>
              <a:buSzPts val="1200"/>
              <a:buFont typeface="Calibri"/>
              <a:buChar char="●"/>
            </a:pPr>
            <a:r>
              <a:rPr lang="en-US" dirty="0"/>
              <a:t>Juxtaposition is defined for students in the lesson; it involves putting things side by side to see how they compare and contrast. In </a:t>
            </a:r>
            <a:r>
              <a:rPr lang="en-US" i="1" dirty="0"/>
              <a:t>A Long Walk to Water</a:t>
            </a:r>
            <a:r>
              <a:rPr lang="en-US" dirty="0"/>
              <a:t>, the author juxtaposes the two main characters in a number of ways.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Read aloud the last two supporting learning targets.</a:t>
            </a:r>
            <a:endParaRPr dirty="0"/>
          </a:p>
          <a:p>
            <a:pPr marL="457200" lvl="0" indent="-304800" rtl="0">
              <a:spcBef>
                <a:spcPts val="0"/>
              </a:spcBef>
              <a:spcAft>
                <a:spcPts val="0"/>
              </a:spcAft>
              <a:buSzPts val="1200"/>
              <a:buFont typeface="Calibri"/>
              <a:buAutoNum type="arabicPeriod"/>
            </a:pPr>
            <a:r>
              <a:rPr lang="en-US" dirty="0"/>
              <a:t>Ask students: </a:t>
            </a:r>
            <a:r>
              <a:rPr lang="en-US" i="1" dirty="0"/>
              <a:t>“Think of a time while reading this book that you talked about point of view. When you remember one, raise your hand.” </a:t>
            </a:r>
            <a:endParaRPr i="1" dirty="0"/>
          </a:p>
          <a:p>
            <a:pPr marL="457200" lvl="0" indent="-304800" rtl="0">
              <a:spcBef>
                <a:spcPts val="0"/>
              </a:spcBef>
              <a:spcAft>
                <a:spcPts val="0"/>
              </a:spcAft>
              <a:buSzPts val="1200"/>
              <a:buFont typeface="Calibri"/>
              <a:buAutoNum type="arabicPeriod"/>
            </a:pPr>
            <a:r>
              <a:rPr lang="en-US" dirty="0"/>
              <a:t>Call on several students to explain their thinking. Confirm that students remember what point of view means: the perspective from which a story is told or how things are being seen and experienced.</a:t>
            </a:r>
            <a:endParaRPr dirty="0"/>
          </a:p>
          <a:p>
            <a:pPr marL="457200" lvl="0" indent="-304800" rtl="0">
              <a:spcBef>
                <a:spcPts val="0"/>
              </a:spcBef>
              <a:spcAft>
                <a:spcPts val="0"/>
              </a:spcAft>
              <a:buSzPts val="1200"/>
              <a:buFont typeface="Calibri"/>
              <a:buAutoNum type="arabicPeriod"/>
            </a:pPr>
            <a:r>
              <a:rPr lang="en-US" dirty="0"/>
              <a:t>Ask the class to repeat after you:</a:t>
            </a:r>
            <a:r>
              <a:rPr lang="en-US" i="1" dirty="0"/>
              <a:t> juxtapose, juxtaposition, juxtaposing.</a:t>
            </a:r>
            <a:r>
              <a:rPr lang="en-US" dirty="0"/>
              <a:t> </a:t>
            </a:r>
            <a:endParaRPr dirty="0"/>
          </a:p>
          <a:p>
            <a:pPr marL="457200" lvl="0" indent="-304800" rtl="0">
              <a:spcBef>
                <a:spcPts val="0"/>
              </a:spcBef>
              <a:spcAft>
                <a:spcPts val="0"/>
              </a:spcAft>
              <a:buSzPts val="1200"/>
              <a:buFont typeface="Calibri"/>
              <a:buAutoNum type="arabicPeriod"/>
            </a:pPr>
            <a:r>
              <a:rPr lang="en-US" dirty="0"/>
              <a:t>Tell the students that they will talk more about this learning target, but that </a:t>
            </a:r>
            <a:r>
              <a:rPr lang="en-US" i="1" dirty="0"/>
              <a:t>juxtapose</a:t>
            </a:r>
            <a:r>
              <a:rPr lang="en-US" dirty="0"/>
              <a:t> literally means to put two things next to each other. </a:t>
            </a:r>
            <a:endParaRPr dirty="0"/>
          </a:p>
          <a:p>
            <a:pPr marL="457200" lvl="0" indent="-304800" rtl="0">
              <a:spcBef>
                <a:spcPts val="0"/>
              </a:spcBef>
              <a:spcAft>
                <a:spcPts val="0"/>
              </a:spcAft>
              <a:buSzPts val="1200"/>
              <a:buFont typeface="Calibri"/>
              <a:buAutoNum type="arabicPeriod"/>
            </a:pPr>
            <a:r>
              <a:rPr lang="en-US" dirty="0"/>
              <a:t>To illustrate this abstract concept in a concrete way, ask students to juxtapose two items on their desks.</a:t>
            </a:r>
            <a:endParaRPr dirty="0"/>
          </a:p>
          <a:p>
            <a:pPr marL="914400" lvl="0" indent="0" rtl="0">
              <a:spcBef>
                <a:spcPts val="0"/>
              </a:spcBef>
              <a:spcAft>
                <a:spcPts val="0"/>
              </a:spcAft>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 </a:t>
            </a:r>
            <a:endParaRPr dirty="0"/>
          </a:p>
          <a:p>
            <a:pPr marL="457200" lvl="0" indent="-304800" rtl="0">
              <a:spcBef>
                <a:spcPts val="0"/>
              </a:spcBef>
              <a:spcAft>
                <a:spcPts val="0"/>
              </a:spcAft>
              <a:buClr>
                <a:schemeClr val="dk1"/>
              </a:buClr>
              <a:buSzPts val="1200"/>
              <a:buFont typeface="Calibri"/>
              <a:buChar char="●"/>
            </a:pPr>
            <a:r>
              <a:rPr lang="en-US" dirty="0"/>
              <a:t>Listen for references to the point of view work in Unit 1. </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241" name="Google Shape;241;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2688085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e102ce38b_0_2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Google Shape;248;g3e102ce38b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1-2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a:spcBef>
                <a:spcPts val="0"/>
              </a:spcBef>
              <a:spcAft>
                <a:spcPts val="0"/>
              </a:spcAft>
              <a:buNone/>
            </a:pPr>
            <a:r>
              <a:rPr lang="en-US" dirty="0"/>
              <a:t>Teaching Notes:</a:t>
            </a:r>
            <a:endParaRPr dirty="0"/>
          </a:p>
          <a:p>
            <a:pPr marL="457200" lvl="0" indent="-304800">
              <a:spcBef>
                <a:spcPts val="0"/>
              </a:spcBef>
              <a:spcAft>
                <a:spcPts val="0"/>
              </a:spcAft>
              <a:buSzPts val="1200"/>
              <a:buFont typeface="Calibri"/>
              <a:buChar char="●"/>
            </a:pPr>
            <a:r>
              <a:rPr lang="en-US" dirty="0"/>
              <a:t>Use of protocols (like Take a Stand) allows for total participation of students. It encourages critical thinking, collaboration, and social construction of knowledge. It also helps students practice their speaking and listening skills.</a:t>
            </a:r>
            <a:endParaRPr dirty="0"/>
          </a:p>
          <a:p>
            <a:pPr marL="0" lvl="0" indent="0">
              <a:spcBef>
                <a:spcPts val="0"/>
              </a:spcBef>
              <a:spcAft>
                <a:spcPts val="0"/>
              </a:spcAft>
              <a:buNone/>
            </a:pPr>
            <a:endParaRPr dirty="0"/>
          </a:p>
          <a:p>
            <a:pPr marL="0" lvl="0" indent="0">
              <a:spcBef>
                <a:spcPts val="0"/>
              </a:spcBef>
              <a:spcAft>
                <a:spcPts val="0"/>
              </a:spcAft>
              <a:buNone/>
            </a:pPr>
            <a:r>
              <a:rPr lang="en-US" dirty="0"/>
              <a:t>Teacher Actions:     </a:t>
            </a:r>
            <a:endParaRPr dirty="0"/>
          </a:p>
          <a:p>
            <a:pPr marL="457200" lvl="0" indent="-304800">
              <a:spcBef>
                <a:spcPts val="0"/>
              </a:spcBef>
              <a:spcAft>
                <a:spcPts val="0"/>
              </a:spcAft>
              <a:buSzPts val="1200"/>
              <a:buFont typeface="Calibri"/>
              <a:buAutoNum type="arabicPeriod"/>
            </a:pPr>
            <a:r>
              <a:rPr lang="en-US" dirty="0"/>
              <a:t>Review the Take a Stand protocol briefly with students by reading slide aloud.</a:t>
            </a:r>
            <a:endParaRPr dirty="0"/>
          </a:p>
          <a:p>
            <a:pPr marL="457200" lvl="0" indent="-304800">
              <a:spcBef>
                <a:spcPts val="0"/>
              </a:spcBef>
              <a:spcAft>
                <a:spcPts val="0"/>
              </a:spcAft>
              <a:buSzPts val="1200"/>
              <a:buFont typeface="Calibri"/>
              <a:buAutoNum type="arabicPeriod"/>
            </a:pPr>
            <a:r>
              <a:rPr lang="en-US" dirty="0"/>
              <a:t>Distribute prompt and read aloud following slide.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a:spcBef>
                <a:spcPts val="0"/>
              </a:spcBef>
              <a:spcAft>
                <a:spcPts val="0"/>
              </a:spcAft>
              <a:buNone/>
            </a:pPr>
            <a:endParaRPr dirty="0"/>
          </a:p>
        </p:txBody>
      </p:sp>
      <p:sp>
        <p:nvSpPr>
          <p:cNvPr id="249" name="Google Shape;249;g3e102ce38b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218704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e102ce38b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6" name="Google Shape;256;g3e102ce38b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10-12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r>
              <a:rPr lang="en-US" b="1" dirty="0"/>
              <a:t>: </a:t>
            </a:r>
            <a:endParaRPr b="1" dirty="0"/>
          </a:p>
          <a:p>
            <a:pPr marL="457200" lvl="0" indent="-317500" rtl="0">
              <a:spcBef>
                <a:spcPts val="0"/>
              </a:spcBef>
              <a:spcAft>
                <a:spcPts val="0"/>
              </a:spcAft>
              <a:buSzPts val="1400"/>
              <a:buChar char="●"/>
            </a:pPr>
            <a:r>
              <a:rPr lang="en-US" dirty="0"/>
              <a:t>Students should have their </a:t>
            </a:r>
            <a:r>
              <a:rPr lang="en-US" b="1" dirty="0"/>
              <a:t>Reader’s Notes </a:t>
            </a:r>
            <a:r>
              <a:rPr lang="en-US" dirty="0"/>
              <a:t>for 9 and 10 with the prompt to use as resource.</a:t>
            </a:r>
            <a:endParaRPr dirty="0"/>
          </a:p>
          <a:p>
            <a:pPr marL="0" lvl="0" indent="0" rtl="0">
              <a:spcBef>
                <a:spcPts val="0"/>
              </a:spcBef>
              <a:spcAft>
                <a:spcPts val="0"/>
              </a:spcAft>
              <a:buClr>
                <a:schemeClr val="dk1"/>
              </a:buClr>
              <a:buSzPts val="1100"/>
              <a:buFont typeface="Arial"/>
              <a:buNone/>
            </a:pPr>
            <a:endParaRPr b="1"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Distribute the Take a Stand directions and prompt, or post the prompt on the board. Read it aloud.</a:t>
            </a:r>
            <a:endParaRPr dirty="0"/>
          </a:p>
          <a:p>
            <a:pPr marL="457200" lvl="0" indent="-304800" rtl="0">
              <a:spcBef>
                <a:spcPts val="0"/>
              </a:spcBef>
              <a:spcAft>
                <a:spcPts val="0"/>
              </a:spcAft>
              <a:buSzPts val="1200"/>
              <a:buFont typeface="Calibri"/>
              <a:buAutoNum type="arabicPeriod"/>
            </a:pPr>
            <a:r>
              <a:rPr lang="en-US" dirty="0"/>
              <a:t>Give students 2 minutes to review their </a:t>
            </a:r>
            <a:r>
              <a:rPr lang="en-US" b="1" dirty="0"/>
              <a:t>Reader’s Notes </a:t>
            </a:r>
            <a:r>
              <a:rPr lang="en-US" dirty="0"/>
              <a:t>and think silently about this prompt.</a:t>
            </a:r>
            <a:endParaRPr dirty="0"/>
          </a:p>
          <a:p>
            <a:pPr marL="457200" lvl="0" indent="-304800" rtl="0">
              <a:spcBef>
                <a:spcPts val="0"/>
              </a:spcBef>
              <a:spcAft>
                <a:spcPts val="0"/>
              </a:spcAft>
              <a:buSzPts val="1200"/>
              <a:buFont typeface="Calibri"/>
              <a:buAutoNum type="arabicPeriod"/>
            </a:pPr>
            <a:r>
              <a:rPr lang="en-US" dirty="0"/>
              <a:t>Refocus students whole group and point out the three areas of the room:</a:t>
            </a:r>
            <a:endParaRPr dirty="0"/>
          </a:p>
          <a:p>
            <a:pPr marL="914400" lvl="0" indent="0" rtl="0">
              <a:spcBef>
                <a:spcPts val="0"/>
              </a:spcBef>
              <a:spcAft>
                <a:spcPts val="0"/>
              </a:spcAft>
              <a:buNone/>
            </a:pPr>
            <a:r>
              <a:rPr lang="en-US" dirty="0"/>
              <a:t>*   “People who strongly agree will be all the way over here.”</a:t>
            </a:r>
            <a:endParaRPr dirty="0"/>
          </a:p>
          <a:p>
            <a:pPr marL="914400" lvl="0" indent="0" rtl="0">
              <a:spcBef>
                <a:spcPts val="0"/>
              </a:spcBef>
              <a:spcAft>
                <a:spcPts val="0"/>
              </a:spcAft>
              <a:buNone/>
            </a:pPr>
            <a:r>
              <a:rPr lang="en-US" dirty="0"/>
              <a:t>*   “People who strongly disagree will be all the way over here.”</a:t>
            </a:r>
            <a:endParaRPr dirty="0"/>
          </a:p>
          <a:p>
            <a:pPr marL="914400" lvl="0" indent="0" rtl="0">
              <a:spcBef>
                <a:spcPts val="0"/>
              </a:spcBef>
              <a:spcAft>
                <a:spcPts val="0"/>
              </a:spcAft>
              <a:buNone/>
            </a:pPr>
            <a:r>
              <a:rPr lang="en-US" dirty="0"/>
              <a:t>*   “People who are in the middle will be here.”</a:t>
            </a:r>
            <a:endParaRPr dirty="0"/>
          </a:p>
          <a:p>
            <a:pPr marL="457200" lvl="0" indent="-304800" rtl="0">
              <a:spcBef>
                <a:spcPts val="0"/>
              </a:spcBef>
              <a:spcAft>
                <a:spcPts val="0"/>
              </a:spcAft>
              <a:buSzPts val="1200"/>
              <a:buFont typeface="+mj-lt"/>
              <a:buAutoNum type="arabicPeriod" startAt="4"/>
            </a:pPr>
            <a:r>
              <a:rPr lang="en-US" dirty="0"/>
              <a:t>Ask the class to physically move to “take a stand.” </a:t>
            </a:r>
            <a:endParaRPr dirty="0"/>
          </a:p>
          <a:p>
            <a:pPr marL="457200" lvl="0" indent="-304800" rtl="0">
              <a:spcBef>
                <a:spcPts val="0"/>
              </a:spcBef>
              <a:spcAft>
                <a:spcPts val="0"/>
              </a:spcAft>
              <a:buSzPts val="1200"/>
              <a:buFont typeface="Calibri"/>
              <a:buAutoNum type="arabicPeriod" startAt="4"/>
            </a:pPr>
            <a:r>
              <a:rPr lang="en-US" dirty="0"/>
              <a:t>Once students are settled, tell them you would like to hear a few of them justify their thinking.</a:t>
            </a:r>
            <a:endParaRPr dirty="0"/>
          </a:p>
          <a:p>
            <a:pPr marL="457200" lvl="0" indent="-304800" rtl="0">
              <a:spcBef>
                <a:spcPts val="0"/>
              </a:spcBef>
              <a:spcAft>
                <a:spcPts val="0"/>
              </a:spcAft>
              <a:buSzPts val="1200"/>
              <a:buFont typeface="Calibri"/>
              <a:buAutoNum type="arabicPeriod" startAt="4"/>
            </a:pPr>
            <a:r>
              <a:rPr lang="en-US" dirty="0"/>
              <a:t>Encourage students to listen to their peers and consider whether, based on the evidence and explanation, their own opinion is changing. Emphasize that readers often modify their opinions as they read, think, talk, and write more about a topic.</a:t>
            </a:r>
            <a:endParaRPr dirty="0"/>
          </a:p>
          <a:p>
            <a:pPr marL="457200" lvl="0" indent="-304800" rtl="0">
              <a:spcBef>
                <a:spcPts val="0"/>
              </a:spcBef>
              <a:spcAft>
                <a:spcPts val="0"/>
              </a:spcAft>
              <a:buSzPts val="1200"/>
              <a:buFont typeface="Calibri"/>
              <a:buAutoNum type="arabicPeriod" startAt="4"/>
            </a:pPr>
            <a:r>
              <a:rPr lang="en-US" dirty="0"/>
              <a:t>Cold call a few students to justify their stand, making sure to hear from students at different points on the spectrum. </a:t>
            </a:r>
            <a:endParaRPr dirty="0"/>
          </a:p>
          <a:p>
            <a:pPr marL="457200" lvl="0" indent="-304800" rtl="0">
              <a:spcBef>
                <a:spcPts val="0"/>
              </a:spcBef>
              <a:spcAft>
                <a:spcPts val="0"/>
              </a:spcAft>
              <a:buSzPts val="1200"/>
              <a:buFont typeface="Calibri"/>
              <a:buAutoNum type="arabicPeriod" startAt="4"/>
            </a:pPr>
            <a:r>
              <a:rPr lang="en-US" dirty="0"/>
              <a:t>Pause to allow their classmates to move in response to the ideas they hear. </a:t>
            </a:r>
            <a:endParaRPr dirty="0"/>
          </a:p>
          <a:p>
            <a:pPr marL="457200" lvl="0" indent="-304800" rtl="0">
              <a:spcBef>
                <a:spcPts val="0"/>
              </a:spcBef>
              <a:spcAft>
                <a:spcPts val="0"/>
              </a:spcAft>
              <a:buSzPts val="1200"/>
              <a:buFont typeface="Calibri"/>
              <a:buAutoNum type="arabicPeriod" startAt="4"/>
            </a:pPr>
            <a:r>
              <a:rPr lang="en-US" dirty="0"/>
              <a:t>Thank students for their participation and ask them to return to their seats. </a:t>
            </a:r>
            <a:endParaRPr dirty="0"/>
          </a:p>
          <a:p>
            <a:pPr marL="457200" lvl="0" indent="-304800" rtl="0">
              <a:spcBef>
                <a:spcPts val="0"/>
              </a:spcBef>
              <a:spcAft>
                <a:spcPts val="0"/>
              </a:spcAft>
              <a:buSzPts val="1200"/>
              <a:buFont typeface="Calibri"/>
              <a:buAutoNum type="arabicPeriod" startAt="4"/>
            </a:pPr>
            <a:r>
              <a:rPr lang="en-US" dirty="0"/>
              <a:t>Briefly debrief the protocol by asking: </a:t>
            </a:r>
            <a:r>
              <a:rPr lang="en-US" i="1" dirty="0"/>
              <a:t>“What factors in survival did we talk about today?” </a:t>
            </a:r>
            <a:endParaRPr i="1" dirty="0"/>
          </a:p>
          <a:p>
            <a:pPr marL="457200" lvl="0" indent="-304800" rtl="0">
              <a:spcBef>
                <a:spcPts val="0"/>
              </a:spcBef>
              <a:spcAft>
                <a:spcPts val="0"/>
              </a:spcAft>
              <a:buSzPts val="1200"/>
              <a:buFont typeface="Calibri"/>
              <a:buAutoNum type="arabicPeriod" startAt="4"/>
            </a:pPr>
            <a:r>
              <a:rPr lang="en-US" dirty="0"/>
              <a:t>Add these to the </a:t>
            </a:r>
            <a:r>
              <a:rPr lang="en-US" b="1" dirty="0"/>
              <a:t>Survival anchor chart</a:t>
            </a:r>
            <a:r>
              <a:rPr lang="en-US" dirty="0"/>
              <a:t>. Make sure that </a:t>
            </a:r>
            <a:r>
              <a:rPr lang="en-US" i="1" dirty="0"/>
              <a:t>persistence</a:t>
            </a:r>
            <a:r>
              <a:rPr lang="en-US" dirty="0"/>
              <a:t> is mentioned and added to the chart.</a:t>
            </a:r>
            <a:endParaRPr dirty="0"/>
          </a:p>
          <a:p>
            <a:pPr marL="457200" lvl="0" indent="-304800" rtl="0">
              <a:spcBef>
                <a:spcPts val="0"/>
              </a:spcBef>
              <a:spcAft>
                <a:spcPts val="0"/>
              </a:spcAft>
              <a:buSzPts val="1200"/>
              <a:buFont typeface="Calibri"/>
              <a:buAutoNum type="arabicPeriod" startAt="4"/>
            </a:pPr>
            <a:r>
              <a:rPr lang="en-US" dirty="0"/>
              <a:t>Prompt students to use the </a:t>
            </a:r>
            <a:r>
              <a:rPr lang="en-US" b="1" dirty="0" err="1"/>
              <a:t>Salva</a:t>
            </a:r>
            <a:r>
              <a:rPr lang="en-US" b="1" dirty="0"/>
              <a:t>/</a:t>
            </a:r>
            <a:r>
              <a:rPr lang="en-US" b="1" dirty="0" err="1"/>
              <a:t>Nya</a:t>
            </a:r>
            <a:r>
              <a:rPr lang="en-US" b="1" dirty="0"/>
              <a:t> chart </a:t>
            </a:r>
            <a:r>
              <a:rPr lang="en-US" dirty="0"/>
              <a:t>to check their </a:t>
            </a:r>
            <a:r>
              <a:rPr lang="en-US" b="1" dirty="0"/>
              <a:t>Reader’s Notes </a:t>
            </a:r>
            <a:r>
              <a:rPr lang="en-US" dirty="0"/>
              <a:t>for accuracy and to update the </a:t>
            </a:r>
            <a:r>
              <a:rPr lang="en-US" b="1" dirty="0"/>
              <a:t>Survival anchor chart </a:t>
            </a:r>
            <a:r>
              <a:rPr lang="en-US" b="0" dirty="0"/>
              <a:t>(Student’s Notes).</a:t>
            </a:r>
            <a:endParaRPr b="0"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 and move as directed</a:t>
            </a:r>
            <a:endParaRPr dirty="0"/>
          </a:p>
          <a:p>
            <a:pPr marL="457200" lvl="0" indent="-304800" rtl="0">
              <a:spcBef>
                <a:spcPts val="0"/>
              </a:spcBef>
              <a:spcAft>
                <a:spcPts val="0"/>
              </a:spcAft>
              <a:buClr>
                <a:schemeClr val="dk1"/>
              </a:buClr>
              <a:buSzPts val="1200"/>
              <a:buChar char="●"/>
            </a:pPr>
            <a:r>
              <a:rPr lang="en-US" dirty="0"/>
              <a:t>Listen and look for students who move or change their minds then ask:  “</a:t>
            </a:r>
            <a:r>
              <a:rPr lang="en-US" i="1" dirty="0"/>
              <a:t>How and why did your thinking change?”</a:t>
            </a:r>
            <a:endParaRPr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For students who may need it, point them to key ideas on their notes and ask them which opinion about </a:t>
            </a:r>
            <a:r>
              <a:rPr lang="en-US" dirty="0" err="1"/>
              <a:t>Salva’s</a:t>
            </a:r>
            <a:r>
              <a:rPr lang="en-US" dirty="0"/>
              <a:t> survival these notes support.</a:t>
            </a:r>
            <a:endParaRPr dirty="0"/>
          </a:p>
          <a:p>
            <a:pPr marL="0" lvl="0" indent="0">
              <a:spcBef>
                <a:spcPts val="0"/>
              </a:spcBef>
              <a:spcAft>
                <a:spcPts val="0"/>
              </a:spcAft>
              <a:buNone/>
            </a:pPr>
            <a:endParaRPr dirty="0"/>
          </a:p>
        </p:txBody>
      </p:sp>
      <p:sp>
        <p:nvSpPr>
          <p:cNvPr id="257" name="Google Shape;257;g3e102ce38b_0_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9077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e102ce38b_0_4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4" name="Google Shape;264;g3e102ce38b_0_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dirty="0"/>
              <a:t>Suggested slide pacing: 5-6 minutes </a:t>
            </a:r>
            <a:endParaRPr b="1" dirty="0"/>
          </a:p>
          <a:p>
            <a:pPr marL="0" lvl="0" indent="0">
              <a:spcBef>
                <a:spcPts val="0"/>
              </a:spcBef>
              <a:spcAft>
                <a:spcPts val="0"/>
              </a:spcAft>
              <a:buNone/>
            </a:pPr>
            <a:r>
              <a:rPr lang="en-US" b="1" dirty="0"/>
              <a:t>Student Grouping: Whole Group, partners</a:t>
            </a:r>
            <a:endParaRPr b="1" dirty="0"/>
          </a:p>
          <a:p>
            <a:pPr marL="0" lvl="0" indent="0" rtl="0">
              <a:spcBef>
                <a:spcPts val="0"/>
              </a:spcBef>
              <a:spcAft>
                <a:spcPts val="0"/>
              </a:spcAft>
              <a:buClr>
                <a:schemeClr val="dk1"/>
              </a:buClr>
              <a:buSzPts val="1100"/>
              <a:buFont typeface="Arial"/>
              <a:buNone/>
            </a:pPr>
            <a:endParaRPr b="1" dirty="0"/>
          </a:p>
          <a:p>
            <a:pPr marL="0" lvl="0" indent="0">
              <a:spcBef>
                <a:spcPts val="0"/>
              </a:spcBef>
              <a:spcAft>
                <a:spcPts val="0"/>
              </a:spcAft>
              <a:buNone/>
            </a:pPr>
            <a:r>
              <a:rPr lang="en-US" dirty="0"/>
              <a:t>Teaching Notes:</a:t>
            </a:r>
            <a:endParaRPr dirty="0"/>
          </a:p>
          <a:p>
            <a:pPr marL="457200" lvl="0" indent="-317500">
              <a:spcBef>
                <a:spcPts val="0"/>
              </a:spcBef>
              <a:spcAft>
                <a:spcPts val="0"/>
              </a:spcAft>
              <a:buSzPct val="100000"/>
              <a:buChar char="●"/>
            </a:pPr>
            <a:r>
              <a:rPr lang="en-US" dirty="0"/>
              <a:t>Now  students  are going to dig in to some really interesting aspects of the novel, specifically why the author wrote the story the way she did.</a:t>
            </a:r>
            <a:endParaRPr dirty="0"/>
          </a:p>
          <a:p>
            <a:pPr marL="0" lvl="0" indent="0" rtl="0">
              <a:spcBef>
                <a:spcPts val="0"/>
              </a:spcBef>
              <a:spcAft>
                <a:spcPts val="0"/>
              </a:spcAft>
              <a:buClr>
                <a:schemeClr val="dk1"/>
              </a:buClr>
              <a:buSzPts val="1100"/>
              <a:buFont typeface="Arial"/>
              <a:buNone/>
            </a:pPr>
            <a:endParaRPr b="1"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 Review key text features with the class using slide above.</a:t>
            </a:r>
            <a:endParaRPr dirty="0"/>
          </a:p>
          <a:p>
            <a:pPr marL="457200" lvl="0" indent="-304800" rtl="0">
              <a:spcBef>
                <a:spcPts val="0"/>
              </a:spcBef>
              <a:spcAft>
                <a:spcPts val="0"/>
              </a:spcAft>
              <a:buSzPts val="1200"/>
              <a:buFont typeface="Calibri"/>
              <a:buAutoNum type="arabicPeriod"/>
            </a:pPr>
            <a:r>
              <a:rPr lang="en-US" dirty="0"/>
              <a:t> Give students a moment to talk, then invite volunteers to share. Confirm that they have noticed the following:</a:t>
            </a:r>
            <a:endParaRPr dirty="0"/>
          </a:p>
          <a:p>
            <a:pPr marL="914400" lvl="0" indent="0" rtl="0">
              <a:spcBef>
                <a:spcPts val="0"/>
              </a:spcBef>
              <a:spcAft>
                <a:spcPts val="0"/>
              </a:spcAft>
              <a:buNone/>
            </a:pPr>
            <a:r>
              <a:rPr lang="en-US" dirty="0"/>
              <a:t>*    Ask students to take out their </a:t>
            </a:r>
            <a:r>
              <a:rPr lang="en-US" b="1" dirty="0">
                <a:solidFill>
                  <a:srgbClr val="231F20"/>
                </a:solidFill>
              </a:rPr>
              <a:t>Reading Closely: Guiding Questions</a:t>
            </a:r>
            <a:r>
              <a:rPr lang="en-US" dirty="0">
                <a:solidFill>
                  <a:srgbClr val="231F20"/>
                </a:solidFill>
              </a:rPr>
              <a:t> </a:t>
            </a:r>
            <a:r>
              <a:rPr lang="en-US" b="1" dirty="0">
                <a:solidFill>
                  <a:srgbClr val="231F20"/>
                </a:solidFill>
              </a:rPr>
              <a:t>handout</a:t>
            </a:r>
            <a:r>
              <a:rPr lang="en-US" dirty="0"/>
              <a:t> (from Lesson 2). Focus them on the second row, and ask them,</a:t>
            </a:r>
            <a:endParaRPr dirty="0"/>
          </a:p>
          <a:p>
            <a:pPr marL="914400" lvl="0" indent="0" rtl="0">
              <a:spcBef>
                <a:spcPts val="0"/>
              </a:spcBef>
              <a:spcAft>
                <a:spcPts val="0"/>
              </a:spcAft>
              <a:buNone/>
            </a:pPr>
            <a:r>
              <a:rPr lang="en-US" dirty="0"/>
              <a:t>*   </a:t>
            </a:r>
            <a:r>
              <a:rPr lang="en-US" i="1" dirty="0"/>
              <a:t>“Are we mostly talking about Structure, Topic, Language, or Perspective? How can you tell?”</a:t>
            </a:r>
            <a:endParaRPr i="1" dirty="0"/>
          </a:p>
          <a:p>
            <a:pPr marL="457200" lvl="0" indent="-304800" rtl="0">
              <a:spcBef>
                <a:spcPts val="0"/>
              </a:spcBef>
              <a:spcAft>
                <a:spcPts val="0"/>
              </a:spcAft>
              <a:buSzPts val="1200"/>
              <a:buFont typeface="+mj-lt"/>
              <a:buAutoNum type="arabicPeriod" startAt="3"/>
            </a:pPr>
            <a:r>
              <a:rPr lang="en-US" dirty="0"/>
              <a:t>Tell them that strong readers notice how a book is put together, and why, and that this is the work you will be doing today.</a:t>
            </a:r>
            <a:endParaRPr dirty="0"/>
          </a:p>
          <a:p>
            <a:pPr marL="457200" lvl="0" indent="-304800" rtl="0">
              <a:spcBef>
                <a:spcPts val="0"/>
              </a:spcBef>
              <a:spcAft>
                <a:spcPts val="0"/>
              </a:spcAft>
              <a:buSzPts val="1200"/>
              <a:buFont typeface="Calibri"/>
              <a:buAutoNum type="arabicPeriod" startAt="3"/>
            </a:pPr>
            <a:r>
              <a:rPr lang="en-US" dirty="0"/>
              <a:t>Next slide defines </a:t>
            </a:r>
            <a:r>
              <a:rPr lang="en-US" i="1" dirty="0"/>
              <a:t>juxtaposition</a:t>
            </a:r>
            <a:r>
              <a:rPr lang="en-US" dirty="0"/>
              <a:t>. </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Font typeface="Calibri"/>
              <a:buChar char="●"/>
            </a:pPr>
            <a:r>
              <a:rPr lang="en-US" dirty="0"/>
              <a:t>Listen for students to notice that the class is discussing the structure of this book. </a:t>
            </a:r>
            <a:endParaRPr dirty="0"/>
          </a:p>
          <a:p>
            <a:pPr marL="457200" lvl="0" indent="-304800" rtl="0">
              <a:spcBef>
                <a:spcPts val="0"/>
              </a:spcBef>
              <a:spcAft>
                <a:spcPts val="0"/>
              </a:spcAft>
              <a:buSzPts val="1200"/>
              <a:buFont typeface="Calibri"/>
              <a:buChar char="●"/>
            </a:pPr>
            <a:r>
              <a:rPr lang="en-US" dirty="0"/>
              <a:t>Listen for: </a:t>
            </a:r>
            <a:r>
              <a:rPr lang="en-US" dirty="0" err="1"/>
              <a:t>Nya’s</a:t>
            </a:r>
            <a:r>
              <a:rPr lang="en-US" dirty="0"/>
              <a:t> story is the first (shorter, colored) part of each chapter.</a:t>
            </a:r>
            <a:endParaRPr dirty="0"/>
          </a:p>
          <a:p>
            <a:pPr marL="457200" lvl="0" indent="-304800" rtl="0">
              <a:spcBef>
                <a:spcPts val="0"/>
              </a:spcBef>
              <a:spcAft>
                <a:spcPts val="0"/>
              </a:spcAft>
              <a:buSzPts val="1200"/>
              <a:buFont typeface="Calibri"/>
              <a:buChar char="●"/>
            </a:pPr>
            <a:r>
              <a:rPr lang="en-US" dirty="0"/>
              <a:t>Dates are listed at the start of each character’s story in each chapter.</a:t>
            </a:r>
            <a:endParaRPr dirty="0"/>
          </a:p>
          <a:p>
            <a:pPr marL="457200" lvl="0" indent="-304800" rtl="0">
              <a:spcBef>
                <a:spcPts val="0"/>
              </a:spcBef>
              <a:spcAft>
                <a:spcPts val="0"/>
              </a:spcAft>
              <a:buSzPts val="1200"/>
              <a:buFont typeface="Calibri"/>
              <a:buChar char="●"/>
            </a:pPr>
            <a:r>
              <a:rPr lang="en-US" dirty="0" err="1"/>
              <a:t>Salva’s</a:t>
            </a:r>
            <a:r>
              <a:rPr lang="en-US" dirty="0"/>
              <a:t> story takes place earlier in time than </a:t>
            </a:r>
            <a:r>
              <a:rPr lang="en-US" dirty="0" err="1"/>
              <a:t>Nya’s</a:t>
            </a:r>
            <a:r>
              <a:rPr lang="en-US" dirty="0"/>
              <a: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a:t>
            </a:r>
            <a:endParaRPr dirty="0"/>
          </a:p>
          <a:p>
            <a:pPr marL="457200" lvl="0" indent="-304800">
              <a:spcBef>
                <a:spcPts val="0"/>
              </a:spcBef>
              <a:spcAft>
                <a:spcPts val="0"/>
              </a:spcAft>
              <a:buSzPts val="1200"/>
              <a:buFont typeface="Calibri"/>
              <a:buChar char="●"/>
            </a:pPr>
            <a:r>
              <a:rPr lang="en-US" dirty="0"/>
              <a:t>If needed, point to specific elements of the structure of the text (“What do you notice about the dates?”).</a:t>
            </a:r>
            <a:endParaRPr dirty="0"/>
          </a:p>
        </p:txBody>
      </p:sp>
      <p:sp>
        <p:nvSpPr>
          <p:cNvPr id="265" name="Google Shape;265;g3e102ce38b_0_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3260662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d06a5354b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3d06a5354b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 2-3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lang="en-US"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endParaRPr dirty="0"/>
          </a:p>
          <a:p>
            <a:pPr marL="457200" marR="0" lvl="0" indent="-304800" algn="l" rtl="0">
              <a:lnSpc>
                <a:spcPct val="100000"/>
              </a:lnSpc>
              <a:spcBef>
                <a:spcPts val="0"/>
              </a:spcBef>
              <a:spcAft>
                <a:spcPts val="0"/>
              </a:spcAft>
              <a:buSzPts val="1200"/>
              <a:buChar char="●"/>
            </a:pPr>
            <a:r>
              <a:rPr lang="en-US" dirty="0"/>
              <a:t>Students will now work with the concept of juxtaposition.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Project a definition of</a:t>
            </a:r>
            <a:r>
              <a:rPr lang="en-US" i="1" dirty="0"/>
              <a:t> juxtaposition:</a:t>
            </a:r>
            <a:r>
              <a:rPr lang="en-US" dirty="0"/>
              <a:t> “To put things next to each other, especially for the purpose of comparing them.” </a:t>
            </a:r>
            <a:endParaRPr dirty="0"/>
          </a:p>
          <a:p>
            <a:pPr marL="457200" marR="0" lvl="0" indent="-304800" algn="l" rtl="0">
              <a:lnSpc>
                <a:spcPct val="100000"/>
              </a:lnSpc>
              <a:spcBef>
                <a:spcPts val="0"/>
              </a:spcBef>
              <a:spcAft>
                <a:spcPts val="0"/>
              </a:spcAft>
              <a:buSzPts val="1200"/>
              <a:buFont typeface="Calibri"/>
              <a:buAutoNum type="arabicPeriod"/>
            </a:pPr>
            <a:r>
              <a:rPr lang="en-US" dirty="0"/>
              <a:t>Read it aloud.</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using prefixes and word roots will help students remember what this word means.</a:t>
            </a:r>
            <a:r>
              <a:rPr lang="en-US" i="1" dirty="0"/>
              <a:t> </a:t>
            </a:r>
            <a:r>
              <a:rPr lang="en-US" i="1" dirty="0" err="1"/>
              <a:t>Juxta</a:t>
            </a:r>
            <a:r>
              <a:rPr lang="en-US" dirty="0"/>
              <a:t> means “next to,” and </a:t>
            </a:r>
            <a:r>
              <a:rPr lang="en-US" i="1" dirty="0" err="1"/>
              <a:t>pos</a:t>
            </a:r>
            <a:r>
              <a:rPr lang="en-US" dirty="0"/>
              <a:t> is a common root from the Latin </a:t>
            </a:r>
            <a:r>
              <a:rPr lang="en-US" i="1" dirty="0" err="1"/>
              <a:t>positus</a:t>
            </a:r>
            <a:r>
              <a:rPr lang="en-US" dirty="0"/>
              <a:t> (placed).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think of other words that use the root </a:t>
            </a:r>
            <a:r>
              <a:rPr lang="en-US" i="1" dirty="0"/>
              <a:t>pos.</a:t>
            </a:r>
            <a:r>
              <a:rPr lang="en-US" dirty="0"/>
              <a:t> Listen for “position,” “impose,” “compose,” etc.  </a:t>
            </a:r>
            <a:endParaRPr dirty="0"/>
          </a:p>
          <a:p>
            <a:pPr marL="457200" marR="0" lvl="0" indent="0" algn="l" rtl="0">
              <a:lnSpc>
                <a:spcPct val="100000"/>
              </a:lnSpc>
              <a:spcBef>
                <a:spcPts val="0"/>
              </a:spcBef>
              <a:spcAft>
                <a:spcPts val="0"/>
              </a:spcAft>
              <a:buNone/>
            </a:pPr>
            <a:r>
              <a:rPr lang="en-US" dirty="0"/>
              <a:t>Ask students to add this word and its definition to their </a:t>
            </a:r>
            <a:r>
              <a:rPr lang="en-US" b="1" dirty="0"/>
              <a:t>Reader’s Notes </a:t>
            </a:r>
            <a:r>
              <a:rPr lang="en-US" dirty="0"/>
              <a:t>(in the margin).</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Circulate and observe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274" name="Google Shape;274;g3d06a5354b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2693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e102ce38b_0_7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3e102ce38b_0_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  3-5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lang="en-US"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Share the </a:t>
            </a:r>
            <a:r>
              <a:rPr lang="en-US" b="0" dirty="0"/>
              <a:t>juxtaposition image</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t>
            </a:r>
            <a:endParaRPr dirty="0"/>
          </a:p>
          <a:p>
            <a:pPr marL="457200" lvl="0" indent="-304800" rtl="0">
              <a:spcBef>
                <a:spcPts val="0"/>
              </a:spcBef>
              <a:spcAft>
                <a:spcPts val="0"/>
              </a:spcAft>
              <a:buClr>
                <a:schemeClr val="dk1"/>
              </a:buClr>
              <a:buSzPts val="1200"/>
              <a:buFont typeface="Calibri"/>
              <a:buAutoNum type="arabicPeriod"/>
            </a:pPr>
            <a:r>
              <a:rPr lang="en-US" dirty="0"/>
              <a:t>Give students a minute to look at it. </a:t>
            </a:r>
            <a:endParaRPr dirty="0"/>
          </a:p>
          <a:p>
            <a:pPr marL="457200" lvl="0" indent="-304800" rtl="0">
              <a:spcBef>
                <a:spcPts val="0"/>
              </a:spcBef>
              <a:spcAft>
                <a:spcPts val="0"/>
              </a:spcAft>
              <a:buClr>
                <a:schemeClr val="dk1"/>
              </a:buClr>
              <a:buSzPts val="1200"/>
              <a:buFont typeface="Calibri"/>
              <a:buAutoNum type="arabicPeriod"/>
            </a:pPr>
            <a:r>
              <a:rPr lang="en-US" dirty="0"/>
              <a:t>Ask students to turn and talk.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Circulate and observe.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During this time, you could choose to have a small group of students who need more support complete the work in a small group with you. One way of supporting struggling students is to provide them with more guided practice before releasing them to work independently.</a:t>
            </a:r>
            <a:endParaRPr dirty="0"/>
          </a:p>
          <a:p>
            <a:pPr marL="0" marR="0" lvl="0" indent="0" algn="l" rtl="0">
              <a:lnSpc>
                <a:spcPct val="100000"/>
              </a:lnSpc>
              <a:spcBef>
                <a:spcPts val="0"/>
              </a:spcBef>
              <a:spcAft>
                <a:spcPts val="0"/>
              </a:spcAft>
              <a:buNone/>
            </a:pPr>
            <a:endParaRPr sz="1100" i="0" u="none" strike="noStrike" cap="none" dirty="0">
              <a:solidFill>
                <a:schemeClr val="dk1"/>
              </a:solidFill>
            </a:endParaRPr>
          </a:p>
        </p:txBody>
      </p:sp>
      <p:sp>
        <p:nvSpPr>
          <p:cNvPr id="284" name="Google Shape;284;g3e102ce38b_0_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281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e102ce38b_0_8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g3e102ce38b_0_8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 10-12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lang="en-US"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now they will think about this question: “How did the author of </a:t>
            </a:r>
            <a:r>
              <a:rPr lang="en-US" i="1" dirty="0"/>
              <a:t>A Long Walk to Water</a:t>
            </a:r>
            <a:r>
              <a:rPr lang="en-US" dirty="0"/>
              <a:t> juxtapose </a:t>
            </a:r>
            <a:r>
              <a:rPr lang="en-US" dirty="0" err="1"/>
              <a:t>Nya</a:t>
            </a:r>
            <a:r>
              <a:rPr lang="en-US" dirty="0"/>
              <a:t> and </a:t>
            </a:r>
            <a:r>
              <a:rPr lang="en-US" dirty="0" err="1"/>
              <a:t>Salva</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Start a list on the board or chart paper, getting the class started with the most basic example: One way Park juxtaposes </a:t>
            </a:r>
            <a:r>
              <a:rPr lang="en-US" dirty="0" err="1"/>
              <a:t>Salva</a:t>
            </a:r>
            <a:r>
              <a:rPr lang="en-US" dirty="0"/>
              <a:t> and </a:t>
            </a:r>
            <a:r>
              <a:rPr lang="en-US" dirty="0" err="1"/>
              <a:t>Nya</a:t>
            </a:r>
            <a:r>
              <a:rPr lang="en-US" dirty="0"/>
              <a:t> is by putting them in the same book, and even in the same chapter. Add that to the list.</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err="1"/>
              <a:t>Salva</a:t>
            </a:r>
            <a:r>
              <a:rPr lang="en-US" b="1" dirty="0"/>
              <a:t>/</a:t>
            </a:r>
            <a:r>
              <a:rPr lang="en-US" b="1" dirty="0" err="1"/>
              <a:t>Nya</a:t>
            </a:r>
            <a:r>
              <a:rPr lang="en-US" b="1" dirty="0"/>
              <a:t> anchor chart </a:t>
            </a:r>
            <a:r>
              <a:rPr lang="en-US" dirty="0"/>
              <a:t>and ask: </a:t>
            </a:r>
            <a:r>
              <a:rPr lang="en-US" i="1" dirty="0"/>
              <a:t>“What other ways does the author juxtapose </a:t>
            </a:r>
            <a:r>
              <a:rPr lang="en-US" i="1" dirty="0" err="1"/>
              <a:t>Salva</a:t>
            </a:r>
            <a:r>
              <a:rPr lang="en-US" i="1" dirty="0"/>
              <a:t> and </a:t>
            </a:r>
            <a:r>
              <a:rPr lang="en-US" i="1" dirty="0" err="1"/>
              <a:t>Nya</a:t>
            </a:r>
            <a:r>
              <a:rPr lang="en-US" i="1" dirty="0"/>
              <a:t>?”</a:t>
            </a:r>
            <a:endParaRPr i="1" dirty="0"/>
          </a:p>
          <a:p>
            <a:pPr marL="457200" marR="0" lvl="0" indent="-304800" algn="l" rtl="0">
              <a:lnSpc>
                <a:spcPct val="100000"/>
              </a:lnSpc>
              <a:spcBef>
                <a:spcPts val="0"/>
              </a:spcBef>
              <a:spcAft>
                <a:spcPts val="0"/>
              </a:spcAft>
              <a:buSzPts val="1200"/>
              <a:buFont typeface="Calibri"/>
              <a:buAutoNum type="arabicPeriod"/>
            </a:pPr>
            <a:r>
              <a:rPr lang="en-US" dirty="0"/>
              <a:t>Wait until four or five hands are up, and then hear two students’ ideas.</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juxtaposition means putting things side by side BOTH for </a:t>
            </a:r>
            <a:r>
              <a:rPr lang="en-US" i="1" dirty="0"/>
              <a:t>comparison</a:t>
            </a:r>
            <a:r>
              <a:rPr lang="en-US" dirty="0"/>
              <a:t> (how they are alike and different) AND for </a:t>
            </a:r>
            <a:r>
              <a:rPr lang="en-US" i="1" dirty="0"/>
              <a:t>contrast</a:t>
            </a:r>
            <a:r>
              <a:rPr lang="en-US" dirty="0"/>
              <a:t> (how they are different). Pause for a moment to make sure students understand this academic vocabulary: Comparing usually focuses on similarities, and contrasting involves finding differences.</a:t>
            </a:r>
            <a:endParaRPr dirty="0"/>
          </a:p>
          <a:p>
            <a:pPr marL="457200" lvl="0" indent="-304800" rtl="0">
              <a:spcBef>
                <a:spcPts val="0"/>
              </a:spcBef>
              <a:spcAft>
                <a:spcPts val="0"/>
              </a:spcAft>
              <a:buSzPts val="1200"/>
              <a:buFont typeface="Calibri"/>
              <a:buAutoNum type="arabicPeriod"/>
            </a:pPr>
            <a:r>
              <a:rPr lang="en-US" dirty="0"/>
              <a:t>To check for understanding of compare / contrast, do a quick call and response. Tell students that you will make a statement and then count to three on your fingers. At three, they need to say all together “compare” or “contrast.” Say: </a:t>
            </a:r>
            <a:r>
              <a:rPr lang="en-US" i="1" dirty="0"/>
              <a:t>“Both dogs are brown, but my dog is bigger.” “He had chocolate ice cream, but I had vanilla.” “We both ate spaghetti.”</a:t>
            </a:r>
            <a:endParaRPr i="1" dirty="0"/>
          </a:p>
          <a:p>
            <a:pPr marL="457200" lvl="0" indent="-304800" rtl="0">
              <a:spcBef>
                <a:spcPts val="0"/>
              </a:spcBef>
              <a:spcAft>
                <a:spcPts val="0"/>
              </a:spcAft>
              <a:buSzPts val="1200"/>
              <a:buFont typeface="Calibri"/>
              <a:buAutoNum type="arabicPeriod"/>
            </a:pPr>
            <a:r>
              <a:rPr lang="en-US" dirty="0"/>
              <a:t>Provide positive feedback to students for engaging with the new and complicated idea of juxtaposition. Tell them that they are acquiring tools for thinking deeply about complex texts. As they move on to high school and college, they will need tools that match the texts they will read.</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offer ways in which </a:t>
            </a:r>
            <a:r>
              <a:rPr lang="en-US" dirty="0" err="1"/>
              <a:t>Nya</a:t>
            </a:r>
            <a:r>
              <a:rPr lang="en-US" dirty="0"/>
              <a:t> and </a:t>
            </a:r>
            <a:r>
              <a:rPr lang="en-US" dirty="0" err="1"/>
              <a:t>Salva</a:t>
            </a:r>
            <a:r>
              <a:rPr lang="en-US" dirty="0"/>
              <a:t> are placed together, or juxtaposed.</a:t>
            </a:r>
            <a:endParaRPr dirty="0"/>
          </a:p>
          <a:p>
            <a:pPr marL="457200" marR="0" lvl="0" indent="-304800" algn="l" rtl="0">
              <a:lnSpc>
                <a:spcPct val="100000"/>
              </a:lnSpc>
              <a:spcBef>
                <a:spcPts val="0"/>
              </a:spcBef>
              <a:spcAft>
                <a:spcPts val="0"/>
              </a:spcAft>
              <a:buSzPts val="1200"/>
              <a:buFont typeface="Calibri"/>
              <a:buChar char="●"/>
            </a:pPr>
            <a:r>
              <a:rPr lang="en-US" dirty="0"/>
              <a:t>Students correctly identify </a:t>
            </a:r>
            <a:r>
              <a:rPr lang="en-US" i="1" dirty="0"/>
              <a:t>compare</a:t>
            </a:r>
            <a:r>
              <a:rPr lang="en-US" dirty="0"/>
              <a:t> and </a:t>
            </a:r>
            <a:r>
              <a:rPr lang="en-US" i="1" dirty="0"/>
              <a:t>contrast</a:t>
            </a:r>
            <a:r>
              <a:rPr lang="en-US" dirty="0"/>
              <a: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During this time, you could choose to have a small group of students who need more support complete the work in a small group with you. One way of supporting struggling students is to provide them with more guided practice before releasing them to work independently.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294" name="Google Shape;294;g3e102ce38b_0_8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401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e102ce38b_0_10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g3e102ce38b_0_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 10-12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W</a:t>
            </a:r>
            <a:r>
              <a:rPr lang="en-US" b="1" dirty="0"/>
              <a:t>hole Class and Ethiopia partner</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i="0" u="none" strike="noStrike" cap="none" dirty="0">
                <a:solidFill>
                  <a:schemeClr val="dk1"/>
                </a:solidFill>
              </a:rPr>
              <a:t>Time is limited in these 4 </a:t>
            </a:r>
            <a:r>
              <a:rPr lang="en-US" dirty="0"/>
              <a:t>slides.  Be aware of partners working too long on one task.</a:t>
            </a:r>
            <a:endParaRPr dirty="0"/>
          </a:p>
          <a:p>
            <a:pPr marL="457200" marR="0" lvl="0" indent="-317500" algn="l" rtl="0">
              <a:lnSpc>
                <a:spcPct val="100000"/>
              </a:lnSpc>
              <a:spcBef>
                <a:spcPts val="0"/>
              </a:spcBef>
              <a:spcAft>
                <a:spcPts val="0"/>
              </a:spcAft>
              <a:buSzPct val="100000"/>
              <a:buChar char="●"/>
            </a:pPr>
            <a:r>
              <a:rPr lang="en-US" dirty="0"/>
              <a:t>You will have students find their Ethiopia partner.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Tell students that in a moment, during their Ethiopia Discussion Appointment, they will continue talking about how the characters compare.</a:t>
            </a:r>
            <a:endParaRPr dirty="0"/>
          </a:p>
          <a:p>
            <a:pPr marL="457200" lvl="0" indent="-304800" rtl="0">
              <a:spcBef>
                <a:spcPts val="0"/>
              </a:spcBef>
              <a:spcAft>
                <a:spcPts val="0"/>
              </a:spcAft>
              <a:buSzPts val="1200"/>
              <a:buFont typeface="Calibri"/>
              <a:buAutoNum type="arabicPeriod"/>
            </a:pPr>
            <a:r>
              <a:rPr lang="en-US" dirty="0"/>
              <a:t>Briefly review the expectations for movement, and then ask students to move to their Ethiopia Discussion Appointment.</a:t>
            </a:r>
            <a:endParaRPr dirty="0"/>
          </a:p>
          <a:p>
            <a:pPr marL="457200" lvl="0" indent="-304800" rtl="0">
              <a:spcBef>
                <a:spcPts val="0"/>
              </a:spcBef>
              <a:spcAft>
                <a:spcPts val="0"/>
              </a:spcAft>
              <a:buSzPts val="1200"/>
              <a:buFont typeface="Calibri"/>
              <a:buAutoNum type="arabicPeriod"/>
            </a:pPr>
            <a:r>
              <a:rPr lang="en-US" dirty="0"/>
              <a:t>When students are settled, refocus the class. Ask students to think, then turn and talk: </a:t>
            </a:r>
            <a:r>
              <a:rPr lang="en-US" i="1" dirty="0"/>
              <a:t>“Now that we have noticed that the two characters are juxtaposed, let’s think about how this helps us compare and contrast them.” </a:t>
            </a:r>
            <a:endParaRPr i="1" dirty="0"/>
          </a:p>
          <a:p>
            <a:pPr marL="457200" lvl="0" indent="-304800" rtl="0">
              <a:spcBef>
                <a:spcPts val="0"/>
              </a:spcBef>
              <a:spcAft>
                <a:spcPts val="0"/>
              </a:spcAft>
              <a:buSzPts val="1200"/>
              <a:buFont typeface="Calibri"/>
              <a:buAutoNum type="arabicPeriod"/>
            </a:pPr>
            <a:r>
              <a:rPr lang="en-US" i="1" dirty="0"/>
              <a:t>"Find at least two similarities and two differences between </a:t>
            </a:r>
            <a:r>
              <a:rPr lang="en-US" i="1" dirty="0" err="1"/>
              <a:t>Salva</a:t>
            </a:r>
            <a:r>
              <a:rPr lang="en-US" i="1" dirty="0"/>
              <a:t> and </a:t>
            </a:r>
            <a:r>
              <a:rPr lang="en-US" i="1" dirty="0" err="1"/>
              <a:t>Nya</a:t>
            </a:r>
            <a:r>
              <a:rPr lang="en-US" i="1" dirty="0"/>
              <a:t>.”</a:t>
            </a:r>
            <a:endParaRPr i="1" dirty="0"/>
          </a:p>
          <a:p>
            <a:pPr marL="457200" lvl="0" indent="-304800" rtl="0">
              <a:spcBef>
                <a:spcPts val="0"/>
              </a:spcBef>
              <a:spcAft>
                <a:spcPts val="0"/>
              </a:spcAft>
              <a:buSzPts val="1200"/>
              <a:buFont typeface="Calibri"/>
              <a:buAutoNum type="arabicPeriod"/>
            </a:pPr>
            <a:r>
              <a:rPr lang="en-US" dirty="0"/>
              <a:t>Call on several pairs to explain their ideas. </a:t>
            </a:r>
            <a:endParaRPr dirty="0"/>
          </a:p>
          <a:p>
            <a:pPr marL="457200" lvl="0" indent="-304800" rtl="0">
              <a:spcBef>
                <a:spcPts val="0"/>
              </a:spcBef>
              <a:spcAft>
                <a:spcPts val="0"/>
              </a:spcAft>
              <a:buSzPts val="1200"/>
              <a:buFont typeface="Calibri"/>
              <a:buAutoNum type="arabicPeriod"/>
            </a:pPr>
            <a:r>
              <a:rPr lang="en-US" dirty="0"/>
              <a:t>Point out that the author clearly chose to write her novel in this way: </a:t>
            </a:r>
            <a:r>
              <a:rPr lang="en-US" i="1" dirty="0"/>
              <a:t>“She is using juxtaposition to get us, as readers, to think more deeply about the characters and themes.” </a:t>
            </a:r>
            <a:r>
              <a:rPr lang="en-US" dirty="0"/>
              <a:t>Tell students that now they will practice analyzing one particular instance of how Park uses juxtaposition to help readers compare and contrast the two characters’ points of view.</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i="0" u="none" strike="noStrike" cap="none" dirty="0">
              <a:solidFill>
                <a:schemeClr val="dk1"/>
              </a:solidFill>
            </a:endParaRPr>
          </a:p>
          <a:p>
            <a:pPr marL="457200" lvl="0" indent="-317500" rtl="0">
              <a:spcBef>
                <a:spcPts val="0"/>
              </a:spcBef>
              <a:spcAft>
                <a:spcPts val="0"/>
              </a:spcAft>
              <a:buSzPct val="100000"/>
              <a:buChar char="●"/>
            </a:pPr>
            <a:r>
              <a:rPr lang="en-US" dirty="0"/>
              <a:t>Listen for comparisons: The two characters are within the book (the author could have told one story, then the other); are within the same historical context; are both children; and both need water. Listen for contrasts: boy versus girl, different years, etc.</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303" name="Google Shape;303;g3e102ce38b_0_1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3458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e102ce38b_0_9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g3e102ce38b_0_9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  5 - 8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W</a:t>
            </a:r>
            <a:r>
              <a:rPr lang="en-US" b="1" dirty="0"/>
              <a:t>hole Class and Ethiopia partner</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dirty="0"/>
              <a:t>This is a quick check for understanding of both plot details and juxtaposition. Tell students that this is only an introduction to this idea. They will circle back to it and should keep it in mind as they read.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Read slide aloud. </a:t>
            </a:r>
            <a:endParaRPr dirty="0"/>
          </a:p>
          <a:p>
            <a:pPr marL="457200" lvl="0" indent="-304800" rtl="0">
              <a:spcBef>
                <a:spcPts val="0"/>
              </a:spcBef>
              <a:spcAft>
                <a:spcPts val="0"/>
              </a:spcAft>
              <a:buSzPts val="1200"/>
              <a:buFont typeface="Calibri"/>
              <a:buAutoNum type="arabicPeriod"/>
            </a:pPr>
            <a:r>
              <a:rPr lang="en-US" dirty="0"/>
              <a:t>Have students discuss answers with partner on a sheet of paper and be ready to share aloud.</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b="1" dirty="0"/>
          </a:p>
          <a:p>
            <a:pPr marL="457200" marR="0" lvl="0" indent="-304800" algn="l" rtl="0">
              <a:lnSpc>
                <a:spcPct val="100000"/>
              </a:lnSpc>
              <a:spcBef>
                <a:spcPts val="0"/>
              </a:spcBef>
              <a:spcAft>
                <a:spcPts val="0"/>
              </a:spcAft>
              <a:buSzPts val="1200"/>
              <a:buFont typeface="Calibri"/>
              <a:buChar char="●"/>
            </a:pPr>
            <a:r>
              <a:rPr lang="en-US" dirty="0"/>
              <a:t>In Chapters 8 and 9, </a:t>
            </a:r>
            <a:r>
              <a:rPr lang="en-US" dirty="0" err="1"/>
              <a:t>Salva</a:t>
            </a:r>
            <a:r>
              <a:rPr lang="en-US" dirty="0"/>
              <a:t> is crossing the desert. People live or die depending on whether or not they have water. </a:t>
            </a:r>
            <a:r>
              <a:rPr lang="en-US" dirty="0" err="1"/>
              <a:t>Nya</a:t>
            </a:r>
            <a:r>
              <a:rPr lang="en-US" dirty="0"/>
              <a:t> is worried about getting clean water, since the nurse told them to boil it but there is never enough to boil.</a:t>
            </a:r>
            <a:endParaRPr dirty="0"/>
          </a:p>
          <a:p>
            <a:pPr marL="457200" marR="0" lvl="0" indent="-304800" algn="l" rtl="0">
              <a:lnSpc>
                <a:spcPct val="100000"/>
              </a:lnSpc>
              <a:spcBef>
                <a:spcPts val="0"/>
              </a:spcBef>
              <a:spcAft>
                <a:spcPts val="0"/>
              </a:spcAft>
              <a:buSzPts val="1200"/>
              <a:buFont typeface="Calibri"/>
              <a:buChar char="●"/>
            </a:pPr>
            <a:r>
              <a:rPr lang="en-US" dirty="0"/>
              <a:t>Same: Life depends on clean water. Different: </a:t>
            </a:r>
            <a:r>
              <a:rPr lang="en-US" dirty="0" err="1"/>
              <a:t>Nya</a:t>
            </a:r>
            <a:r>
              <a:rPr lang="en-US" dirty="0"/>
              <a:t> is at home, where dirty water causes sickness but not death, and there is hope (people come to talk about a well); </a:t>
            </a:r>
            <a:r>
              <a:rPr lang="en-US" dirty="0" err="1"/>
              <a:t>Salva</a:t>
            </a:r>
            <a:r>
              <a:rPr lang="en-US" dirty="0"/>
              <a:t> is traveling, and people die from thirst.</a:t>
            </a:r>
            <a:endParaRPr dirty="0"/>
          </a:p>
          <a:p>
            <a:pPr marL="457200" marR="0" lvl="0" indent="-304800" algn="l" rtl="0">
              <a:lnSpc>
                <a:spcPct val="100000"/>
              </a:lnSpc>
              <a:spcBef>
                <a:spcPts val="0"/>
              </a:spcBef>
              <a:spcAft>
                <a:spcPts val="0"/>
              </a:spcAft>
              <a:buSzPts val="1200"/>
              <a:buFont typeface="Calibri"/>
              <a:buChar char="●"/>
            </a:pPr>
            <a:r>
              <a:rPr lang="en-US" dirty="0"/>
              <a:t>Putting these so close together helps Park show us how important access to clean water is in Sudan, in war and in peace, at home and traveling, in the 1980s and today. People without access to clean water have difficulty surviving.</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During this time, you could choose to have a small group of students who need more support complete the work in a small group with you. One way of supporting struggling students is to provide them with more guided practice before releasing them to work independently. </a:t>
            </a:r>
            <a:endParaRPr dirty="0"/>
          </a:p>
          <a:p>
            <a:pPr marL="0" marR="0" lvl="0" indent="0" algn="l" rtl="0">
              <a:lnSpc>
                <a:spcPct val="100000"/>
              </a:lnSpc>
              <a:spcBef>
                <a:spcPts val="0"/>
              </a:spcBef>
              <a:spcAft>
                <a:spcPts val="0"/>
              </a:spcAft>
              <a:buNone/>
            </a:pPr>
            <a:endParaRPr sz="1100" i="0" u="none" strike="noStrike" cap="none" dirty="0">
              <a:solidFill>
                <a:schemeClr val="dk1"/>
              </a:solidFill>
            </a:endParaRPr>
          </a:p>
        </p:txBody>
      </p:sp>
      <p:sp>
        <p:nvSpPr>
          <p:cNvPr id="312" name="Google Shape;312;g3e102ce38b_0_9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8399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e102ce38b_0_12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g3e102ce38b_0_1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b="1" dirty="0">
                <a:solidFill>
                  <a:schemeClr val="dk1"/>
                </a:solidFill>
              </a:rPr>
              <a:t>Suggested slide pacing </a:t>
            </a:r>
            <a:r>
              <a:rPr lang="en-US" b="1" dirty="0"/>
              <a:t>3-5 </a:t>
            </a:r>
            <a:r>
              <a:rPr lang="en-US" b="1" dirty="0">
                <a:solidFill>
                  <a:schemeClr val="dk1"/>
                </a:solidFill>
              </a:rPr>
              <a:t> minutes</a:t>
            </a:r>
            <a:endParaRPr b="1" dirty="0">
              <a:solidFill>
                <a:schemeClr val="dk1"/>
              </a:solidFill>
            </a:endParaRPr>
          </a:p>
          <a:p>
            <a:pPr marL="0" lvl="0" indent="0" rtl="0">
              <a:spcBef>
                <a:spcPts val="0"/>
              </a:spcBef>
              <a:spcAft>
                <a:spcPts val="0"/>
              </a:spcAft>
              <a:buNone/>
            </a:pPr>
            <a:r>
              <a:rPr lang="en-US" b="1" dirty="0">
                <a:solidFill>
                  <a:schemeClr val="dk1"/>
                </a:solidFill>
              </a:rPr>
              <a:t>Grouping: Whole group</a:t>
            </a:r>
            <a:endParaRPr b="1" dirty="0">
              <a:solidFill>
                <a:schemeClr val="dk1"/>
              </a:solidFill>
            </a:endParaRPr>
          </a:p>
          <a:p>
            <a:pPr marL="0" lvl="0" indent="0" rtl="0">
              <a:spcBef>
                <a:spcPts val="0"/>
              </a:spcBef>
              <a:spcAft>
                <a:spcPts val="0"/>
              </a:spcAft>
              <a:buClr>
                <a:schemeClr val="dk1"/>
              </a:buClr>
              <a:buSzPts val="1100"/>
              <a:buFont typeface="Arial"/>
              <a:buNone/>
            </a:pPr>
            <a:endParaRPr dirty="0">
              <a:solidFill>
                <a:schemeClr val="dk1"/>
              </a:solidFill>
            </a:endParaRPr>
          </a:p>
          <a:p>
            <a:pPr marL="0" lvl="0" indent="0">
              <a:spcBef>
                <a:spcPts val="0"/>
              </a:spcBef>
              <a:spcAft>
                <a:spcPts val="0"/>
              </a:spcAft>
              <a:buClr>
                <a:schemeClr val="dk1"/>
              </a:buClr>
              <a:buSzPts val="1100"/>
              <a:buFont typeface="Arial"/>
              <a:buNone/>
            </a:pPr>
            <a:r>
              <a:rPr lang="en-US" dirty="0">
                <a:solidFill>
                  <a:schemeClr val="dk1"/>
                </a:solidFill>
              </a:rPr>
              <a:t>Teaching Notes: </a:t>
            </a:r>
            <a:r>
              <a:rPr lang="en-US" dirty="0"/>
              <a:t>None </a:t>
            </a:r>
            <a:endParaRPr dirty="0"/>
          </a:p>
          <a:p>
            <a:pPr marL="0" lvl="0" indent="0" rtl="0">
              <a:spcBef>
                <a:spcPts val="0"/>
              </a:spcBef>
              <a:spcAft>
                <a:spcPts val="0"/>
              </a:spcAft>
              <a:buClr>
                <a:schemeClr val="dk1"/>
              </a:buClr>
              <a:buSzPts val="1100"/>
              <a:buFont typeface="Arial"/>
              <a:buNone/>
            </a:pPr>
            <a:r>
              <a:rPr lang="en-US" dirty="0"/>
              <a:t>    </a:t>
            </a:r>
            <a:endParaRPr dirty="0">
              <a:solidFill>
                <a:schemeClr val="dk1"/>
              </a:solidFill>
            </a:endParaRPr>
          </a:p>
          <a:p>
            <a:pPr marL="0" lvl="0" indent="0" rtl="0">
              <a:spcBef>
                <a:spcPts val="0"/>
              </a:spcBef>
              <a:spcAft>
                <a:spcPts val="0"/>
              </a:spcAft>
              <a:buClr>
                <a:schemeClr val="dk1"/>
              </a:buClr>
              <a:buSzPts val="1100"/>
              <a:buFont typeface="Arial"/>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solidFill>
                  <a:schemeClr val="dk1"/>
                </a:solidFill>
              </a:rPr>
              <a:t>Distribute exit ticket and ask students to do what’s listed on the slide they see.</a:t>
            </a:r>
            <a:endParaRPr dirty="0">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100"/>
              <a:buFont typeface="Arial"/>
              <a:buNone/>
            </a:pPr>
            <a:r>
              <a:rPr lang="en-US" i="0" u="none" strike="noStrike" cap="none" dirty="0">
                <a:solidFill>
                  <a:schemeClr val="dk1"/>
                </a:solidFill>
              </a:rPr>
              <a:t>Student Look-</a:t>
            </a:r>
            <a:r>
              <a:rPr lang="en-US" i="0" u="none" strike="noStrike" cap="none" dirty="0" err="1">
                <a:solidFill>
                  <a:schemeClr val="dk1"/>
                </a:solidFill>
              </a:rPr>
              <a:t>fors</a:t>
            </a:r>
            <a:r>
              <a:rPr lang="en-US" i="0" u="none" strike="noStrike" cap="none" dirty="0">
                <a:solidFill>
                  <a:schemeClr val="dk1"/>
                </a:solidFill>
              </a:rPr>
              <a:t>/Listen-</a:t>
            </a:r>
            <a:r>
              <a:rPr lang="en-US" i="0" u="none" strike="noStrike" cap="none" dirty="0" err="1">
                <a:solidFill>
                  <a:schemeClr val="dk1"/>
                </a:solidFill>
              </a:rPr>
              <a:t>fors</a:t>
            </a:r>
            <a:r>
              <a:rPr lang="en-US" i="0" u="none" strike="noStrike" cap="none" dirty="0">
                <a:solidFill>
                  <a:schemeClr val="dk1"/>
                </a:solidFill>
              </a:rPr>
              <a:t>:</a:t>
            </a:r>
            <a:r>
              <a:rPr lang="en-US" dirty="0"/>
              <a:t> </a:t>
            </a:r>
            <a:r>
              <a:rPr lang="en-US" i="0" u="none" strike="noStrike" cap="none" dirty="0">
                <a:solidFill>
                  <a:schemeClr val="dk1"/>
                </a:solidFill>
              </a:rPr>
              <a:t>None</a:t>
            </a:r>
            <a:endParaRPr dirty="0"/>
          </a:p>
          <a:p>
            <a:pPr marL="171450" marR="0" lvl="0" indent="-101600" algn="l" rtl="0">
              <a:lnSpc>
                <a:spcPct val="100000"/>
              </a:lnSpc>
              <a:spcBef>
                <a:spcPts val="0"/>
              </a:spcBef>
              <a:spcAft>
                <a:spcPts val="0"/>
              </a:spcAft>
              <a:buClr>
                <a:srgbClr val="000000"/>
              </a:buClr>
              <a:buSzPts val="11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100"/>
              <a:buFont typeface="Arial"/>
              <a:buNone/>
            </a:pPr>
            <a:r>
              <a:rPr lang="en-US" i="0" u="none" strike="noStrike" cap="none" dirty="0">
                <a:solidFill>
                  <a:schemeClr val="dk1"/>
                </a:solidFill>
              </a:rPr>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When you review student’s </a:t>
            </a:r>
            <a:r>
              <a:rPr lang="en-US" b="1" dirty="0"/>
              <a:t>Reader’s Notes </a:t>
            </a:r>
            <a:r>
              <a:rPr lang="en-US" dirty="0"/>
              <a:t>and </a:t>
            </a:r>
            <a:r>
              <a:rPr lang="en-US" b="1" dirty="0"/>
              <a:t>Gathering Textual Evidence graphic organizers</a:t>
            </a:r>
            <a:r>
              <a:rPr lang="en-US" dirty="0"/>
              <a:t>, consider giving feedback that celebrates effort and also tells students what the “next step” should be. Note any students who are really struggling with this; they may need additional support in class.</a:t>
            </a:r>
            <a:endParaRPr dirty="0"/>
          </a:p>
          <a:p>
            <a:pPr marL="457200" lvl="0" indent="-304800" rtl="0">
              <a:spcBef>
                <a:spcPts val="0"/>
              </a:spcBef>
              <a:spcAft>
                <a:spcPts val="0"/>
              </a:spcAft>
              <a:buClr>
                <a:schemeClr val="dk1"/>
              </a:buClr>
              <a:buSzPts val="1200"/>
              <a:buFont typeface="Calibri"/>
              <a:buChar char="●"/>
            </a:pPr>
            <a:r>
              <a:rPr lang="en-US" dirty="0"/>
              <a:t>Also select one particular issue that applies to most of the class; identify a piece of work that deals with this issue well and type it up for use in Lesson 5.</a:t>
            </a:r>
            <a:endParaRPr dirty="0"/>
          </a:p>
          <a:p>
            <a:pPr marL="457200" marR="0" lvl="0" indent="0" algn="l" rtl="0">
              <a:lnSpc>
                <a:spcPct val="100000"/>
              </a:lnSpc>
              <a:spcBef>
                <a:spcPts val="0"/>
              </a:spcBef>
              <a:spcAft>
                <a:spcPts val="0"/>
              </a:spcAft>
              <a:buNone/>
            </a:pPr>
            <a:endParaRPr dirty="0"/>
          </a:p>
          <a:p>
            <a:pPr marL="457200" marR="0" lvl="0" indent="-29845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484221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dirty="0"/>
              <a:t>New Materials to Prepare in Advance: </a:t>
            </a:r>
          </a:p>
          <a:p>
            <a:pPr marL="171450" lvl="0" indent="-171450">
              <a:spcBef>
                <a:spcPts val="0"/>
              </a:spcBef>
              <a:spcAft>
                <a:spcPts val="0"/>
              </a:spcAft>
              <a:buFont typeface="Arial" panose="020B0604020202020204" pitchFamily="34" charset="0"/>
              <a:buChar char="•"/>
            </a:pPr>
            <a:r>
              <a:rPr lang="en-US" dirty="0"/>
              <a:t>Prepare </a:t>
            </a:r>
            <a:r>
              <a:rPr lang="en-US" b="1" dirty="0"/>
              <a:t>Reader’s Notes</a:t>
            </a:r>
            <a:r>
              <a:rPr lang="en-US" dirty="0"/>
              <a:t>, Chapters 11–18 (packet) if this is how you are organizing this work. See Unit 2 overview.</a:t>
            </a:r>
          </a:p>
          <a:p>
            <a:pPr marL="171450" lvl="0" indent="-171450">
              <a:spcBef>
                <a:spcPts val="0"/>
              </a:spcBef>
              <a:spcAft>
                <a:spcPts val="0"/>
              </a:spcAft>
              <a:buFont typeface="Arial" panose="020B0604020202020204" pitchFamily="34" charset="0"/>
              <a:buChar char="•"/>
            </a:pPr>
            <a:r>
              <a:rPr lang="en-US" dirty="0"/>
              <a:t>Prepare and post three charts in three areas of the classroom: “Strongly Agree,” “Strongly Disagree,” and “In the Middle. ”This is for the Take a Stand protocol used later in lesson.</a:t>
            </a:r>
          </a:p>
          <a:p>
            <a:pPr marL="171450" lvl="0" indent="-171450">
              <a:spcBef>
                <a:spcPts val="0"/>
              </a:spcBef>
              <a:spcAft>
                <a:spcPts val="0"/>
              </a:spcAft>
              <a:buFont typeface="Arial" panose="020B0604020202020204" pitchFamily="34" charset="0"/>
              <a:buChar char="•"/>
            </a:pPr>
            <a:r>
              <a:rPr lang="en-US" dirty="0"/>
              <a:t>Bring in or locate an online image that shows juxtaposition of two objects. See slide 12  (</a:t>
            </a:r>
            <a:r>
              <a:rPr lang="en-US" u="sng" dirty="0">
                <a:solidFill>
                  <a:schemeClr val="hlink"/>
                </a:solidFill>
                <a:hlinkClick r:id="rId3"/>
              </a:rPr>
              <a:t>http://www.dpreview.com/challenges/Entry.aspx?ID=672430&amp;View=Results&amp;Rows=4</a:t>
            </a:r>
            <a:r>
              <a:rPr lang="en-US" dirty="0"/>
              <a:t> - Images 2 and 4 are particularly effective.)</a:t>
            </a:r>
            <a:endParaRPr dirty="0"/>
          </a:p>
          <a:p>
            <a:pPr marL="628650" lvl="0" indent="-171450" rtl="0">
              <a:spcBef>
                <a:spcPts val="0"/>
              </a:spcBef>
              <a:spcAft>
                <a:spcPts val="0"/>
              </a:spcAft>
              <a:buFont typeface="Arial" panose="020B0604020202020204" pitchFamily="34" charset="0"/>
              <a:buChar char="•"/>
            </a:pPr>
            <a:endParaRPr dirty="0"/>
          </a:p>
          <a:p>
            <a:pPr marL="0" lvl="0" indent="0" rtl="0">
              <a:spcBef>
                <a:spcPts val="0"/>
              </a:spcBef>
              <a:spcAft>
                <a:spcPts val="0"/>
              </a:spcAft>
              <a:buNone/>
            </a:pPr>
            <a:endParaRPr dirty="0"/>
          </a:p>
          <a:p>
            <a:pPr marL="0" lvl="0" indent="0">
              <a:spcBef>
                <a:spcPts val="0"/>
              </a:spcBef>
              <a:spcAft>
                <a:spcPts val="0"/>
              </a:spcAft>
              <a:buNone/>
            </a:pPr>
            <a:r>
              <a:rPr lang="en-US" dirty="0"/>
              <a:t>Materials to Gather from Previous Lessons:  </a:t>
            </a:r>
            <a:endParaRPr dirty="0"/>
          </a:p>
          <a:p>
            <a:pPr marL="311150" lvl="0" indent="-171450" rtl="0">
              <a:lnSpc>
                <a:spcPct val="90000"/>
              </a:lnSpc>
              <a:spcBef>
                <a:spcPts val="1000"/>
              </a:spcBef>
              <a:spcAft>
                <a:spcPts val="0"/>
              </a:spcAft>
              <a:buSzPts val="1400"/>
              <a:buFont typeface="Arial" panose="020B0604020202020204" pitchFamily="34" charset="0"/>
              <a:buChar char="•"/>
            </a:pPr>
            <a:r>
              <a:rPr lang="en-US" b="1" dirty="0"/>
              <a:t>Reading Closely: Guiding Questions </a:t>
            </a:r>
            <a:r>
              <a:rPr lang="en-US" dirty="0"/>
              <a:t>(from Lesson 2; one per student)</a:t>
            </a:r>
            <a:endParaRPr dirty="0"/>
          </a:p>
          <a:p>
            <a:pPr marL="311150" lvl="0" indent="-171450" rtl="0">
              <a:lnSpc>
                <a:spcPct val="90000"/>
              </a:lnSpc>
              <a:spcBef>
                <a:spcPts val="0"/>
              </a:spcBef>
              <a:spcAft>
                <a:spcPts val="0"/>
              </a:spcAft>
              <a:buSzPts val="1400"/>
              <a:buFont typeface="Arial" panose="020B0604020202020204" pitchFamily="34" charset="0"/>
              <a:buChar char="•"/>
            </a:pPr>
            <a:r>
              <a:rPr lang="en-US" b="1" dirty="0"/>
              <a:t>Salva/Nya anchor chart </a:t>
            </a:r>
            <a:r>
              <a:rPr lang="en-US" dirty="0"/>
              <a:t>(begun in Lesson 2)</a:t>
            </a:r>
            <a:endParaRPr dirty="0"/>
          </a:p>
          <a:p>
            <a:pPr marL="311150" lvl="0" indent="-171450" rtl="0">
              <a:lnSpc>
                <a:spcPct val="90000"/>
              </a:lnSpc>
              <a:spcBef>
                <a:spcPts val="0"/>
              </a:spcBef>
              <a:spcAft>
                <a:spcPts val="0"/>
              </a:spcAft>
              <a:buSzPts val="1400"/>
              <a:buFont typeface="Arial" panose="020B0604020202020204" pitchFamily="34" charset="0"/>
              <a:buChar char="•"/>
            </a:pPr>
            <a:r>
              <a:rPr lang="en-US" b="1" dirty="0"/>
              <a:t>Survival anchor chart </a:t>
            </a:r>
            <a:r>
              <a:rPr lang="en-US" dirty="0"/>
              <a:t>(begun in Lesson 1)</a:t>
            </a:r>
            <a:endParaRPr dirty="0"/>
          </a:p>
          <a:p>
            <a:pPr marL="311150" lvl="0" indent="-171450" rtl="0">
              <a:lnSpc>
                <a:spcPct val="90000"/>
              </a:lnSpc>
              <a:spcBef>
                <a:spcPts val="0"/>
              </a:spcBef>
              <a:spcAft>
                <a:spcPts val="0"/>
              </a:spcAft>
              <a:buSzPts val="1400"/>
              <a:buFont typeface="Arial" panose="020B0604020202020204" pitchFamily="34" charset="0"/>
              <a:buChar char="•"/>
            </a:pPr>
            <a:r>
              <a:rPr lang="en-US" b="1" dirty="0"/>
              <a:t>Survival anchor chart </a:t>
            </a:r>
            <a:r>
              <a:rPr lang="en-US" dirty="0"/>
              <a:t>(Students’ Notes; begun in Lesson 1)</a:t>
            </a:r>
            <a:endParaRPr dirty="0"/>
          </a:p>
          <a:p>
            <a:pPr marL="311150" lvl="0" indent="-171450" rtl="0">
              <a:lnSpc>
                <a:spcPct val="90000"/>
              </a:lnSpc>
              <a:spcBef>
                <a:spcPts val="0"/>
              </a:spcBef>
              <a:spcAft>
                <a:spcPts val="0"/>
              </a:spcAft>
              <a:buSzPts val="1400"/>
              <a:buFont typeface="Arial" panose="020B0604020202020204" pitchFamily="34" charset="0"/>
              <a:buChar char="•"/>
            </a:pPr>
            <a:r>
              <a:rPr lang="en-US" b="1" dirty="0"/>
              <a:t>Discussion Appointments in Salva’s Africa </a:t>
            </a:r>
            <a:r>
              <a:rPr lang="en-US" dirty="0"/>
              <a:t>(from Lesson 1; one per student)</a:t>
            </a:r>
            <a:endParaRPr dirty="0"/>
          </a:p>
          <a:p>
            <a:pPr marL="171450" lvl="0" indent="-171450" rtl="0">
              <a:lnSpc>
                <a:spcPct val="90000"/>
              </a:lnSpc>
              <a:spcBef>
                <a:spcPts val="1000"/>
              </a:spcBef>
              <a:spcAft>
                <a:spcPts val="0"/>
              </a:spcAft>
              <a:buFont typeface="Arial" panose="020B0604020202020204" pitchFamily="34" charset="0"/>
              <a:buChar char="•"/>
            </a:pPr>
            <a:endParaRPr sz="1000" dirty="0"/>
          </a:p>
          <a:p>
            <a:pPr marL="0" lvl="0" indent="0">
              <a:spcBef>
                <a:spcPts val="0"/>
              </a:spcBef>
              <a:spcAft>
                <a:spcPts val="0"/>
              </a:spcAft>
              <a:buNone/>
            </a:pPr>
            <a:r>
              <a:rPr lang="en-US" dirty="0"/>
              <a:t>  </a:t>
            </a:r>
            <a:endParaRPr dirty="0"/>
          </a:p>
          <a:p>
            <a:pPr marL="457200" lvl="0" indent="0" rtl="0">
              <a:spcBef>
                <a:spcPts val="0"/>
              </a:spcBef>
              <a:spcAft>
                <a:spcPts val="0"/>
              </a:spcAft>
              <a:buNone/>
            </a:pPr>
            <a:endParaRPr dirty="0"/>
          </a:p>
        </p:txBody>
      </p:sp>
      <p:sp>
        <p:nvSpPr>
          <p:cNvPr id="183" name="Google Shape;18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9465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7" name="Google Shape;327;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 and seat partner</a:t>
            </a:r>
            <a:endParaRPr b="1"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Teaching Notes: </a:t>
            </a:r>
            <a:endParaRPr dirty="0"/>
          </a:p>
          <a:p>
            <a:pPr marL="457200" lvl="0" indent="-304800">
              <a:spcBef>
                <a:spcPts val="0"/>
              </a:spcBef>
              <a:spcAft>
                <a:spcPts val="0"/>
              </a:spcAft>
              <a:buSzPts val="1200"/>
              <a:buFont typeface="Calibri"/>
              <a:buChar char="●"/>
            </a:pPr>
            <a:r>
              <a:rPr lang="en-US" dirty="0"/>
              <a:t>The opportunity to discuss the homework and set goals with their peers will help motivate students to engage in rereading, which is likely to be a new and perhaps challenging activity for them.</a:t>
            </a:r>
            <a:endParaRPr b="1"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Review the homework assignment, pointing out that tonight students need to reread and then also read some new chapters. </a:t>
            </a:r>
            <a:endParaRPr dirty="0"/>
          </a:p>
          <a:p>
            <a:pPr marL="457200" lvl="0" indent="-304800" rtl="0">
              <a:spcBef>
                <a:spcPts val="0"/>
              </a:spcBef>
              <a:spcAft>
                <a:spcPts val="0"/>
              </a:spcAft>
              <a:buSzPts val="1200"/>
              <a:buFont typeface="Calibri"/>
              <a:buAutoNum type="arabicPeriod"/>
            </a:pPr>
            <a:r>
              <a:rPr lang="en-US" dirty="0"/>
              <a:t>Invite students to turn and talk:*   </a:t>
            </a:r>
            <a:r>
              <a:rPr lang="en-US" i="1" dirty="0"/>
              <a:t>“Why is rereading important in tonight’s homework assignment?” “How much time do you think you will spend rereading?” </a:t>
            </a:r>
            <a:endParaRPr i="1" dirty="0"/>
          </a:p>
          <a:p>
            <a:pPr marL="457200" lvl="0" indent="-304800" rtl="0">
              <a:spcBef>
                <a:spcPts val="0"/>
              </a:spcBef>
              <a:spcAft>
                <a:spcPts val="0"/>
              </a:spcAft>
              <a:buSzPts val="1200"/>
              <a:buFont typeface="Calibri"/>
              <a:buAutoNum type="arabicPeriod"/>
            </a:pPr>
            <a:r>
              <a:rPr lang="en-US" dirty="0"/>
              <a:t>Encourage students to set a minimum time (5 to 10 minutes) for which they will reread.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 </a:t>
            </a:r>
            <a:endParaRPr dirty="0"/>
          </a:p>
          <a:p>
            <a:pPr marL="457200" lvl="0" indent="-304800" rtl="0">
              <a:spcBef>
                <a:spcPts val="0"/>
              </a:spcBef>
              <a:spcAft>
                <a:spcPts val="0"/>
              </a:spcAft>
              <a:buSzPts val="1200"/>
              <a:buFont typeface="Calibri"/>
              <a:buChar char="●"/>
            </a:pPr>
            <a:r>
              <a:rPr lang="en-US" dirty="0"/>
              <a:t>Struggling students could be asked to add one quote from a particular chapter that relates to a specific factor (in this case, focusing them on water and Chapter 6 would work). </a:t>
            </a:r>
            <a:endParaRPr dirty="0"/>
          </a:p>
        </p:txBody>
      </p:sp>
      <p:sp>
        <p:nvSpPr>
          <p:cNvPr id="328" name="Google Shape;328;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20</a:t>
            </a:fld>
            <a:endParaRPr/>
          </a:p>
        </p:txBody>
      </p:sp>
    </p:spTree>
    <p:extLst>
      <p:ext uri="{BB962C8B-B14F-4D97-AF65-F5344CB8AC3E}">
        <p14:creationId xmlns:p14="http://schemas.microsoft.com/office/powerpoint/2010/main" val="2874461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2692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1218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6916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0470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9521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16884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9" name="Google Shape;18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ct val="100000"/>
              <a:buChar char="●"/>
            </a:pPr>
            <a:r>
              <a:rPr lang="en-US" dirty="0"/>
              <a:t>Display this slide as students enter the classroom.</a:t>
            </a:r>
            <a:endParaRPr dirty="0"/>
          </a:p>
        </p:txBody>
      </p:sp>
      <p:sp>
        <p:nvSpPr>
          <p:cNvPr id="190" name="Google Shape;19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361913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96" name="Google Shape;19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7813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d8138d8c2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d8138d8c2_0_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1200" b="1" dirty="0">
                <a:solidFill>
                  <a:schemeClr val="dk1"/>
                </a:solidFill>
                <a:latin typeface="Calibri"/>
                <a:ea typeface="Calibri"/>
                <a:cs typeface="Calibri"/>
                <a:sym typeface="Calibri"/>
              </a:rPr>
              <a:t>Suggested slide pacing: </a:t>
            </a:r>
            <a:r>
              <a:rPr lang="en-US" sz="1200" b="1" dirty="0"/>
              <a:t> </a:t>
            </a:r>
            <a:r>
              <a:rPr lang="en-US" sz="1200" b="1" dirty="0">
                <a:solidFill>
                  <a:schemeClr val="dk1"/>
                </a:solidFill>
                <a:latin typeface="Calibri"/>
                <a:ea typeface="Calibri"/>
                <a:cs typeface="Calibri"/>
                <a:sym typeface="Calibri"/>
              </a:rPr>
              <a:t>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b="1" dirty="0">
                <a:solidFill>
                  <a:schemeClr val="dk1"/>
                </a:solidFill>
                <a:latin typeface="Calibri"/>
                <a:ea typeface="Calibri"/>
                <a:cs typeface="Calibri"/>
                <a:sym typeface="Calibri"/>
              </a:rPr>
              <a:t>Grouping: 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The Vocabulary Entry Task will be a feature of almost every lesson through Lesson 9. The entry task can be posted on a document camera or overhead for students to complete in a spiral notebook, or it can be distributed to students on small sheets of paper. Decide and set the routine that will work best for your students, beginning with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students to take out their </a:t>
            </a:r>
            <a:r>
              <a:rPr lang="en-US" sz="1200" b="1" dirty="0">
                <a:solidFill>
                  <a:schemeClr val="dk1"/>
                </a:solidFill>
                <a:latin typeface="Calibri"/>
                <a:ea typeface="Calibri"/>
                <a:cs typeface="Calibri"/>
                <a:sym typeface="Calibri"/>
              </a:rPr>
              <a:t>Reader’s Notes </a:t>
            </a:r>
            <a:r>
              <a:rPr lang="en-US" sz="1200" dirty="0">
                <a:solidFill>
                  <a:schemeClr val="dk1"/>
                </a:solidFill>
                <a:latin typeface="Calibri"/>
                <a:ea typeface="Calibri"/>
                <a:cs typeface="Calibri"/>
                <a:sym typeface="Calibri"/>
              </a:rPr>
              <a:t>so you can check Part 1 (gist notes) for Chapter</a:t>
            </a:r>
            <a:r>
              <a:rPr lang="en-US" sz="1200" dirty="0"/>
              <a:t>s 9 &amp;10</a:t>
            </a:r>
            <a:r>
              <a:rPr lang="en-US" sz="1200" dirty="0">
                <a:solidFill>
                  <a:schemeClr val="dk1"/>
                </a:solidFill>
                <a:latin typeface="Calibri"/>
                <a:ea typeface="Calibri"/>
                <a:cs typeface="Calibri"/>
                <a:sym typeface="Calibri"/>
              </a:rPr>
              <a:t> in a moment.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t>Remind students of the expectation that the entry task is done individually. Assure them that they will get better at the skill of thinking about words in context both by grappling alone (the entry task) and by talking over their thinking (during the discussion of the entry task).</a:t>
            </a:r>
            <a:endParaRPr sz="1200" dirty="0"/>
          </a:p>
          <a:p>
            <a:pPr marL="457200" lvl="0" indent="-304800" rtl="0">
              <a:spcBef>
                <a:spcPts val="0"/>
              </a:spcBef>
              <a:spcAft>
                <a:spcPts val="0"/>
              </a:spcAft>
              <a:buClr>
                <a:schemeClr val="dk1"/>
              </a:buClr>
              <a:buSzPts val="1200"/>
              <a:buFont typeface="Calibri"/>
              <a:buAutoNum type="arabicPeriod"/>
            </a:pPr>
            <a:r>
              <a:rPr lang="en-US" sz="1200" dirty="0"/>
              <a:t>As students do the entry task, check their homework: </a:t>
            </a:r>
            <a:r>
              <a:rPr lang="en-US" sz="1200" b="1" dirty="0"/>
              <a:t>Reader’s Notes </a:t>
            </a:r>
            <a:r>
              <a:rPr lang="en-US" sz="1200" dirty="0"/>
              <a:t>for Chapters 9 and 10.</a:t>
            </a:r>
            <a:endParaRPr sz="1200" dirty="0"/>
          </a:p>
          <a:p>
            <a:pPr marL="457200" lvl="0" indent="-304800" rtl="0">
              <a:spcBef>
                <a:spcPts val="0"/>
              </a:spcBef>
              <a:spcAft>
                <a:spcPts val="0"/>
              </a:spcAft>
              <a:buClr>
                <a:schemeClr val="dk1"/>
              </a:buClr>
              <a:buSzPts val="1200"/>
              <a:buFont typeface="Calibri"/>
              <a:buAutoNum type="arabicPeriod"/>
            </a:pPr>
            <a:r>
              <a:rPr lang="en-US" sz="1200" dirty="0"/>
              <a:t>Provide specific positive feedback for meeting the expectation of individual grappling during the entry task and following your routine for having their homework checked.</a:t>
            </a:r>
            <a:endParaRPr sz="1200" dirty="0"/>
          </a:p>
          <a:p>
            <a:pPr marL="457200" lvl="0" indent="-304800" rtl="0">
              <a:spcBef>
                <a:spcPts val="0"/>
              </a:spcBef>
              <a:spcAft>
                <a:spcPts val="0"/>
              </a:spcAft>
              <a:buClr>
                <a:schemeClr val="dk1"/>
              </a:buClr>
              <a:buSzPts val="1200"/>
              <a:buFont typeface="Calibri"/>
              <a:buAutoNum type="arabicPeriod"/>
            </a:pPr>
            <a:r>
              <a:rPr lang="en-US" sz="1200" dirty="0"/>
              <a:t>When students are finished, cold call several of them to share their thinking. </a:t>
            </a:r>
            <a:endParaRPr sz="1200" dirty="0"/>
          </a:p>
          <a:p>
            <a:pPr marL="0" lvl="0" indent="0" rtl="0">
              <a:spcBef>
                <a:spcPts val="0"/>
              </a:spcBef>
              <a:spcAft>
                <a:spcPts val="0"/>
              </a:spcAft>
              <a:buNone/>
            </a:pPr>
            <a:endParaRPr sz="1200" dirty="0"/>
          </a:p>
          <a:p>
            <a:pPr marL="0" lvl="0" indent="0" rtl="0">
              <a:spcBef>
                <a:spcPts val="0"/>
              </a:spcBef>
              <a:spcAft>
                <a:spcPts val="0"/>
              </a:spcAft>
              <a:buNone/>
            </a:pPr>
            <a:r>
              <a:rPr lang="en-US" sz="1200" dirty="0"/>
              <a:t>Student Look-</a:t>
            </a:r>
            <a:r>
              <a:rPr lang="en-US" sz="1200" dirty="0" err="1"/>
              <a:t>Fors</a:t>
            </a:r>
            <a:r>
              <a:rPr lang="en-US" sz="1200" dirty="0"/>
              <a:t>/Listen-</a:t>
            </a:r>
            <a:r>
              <a:rPr lang="en-US" sz="1200" dirty="0" err="1"/>
              <a:t>Fors</a:t>
            </a:r>
            <a:r>
              <a:rPr lang="en-US" sz="1200" dirty="0"/>
              <a:t>: </a:t>
            </a:r>
            <a:endParaRPr sz="1200" dirty="0"/>
          </a:p>
          <a:p>
            <a:pPr marL="457200" lvl="0" indent="-298450" rtl="0">
              <a:spcBef>
                <a:spcPts val="0"/>
              </a:spcBef>
              <a:spcAft>
                <a:spcPts val="0"/>
              </a:spcAft>
              <a:buSzPct val="100000"/>
              <a:buChar char="●"/>
            </a:pPr>
            <a:r>
              <a:rPr lang="en-US" sz="1200" dirty="0"/>
              <a:t>Students work independently on the entry task.</a:t>
            </a:r>
            <a:endParaRPr sz="1200" dirty="0"/>
          </a:p>
          <a:p>
            <a:pPr marL="457200" lvl="0" indent="-298450" rtl="0">
              <a:spcBef>
                <a:spcPts val="0"/>
              </a:spcBef>
              <a:spcAft>
                <a:spcPts val="0"/>
              </a:spcAft>
              <a:buClr>
                <a:schemeClr val="dk1"/>
              </a:buClr>
              <a:buSzPct val="100000"/>
              <a:buFont typeface="Calibri"/>
              <a:buChar char="●"/>
            </a:pPr>
            <a:r>
              <a:rPr lang="en-US" sz="1200" dirty="0"/>
              <a:t>Listen for them to explain that they kept reading (the sentence or page) or reread (the sentence or page) to gather clues; that they checked a guess by rereading and substituting the word; or other strategies for determining vocabulary in context.</a:t>
            </a:r>
            <a:endParaRPr sz="1200" dirty="0"/>
          </a:p>
          <a:p>
            <a:pPr marL="457200" lvl="0" indent="-298450" rtl="0">
              <a:spcBef>
                <a:spcPts val="0"/>
              </a:spcBef>
              <a:spcAft>
                <a:spcPts val="0"/>
              </a:spcAft>
              <a:buClr>
                <a:schemeClr val="dk1"/>
              </a:buClr>
              <a:buSzPct val="100000"/>
              <a:buFont typeface="Arial"/>
              <a:buChar char="●"/>
            </a:pPr>
            <a:r>
              <a:rPr lang="en-US" sz="1200" dirty="0"/>
              <a:t>Help them notice that “spark of hope” provides a visual image of a small light in the darkness. It is a </a:t>
            </a:r>
            <a:r>
              <a:rPr lang="en-US" sz="1200" i="1" dirty="0"/>
              <a:t>metaphor,</a:t>
            </a:r>
            <a:r>
              <a:rPr lang="en-US" sz="1200" dirty="0"/>
              <a:t> which authors sometimes use to help their readers understand the emotions of their characters. Authors sometimes choose a sensory image to represent an emotion, since we cannot see or hear emotions directly. </a:t>
            </a:r>
            <a:endParaRPr sz="1200" dirty="0"/>
          </a:p>
          <a:p>
            <a:pPr marL="0" lvl="0" indent="0" rtl="0">
              <a:spcBef>
                <a:spcPts val="0"/>
              </a:spcBef>
              <a:spcAft>
                <a:spcPts val="0"/>
              </a:spcAft>
              <a:buNone/>
            </a:pPr>
            <a:endParaRPr sz="1200" dirty="0"/>
          </a:p>
          <a:p>
            <a:pPr marL="0" lvl="0" indent="0" rtl="0">
              <a:spcBef>
                <a:spcPts val="0"/>
              </a:spcBef>
              <a:spcAft>
                <a:spcPts val="0"/>
              </a:spcAft>
              <a:buNone/>
            </a:pPr>
            <a:r>
              <a:rPr lang="en-US" sz="1200" dirty="0">
                <a:solidFill>
                  <a:schemeClr val="dk1"/>
                </a:solidFill>
              </a:rPr>
              <a:t>Support for Any Students Who Need It:</a:t>
            </a:r>
            <a:r>
              <a:rPr lang="en-US" sz="1200" dirty="0"/>
              <a:t> N</a:t>
            </a:r>
            <a:r>
              <a:rPr lang="en-US" sz="1200" dirty="0">
                <a:solidFill>
                  <a:schemeClr val="dk1"/>
                </a:solidFill>
                <a:latin typeface="Calibri"/>
                <a:ea typeface="Calibri"/>
                <a:cs typeface="Calibri"/>
                <a:sym typeface="Calibri"/>
              </a:rPr>
              <a:t>one</a:t>
            </a:r>
            <a:endParaRPr sz="1200" dirty="0"/>
          </a:p>
        </p:txBody>
      </p:sp>
    </p:spTree>
    <p:extLst>
      <p:ext uri="{BB962C8B-B14F-4D97-AF65-F5344CB8AC3E}">
        <p14:creationId xmlns:p14="http://schemas.microsoft.com/office/powerpoint/2010/main" val="2010946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8138d8c2_0_6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d8138d8c2_0_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solidFill>
                  <a:schemeClr val="dk1"/>
                </a:solidFill>
              </a:rPr>
              <a:t>Suggested slide pacing: </a:t>
            </a:r>
            <a:r>
              <a:rPr lang="en-US" b="1" dirty="0"/>
              <a:t>2-3 </a:t>
            </a:r>
            <a:r>
              <a:rPr lang="en-US" b="1" dirty="0">
                <a:solidFill>
                  <a:schemeClr val="dk1"/>
                </a:solidFill>
              </a:rPr>
              <a:t>minutes </a:t>
            </a:r>
            <a:endParaRPr dirty="0">
              <a:solidFill>
                <a:schemeClr val="dk1"/>
              </a:solidFill>
            </a:endParaRPr>
          </a:p>
          <a:p>
            <a:pPr marL="0" lvl="0" indent="0" rtl="0">
              <a:spcBef>
                <a:spcPts val="0"/>
              </a:spcBef>
              <a:spcAft>
                <a:spcPts val="0"/>
              </a:spcAft>
              <a:buNone/>
            </a:pPr>
            <a:r>
              <a:rPr lang="en-US" b="1" dirty="0">
                <a:solidFill>
                  <a:schemeClr val="dk1"/>
                </a:solidFill>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b="1" dirty="0">
                <a:solidFill>
                  <a:schemeClr val="dk1"/>
                </a:solidFill>
              </a:rPr>
              <a:t>instructions</a:t>
            </a:r>
            <a:endParaRPr dirty="0">
              <a:solidFill>
                <a:schemeClr val="dk1"/>
              </a:solidFill>
            </a:endParaRPr>
          </a:p>
          <a:p>
            <a:pPr marL="0" lvl="0" indent="0" rtl="0">
              <a:spcBef>
                <a:spcPts val="0"/>
              </a:spcBef>
              <a:spcAft>
                <a:spcPts val="0"/>
              </a:spcAft>
              <a:buNone/>
            </a:pPr>
            <a:endParaRPr b="1" dirty="0">
              <a:solidFill>
                <a:schemeClr val="dk1"/>
              </a:solidFill>
            </a:endParaRPr>
          </a:p>
          <a:p>
            <a:pPr marL="0" lvl="0" indent="0" rtl="0">
              <a:spcBef>
                <a:spcPts val="0"/>
              </a:spcBef>
              <a:spcAft>
                <a:spcPts val="0"/>
              </a:spcAft>
              <a:buNone/>
            </a:pPr>
            <a:r>
              <a:rPr lang="en-US" dirty="0">
                <a:solidFill>
                  <a:schemeClr val="dk1"/>
                </a:solidFill>
              </a:rPr>
              <a:t>Teaching Notes: </a:t>
            </a:r>
            <a:r>
              <a:rPr lang="en-US" dirty="0"/>
              <a:t>N</a:t>
            </a:r>
            <a:r>
              <a:rPr lang="en-US" dirty="0">
                <a:solidFill>
                  <a:schemeClr val="dk1"/>
                </a:solidFill>
              </a:rPr>
              <a:t>one</a:t>
            </a:r>
            <a:endParaRPr dirty="0">
              <a:solidFill>
                <a:schemeClr val="dk1"/>
              </a:solidFill>
            </a:endParaRPr>
          </a:p>
          <a:p>
            <a:pPr marL="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SzPts val="1200"/>
              <a:buFont typeface="Calibri"/>
              <a:buAutoNum type="arabicPeriod"/>
            </a:pPr>
            <a:r>
              <a:rPr lang="en-US" dirty="0"/>
              <a:t>Read the slide.</a:t>
            </a:r>
            <a:endParaRPr dirty="0"/>
          </a:p>
          <a:p>
            <a:pPr marL="457200" lvl="0" indent="-304800" rtl="0">
              <a:spcBef>
                <a:spcPts val="0"/>
              </a:spcBef>
              <a:spcAft>
                <a:spcPts val="0"/>
              </a:spcAft>
              <a:buSzPts val="1200"/>
              <a:buFont typeface="Calibri"/>
              <a:buAutoNum type="arabicPeriod"/>
            </a:pPr>
            <a:r>
              <a:rPr lang="en-US" dirty="0"/>
              <a:t>When a student points out the prefix </a:t>
            </a:r>
            <a:r>
              <a:rPr lang="en-US" i="1" dirty="0"/>
              <a:t>re-</a:t>
            </a:r>
            <a:r>
              <a:rPr lang="en-US" dirty="0"/>
              <a:t>, explain that re- means again, back, or from, as in </a:t>
            </a:r>
            <a:r>
              <a:rPr lang="en-US" i="1" dirty="0"/>
              <a:t>rewind</a:t>
            </a:r>
            <a:r>
              <a:rPr lang="en-US" dirty="0"/>
              <a:t> (wind again), </a:t>
            </a:r>
            <a:r>
              <a:rPr lang="en-US" i="1" dirty="0"/>
              <a:t>retrace</a:t>
            </a:r>
            <a:r>
              <a:rPr lang="en-US" dirty="0"/>
              <a:t> (trace again), or </a:t>
            </a:r>
            <a:r>
              <a:rPr lang="en-US" i="1" dirty="0"/>
              <a:t>revert</a:t>
            </a:r>
            <a:r>
              <a:rPr lang="en-US" dirty="0"/>
              <a:t> (turn back to the way it was before).</a:t>
            </a:r>
            <a:endParaRPr dirty="0"/>
          </a:p>
          <a:p>
            <a:pPr marL="457200" lvl="0" indent="-304800" rtl="0">
              <a:spcBef>
                <a:spcPts val="0"/>
              </a:spcBef>
              <a:spcAft>
                <a:spcPts val="0"/>
              </a:spcAft>
              <a:buSzPts val="1200"/>
              <a:buFont typeface="Calibri"/>
              <a:buAutoNum type="arabicPeriod"/>
            </a:pPr>
            <a:r>
              <a:rPr lang="en-US" dirty="0"/>
              <a:t>Ask students if they recognize a root in the word. (This is likely to be harder.) Explain that the root of this word, like the root of </a:t>
            </a:r>
            <a:r>
              <a:rPr lang="en-US" i="1" dirty="0"/>
              <a:t>desperate</a:t>
            </a:r>
            <a:r>
              <a:rPr lang="en-US" dirty="0"/>
              <a:t>, is from Latin. The root is </a:t>
            </a:r>
            <a:r>
              <a:rPr lang="en-US" i="1" dirty="0"/>
              <a:t>fug</a:t>
            </a:r>
            <a:r>
              <a:rPr lang="en-US" dirty="0"/>
              <a:t>, from </a:t>
            </a:r>
            <a:r>
              <a:rPr lang="en-US" i="1" dirty="0" err="1"/>
              <a:t>fugere</a:t>
            </a:r>
            <a:r>
              <a:rPr lang="en-US" dirty="0"/>
              <a:t>, which means “to flee or run away.”</a:t>
            </a:r>
            <a:endParaRPr dirty="0"/>
          </a:p>
          <a:p>
            <a:pPr marL="457200" lvl="0" indent="-304800" rtl="0">
              <a:spcBef>
                <a:spcPts val="0"/>
              </a:spcBef>
              <a:spcAft>
                <a:spcPts val="0"/>
              </a:spcAft>
              <a:buSzPts val="1200"/>
              <a:buFont typeface="Calibri"/>
              <a:buAutoNum type="arabicPeriod"/>
            </a:pPr>
            <a:r>
              <a:rPr lang="en-US" dirty="0"/>
              <a:t>Extend the learning of this word family by asking students if they can think of other words that have the same root. </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Student Look-</a:t>
            </a:r>
            <a:r>
              <a:rPr lang="en-US" dirty="0" err="1">
                <a:solidFill>
                  <a:schemeClr val="dk1"/>
                </a:solidFill>
              </a:rPr>
              <a:t>fors</a:t>
            </a:r>
            <a:r>
              <a:rPr lang="en-US" dirty="0">
                <a:solidFill>
                  <a:schemeClr val="dk1"/>
                </a:solidFill>
              </a:rPr>
              <a:t>/Listen-</a:t>
            </a:r>
            <a:r>
              <a:rPr lang="en-US" dirty="0" err="1">
                <a:solidFill>
                  <a:schemeClr val="dk1"/>
                </a:solidFill>
              </a:rPr>
              <a:t>fors</a:t>
            </a:r>
            <a:r>
              <a:rPr lang="en-US" dirty="0">
                <a:solidFill>
                  <a:schemeClr val="dk1"/>
                </a:solidFill>
              </a:rPr>
              <a:t>:</a:t>
            </a:r>
            <a:endParaRPr dirty="0">
              <a:solidFill>
                <a:schemeClr val="dk1"/>
              </a:solidFill>
            </a:endParaRPr>
          </a:p>
          <a:p>
            <a:pPr marL="457200" lvl="0" indent="-304800" rtl="0">
              <a:spcBef>
                <a:spcPts val="0"/>
              </a:spcBef>
              <a:spcAft>
                <a:spcPts val="0"/>
              </a:spcAft>
              <a:buSzPts val="1200"/>
              <a:buFont typeface="Calibri"/>
              <a:buChar char="●"/>
            </a:pPr>
            <a:r>
              <a:rPr lang="en-US" dirty="0"/>
              <a:t>Listen for students to identify that a refugee is someone who has fled home.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Support for Any Students Who Need It:</a:t>
            </a:r>
            <a:r>
              <a:rPr lang="en-US" dirty="0"/>
              <a:t> None </a:t>
            </a:r>
            <a:endParaRPr dirty="0"/>
          </a:p>
        </p:txBody>
      </p:sp>
    </p:spTree>
    <p:extLst>
      <p:ext uri="{BB962C8B-B14F-4D97-AF65-F5344CB8AC3E}">
        <p14:creationId xmlns:p14="http://schemas.microsoft.com/office/powerpoint/2010/main" val="404023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8138d8c2_0_8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Google Shape;217;g3d8138d8c2_0_8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2-3 minutes </a:t>
            </a:r>
            <a:endParaRPr dirty="0"/>
          </a:p>
          <a:p>
            <a:pPr marL="0" lvl="0" indent="0" rtl="0">
              <a:spcBef>
                <a:spcPts val="0"/>
              </a:spcBef>
              <a:spcAft>
                <a:spcPts val="0"/>
              </a:spcAft>
              <a:buClr>
                <a:schemeClr val="dk1"/>
              </a:buClr>
              <a:buSzPts val="1100"/>
              <a:buFont typeface="Arial"/>
              <a:buNone/>
            </a:pPr>
            <a:r>
              <a:rPr lang="en-US" b="1" dirty="0"/>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a:t>
            </a:r>
            <a:r>
              <a:rPr lang="en-US" b="1" dirty="0"/>
              <a:t>instructions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Teaching Notes: </a:t>
            </a:r>
          </a:p>
          <a:p>
            <a:pPr marL="457200" lvl="0" indent="-304800" rtl="0">
              <a:spcBef>
                <a:spcPts val="0"/>
              </a:spcBef>
              <a:spcAft>
                <a:spcPts val="0"/>
              </a:spcAft>
              <a:buSzPts val="1200"/>
              <a:buFont typeface="Calibri"/>
              <a:buChar char="●"/>
            </a:pPr>
            <a:r>
              <a:rPr lang="en-US" dirty="0"/>
              <a:t>Post definitions for this slide before lesson to allow students to see correct definitions.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Direct students’ attention to the </a:t>
            </a:r>
            <a:r>
              <a:rPr lang="en-US" b="1" dirty="0"/>
              <a:t>Reader’s Notes </a:t>
            </a:r>
            <a:r>
              <a:rPr lang="en-US" b="0" dirty="0"/>
              <a:t>for Chapters 9 and 10</a:t>
            </a:r>
            <a:r>
              <a:rPr lang="en-US" dirty="0"/>
              <a:t>. </a:t>
            </a:r>
            <a:endParaRPr dirty="0"/>
          </a:p>
          <a:p>
            <a:pPr marL="457200" lvl="0" indent="-304800" rtl="0">
              <a:spcBef>
                <a:spcPts val="0"/>
              </a:spcBef>
              <a:spcAft>
                <a:spcPts val="0"/>
              </a:spcAft>
              <a:buSzPts val="1200"/>
              <a:buFont typeface="Calibri"/>
              <a:buAutoNum type="arabicPeriod"/>
            </a:pPr>
            <a:r>
              <a:rPr lang="en-US" dirty="0"/>
              <a:t>Ask them to locate the </a:t>
            </a:r>
            <a:r>
              <a:rPr lang="en-US" b="1" dirty="0"/>
              <a:t>Reader’s Dictionary </a:t>
            </a:r>
            <a:r>
              <a:rPr lang="en-US" dirty="0"/>
              <a:t>for Chapter 9 &amp; 10-see slide 8.</a:t>
            </a:r>
            <a:endParaRPr dirty="0"/>
          </a:p>
          <a:p>
            <a:pPr marL="457200" lvl="0" indent="-304800" rtl="0">
              <a:spcBef>
                <a:spcPts val="0"/>
              </a:spcBef>
              <a:spcAft>
                <a:spcPts val="0"/>
              </a:spcAft>
              <a:buSzPts val="1200"/>
              <a:buFont typeface="Calibri"/>
              <a:buAutoNum type="arabicPeriod"/>
            </a:pPr>
            <a:r>
              <a:rPr lang="en-US" dirty="0"/>
              <a:t>Post definitions of other words from Chapters 9 and 10 and ask students to review their </a:t>
            </a:r>
            <a:r>
              <a:rPr lang="en-US" b="1" dirty="0"/>
              <a:t>Reader’s Dictionaries </a:t>
            </a:r>
            <a:r>
              <a:rPr lang="en-US" dirty="0"/>
              <a:t>in their </a:t>
            </a:r>
            <a:r>
              <a:rPr lang="en-US" b="1" dirty="0"/>
              <a:t>Reader’s Notes </a:t>
            </a:r>
            <a:r>
              <a:rPr lang="en-US" dirty="0"/>
              <a:t>and correct their own work as necessary.</a:t>
            </a:r>
            <a:endParaRPr dirty="0"/>
          </a:p>
          <a:p>
            <a:pPr marL="0" lvl="0" indent="0" rtl="0">
              <a:spcBef>
                <a:spcPts val="0"/>
              </a:spcBef>
              <a:spcAft>
                <a:spcPts val="0"/>
              </a:spcAft>
              <a:buClr>
                <a:schemeClr val="dk1"/>
              </a:buClr>
              <a:buSzPts val="1100"/>
              <a:buFont typeface="Arial"/>
              <a:buNone/>
            </a:pPr>
            <a:endParaRPr dirty="0">
              <a:latin typeface="Arial"/>
              <a:ea typeface="Arial"/>
              <a:cs typeface="Arial"/>
              <a:sym typeface="Arial"/>
            </a:endParaRPr>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0" lvl="0" indent="0" rtl="0">
              <a:spcBef>
                <a:spcPts val="0"/>
              </a:spcBef>
              <a:spcAft>
                <a:spcPts val="0"/>
              </a:spcAft>
              <a:buNone/>
            </a:pPr>
            <a:endParaRPr sz="1100" dirty="0"/>
          </a:p>
          <a:p>
            <a:pPr marL="0" lvl="0" indent="0">
              <a:spcBef>
                <a:spcPts val="0"/>
              </a:spcBef>
              <a:spcAft>
                <a:spcPts val="0"/>
              </a:spcAft>
              <a:buNone/>
            </a:pPr>
            <a:endParaRPr dirty="0"/>
          </a:p>
        </p:txBody>
      </p:sp>
      <p:sp>
        <p:nvSpPr>
          <p:cNvPr id="218" name="Google Shape;218;g3d8138d8c2_0_8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359715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d8138d8c2_0_15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Google Shape;225;g3d8138d8c2_0_15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1-2 minutes </a:t>
            </a:r>
            <a:endParaRPr dirty="0"/>
          </a:p>
          <a:p>
            <a:pPr marL="0" lvl="0" indent="0" rtl="0">
              <a:spcBef>
                <a:spcPts val="0"/>
              </a:spcBef>
              <a:spcAft>
                <a:spcPts val="0"/>
              </a:spcAft>
              <a:buClr>
                <a:schemeClr val="dk1"/>
              </a:buClr>
              <a:buSzPts val="1100"/>
              <a:buFont typeface="Arial"/>
              <a:buNone/>
            </a:pPr>
            <a:r>
              <a:rPr lang="en-US" b="1" dirty="0"/>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a:t>
            </a:r>
            <a:r>
              <a:rPr lang="en-US" b="1" dirty="0"/>
              <a:t>instructions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a:spcBef>
                <a:spcPts val="0"/>
              </a:spcBef>
              <a:spcAft>
                <a:spcPts val="0"/>
              </a:spcAft>
              <a:buSzPts val="1200"/>
              <a:buFont typeface="Calibri"/>
              <a:buAutoNum type="arabicPeriod"/>
            </a:pPr>
            <a:r>
              <a:rPr lang="en-US" dirty="0"/>
              <a:t>Read the slide.</a:t>
            </a:r>
            <a:endParaRPr dirty="0"/>
          </a:p>
          <a:p>
            <a:pPr marL="0" lvl="0" indent="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Clr>
                <a:schemeClr val="dk1"/>
              </a:buClr>
              <a:buSzPts val="1100"/>
              <a:buFont typeface="Arial"/>
              <a:buNone/>
            </a:pPr>
            <a:endParaRPr sz="1100" dirty="0"/>
          </a:p>
          <a:p>
            <a:pPr marL="0" lvl="0" indent="0">
              <a:spcBef>
                <a:spcPts val="0"/>
              </a:spcBef>
              <a:spcAft>
                <a:spcPts val="0"/>
              </a:spcAft>
              <a:buNone/>
            </a:pPr>
            <a:endParaRPr dirty="0"/>
          </a:p>
        </p:txBody>
      </p:sp>
      <p:sp>
        <p:nvSpPr>
          <p:cNvPr id="226" name="Google Shape;226;g3d8138d8c2_0_15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433117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d8138d8c2_0_10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Google Shape;233;g3d8138d8c2_0_10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solidFill>
                  <a:schemeClr val="dk1"/>
                </a:solidFill>
              </a:rPr>
              <a:t>Suggested slide pacing: </a:t>
            </a:r>
            <a:r>
              <a:rPr lang="en-US" b="1" dirty="0"/>
              <a:t>5-7 </a:t>
            </a:r>
            <a:r>
              <a:rPr lang="en-US" b="1" dirty="0">
                <a:solidFill>
                  <a:schemeClr val="dk1"/>
                </a:solidFill>
              </a:rPr>
              <a:t> minutes </a:t>
            </a:r>
            <a:endParaRPr b="1" dirty="0">
              <a:solidFill>
                <a:schemeClr val="dk1"/>
              </a:solidFill>
            </a:endParaRPr>
          </a:p>
          <a:p>
            <a:pPr marL="0" lvl="0" indent="0" rtl="0">
              <a:spcBef>
                <a:spcPts val="0"/>
              </a:spcBef>
              <a:spcAft>
                <a:spcPts val="0"/>
              </a:spcAft>
              <a:buNone/>
            </a:pPr>
            <a:r>
              <a:rPr lang="en-US" b="1" dirty="0"/>
              <a:t>Reviewing Reader’s Dictionary </a:t>
            </a:r>
            <a:r>
              <a:rPr lang="en-US" b="1" dirty="0">
                <a:solidFill>
                  <a:schemeClr val="dk1"/>
                </a:solidFill>
              </a:rPr>
              <a:t>Grouping:  Whole class </a:t>
            </a:r>
            <a:endParaRPr dirty="0">
              <a:solidFill>
                <a:schemeClr val="dk1"/>
              </a:solidFill>
            </a:endParaRPr>
          </a:p>
          <a:p>
            <a:pPr marL="0" lvl="0" indent="0" rtl="0">
              <a:spcBef>
                <a:spcPts val="0"/>
              </a:spcBef>
              <a:spcAft>
                <a:spcPts val="0"/>
              </a:spcAft>
              <a:buNone/>
            </a:pPr>
            <a:endParaRPr b="1" dirty="0">
              <a:solidFill>
                <a:schemeClr val="dk1"/>
              </a:solidFill>
            </a:endParaRPr>
          </a:p>
          <a:p>
            <a:pPr marL="0" lvl="0" indent="0" rtl="0">
              <a:spcBef>
                <a:spcPts val="0"/>
              </a:spcBef>
              <a:spcAft>
                <a:spcPts val="0"/>
              </a:spcAft>
              <a:buNone/>
            </a:pPr>
            <a:r>
              <a:rPr lang="en-US" dirty="0">
                <a:solidFill>
                  <a:schemeClr val="dk1"/>
                </a:solidFill>
              </a:rPr>
              <a:t>Teaching Notes: </a:t>
            </a:r>
            <a:endParaRPr dirty="0">
              <a:solidFill>
                <a:schemeClr val="dk1"/>
              </a:solidFill>
            </a:endParaRPr>
          </a:p>
          <a:p>
            <a:pPr marL="457200" lvl="0" indent="-317500" rtl="0">
              <a:spcBef>
                <a:spcPts val="0"/>
              </a:spcBef>
              <a:spcAft>
                <a:spcPts val="0"/>
              </a:spcAft>
              <a:buClr>
                <a:schemeClr val="dk1"/>
              </a:buClr>
              <a:buSzPct val="100000"/>
              <a:buChar char="●"/>
            </a:pPr>
            <a:r>
              <a:rPr lang="en-US" dirty="0">
                <a:solidFill>
                  <a:schemeClr val="dk1"/>
                </a:solidFill>
              </a:rPr>
              <a:t>The purpose of a </a:t>
            </a:r>
            <a:r>
              <a:rPr lang="en-US" b="1" dirty="0">
                <a:solidFill>
                  <a:schemeClr val="dk1"/>
                </a:solidFill>
              </a:rPr>
              <a:t>Reader’s Dictionary </a:t>
            </a:r>
            <a:r>
              <a:rPr lang="en-US" dirty="0">
                <a:solidFill>
                  <a:schemeClr val="dk1"/>
                </a:solidFill>
              </a:rPr>
              <a:t>is to record a definition that they understand, not to copy one from a dictionary. Emphasize that you would prefer a mostly accurate definition in their own words to a formal dictionary definition. As they read, they will be mostly working with context clues at home, so today is their chance to practice this skill with a partner. Reassure students that they will get better at figuring out what a word means from context and writing it down in their own words as they practice over the course of the novel.</a:t>
            </a:r>
            <a:endParaRPr dirty="0">
              <a:solidFill>
                <a:schemeClr val="dk1"/>
              </a:solidFill>
            </a:endParaRPr>
          </a:p>
          <a:p>
            <a:pPr marL="457200" lvl="0" indent="-304800" rtl="0">
              <a:spcBef>
                <a:spcPts val="0"/>
              </a:spcBef>
              <a:spcAft>
                <a:spcPts val="0"/>
              </a:spcAft>
              <a:buSzPts val="1200"/>
              <a:buFont typeface="Calibri"/>
              <a:buChar char="●"/>
            </a:pPr>
            <a:r>
              <a:rPr lang="en-US" dirty="0"/>
              <a:t>Make sure you have definitions ready to fill in for students to check homework.</a:t>
            </a:r>
            <a:endParaRPr dirty="0"/>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SzPts val="1200"/>
              <a:buFont typeface="Calibri"/>
              <a:buAutoNum type="arabicPeriod"/>
            </a:pPr>
            <a:r>
              <a:rPr lang="en-US" dirty="0"/>
              <a:t>Read all listed words in the </a:t>
            </a:r>
            <a:r>
              <a:rPr lang="en-US" b="1" dirty="0"/>
              <a:t>Reader’s Dictionary </a:t>
            </a:r>
            <a:r>
              <a:rPr lang="en-US" dirty="0"/>
              <a:t>aloud and briefly review the provided definitions. Do not define words that do not have definitions, and remind students to use the </a:t>
            </a:r>
            <a:r>
              <a:rPr lang="en-US" b="1" dirty="0"/>
              <a:t>Reader’s Dictionary</a:t>
            </a:r>
            <a:r>
              <a:rPr lang="en-US" dirty="0"/>
              <a:t> for reference as they complete their homework.</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17500" rtl="0">
              <a:spcBef>
                <a:spcPts val="0"/>
              </a:spcBef>
              <a:spcAft>
                <a:spcPts val="0"/>
              </a:spcAft>
              <a:buSzPct val="100000"/>
              <a:buChar char="●"/>
            </a:pPr>
            <a:r>
              <a:rPr lang="en-US" dirty="0"/>
              <a:t>Students work with word list.</a:t>
            </a:r>
            <a:endParaRPr dirty="0"/>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solidFill>
                  <a:schemeClr val="dk1"/>
                </a:solidFill>
              </a:rPr>
              <a:t>Support for Any Students Who Need It: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US" dirty="0">
                <a:solidFill>
                  <a:schemeClr val="dk1"/>
                </a:solidFill>
              </a:rPr>
              <a:t>Consider doing one model think aloud for the class to get all students on the same track.</a:t>
            </a:r>
            <a:endParaRPr dirty="0"/>
          </a:p>
        </p:txBody>
      </p:sp>
    </p:spTree>
    <p:extLst>
      <p:ext uri="{BB962C8B-B14F-4D97-AF65-F5344CB8AC3E}">
        <p14:creationId xmlns:p14="http://schemas.microsoft.com/office/powerpoint/2010/main" val="3815395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8"/>
        <p:cNvGrpSpPr/>
        <p:nvPr/>
      </p:nvGrpSpPr>
      <p:grpSpPr>
        <a:xfrm>
          <a:off x="0" y="0"/>
          <a:ext cx="0" cy="0"/>
          <a:chOff x="0" y="0"/>
          <a:chExt cx="0" cy="0"/>
        </a:xfrm>
      </p:grpSpPr>
      <p:sp>
        <p:nvSpPr>
          <p:cNvPr id="89" name="Google Shape;89;p14"/>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90" name="Google Shape;90;p14"/>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91" name="Google Shape;91;p1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5"/>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94" name="Google Shape;94;p1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97" name="Google Shape;97;p16"/>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98" name="Google Shape;98;p1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01" name="Google Shape;101;p17"/>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02" name="Google Shape;102;p17"/>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03" name="Google Shape;103;p1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06" name="Google Shape;106;p1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109" name="Google Shape;109;p19"/>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10" name="Google Shape;110;p1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113" name="Google Shape;113;p2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2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spcBef>
                <a:spcPts val="0"/>
              </a:spcBef>
              <a:spcAft>
                <a:spcPts val="0"/>
              </a:spcAft>
              <a:buNone/>
            </a:pPr>
            <a:endParaRPr/>
          </a:p>
        </p:txBody>
      </p:sp>
      <p:sp>
        <p:nvSpPr>
          <p:cNvPr id="116" name="Google Shape;116;p21"/>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117" name="Google Shape;117;p21"/>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18" name="Google Shape;118;p21"/>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19" name="Google Shape;119;p2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122" name="Google Shape;122;p2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3"/>
        <p:cNvGrpSpPr/>
        <p:nvPr/>
      </p:nvGrpSpPr>
      <p:grpSpPr>
        <a:xfrm>
          <a:off x="0" y="0"/>
          <a:ext cx="0" cy="0"/>
          <a:chOff x="0" y="0"/>
          <a:chExt cx="0" cy="0"/>
        </a:xfrm>
      </p:grpSpPr>
      <p:sp>
        <p:nvSpPr>
          <p:cNvPr id="124" name="Google Shape;124;p23"/>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125" name="Google Shape;125;p23"/>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126" name="Google Shape;126;p2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2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3"/>
        <p:cNvGrpSpPr/>
        <p:nvPr/>
      </p:nvGrpSpPr>
      <p:grpSpPr>
        <a:xfrm>
          <a:off x="0" y="0"/>
          <a:ext cx="0" cy="0"/>
          <a:chOff x="0" y="0"/>
          <a:chExt cx="0" cy="0"/>
        </a:xfrm>
      </p:grpSpPr>
      <p:sp>
        <p:nvSpPr>
          <p:cNvPr id="134" name="Google Shape;134;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35" name="Google Shape;135;p2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36" name="Google Shape;136;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7"/>
        <p:cNvGrpSpPr/>
        <p:nvPr/>
      </p:nvGrpSpPr>
      <p:grpSpPr>
        <a:xfrm>
          <a:off x="0" y="0"/>
          <a:ext cx="0" cy="0"/>
          <a:chOff x="0" y="0"/>
          <a:chExt cx="0" cy="0"/>
        </a:xfrm>
      </p:grpSpPr>
      <p:sp>
        <p:nvSpPr>
          <p:cNvPr id="138" name="Google Shape;138;p27"/>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6900"/>
              <a:buFont typeface="Century Gothic"/>
              <a:buNone/>
              <a:defRPr sz="69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9pPr>
          </a:lstStyle>
          <a:p>
            <a:endParaRPr/>
          </a:p>
        </p:txBody>
      </p:sp>
      <p:sp>
        <p:nvSpPr>
          <p:cNvPr id="139" name="Google Shape;139;p27"/>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9pPr>
          </a:lstStyle>
          <a:p>
            <a:endParaRPr/>
          </a:p>
        </p:txBody>
      </p:sp>
      <p:sp>
        <p:nvSpPr>
          <p:cNvPr id="140" name="Google Shape;140;p2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1"/>
        <p:cNvGrpSpPr/>
        <p:nvPr/>
      </p:nvGrpSpPr>
      <p:grpSpPr>
        <a:xfrm>
          <a:off x="0" y="0"/>
          <a:ext cx="0" cy="0"/>
          <a:chOff x="0" y="0"/>
          <a:chExt cx="0" cy="0"/>
        </a:xfrm>
      </p:grpSpPr>
      <p:sp>
        <p:nvSpPr>
          <p:cNvPr id="142" name="Google Shape;142;p28"/>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lstStyle>
            <a:lvl1pPr marR="0" lvl="0" algn="ctr"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143" name="Google Shape;143;p28"/>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4"/>
        <p:cNvGrpSpPr/>
        <p:nvPr/>
      </p:nvGrpSpPr>
      <p:grpSpPr>
        <a:xfrm>
          <a:off x="0" y="0"/>
          <a:ext cx="0" cy="0"/>
          <a:chOff x="0" y="0"/>
          <a:chExt cx="0" cy="0"/>
        </a:xfrm>
      </p:grpSpPr>
      <p:sp>
        <p:nvSpPr>
          <p:cNvPr id="145" name="Google Shape;145;p29"/>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46" name="Google Shape;146;p29"/>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47" name="Google Shape;147;p29"/>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48" name="Google Shape;148;p29"/>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9"/>
        <p:cNvGrpSpPr/>
        <p:nvPr/>
      </p:nvGrpSpPr>
      <p:grpSpPr>
        <a:xfrm>
          <a:off x="0" y="0"/>
          <a:ext cx="0" cy="0"/>
          <a:chOff x="0" y="0"/>
          <a:chExt cx="0" cy="0"/>
        </a:xfrm>
      </p:grpSpPr>
      <p:sp>
        <p:nvSpPr>
          <p:cNvPr id="150" name="Google Shape;150;p30"/>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51" name="Google Shape;151;p30"/>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52"/>
        <p:cNvGrpSpPr/>
        <p:nvPr/>
      </p:nvGrpSpPr>
      <p:grpSpPr>
        <a:xfrm>
          <a:off x="0" y="0"/>
          <a:ext cx="0" cy="0"/>
          <a:chOff x="0" y="0"/>
          <a:chExt cx="0" cy="0"/>
        </a:xfrm>
      </p:grpSpPr>
      <p:sp>
        <p:nvSpPr>
          <p:cNvPr id="153" name="Google Shape;153;p31"/>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lstStyle>
            <a:lvl1pPr marR="0" lvl="0" algn="l" rtl="0">
              <a:lnSpc>
                <a:spcPct val="10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9pPr>
          </a:lstStyle>
          <a:p>
            <a:endParaRPr/>
          </a:p>
        </p:txBody>
      </p:sp>
      <p:sp>
        <p:nvSpPr>
          <p:cNvPr id="154" name="Google Shape;154;p31"/>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lstStyle>
            <a:lvl1pPr marL="457200" marR="0" lvl="0" indent="-330200" algn="l" rtl="0">
              <a:lnSpc>
                <a:spcPct val="115000"/>
              </a:lnSpc>
              <a:spcBef>
                <a:spcPts val="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55" name="Google Shape;155;p31"/>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6"/>
        <p:cNvGrpSpPr/>
        <p:nvPr/>
      </p:nvGrpSpPr>
      <p:grpSpPr>
        <a:xfrm>
          <a:off x="0" y="0"/>
          <a:ext cx="0" cy="0"/>
          <a:chOff x="0" y="0"/>
          <a:chExt cx="0" cy="0"/>
        </a:xfrm>
      </p:grpSpPr>
      <p:sp>
        <p:nvSpPr>
          <p:cNvPr id="157" name="Google Shape;157;p32"/>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lstStyle>
            <a:lvl1pPr marR="0" lvl="0" algn="l" rtl="0">
              <a:lnSpc>
                <a:spcPct val="100000"/>
              </a:lnSpc>
              <a:spcBef>
                <a:spcPts val="0"/>
              </a:spcBef>
              <a:spcAft>
                <a:spcPts val="0"/>
              </a:spcAft>
              <a:buClr>
                <a:schemeClr val="dk1"/>
              </a:buClr>
              <a:buSzPts val="6400"/>
              <a:buFont typeface="Century Gothic"/>
              <a:buNone/>
              <a:defRPr sz="6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9pPr>
          </a:lstStyle>
          <a:p>
            <a:endParaRPr/>
          </a:p>
        </p:txBody>
      </p:sp>
      <p:sp>
        <p:nvSpPr>
          <p:cNvPr id="158" name="Google Shape;158;p32"/>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59"/>
        <p:cNvGrpSpPr/>
        <p:nvPr/>
      </p:nvGrpSpPr>
      <p:grpSpPr>
        <a:xfrm>
          <a:off x="0" y="0"/>
          <a:ext cx="0" cy="0"/>
          <a:chOff x="0" y="0"/>
          <a:chExt cx="0" cy="0"/>
        </a:xfrm>
      </p:grpSpPr>
      <p:sp>
        <p:nvSpPr>
          <p:cNvPr id="160" name="Google Shape;160;p33"/>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61" name="Google Shape;161;p33"/>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5600"/>
              <a:buFont typeface="Century Gothic"/>
              <a:buNone/>
              <a:defRPr sz="5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9pPr>
          </a:lstStyle>
          <a:p>
            <a:endParaRPr/>
          </a:p>
        </p:txBody>
      </p:sp>
      <p:sp>
        <p:nvSpPr>
          <p:cNvPr id="162" name="Google Shape;162;p33"/>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63" name="Google Shape;163;p33"/>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64" name="Google Shape;164;p3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5"/>
        <p:cNvGrpSpPr/>
        <p:nvPr/>
      </p:nvGrpSpPr>
      <p:grpSpPr>
        <a:xfrm>
          <a:off x="0" y="0"/>
          <a:ext cx="0" cy="0"/>
          <a:chOff x="0" y="0"/>
          <a:chExt cx="0" cy="0"/>
        </a:xfrm>
      </p:grpSpPr>
      <p:sp>
        <p:nvSpPr>
          <p:cNvPr id="166" name="Google Shape;166;p34"/>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lstStyle>
            <a:lvl1pPr marL="457200" marR="0" lvl="0" indent="-228600" algn="l" rtl="0">
              <a:lnSpc>
                <a:spcPct val="100000"/>
              </a:lnSpc>
              <a:spcBef>
                <a:spcPts val="0"/>
              </a:spcBef>
              <a:spcAft>
                <a:spcPts val="0"/>
              </a:spcAft>
              <a:buClr>
                <a:srgbClr val="000000"/>
              </a:buClr>
              <a:buSzPts val="2400"/>
              <a:buFont typeface="Century Gothic"/>
              <a:buNone/>
              <a:defRPr sz="2400" b="0" i="0" u="none" strike="noStrike" cap="none">
                <a:solidFill>
                  <a:srgbClr val="000000"/>
                </a:solidFill>
                <a:latin typeface="Century Gothic"/>
                <a:ea typeface="Century Gothic"/>
                <a:cs typeface="Century Gothic"/>
                <a:sym typeface="Century Gothic"/>
              </a:defRPr>
            </a:lvl1pPr>
          </a:lstStyle>
          <a:p>
            <a:endParaRPr/>
          </a:p>
        </p:txBody>
      </p:sp>
      <p:sp>
        <p:nvSpPr>
          <p:cNvPr id="167" name="Google Shape;167;p3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68"/>
        <p:cNvGrpSpPr/>
        <p:nvPr/>
      </p:nvGrpSpPr>
      <p:grpSpPr>
        <a:xfrm>
          <a:off x="0" y="0"/>
          <a:ext cx="0" cy="0"/>
          <a:chOff x="0" y="0"/>
          <a:chExt cx="0" cy="0"/>
        </a:xfrm>
      </p:grpSpPr>
      <p:sp>
        <p:nvSpPr>
          <p:cNvPr id="169" name="Google Shape;169;p35"/>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16000"/>
              <a:buFont typeface="Century Gothic"/>
              <a:buNone/>
              <a:defRPr sz="16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9pPr>
          </a:lstStyle>
          <a:p>
            <a:r>
              <a:t>xx%</a:t>
            </a:r>
          </a:p>
        </p:txBody>
      </p:sp>
      <p:sp>
        <p:nvSpPr>
          <p:cNvPr id="170" name="Google Shape;170;p35"/>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lstStyle>
            <a:lvl1pPr marL="457200" marR="0" lvl="0" indent="-381000" algn="ctr"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ctr"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3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2"/>
        <p:cNvGrpSpPr/>
        <p:nvPr/>
      </p:nvGrpSpPr>
      <p:grpSpPr>
        <a:xfrm>
          <a:off x="0" y="0"/>
          <a:ext cx="0" cy="0"/>
          <a:chOff x="0" y="0"/>
          <a:chExt cx="0" cy="0"/>
        </a:xfrm>
      </p:grpSpPr>
      <p:sp>
        <p:nvSpPr>
          <p:cNvPr id="173" name="Google Shape;173;p3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4A13F6F5-5305-46CA-AAA8-5553EB9F5847}"/>
              </a:ext>
            </a:extLst>
          </p:cNvPr>
          <p:cNvPicPr>
            <a:picLocks noChangeAspect="1"/>
          </p:cNvPicPr>
          <p:nvPr userDrawn="1"/>
        </p:nvPicPr>
        <p:blipFill>
          <a:blip r:embed="rId13"/>
          <a:stretch>
            <a:fillRect/>
          </a:stretch>
        </p:blipFill>
        <p:spPr>
          <a:xfrm>
            <a:off x="10674178" y="6650037"/>
            <a:ext cx="762000" cy="142875"/>
          </a:xfrm>
          <a:prstGeom prst="rect">
            <a:avLst/>
          </a:prstGeom>
        </p:spPr>
      </p:pic>
      <p:pic>
        <p:nvPicPr>
          <p:cNvPr id="5" name="Picture 4">
            <a:extLst>
              <a:ext uri="{FF2B5EF4-FFF2-40B4-BE49-F238E27FC236}">
                <a16:creationId xmlns:a16="http://schemas.microsoft.com/office/drawing/2014/main" id="{6D8C03EE-59A7-4B12-BB79-F4C53F9D9C38}"/>
              </a:ext>
            </a:extLst>
          </p:cNvPr>
          <p:cNvPicPr>
            <a:picLocks noChangeAspect="1"/>
          </p:cNvPicPr>
          <p:nvPr userDrawn="1"/>
        </p:nvPicPr>
        <p:blipFill>
          <a:blip r:embed="rId14"/>
          <a:stretch>
            <a:fillRect/>
          </a:stretch>
        </p:blipFill>
        <p:spPr>
          <a:xfrm>
            <a:off x="5598023" y="6028038"/>
            <a:ext cx="995954" cy="829962"/>
          </a:xfrm>
          <a:prstGeom prst="rect">
            <a:avLst/>
          </a:prstGeom>
        </p:spPr>
      </p:pic>
      <p:pic>
        <p:nvPicPr>
          <p:cNvPr id="7" name="Picture 6">
            <a:extLst>
              <a:ext uri="{FF2B5EF4-FFF2-40B4-BE49-F238E27FC236}">
                <a16:creationId xmlns:a16="http://schemas.microsoft.com/office/drawing/2014/main" id="{442FA956-D776-4487-8666-659912CCE398}"/>
              </a:ext>
            </a:extLst>
          </p:cNvPr>
          <p:cNvPicPr>
            <a:picLocks noChangeAspect="1"/>
          </p:cNvPicPr>
          <p:nvPr userDrawn="1"/>
        </p:nvPicPr>
        <p:blipFill>
          <a:blip r:embed="rId15"/>
          <a:stretch>
            <a:fillRect/>
          </a:stretch>
        </p:blipFill>
        <p:spPr>
          <a:xfrm>
            <a:off x="0"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86" name="Google Shape;86;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87" name="Google Shape;87;p1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31" name="Google Shape;131;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32" name="Google Shape;132;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7"/>
          <p:cNvSpPr txBox="1">
            <a:spLocks noGrp="1"/>
          </p:cNvSpPr>
          <p:nvPr>
            <p:ph type="title"/>
          </p:nvPr>
        </p:nvSpPr>
        <p:spPr>
          <a:xfrm>
            <a:off x="511541" y="216420"/>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4</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79" name="Google Shape;179;p37"/>
          <p:cNvSpPr txBox="1">
            <a:spLocks noGrp="1"/>
          </p:cNvSpPr>
          <p:nvPr>
            <p:ph type="body" idx="1"/>
          </p:nvPr>
        </p:nvSpPr>
        <p:spPr>
          <a:xfrm>
            <a:off x="585926" y="1731145"/>
            <a:ext cx="11194742" cy="4730979"/>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Clr>
                <a:schemeClr val="dk1"/>
              </a:buClr>
              <a:buSzPts val="1800"/>
              <a:buFont typeface="Century Gothic"/>
              <a:buChar char="•"/>
            </a:pPr>
            <a:r>
              <a:rPr lang="en-US" sz="1800" i="0" u="none" strike="noStrike" cap="none" dirty="0">
                <a:solidFill>
                  <a:schemeClr val="dk1"/>
                </a:solidFill>
                <a:latin typeface="Century Gothic"/>
                <a:ea typeface="Century Gothic"/>
                <a:cs typeface="Century Gothic"/>
                <a:sym typeface="Century Gothic"/>
              </a:rPr>
              <a:t>This lesson will take approximately </a:t>
            </a:r>
            <a:r>
              <a:rPr lang="en-US" sz="1800" dirty="0">
                <a:latin typeface="Century Gothic"/>
                <a:ea typeface="Century Gothic"/>
                <a:cs typeface="Century Gothic"/>
                <a:sym typeface="Century Gothic"/>
              </a:rPr>
              <a:t>50-80</a:t>
            </a:r>
            <a:r>
              <a:rPr lang="en-US" sz="1800" i="0" u="none" strike="noStrike" cap="none" dirty="0">
                <a:solidFill>
                  <a:schemeClr val="dk1"/>
                </a:solidFill>
                <a:latin typeface="Century Gothic"/>
                <a:ea typeface="Century Gothic"/>
                <a:cs typeface="Century Gothic"/>
                <a:sym typeface="Century Gothic"/>
              </a:rPr>
              <a:t> minutes to complete. </a:t>
            </a:r>
            <a:endParaRPr sz="180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Char char="•"/>
            </a:pPr>
            <a:r>
              <a:rPr lang="en-US" sz="1800" i="0" u="none" strike="noStrike" cap="none" dirty="0">
                <a:solidFill>
                  <a:schemeClr val="dk1"/>
                </a:solidFill>
                <a:latin typeface="Century Gothic"/>
                <a:ea typeface="Century Gothic"/>
                <a:cs typeface="Century Gothic"/>
                <a:sym typeface="Century Gothic"/>
              </a:rPr>
              <a:t>The purpose of today’s lesson i</a:t>
            </a:r>
            <a:r>
              <a:rPr lang="en-US" sz="1800" dirty="0">
                <a:latin typeface="Century Gothic"/>
                <a:ea typeface="Century Gothic"/>
                <a:cs typeface="Century Gothic"/>
                <a:sym typeface="Century Gothic"/>
              </a:rPr>
              <a:t>s</a:t>
            </a:r>
            <a:r>
              <a:rPr lang="en-US" sz="1800" i="0" u="none" strike="noStrike" cap="none" dirty="0">
                <a:solidFill>
                  <a:schemeClr val="dk1"/>
                </a:solidFill>
                <a:latin typeface="Century Gothic"/>
                <a:ea typeface="Century Gothic"/>
                <a:cs typeface="Century Gothic"/>
                <a:sym typeface="Century Gothic"/>
              </a:rPr>
              <a:t> </a:t>
            </a:r>
            <a:r>
              <a:rPr lang="en-US" sz="1800" dirty="0">
                <a:latin typeface="Century Gothic"/>
                <a:ea typeface="Century Gothic"/>
                <a:cs typeface="Century Gothic"/>
                <a:sym typeface="Century Gothic"/>
              </a:rPr>
              <a:t>to continue establishing routines for vocabulary, and anchor charts while also introducing the concept of juxtaposition.</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114300" marR="0" lvl="0" indent="0" algn="l" rtl="0">
              <a:lnSpc>
                <a:spcPct val="90000"/>
              </a:lnSpc>
              <a:spcBef>
                <a:spcPts val="1000"/>
              </a:spcBef>
              <a:spcAft>
                <a:spcPts val="0"/>
              </a:spcAft>
              <a:buClr>
                <a:schemeClr val="dk1"/>
              </a:buClr>
              <a:buSzPts val="1800"/>
              <a:buNone/>
            </a:pPr>
            <a:r>
              <a:rPr lang="en-US" sz="1800" b="1" dirty="0">
                <a:latin typeface="Century Gothic"/>
                <a:ea typeface="Century Gothic"/>
                <a:cs typeface="Century Gothic"/>
                <a:sym typeface="Century Gothic"/>
              </a:rPr>
              <a:t>The Learning Targets for students today are:</a:t>
            </a:r>
          </a:p>
          <a:p>
            <a:pPr indent="-342900">
              <a:buSzPts val="1800"/>
              <a:buFont typeface="+mj-lt"/>
              <a:buAutoNum type="arabicPeriod"/>
            </a:pPr>
            <a:r>
              <a:rPr lang="en-US" sz="1800" b="1" dirty="0">
                <a:latin typeface="Century Gothic"/>
                <a:ea typeface="Century Gothic"/>
                <a:cs typeface="Century Gothic"/>
                <a:sym typeface="Century Gothic"/>
              </a:rPr>
              <a:t>I can use context clues (in the sentence or on the page) to determine the meaning of words in </a:t>
            </a:r>
            <a:r>
              <a:rPr lang="en-US" sz="1800" b="1" i="1" dirty="0">
                <a:latin typeface="Century Gothic"/>
                <a:ea typeface="Century Gothic"/>
                <a:cs typeface="Century Gothic"/>
                <a:sym typeface="Century Gothic"/>
              </a:rPr>
              <a:t>A Long Walk to Water.</a:t>
            </a:r>
          </a:p>
          <a:p>
            <a:pPr indent="-342900">
              <a:buSzPts val="1800"/>
              <a:buFont typeface="+mj-lt"/>
              <a:buAutoNum type="arabicPeriod"/>
            </a:pPr>
            <a:r>
              <a:rPr lang="en-US" sz="1800" b="1" dirty="0">
                <a:latin typeface="Century Gothic"/>
                <a:ea typeface="Century Gothic"/>
                <a:cs typeface="Century Gothic"/>
                <a:sym typeface="Century Gothic"/>
              </a:rPr>
              <a:t>I can break a word into parts in order to determine its meaning and figure out what words it is related to.</a:t>
            </a:r>
          </a:p>
          <a:p>
            <a:pPr indent="-342900">
              <a:buSzPts val="1800"/>
              <a:buFont typeface="+mj-lt"/>
              <a:buAutoNum type="arabicPeriod"/>
            </a:pPr>
            <a:r>
              <a:rPr lang="en-US" sz="1800" b="1" dirty="0">
                <a:latin typeface="Century Gothic"/>
                <a:ea typeface="Century Gothic"/>
                <a:cs typeface="Century Gothic"/>
                <a:sym typeface="Century Gothic"/>
              </a:rPr>
              <a:t>I can explain what juxtaposition means and list several ways in which Salva and Nya are juxtaposed in </a:t>
            </a:r>
            <a:r>
              <a:rPr lang="en-US" sz="1800" b="1" i="1" dirty="0">
                <a:latin typeface="Century Gothic"/>
                <a:ea typeface="Century Gothic"/>
                <a:cs typeface="Century Gothic"/>
                <a:sym typeface="Century Gothic"/>
              </a:rPr>
              <a:t>A Long Walk to Water.</a:t>
            </a:r>
            <a:endParaRPr sz="1800" b="1" i="1" dirty="0">
              <a:latin typeface="Century Gothic"/>
              <a:ea typeface="Century Gothic"/>
              <a:cs typeface="Century Gothic"/>
              <a:sym typeface="Century Gothic"/>
            </a:endParaRPr>
          </a:p>
          <a:p>
            <a:pPr indent="-342900">
              <a:buSzPts val="1800"/>
              <a:buFont typeface="+mj-lt"/>
              <a:buAutoNum type="arabicPeriod"/>
            </a:pPr>
            <a:r>
              <a:rPr lang="en-US" sz="1800" b="1" dirty="0">
                <a:latin typeface="Century Gothic"/>
                <a:ea typeface="Century Gothic"/>
                <a:cs typeface="Century Gothic"/>
                <a:sym typeface="Century Gothic"/>
              </a:rPr>
              <a:t>I can explain one way in which juxtaposing these characters helps the author compare and contrast their points of view.</a:t>
            </a:r>
            <a:endParaRPr sz="1800" b="1" dirty="0">
              <a:latin typeface="Century Gothic"/>
              <a:ea typeface="Century Gothic"/>
              <a:cs typeface="Century Gothic"/>
              <a:sym typeface="Century Gothic"/>
            </a:endParaRPr>
          </a:p>
          <a:p>
            <a:pPr marL="0" lvl="0" indent="0" rtl="0">
              <a:spcBef>
                <a:spcPts val="1000"/>
              </a:spcBef>
              <a:spcAft>
                <a:spcPts val="0"/>
              </a:spcAft>
              <a:buClr>
                <a:srgbClr val="000000"/>
              </a:buClr>
              <a:buSzPts val="1100"/>
              <a:buFont typeface="Arial"/>
              <a:buNone/>
            </a:pPr>
            <a:endParaRPr sz="1400" dirty="0">
              <a:latin typeface="Century Gothic"/>
              <a:ea typeface="Century Gothic"/>
              <a:cs typeface="Century Gothic"/>
              <a:sym typeface="Century Gothic"/>
            </a:endParaRPr>
          </a:p>
          <a:p>
            <a:pPr marL="0" lvl="0" indent="0" rtl="0">
              <a:spcBef>
                <a:spcPts val="0"/>
              </a:spcBef>
              <a:spcAft>
                <a:spcPts val="1000"/>
              </a:spcAft>
              <a:buNone/>
            </a:pP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6"/>
          <p:cNvSpPr txBox="1">
            <a:spLocks noGrp="1"/>
          </p:cNvSpPr>
          <p:nvPr>
            <p:ph type="title" idx="4294967295"/>
          </p:nvPr>
        </p:nvSpPr>
        <p:spPr>
          <a:xfrm>
            <a:off x="303610"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244" name="Google Shape;244;p46"/>
          <p:cNvSpPr txBox="1">
            <a:spLocks noGrp="1"/>
          </p:cNvSpPr>
          <p:nvPr>
            <p:ph type="body" idx="4294967295"/>
          </p:nvPr>
        </p:nvSpPr>
        <p:spPr>
          <a:xfrm>
            <a:off x="303610" y="1581679"/>
            <a:ext cx="11584740" cy="527634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b="1" dirty="0">
                <a:latin typeface="Century Gothic"/>
                <a:ea typeface="Century Gothic"/>
                <a:cs typeface="Century Gothic"/>
                <a:sym typeface="Century Gothic"/>
              </a:rPr>
              <a:t>Today’s learning targets are:</a:t>
            </a:r>
            <a:endParaRPr sz="2400" b="1" dirty="0">
              <a:latin typeface="Century Gothic"/>
              <a:ea typeface="Century Gothic"/>
              <a:cs typeface="Century Gothic"/>
              <a:sym typeface="Century Gothic"/>
            </a:endParaRPr>
          </a:p>
          <a:p>
            <a:pPr marL="457200" lvl="0" indent="0" rtl="0">
              <a:spcBef>
                <a:spcPts val="0"/>
              </a:spcBef>
              <a:spcAft>
                <a:spcPts val="0"/>
              </a:spcAft>
              <a:buNone/>
            </a:pPr>
            <a:r>
              <a:rPr lang="en-US" sz="2400" b="1" dirty="0">
                <a:latin typeface="Century Gothic"/>
                <a:ea typeface="Century Gothic"/>
                <a:cs typeface="Century Gothic"/>
                <a:sym typeface="Century Gothic"/>
              </a:rPr>
              <a:t>  </a:t>
            </a:r>
            <a:endParaRPr sz="2400" b="1" dirty="0">
              <a:latin typeface="Century Gothic"/>
              <a:ea typeface="Century Gothic"/>
              <a:cs typeface="Century Gothic"/>
              <a:sym typeface="Century Gothic"/>
            </a:endParaRPr>
          </a:p>
          <a:p>
            <a:pPr lvl="0" indent="-457200" rtl="0">
              <a:spcBef>
                <a:spcPts val="1000"/>
              </a:spcBef>
              <a:spcAft>
                <a:spcPts val="0"/>
              </a:spcAft>
              <a:buClr>
                <a:srgbClr val="000000"/>
              </a:buClr>
              <a:buSzPct val="100000"/>
              <a:buFont typeface="+mj-lt"/>
              <a:buAutoNum type="arabicPeriod"/>
            </a:pPr>
            <a:r>
              <a:rPr lang="en-US" sz="2400" dirty="0">
                <a:latin typeface="Century Gothic"/>
                <a:ea typeface="Century Gothic"/>
                <a:cs typeface="Century Gothic"/>
                <a:sym typeface="Century Gothic"/>
              </a:rPr>
              <a:t>I can use context clues (in the sentence or on the page) to determine the meaning of words in </a:t>
            </a:r>
            <a:r>
              <a:rPr lang="en-US" sz="2400" i="1" dirty="0">
                <a:latin typeface="Century Gothic"/>
                <a:ea typeface="Century Gothic"/>
                <a:cs typeface="Century Gothic"/>
                <a:sym typeface="Century Gothic"/>
              </a:rPr>
              <a:t>A Long Walk to Water.</a:t>
            </a:r>
            <a:endParaRPr sz="2400" i="1" dirty="0">
              <a:latin typeface="Century Gothic"/>
              <a:ea typeface="Century Gothic"/>
              <a:cs typeface="Century Gothic"/>
              <a:sym typeface="Century Gothic"/>
            </a:endParaRPr>
          </a:p>
          <a:p>
            <a:pPr lvl="0" indent="-457200" rtl="0">
              <a:spcBef>
                <a:spcPts val="1000"/>
              </a:spcBef>
              <a:spcAft>
                <a:spcPts val="0"/>
              </a:spcAft>
              <a:buClr>
                <a:srgbClr val="000000"/>
              </a:buClr>
              <a:buSzPct val="100000"/>
              <a:buFont typeface="+mj-lt"/>
              <a:buAutoNum type="arabicPeriod"/>
            </a:pPr>
            <a:r>
              <a:rPr lang="en-US" sz="2400" dirty="0">
                <a:latin typeface="Century Gothic"/>
                <a:ea typeface="Century Gothic"/>
                <a:cs typeface="Century Gothic"/>
                <a:sym typeface="Century Gothic"/>
              </a:rPr>
              <a:t>I can break a word into parts in order to determine its meaning and figure out what words it is related to.</a:t>
            </a:r>
            <a:endParaRPr sz="2400" dirty="0">
              <a:latin typeface="Century Gothic"/>
              <a:ea typeface="Century Gothic"/>
              <a:cs typeface="Century Gothic"/>
              <a:sym typeface="Century Gothic"/>
            </a:endParaRPr>
          </a:p>
          <a:p>
            <a:pPr lvl="0" indent="-457200" rtl="0">
              <a:spcBef>
                <a:spcPts val="1000"/>
              </a:spcBef>
              <a:spcAft>
                <a:spcPts val="0"/>
              </a:spcAft>
              <a:buClr>
                <a:srgbClr val="000000"/>
              </a:buClr>
              <a:buSzPct val="100000"/>
              <a:buFont typeface="+mj-lt"/>
              <a:buAutoNum type="arabicPeriod"/>
            </a:pPr>
            <a:r>
              <a:rPr lang="en-US" sz="2400" b="1" dirty="0">
                <a:latin typeface="Century Gothic"/>
                <a:ea typeface="Century Gothic"/>
                <a:cs typeface="Century Gothic"/>
                <a:sym typeface="Century Gothic"/>
              </a:rPr>
              <a:t>I can explain what juxtaposition means and list several ways in which Salva and Nya are juxtaposed in </a:t>
            </a:r>
            <a:r>
              <a:rPr lang="en-US" sz="2400" b="1" i="1" dirty="0">
                <a:latin typeface="Century Gothic"/>
                <a:ea typeface="Century Gothic"/>
                <a:cs typeface="Century Gothic"/>
                <a:sym typeface="Century Gothic"/>
              </a:rPr>
              <a:t>A Long Walk to Water.</a:t>
            </a:r>
          </a:p>
          <a:p>
            <a:pPr lvl="0" indent="-457200" rtl="0">
              <a:spcBef>
                <a:spcPts val="1000"/>
              </a:spcBef>
              <a:spcAft>
                <a:spcPts val="0"/>
              </a:spcAft>
              <a:buClr>
                <a:srgbClr val="000000"/>
              </a:buClr>
              <a:buSzPct val="100000"/>
              <a:buFont typeface="+mj-lt"/>
              <a:buAutoNum type="arabicPeriod"/>
            </a:pPr>
            <a:r>
              <a:rPr lang="en-US" sz="2400" b="1" dirty="0">
                <a:latin typeface="Century Gothic"/>
                <a:ea typeface="Century Gothic"/>
                <a:cs typeface="Century Gothic"/>
                <a:sym typeface="Century Gothic"/>
              </a:rPr>
              <a:t>I can explain one way in which juxtaposing these characters helps the author compare and contrast their points of view.</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5" name="Google Shape;200;p40">
            <a:extLst>
              <a:ext uri="{FF2B5EF4-FFF2-40B4-BE49-F238E27FC236}">
                <a16:creationId xmlns:a16="http://schemas.microsoft.com/office/drawing/2014/main" id="{069F8240-8533-4109-B4E9-2D737A5DC161}"/>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8759517C-7FAE-4085-B649-64071D182F45}"/>
              </a:ext>
            </a:extLst>
          </p:cNvPr>
          <p:cNvPicPr>
            <a:picLocks noChangeAspect="1"/>
          </p:cNvPicPr>
          <p:nvPr/>
        </p:nvPicPr>
        <p:blipFill>
          <a:blip r:embed="rId4"/>
          <a:stretch>
            <a:fillRect/>
          </a:stretch>
        </p:blipFill>
        <p:spPr>
          <a:xfrm>
            <a:off x="10976904" y="5868785"/>
            <a:ext cx="911466" cy="71478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7"/>
          <p:cNvSpPr txBox="1">
            <a:spLocks noGrp="1"/>
          </p:cNvSpPr>
          <p:nvPr>
            <p:ph type="title"/>
          </p:nvPr>
        </p:nvSpPr>
        <p:spPr>
          <a:xfrm>
            <a:off x="303610" y="255979"/>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sz="3400" dirty="0">
                <a:latin typeface="Century Gothic"/>
                <a:ea typeface="Century Gothic"/>
                <a:cs typeface="Century Gothic"/>
                <a:sym typeface="Century Gothic"/>
              </a:rPr>
              <a:t>Let’s Take a Stand!</a:t>
            </a:r>
            <a:endParaRPr sz="3400" dirty="0">
              <a:latin typeface="Century Gothic"/>
              <a:ea typeface="Century Gothic"/>
              <a:cs typeface="Century Gothic"/>
              <a:sym typeface="Century Gothic"/>
            </a:endParaRPr>
          </a:p>
        </p:txBody>
      </p:sp>
      <p:sp>
        <p:nvSpPr>
          <p:cNvPr id="252" name="Google Shape;252;p47"/>
          <p:cNvSpPr txBox="1">
            <a:spLocks noGrp="1"/>
          </p:cNvSpPr>
          <p:nvPr>
            <p:ph type="body" idx="1"/>
          </p:nvPr>
        </p:nvSpPr>
        <p:spPr>
          <a:xfrm>
            <a:off x="303610" y="1398378"/>
            <a:ext cx="11665800" cy="4777800"/>
          </a:xfrm>
          <a:prstGeom prst="rect">
            <a:avLst/>
          </a:prstGeom>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r>
              <a:rPr lang="en-US" sz="2600" dirty="0">
                <a:latin typeface="Century Gothic"/>
                <a:ea typeface="Century Gothic"/>
                <a:cs typeface="Century Gothic"/>
                <a:sym typeface="Century Gothic"/>
              </a:rPr>
              <a:t>Directions</a:t>
            </a:r>
            <a:endParaRPr sz="2600" dirty="0">
              <a:latin typeface="Century Gothic"/>
              <a:ea typeface="Century Gothic"/>
              <a:cs typeface="Century Gothic"/>
              <a:sym typeface="Century Gothic"/>
            </a:endParaRPr>
          </a:p>
          <a:p>
            <a:pPr lvl="0" indent="-457200" rtl="0">
              <a:lnSpc>
                <a:spcPct val="145454"/>
              </a:lnSpc>
              <a:spcBef>
                <a:spcPts val="0"/>
              </a:spcBef>
              <a:spcAft>
                <a:spcPts val="0"/>
              </a:spcAft>
              <a:buClr>
                <a:schemeClr val="dk1"/>
              </a:buClr>
              <a:buSzPct val="100000"/>
              <a:buFont typeface="+mj-lt"/>
              <a:buAutoNum type="arabicPeriod"/>
            </a:pPr>
            <a:r>
              <a:rPr lang="en-US" sz="2600" dirty="0">
                <a:latin typeface="Century Gothic"/>
                <a:ea typeface="Century Gothic"/>
                <a:cs typeface="Century Gothic"/>
                <a:sym typeface="Century Gothic"/>
              </a:rPr>
              <a:t>You will be given a question to think about.</a:t>
            </a:r>
            <a:endParaRPr sz="2600" dirty="0">
              <a:latin typeface="Century Gothic"/>
              <a:ea typeface="Century Gothic"/>
              <a:cs typeface="Century Gothic"/>
              <a:sym typeface="Century Gothic"/>
            </a:endParaRPr>
          </a:p>
          <a:p>
            <a:pPr lvl="0" indent="-457200" rtl="0">
              <a:lnSpc>
                <a:spcPct val="145454"/>
              </a:lnSpc>
              <a:spcBef>
                <a:spcPts val="0"/>
              </a:spcBef>
              <a:spcAft>
                <a:spcPts val="0"/>
              </a:spcAft>
              <a:buClr>
                <a:schemeClr val="dk1"/>
              </a:buClr>
              <a:buSzPct val="100000"/>
              <a:buFont typeface="+mj-lt"/>
              <a:buAutoNum type="arabicPeriod"/>
            </a:pPr>
            <a:r>
              <a:rPr lang="en-US" sz="2600" dirty="0">
                <a:latin typeface="Century Gothic"/>
                <a:ea typeface="Century Gothic"/>
                <a:cs typeface="Century Gothic"/>
                <a:sym typeface="Century Gothic"/>
              </a:rPr>
              <a:t>Then you will physically “take a stand”: go to the spot in the room that is designated for that opinion.</a:t>
            </a:r>
            <a:endParaRPr sz="2600" dirty="0">
              <a:latin typeface="Century Gothic"/>
              <a:ea typeface="Century Gothic"/>
              <a:cs typeface="Century Gothic"/>
              <a:sym typeface="Century Gothic"/>
            </a:endParaRPr>
          </a:p>
          <a:p>
            <a:pPr lvl="0" indent="-457200" rtl="0">
              <a:lnSpc>
                <a:spcPct val="145454"/>
              </a:lnSpc>
              <a:spcBef>
                <a:spcPts val="0"/>
              </a:spcBef>
              <a:spcAft>
                <a:spcPts val="0"/>
              </a:spcAft>
              <a:buClr>
                <a:schemeClr val="dk1"/>
              </a:buClr>
              <a:buSzPct val="100000"/>
              <a:buFont typeface="+mj-lt"/>
              <a:buAutoNum type="arabicPeriod"/>
            </a:pPr>
            <a:r>
              <a:rPr lang="en-US" sz="2600" dirty="0">
                <a:latin typeface="Century Gothic"/>
                <a:ea typeface="Century Gothic"/>
                <a:cs typeface="Century Gothic"/>
                <a:sym typeface="Century Gothic"/>
              </a:rPr>
              <a:t>You will be asked to justify your decision. </a:t>
            </a:r>
            <a:r>
              <a:rPr lang="en-US" sz="2600" b="1" dirty="0">
                <a:latin typeface="Century Gothic"/>
                <a:ea typeface="Century Gothic"/>
                <a:cs typeface="Century Gothic"/>
                <a:sym typeface="Century Gothic"/>
              </a:rPr>
              <a:t>Why do you think what you think?</a:t>
            </a:r>
            <a:endParaRPr sz="2600" b="1" dirty="0">
              <a:latin typeface="Century Gothic"/>
              <a:ea typeface="Century Gothic"/>
              <a:cs typeface="Century Gothic"/>
              <a:sym typeface="Century Gothic"/>
            </a:endParaRPr>
          </a:p>
          <a:p>
            <a:pPr lvl="0" indent="-457200" rtl="0">
              <a:lnSpc>
                <a:spcPct val="145454"/>
              </a:lnSpc>
              <a:spcBef>
                <a:spcPts val="0"/>
              </a:spcBef>
              <a:spcAft>
                <a:spcPts val="0"/>
              </a:spcAft>
              <a:buClr>
                <a:schemeClr val="dk1"/>
              </a:buClr>
              <a:buSzPct val="100000"/>
              <a:buFont typeface="+mj-lt"/>
              <a:buAutoNum type="arabicPeriod"/>
            </a:pPr>
            <a:r>
              <a:rPr lang="en-US" sz="2600" dirty="0">
                <a:latin typeface="Century Gothic"/>
                <a:ea typeface="Century Gothic"/>
                <a:cs typeface="Century Gothic"/>
                <a:sym typeface="Century Gothic"/>
              </a:rPr>
              <a:t>If you hear someone else say something that changes your thinking, you may move to the spot in the room that designates your new opinion.</a:t>
            </a:r>
            <a:endParaRPr sz="2600"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None/>
            </a:pPr>
            <a:endParaRPr sz="3000" dirty="0">
              <a:latin typeface="Century Gothic"/>
              <a:ea typeface="Century Gothic"/>
              <a:cs typeface="Century Gothic"/>
              <a:sym typeface="Century Gothic"/>
            </a:endParaRPr>
          </a:p>
          <a:p>
            <a:pPr marL="0" lvl="0" indent="0">
              <a:spcBef>
                <a:spcPts val="1000"/>
              </a:spcBef>
              <a:spcAft>
                <a:spcPts val="0"/>
              </a:spcAft>
              <a:buNone/>
            </a:pPr>
            <a:endParaRPr sz="3000" dirty="0">
              <a:latin typeface="Century Gothic"/>
              <a:ea typeface="Century Gothic"/>
              <a:cs typeface="Century Gothic"/>
              <a:sym typeface="Century Gothic"/>
            </a:endParaRPr>
          </a:p>
        </p:txBody>
      </p:sp>
      <p:pic>
        <p:nvPicPr>
          <p:cNvPr id="253" name="Google Shape;253;p4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sz="3400" dirty="0">
                <a:latin typeface="Century Gothic" panose="020B0502020202020204" pitchFamily="34" charset="0"/>
              </a:rPr>
              <a:t>The Prompt</a:t>
            </a:r>
            <a:endParaRPr sz="3400" dirty="0">
              <a:latin typeface="Century Gothic" panose="020B0502020202020204" pitchFamily="34" charset="0"/>
            </a:endParaRPr>
          </a:p>
        </p:txBody>
      </p:sp>
      <p:sp>
        <p:nvSpPr>
          <p:cNvPr id="260" name="Google Shape;260;p48"/>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r>
              <a:rPr lang="en-US" sz="3600" b="1" dirty="0">
                <a:latin typeface="Century Gothic" panose="020B0502020202020204" pitchFamily="34" charset="0"/>
                <a:ea typeface="Century Gothic"/>
                <a:cs typeface="Century Gothic"/>
                <a:sym typeface="Century Gothic"/>
              </a:rPr>
              <a:t>Salva survives the desert crossing mostly because he is lucky. His personal qualities, such as bravery and persistence, have little to do with his survival.</a:t>
            </a:r>
            <a:endParaRPr sz="3600" b="1" dirty="0">
              <a:latin typeface="Century Gothic" panose="020B0502020202020204" pitchFamily="34" charset="0"/>
              <a:ea typeface="Century Gothic"/>
              <a:cs typeface="Century Gothic"/>
              <a:sym typeface="Century Gothic"/>
            </a:endParaRPr>
          </a:p>
          <a:p>
            <a:pPr marL="0" lvl="0" indent="0">
              <a:spcBef>
                <a:spcPts val="1000"/>
              </a:spcBef>
              <a:spcAft>
                <a:spcPts val="0"/>
              </a:spcAft>
              <a:buNone/>
            </a:pPr>
            <a:endParaRPr dirty="0">
              <a:latin typeface="Century Gothic" panose="020B0502020202020204" pitchFamily="34" charset="0"/>
            </a:endParaRPr>
          </a:p>
        </p:txBody>
      </p:sp>
      <p:pic>
        <p:nvPicPr>
          <p:cNvPr id="5" name="Google Shape;200;p40">
            <a:extLst>
              <a:ext uri="{FF2B5EF4-FFF2-40B4-BE49-F238E27FC236}">
                <a16:creationId xmlns:a16="http://schemas.microsoft.com/office/drawing/2014/main" id="{D15ABADE-5CBE-43E8-917C-38E89FBBC29B}"/>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9"/>
          <p:cNvSpPr txBox="1">
            <a:spLocks noGrp="1"/>
          </p:cNvSpPr>
          <p:nvPr>
            <p:ph type="title"/>
          </p:nvPr>
        </p:nvSpPr>
        <p:spPr>
          <a:xfrm>
            <a:off x="497750" y="159645"/>
            <a:ext cx="108561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sz="3400" dirty="0">
                <a:latin typeface="Century Gothic"/>
                <a:ea typeface="Century Gothic"/>
                <a:cs typeface="Century Gothic"/>
                <a:sym typeface="Century Gothic"/>
              </a:rPr>
              <a:t>Let’s review what we know!</a:t>
            </a:r>
            <a:endParaRPr sz="3400" dirty="0">
              <a:latin typeface="Century Gothic"/>
              <a:ea typeface="Century Gothic"/>
              <a:cs typeface="Century Gothic"/>
              <a:sym typeface="Century Gothic"/>
            </a:endParaRPr>
          </a:p>
        </p:txBody>
      </p:sp>
      <p:sp>
        <p:nvSpPr>
          <p:cNvPr id="268" name="Google Shape;268;p49"/>
          <p:cNvSpPr txBox="1"/>
          <p:nvPr/>
        </p:nvSpPr>
        <p:spPr>
          <a:xfrm>
            <a:off x="497750" y="1425700"/>
            <a:ext cx="6602100" cy="4717200"/>
          </a:xfrm>
          <a:prstGeom prst="rect">
            <a:avLst/>
          </a:prstGeom>
          <a:noFill/>
          <a:ln>
            <a:noFill/>
          </a:ln>
        </p:spPr>
        <p:txBody>
          <a:bodyPr spcFirstLastPara="1" wrap="square" lIns="91425" tIns="91425" rIns="91425" bIns="91425" anchor="t" anchorCtr="0">
            <a:noAutofit/>
          </a:bodyPr>
          <a:lstStyle/>
          <a:p>
            <a:pPr marL="457200" lvl="0" indent="-457200">
              <a:spcBef>
                <a:spcPts val="0"/>
              </a:spcBef>
              <a:spcAft>
                <a:spcPts val="0"/>
              </a:spcAft>
              <a:buFont typeface="+mj-lt"/>
              <a:buAutoNum type="arabicPeriod"/>
            </a:pPr>
            <a:r>
              <a:rPr lang="en-US" sz="2400" dirty="0">
                <a:solidFill>
                  <a:schemeClr val="dk1"/>
                </a:solidFill>
                <a:latin typeface="Century Gothic"/>
                <a:ea typeface="Century Gothic"/>
                <a:cs typeface="Century Gothic"/>
                <a:sym typeface="Century Gothic"/>
              </a:rPr>
              <a:t>What text features in </a:t>
            </a:r>
            <a:r>
              <a:rPr lang="en-US" sz="2400" i="1" dirty="0">
                <a:solidFill>
                  <a:schemeClr val="dk1"/>
                </a:solidFill>
                <a:latin typeface="Century Gothic"/>
                <a:ea typeface="Century Gothic"/>
                <a:cs typeface="Century Gothic"/>
                <a:sym typeface="Century Gothic"/>
              </a:rPr>
              <a:t>A Long Walk to Water </a:t>
            </a:r>
            <a:r>
              <a:rPr lang="en-US" sz="2400" dirty="0">
                <a:solidFill>
                  <a:schemeClr val="dk1"/>
                </a:solidFill>
                <a:latin typeface="Century Gothic"/>
                <a:ea typeface="Century Gothic"/>
                <a:cs typeface="Century Gothic"/>
                <a:sym typeface="Century Gothic"/>
              </a:rPr>
              <a:t>signal when the reading is about Salva or about Nya? Turn and talk with your partner.</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457200">
              <a:spcBef>
                <a:spcPts val="0"/>
              </a:spcBef>
              <a:spcAft>
                <a:spcPts val="0"/>
              </a:spcAft>
              <a:buFont typeface="+mj-lt"/>
              <a:buAutoNum type="arabicPeriod" startAt="2"/>
            </a:pPr>
            <a:r>
              <a:rPr lang="en-US" sz="2400" dirty="0">
                <a:solidFill>
                  <a:schemeClr val="dk1"/>
                </a:solidFill>
                <a:latin typeface="Century Gothic"/>
                <a:ea typeface="Century Gothic"/>
                <a:cs typeface="Century Gothic"/>
                <a:sym typeface="Century Gothic"/>
              </a:rPr>
              <a:t>Take out your </a:t>
            </a:r>
            <a:r>
              <a:rPr lang="en-US" sz="2400" b="1" dirty="0">
                <a:solidFill>
                  <a:srgbClr val="231F20"/>
                </a:solidFill>
                <a:latin typeface="Century Gothic"/>
                <a:ea typeface="Century Gothic"/>
                <a:cs typeface="Century Gothic"/>
                <a:sym typeface="Century Gothic"/>
              </a:rPr>
              <a:t>Reading Closely: Guiding Questions</a:t>
            </a:r>
            <a:r>
              <a:rPr lang="en-US" sz="2400" dirty="0">
                <a:solidFill>
                  <a:srgbClr val="231F20"/>
                </a:solidFill>
                <a:latin typeface="Century Gothic"/>
                <a:ea typeface="Century Gothic"/>
                <a:cs typeface="Century Gothic"/>
                <a:sym typeface="Century Gothic"/>
              </a:rPr>
              <a:t> handout</a:t>
            </a:r>
            <a:r>
              <a:rPr lang="en-US" sz="2400" dirty="0">
                <a:solidFill>
                  <a:schemeClr val="dk1"/>
                </a:solidFill>
                <a:latin typeface="Century Gothic"/>
                <a:ea typeface="Century Gothic"/>
                <a:cs typeface="Century Gothic"/>
                <a:sym typeface="Century Gothic"/>
              </a:rPr>
              <a:t> (from Lesson 2)</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457200">
              <a:spcBef>
                <a:spcPts val="0"/>
              </a:spcBef>
              <a:spcAft>
                <a:spcPts val="0"/>
              </a:spcAft>
              <a:buFont typeface="+mj-lt"/>
              <a:buAutoNum type="arabicPeriod" startAt="3"/>
            </a:pPr>
            <a:r>
              <a:rPr lang="en-US" sz="2400" dirty="0">
                <a:solidFill>
                  <a:schemeClr val="dk1"/>
                </a:solidFill>
                <a:latin typeface="Century Gothic"/>
                <a:ea typeface="Century Gothic"/>
                <a:cs typeface="Century Gothic"/>
                <a:sym typeface="Century Gothic"/>
              </a:rPr>
              <a:t>Look at the second row.</a:t>
            </a:r>
          </a:p>
          <a:p>
            <a:pPr lvl="0">
              <a:spcBef>
                <a:spcPts val="0"/>
              </a:spcBef>
              <a:spcAft>
                <a:spcPts val="0"/>
              </a:spcAft>
            </a:pPr>
            <a:endParaRPr lang="en-US" sz="2400" dirty="0">
              <a:solidFill>
                <a:schemeClr val="dk1"/>
              </a:solidFill>
              <a:latin typeface="Century Gothic"/>
              <a:ea typeface="Century Gothic"/>
              <a:cs typeface="Century Gothic"/>
              <a:sym typeface="Century Gothic"/>
            </a:endParaRPr>
          </a:p>
          <a:p>
            <a:pPr marL="457200" lvl="0" indent="-457200">
              <a:spcBef>
                <a:spcPts val="0"/>
              </a:spcBef>
              <a:spcAft>
                <a:spcPts val="0"/>
              </a:spcAft>
              <a:buFont typeface="+mj-lt"/>
              <a:buAutoNum type="arabicPeriod" startAt="4"/>
            </a:pPr>
            <a:r>
              <a:rPr lang="en-US" sz="2400" dirty="0">
                <a:solidFill>
                  <a:schemeClr val="dk1"/>
                </a:solidFill>
                <a:latin typeface="Century Gothic"/>
                <a:ea typeface="Century Gothic"/>
                <a:cs typeface="Century Gothic"/>
                <a:sym typeface="Century Gothic"/>
              </a:rPr>
              <a:t>Are we mostly talking about Structure, Topic, Language, or Perspective? How can you tell? Turn and talk with your partner.</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p:txBody>
      </p:sp>
      <p:pic>
        <p:nvPicPr>
          <p:cNvPr id="269" name="Google Shape;269;p4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70" name="Google Shape;270;p49"/>
          <p:cNvPicPr preferRelativeResize="0"/>
          <p:nvPr/>
        </p:nvPicPr>
        <p:blipFill>
          <a:blip r:embed="rId4">
            <a:alphaModFix/>
          </a:blip>
          <a:stretch>
            <a:fillRect/>
          </a:stretch>
        </p:blipFill>
        <p:spPr>
          <a:xfrm>
            <a:off x="7259906" y="2172749"/>
            <a:ext cx="4730035" cy="3344474"/>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22564B97-DA0C-4F6F-B703-61DD01D5CB96}"/>
              </a:ext>
            </a:extLst>
          </p:cNvPr>
          <p:cNvPicPr>
            <a:picLocks noChangeAspect="1"/>
          </p:cNvPicPr>
          <p:nvPr/>
        </p:nvPicPr>
        <p:blipFill>
          <a:blip r:embed="rId5"/>
          <a:stretch>
            <a:fillRect/>
          </a:stretch>
        </p:blipFill>
        <p:spPr>
          <a:xfrm>
            <a:off x="11177999" y="5932535"/>
            <a:ext cx="811942" cy="80217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50"/>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278" name="Google Shape;278;p50"/>
          <p:cNvPicPr preferRelativeResize="0"/>
          <p:nvPr/>
        </p:nvPicPr>
        <p:blipFill>
          <a:blip r:embed="rId3">
            <a:alphaModFix/>
          </a:blip>
          <a:stretch>
            <a:fillRect/>
          </a:stretch>
        </p:blipFill>
        <p:spPr>
          <a:xfrm>
            <a:off x="319839" y="1565613"/>
            <a:ext cx="6323635" cy="4718025"/>
          </a:xfrm>
          <a:prstGeom prst="rect">
            <a:avLst/>
          </a:prstGeom>
          <a:noFill/>
          <a:ln>
            <a:noFill/>
          </a:ln>
        </p:spPr>
      </p:pic>
      <p:sp>
        <p:nvSpPr>
          <p:cNvPr id="279" name="Google Shape;279;p50"/>
          <p:cNvSpPr txBox="1"/>
          <p:nvPr/>
        </p:nvSpPr>
        <p:spPr>
          <a:xfrm>
            <a:off x="7131399" y="2116475"/>
            <a:ext cx="4740761" cy="4086349"/>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entury Gothic"/>
                <a:ea typeface="Century Gothic"/>
                <a:cs typeface="Century Gothic"/>
                <a:sym typeface="Century Gothic"/>
              </a:rPr>
              <a:t>Juxtaposition:</a:t>
            </a:r>
            <a:endParaRPr sz="3000" dirty="0">
              <a:latin typeface="Century Gothic"/>
              <a:ea typeface="Century Gothic"/>
              <a:cs typeface="Century Gothic"/>
              <a:sym typeface="Century Gothic"/>
            </a:endParaRPr>
          </a:p>
          <a:p>
            <a:pPr marL="0" lvl="0" indent="0">
              <a:spcBef>
                <a:spcPts val="0"/>
              </a:spcBef>
              <a:spcAft>
                <a:spcPts val="0"/>
              </a:spcAft>
              <a:buNone/>
            </a:pPr>
            <a:endParaRPr sz="30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3000" dirty="0">
                <a:solidFill>
                  <a:schemeClr val="dk1"/>
                </a:solidFill>
                <a:latin typeface="Century Gothic"/>
                <a:ea typeface="Century Gothic"/>
                <a:cs typeface="Century Gothic"/>
                <a:sym typeface="Century Gothic"/>
              </a:rPr>
              <a:t> “To put things next to each other, especially for the purpose of comparing them.” </a:t>
            </a:r>
            <a:endParaRPr sz="3000" dirty="0">
              <a:latin typeface="Century Gothic"/>
              <a:ea typeface="Century Gothic"/>
              <a:cs typeface="Century Gothic"/>
              <a:sym typeface="Century Gothic"/>
            </a:endParaRPr>
          </a:p>
        </p:txBody>
      </p:sp>
      <p:sp>
        <p:nvSpPr>
          <p:cNvPr id="280" name="Google Shape;280;p50"/>
          <p:cNvSpPr txBox="1"/>
          <p:nvPr/>
        </p:nvSpPr>
        <p:spPr>
          <a:xfrm>
            <a:off x="319850" y="311413"/>
            <a:ext cx="9813300" cy="1144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400" dirty="0">
                <a:latin typeface="Century Gothic" panose="020B0502020202020204" pitchFamily="34" charset="0"/>
              </a:rPr>
              <a:t>Let’s look at juxtaposition!</a:t>
            </a:r>
            <a:endParaRPr sz="3400" dirty="0">
              <a:latin typeface="Century Gothic" panose="020B0502020202020204" pitchFamily="34" charset="0"/>
            </a:endParaRPr>
          </a:p>
        </p:txBody>
      </p:sp>
      <p:pic>
        <p:nvPicPr>
          <p:cNvPr id="7" name="Google Shape;200;p40">
            <a:extLst>
              <a:ext uri="{FF2B5EF4-FFF2-40B4-BE49-F238E27FC236}">
                <a16:creationId xmlns:a16="http://schemas.microsoft.com/office/drawing/2014/main" id="{27DB9A9B-1268-466E-9503-49F60572F481}"/>
              </a:ext>
            </a:extLst>
          </p:cNvPr>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51"/>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287" name="Google Shape;287;p5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88" name="Google Shape;288;p51"/>
          <p:cNvPicPr preferRelativeResize="0"/>
          <p:nvPr/>
        </p:nvPicPr>
        <p:blipFill>
          <a:blip r:embed="rId4">
            <a:alphaModFix/>
          </a:blip>
          <a:stretch>
            <a:fillRect/>
          </a:stretch>
        </p:blipFill>
        <p:spPr>
          <a:xfrm>
            <a:off x="319839" y="1565613"/>
            <a:ext cx="6323635" cy="4718025"/>
          </a:xfrm>
          <a:prstGeom prst="rect">
            <a:avLst/>
          </a:prstGeom>
          <a:noFill/>
          <a:ln>
            <a:noFill/>
          </a:ln>
        </p:spPr>
      </p:pic>
      <p:sp>
        <p:nvSpPr>
          <p:cNvPr id="289" name="Google Shape;289;p51"/>
          <p:cNvSpPr txBox="1"/>
          <p:nvPr/>
        </p:nvSpPr>
        <p:spPr>
          <a:xfrm>
            <a:off x="6894924" y="1900719"/>
            <a:ext cx="4993401" cy="4382956"/>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two images are juxtaposed here?</a:t>
            </a:r>
            <a:endParaRPr sz="24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533400" lvl="0" indent="-457200" rtl="0">
              <a:spcBef>
                <a:spcPts val="0"/>
              </a:spcBef>
              <a:spcAft>
                <a:spcPts val="0"/>
              </a:spcAft>
              <a:buClr>
                <a:schemeClr val="dk1"/>
              </a:buClr>
              <a:buSzPts val="2400"/>
              <a:buFont typeface="+mj-lt"/>
              <a:buAutoNum type="arabicPeriod" startAt="2"/>
            </a:pPr>
            <a:r>
              <a:rPr lang="en-US" sz="2400" dirty="0">
                <a:solidFill>
                  <a:schemeClr val="dk1"/>
                </a:solidFill>
                <a:latin typeface="Century Gothic"/>
                <a:ea typeface="Century Gothic"/>
                <a:cs typeface="Century Gothic"/>
                <a:sym typeface="Century Gothic"/>
              </a:rPr>
              <a:t>What is the same about these images? What is different?</a:t>
            </a:r>
            <a:endParaRPr sz="24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533400" lvl="0" indent="-457200" rtl="0">
              <a:spcBef>
                <a:spcPts val="0"/>
              </a:spcBef>
              <a:spcAft>
                <a:spcPts val="0"/>
              </a:spcAft>
              <a:buClr>
                <a:schemeClr val="dk1"/>
              </a:buClr>
              <a:buSzPts val="2400"/>
              <a:buFont typeface="+mj-lt"/>
              <a:buAutoNum type="arabicPeriod" startAt="3"/>
            </a:pPr>
            <a:r>
              <a:rPr lang="en-US" sz="2400" dirty="0">
                <a:solidFill>
                  <a:schemeClr val="dk1"/>
                </a:solidFill>
                <a:latin typeface="Century Gothic"/>
                <a:ea typeface="Century Gothic"/>
                <a:cs typeface="Century Gothic"/>
                <a:sym typeface="Century Gothic"/>
              </a:rPr>
              <a:t>Why did the artist want you to compare these two images?</a:t>
            </a:r>
            <a:endParaRPr sz="24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p:txBody>
      </p:sp>
      <p:sp>
        <p:nvSpPr>
          <p:cNvPr id="290" name="Google Shape;290;p51"/>
          <p:cNvSpPr txBox="1"/>
          <p:nvPr/>
        </p:nvSpPr>
        <p:spPr>
          <a:xfrm>
            <a:off x="319850" y="311413"/>
            <a:ext cx="9813300" cy="114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400" dirty="0">
                <a:latin typeface="Century Gothic" panose="020B0502020202020204" pitchFamily="34" charset="0"/>
              </a:rPr>
              <a:t>Let’s look at juxtaposition!</a:t>
            </a:r>
            <a:endParaRPr sz="3400" dirty="0">
              <a:latin typeface="Century Gothic" panose="020B0502020202020204" pitchFamily="34" charset="0"/>
            </a:endParaRPr>
          </a:p>
        </p:txBody>
      </p:sp>
      <p:pic>
        <p:nvPicPr>
          <p:cNvPr id="7" name="Picture 2" descr="A close up of a logo&#10;&#10;Description generated with very high confidence">
            <a:extLst>
              <a:ext uri="{FF2B5EF4-FFF2-40B4-BE49-F238E27FC236}">
                <a16:creationId xmlns:a16="http://schemas.microsoft.com/office/drawing/2014/main" id="{22564B97-DA0C-4F6F-B703-61DD01D5CB96}"/>
              </a:ext>
            </a:extLst>
          </p:cNvPr>
          <p:cNvPicPr>
            <a:picLocks noChangeAspect="1"/>
          </p:cNvPicPr>
          <p:nvPr/>
        </p:nvPicPr>
        <p:blipFill>
          <a:blip r:embed="rId5"/>
          <a:stretch>
            <a:fillRect/>
          </a:stretch>
        </p:blipFill>
        <p:spPr>
          <a:xfrm>
            <a:off x="11177999" y="5932535"/>
            <a:ext cx="811942" cy="80217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52"/>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297" name="Google Shape;297;p5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98" name="Google Shape;298;p52"/>
          <p:cNvSpPr txBox="1"/>
          <p:nvPr/>
        </p:nvSpPr>
        <p:spPr>
          <a:xfrm>
            <a:off x="548650" y="1866900"/>
            <a:ext cx="10622400" cy="4416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3600" b="1">
                <a:solidFill>
                  <a:schemeClr val="dk1"/>
                </a:solidFill>
                <a:latin typeface="Century Gothic"/>
                <a:ea typeface="Century Gothic"/>
                <a:cs typeface="Century Gothic"/>
                <a:sym typeface="Century Gothic"/>
              </a:rPr>
              <a:t>How did the author of </a:t>
            </a:r>
            <a:r>
              <a:rPr lang="en-US" sz="3600" b="1" i="1">
                <a:solidFill>
                  <a:schemeClr val="dk1"/>
                </a:solidFill>
                <a:latin typeface="Century Gothic"/>
                <a:ea typeface="Century Gothic"/>
                <a:cs typeface="Century Gothic"/>
                <a:sym typeface="Century Gothic"/>
              </a:rPr>
              <a:t>A Long Walk to Water</a:t>
            </a:r>
            <a:r>
              <a:rPr lang="en-US" sz="3600" b="1">
                <a:solidFill>
                  <a:schemeClr val="dk1"/>
                </a:solidFill>
                <a:latin typeface="Century Gothic"/>
                <a:ea typeface="Century Gothic"/>
                <a:cs typeface="Century Gothic"/>
                <a:sym typeface="Century Gothic"/>
              </a:rPr>
              <a:t> juxtapose Nya and Salva?”</a:t>
            </a:r>
            <a:endParaRPr sz="3600" b="1">
              <a:solidFill>
                <a:schemeClr val="dk1"/>
              </a:solidFill>
              <a:latin typeface="Century Gothic"/>
              <a:ea typeface="Century Gothic"/>
              <a:cs typeface="Century Gothic"/>
              <a:sym typeface="Century Gothic"/>
            </a:endParaRPr>
          </a:p>
          <a:p>
            <a:pPr marL="0" lvl="0" indent="0" algn="ctr" rtl="0">
              <a:lnSpc>
                <a:spcPct val="90000"/>
              </a:lnSpc>
              <a:spcBef>
                <a:spcPts val="1000"/>
              </a:spcBef>
              <a:spcAft>
                <a:spcPts val="0"/>
              </a:spcAft>
              <a:buNone/>
            </a:pPr>
            <a:r>
              <a:rPr lang="en-US" sz="3600" b="1">
                <a:solidFill>
                  <a:schemeClr val="dk1"/>
                </a:solidFill>
                <a:latin typeface="Century Gothic"/>
                <a:ea typeface="Century Gothic"/>
                <a:cs typeface="Century Gothic"/>
                <a:sym typeface="Century Gothic"/>
              </a:rPr>
              <a:t>Let’s make a list!</a:t>
            </a:r>
            <a:endParaRPr sz="36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3600">
                <a:solidFill>
                  <a:schemeClr val="dk1"/>
                </a:solidFill>
                <a:latin typeface="Century Gothic"/>
                <a:ea typeface="Century Gothic"/>
                <a:cs typeface="Century Gothic"/>
                <a:sym typeface="Century Gothic"/>
              </a:rPr>
              <a:t>1.</a:t>
            </a:r>
            <a:endParaRPr sz="36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3600">
                <a:solidFill>
                  <a:schemeClr val="dk1"/>
                </a:solidFill>
                <a:latin typeface="Century Gothic"/>
                <a:ea typeface="Century Gothic"/>
                <a:cs typeface="Century Gothic"/>
                <a:sym typeface="Century Gothic"/>
              </a:rPr>
              <a:t>2.</a:t>
            </a:r>
            <a:endParaRPr sz="36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3600">
                <a:solidFill>
                  <a:schemeClr val="dk1"/>
                </a:solidFill>
                <a:latin typeface="Century Gothic"/>
                <a:ea typeface="Century Gothic"/>
                <a:cs typeface="Century Gothic"/>
                <a:sym typeface="Century Gothic"/>
              </a:rPr>
              <a:t>3.</a:t>
            </a:r>
            <a:endParaRPr sz="36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360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sp>
        <p:nvSpPr>
          <p:cNvPr id="299" name="Google Shape;299;p52"/>
          <p:cNvSpPr txBox="1"/>
          <p:nvPr/>
        </p:nvSpPr>
        <p:spPr>
          <a:xfrm>
            <a:off x="457000" y="311400"/>
            <a:ext cx="9813300" cy="11448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4400" dirty="0">
                <a:solidFill>
                  <a:schemeClr val="dk1"/>
                </a:solidFill>
                <a:latin typeface="Century Gothic" panose="020B0502020202020204" pitchFamily="34" charset="0"/>
                <a:ea typeface="Overlock"/>
                <a:cs typeface="Overlock"/>
                <a:sym typeface="Overlock"/>
              </a:rPr>
              <a:t>Juxtaposition in </a:t>
            </a:r>
            <a:r>
              <a:rPr lang="en-US" sz="4400" i="1" dirty="0">
                <a:solidFill>
                  <a:schemeClr val="dk1"/>
                </a:solidFill>
                <a:latin typeface="Century Gothic" panose="020B0502020202020204" pitchFamily="34" charset="0"/>
                <a:ea typeface="Overlock"/>
                <a:cs typeface="Overlock"/>
                <a:sym typeface="Overlock"/>
              </a:rPr>
              <a:t>A Long Walk to Water</a:t>
            </a:r>
            <a:endParaRPr sz="4400" i="1" dirty="0">
              <a:solidFill>
                <a:schemeClr val="dk1"/>
              </a:solidFill>
              <a:latin typeface="Century Gothic" panose="020B0502020202020204" pitchFamily="34" charset="0"/>
              <a:ea typeface="Overlock"/>
              <a:cs typeface="Overlock"/>
              <a:sym typeface="Overlo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3"/>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306" name="Google Shape;306;p5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307" name="Google Shape;307;p53"/>
          <p:cNvSpPr txBox="1"/>
          <p:nvPr/>
        </p:nvSpPr>
        <p:spPr>
          <a:xfrm>
            <a:off x="548650" y="1866900"/>
            <a:ext cx="10622400" cy="4416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3600">
                <a:solidFill>
                  <a:schemeClr val="dk1"/>
                </a:solidFill>
                <a:latin typeface="Century Gothic" panose="020B0502020202020204" pitchFamily="34" charset="0"/>
                <a:ea typeface="Century Gothic"/>
                <a:cs typeface="Century Gothic"/>
                <a:sym typeface="Century Gothic"/>
              </a:rPr>
              <a:t>Now that we have noticed that the two characters are juxtaposed, let’s think about how this helps us compare and contrast them.</a:t>
            </a:r>
            <a:endParaRPr sz="3600">
              <a:solidFill>
                <a:schemeClr val="dk1"/>
              </a:solidFill>
              <a:latin typeface="Century Gothic" panose="020B0502020202020204" pitchFamily="34" charset="0"/>
              <a:ea typeface="Century Gothic"/>
              <a:cs typeface="Century Gothic"/>
              <a:sym typeface="Century Gothic"/>
            </a:endParaRPr>
          </a:p>
          <a:p>
            <a:pPr marL="0" lvl="0" indent="0" rtl="0">
              <a:lnSpc>
                <a:spcPct val="90000"/>
              </a:lnSpc>
              <a:spcBef>
                <a:spcPts val="1000"/>
              </a:spcBef>
              <a:spcAft>
                <a:spcPts val="0"/>
              </a:spcAft>
              <a:buNone/>
            </a:pPr>
            <a:endParaRPr sz="3600">
              <a:solidFill>
                <a:schemeClr val="dk1"/>
              </a:solidFill>
              <a:latin typeface="Century Gothic" panose="020B0502020202020204" pitchFamily="34" charset="0"/>
              <a:ea typeface="Century Gothic"/>
              <a:cs typeface="Century Gothic"/>
              <a:sym typeface="Century Gothic"/>
            </a:endParaRPr>
          </a:p>
          <a:p>
            <a:pPr marL="0" lvl="0" indent="0" algn="ctr" rtl="0">
              <a:lnSpc>
                <a:spcPct val="90000"/>
              </a:lnSpc>
              <a:spcBef>
                <a:spcPts val="1000"/>
              </a:spcBef>
              <a:spcAft>
                <a:spcPts val="0"/>
              </a:spcAft>
              <a:buNone/>
            </a:pPr>
            <a:r>
              <a:rPr lang="en-US" sz="3600">
                <a:solidFill>
                  <a:schemeClr val="dk1"/>
                </a:solidFill>
                <a:latin typeface="Century Gothic" panose="020B0502020202020204" pitchFamily="34" charset="0"/>
                <a:ea typeface="Century Gothic"/>
                <a:cs typeface="Century Gothic"/>
                <a:sym typeface="Century Gothic"/>
              </a:rPr>
              <a:t> </a:t>
            </a:r>
            <a:r>
              <a:rPr lang="en-US" sz="3600" b="1">
                <a:solidFill>
                  <a:schemeClr val="dk1"/>
                </a:solidFill>
                <a:latin typeface="Century Gothic" panose="020B0502020202020204" pitchFamily="34" charset="0"/>
                <a:ea typeface="Century Gothic"/>
                <a:cs typeface="Century Gothic"/>
                <a:sym typeface="Century Gothic"/>
              </a:rPr>
              <a:t>Find at least two similarities and two differences between Salva and Nya.</a:t>
            </a:r>
            <a:endParaRPr sz="3600" b="1">
              <a:solidFill>
                <a:schemeClr val="dk1"/>
              </a:solidFill>
              <a:latin typeface="Century Gothic" panose="020B0502020202020204" pitchFamily="34" charset="0"/>
              <a:ea typeface="Century Gothic"/>
              <a:cs typeface="Century Gothic"/>
              <a:sym typeface="Century Gothic"/>
            </a:endParaRPr>
          </a:p>
          <a:p>
            <a:pPr marL="0" lvl="0" indent="0" rtl="0">
              <a:lnSpc>
                <a:spcPct val="90000"/>
              </a:lnSpc>
              <a:spcBef>
                <a:spcPts val="1000"/>
              </a:spcBef>
              <a:spcAft>
                <a:spcPts val="0"/>
              </a:spcAft>
              <a:buNone/>
            </a:pPr>
            <a:endParaRPr sz="3600">
              <a:solidFill>
                <a:schemeClr val="dk1"/>
              </a:solidFill>
              <a:latin typeface="Century Gothic" panose="020B0502020202020204" pitchFamily="34" charset="0"/>
              <a:ea typeface="Century Gothic"/>
              <a:cs typeface="Century Gothic"/>
              <a:sym typeface="Century Gothic"/>
            </a:endParaRPr>
          </a:p>
          <a:p>
            <a:pPr marL="457200" lvl="0" indent="0" rtl="0">
              <a:spcBef>
                <a:spcPts val="0"/>
              </a:spcBef>
              <a:spcAft>
                <a:spcPts val="0"/>
              </a:spcAft>
              <a:buNone/>
            </a:pPr>
            <a:endParaRPr sz="3600">
              <a:solidFill>
                <a:schemeClr val="dk1"/>
              </a:solidFill>
              <a:latin typeface="Century Gothic" panose="020B0502020202020204" pitchFamily="34" charset="0"/>
              <a:ea typeface="Century Gothic"/>
              <a:cs typeface="Century Gothic"/>
              <a:sym typeface="Century Gothic"/>
            </a:endParaRPr>
          </a:p>
        </p:txBody>
      </p:sp>
      <p:sp>
        <p:nvSpPr>
          <p:cNvPr id="308" name="Google Shape;308;p53"/>
          <p:cNvSpPr txBox="1"/>
          <p:nvPr/>
        </p:nvSpPr>
        <p:spPr>
          <a:xfrm>
            <a:off x="457000" y="574200"/>
            <a:ext cx="9813300" cy="8820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3400" dirty="0">
                <a:solidFill>
                  <a:schemeClr val="dk1"/>
                </a:solidFill>
                <a:latin typeface="Century Gothic" panose="020B0502020202020204" pitchFamily="34" charset="0"/>
                <a:ea typeface="Overlock"/>
                <a:cs typeface="Overlock"/>
                <a:sym typeface="Overlock"/>
              </a:rPr>
              <a:t>Let’s find our Ethiopia partner and talk!</a:t>
            </a:r>
            <a:endParaRPr sz="3400" dirty="0">
              <a:solidFill>
                <a:schemeClr val="dk1"/>
              </a:solidFill>
              <a:latin typeface="Century Gothic" panose="020B0502020202020204" pitchFamily="34" charset="0"/>
              <a:ea typeface="Overlock"/>
              <a:cs typeface="Overlock"/>
              <a:sym typeface="Overlock"/>
            </a:endParaRPr>
          </a:p>
        </p:txBody>
      </p:sp>
      <p:pic>
        <p:nvPicPr>
          <p:cNvPr id="6" name="Picture 2" descr="A close up of a logo&#10;&#10;Description generated with very high confidence">
            <a:extLst>
              <a:ext uri="{FF2B5EF4-FFF2-40B4-BE49-F238E27FC236}">
                <a16:creationId xmlns:a16="http://schemas.microsoft.com/office/drawing/2014/main" id="{22564B97-DA0C-4F6F-B703-61DD01D5CB96}"/>
              </a:ext>
            </a:extLst>
          </p:cNvPr>
          <p:cNvPicPr>
            <a:picLocks noChangeAspect="1"/>
          </p:cNvPicPr>
          <p:nvPr/>
        </p:nvPicPr>
        <p:blipFill>
          <a:blip r:embed="rId4"/>
          <a:stretch>
            <a:fillRect/>
          </a:stretch>
        </p:blipFill>
        <p:spPr>
          <a:xfrm>
            <a:off x="11177999" y="5932535"/>
            <a:ext cx="811942" cy="80217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54"/>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315" name="Google Shape;315;p5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316" name="Google Shape;316;p54"/>
          <p:cNvSpPr txBox="1"/>
          <p:nvPr/>
        </p:nvSpPr>
        <p:spPr>
          <a:xfrm>
            <a:off x="587800" y="1775450"/>
            <a:ext cx="10622400" cy="4714200"/>
          </a:xfrm>
          <a:prstGeom prst="rect">
            <a:avLst/>
          </a:prstGeom>
          <a:noFill/>
          <a:ln>
            <a:noFill/>
          </a:ln>
        </p:spPr>
        <p:txBody>
          <a:bodyPr spcFirstLastPara="1" wrap="square" lIns="91425" tIns="91425" rIns="91425" bIns="91425" anchor="t" anchorCtr="0">
            <a:noAutofit/>
          </a:bodyPr>
          <a:lstStyle/>
          <a:p>
            <a:pPr marL="457200" lvl="0" indent="-457200" rtl="0">
              <a:lnSpc>
                <a:spcPct val="145454"/>
              </a:lnSpc>
              <a:spcBef>
                <a:spcPts val="0"/>
              </a:spcBef>
              <a:spcAft>
                <a:spcPts val="0"/>
              </a:spcAft>
              <a:buClr>
                <a:schemeClr val="dk1"/>
              </a:buClr>
              <a:buSzPct val="100000"/>
              <a:buFont typeface="+mj-lt"/>
              <a:buAutoNum type="arabicPeriod"/>
            </a:pPr>
            <a:r>
              <a:rPr lang="en-US" sz="2800" dirty="0">
                <a:solidFill>
                  <a:schemeClr val="dk1"/>
                </a:solidFill>
                <a:latin typeface="Century Gothic"/>
                <a:ea typeface="Century Gothic"/>
                <a:cs typeface="Century Gothic"/>
                <a:sym typeface="Century Gothic"/>
              </a:rPr>
              <a:t>In chapters 8 and 9, what was each character’s experience with water?</a:t>
            </a:r>
          </a:p>
          <a:p>
            <a:pPr marL="457200" lvl="0" indent="-457200" rtl="0">
              <a:lnSpc>
                <a:spcPct val="145454"/>
              </a:lnSpc>
              <a:spcBef>
                <a:spcPts val="0"/>
              </a:spcBef>
              <a:spcAft>
                <a:spcPts val="0"/>
              </a:spcAft>
              <a:buClr>
                <a:schemeClr val="dk1"/>
              </a:buClr>
              <a:buSzPct val="100000"/>
              <a:buFont typeface="+mj-lt"/>
              <a:buAutoNum type="arabicPeriod"/>
            </a:pPr>
            <a:r>
              <a:rPr lang="en-US" sz="2800" dirty="0">
                <a:solidFill>
                  <a:schemeClr val="dk1"/>
                </a:solidFill>
                <a:latin typeface="Century Gothic"/>
                <a:ea typeface="Century Gothic"/>
                <a:cs typeface="Century Gothic"/>
                <a:sym typeface="Century Gothic"/>
              </a:rPr>
              <a:t>How were their experiences the same and different?</a:t>
            </a:r>
            <a:endParaRPr sz="2800" dirty="0">
              <a:solidFill>
                <a:schemeClr val="dk1"/>
              </a:solidFill>
              <a:latin typeface="Century Gothic"/>
              <a:ea typeface="Century Gothic"/>
              <a:cs typeface="Century Gothic"/>
              <a:sym typeface="Century Gothic"/>
            </a:endParaRPr>
          </a:p>
          <a:p>
            <a:pPr marL="457200" lvl="0" indent="-457200" rtl="0">
              <a:lnSpc>
                <a:spcPct val="145454"/>
              </a:lnSpc>
              <a:spcBef>
                <a:spcPts val="0"/>
              </a:spcBef>
              <a:spcAft>
                <a:spcPts val="0"/>
              </a:spcAft>
              <a:buClr>
                <a:schemeClr val="dk1"/>
              </a:buClr>
              <a:buSzPct val="100000"/>
              <a:buFont typeface="+mj-lt"/>
              <a:buAutoNum type="arabicPeriod"/>
            </a:pPr>
            <a:r>
              <a:rPr lang="en-US" sz="2800" dirty="0">
                <a:solidFill>
                  <a:schemeClr val="dk1"/>
                </a:solidFill>
                <a:latin typeface="Century Gothic"/>
                <a:ea typeface="Century Gothic"/>
                <a:cs typeface="Century Gothic"/>
                <a:sym typeface="Century Gothic"/>
              </a:rPr>
              <a:t>Why do you think the author put these two accounts so close to each other?</a:t>
            </a:r>
            <a:endParaRPr sz="2800" dirty="0">
              <a:solidFill>
                <a:schemeClr val="dk1"/>
              </a:solidFill>
              <a:latin typeface="Century Gothic"/>
              <a:ea typeface="Century Gothic"/>
              <a:cs typeface="Century Gothic"/>
              <a:sym typeface="Century Gothic"/>
            </a:endParaRPr>
          </a:p>
          <a:p>
            <a:pPr marL="457200" lvl="0" indent="-457200" rtl="0">
              <a:lnSpc>
                <a:spcPct val="145454"/>
              </a:lnSpc>
              <a:spcBef>
                <a:spcPts val="0"/>
              </a:spcBef>
              <a:spcAft>
                <a:spcPts val="0"/>
              </a:spcAft>
              <a:buClr>
                <a:schemeClr val="dk1"/>
              </a:buClr>
              <a:buSzPct val="100000"/>
              <a:buFont typeface="+mj-lt"/>
              <a:buAutoNum type="arabicPeriod"/>
            </a:pPr>
            <a:r>
              <a:rPr lang="en-US" sz="2800" dirty="0">
                <a:solidFill>
                  <a:schemeClr val="dk1"/>
                </a:solidFill>
                <a:latin typeface="Century Gothic"/>
                <a:ea typeface="Century Gothic"/>
                <a:cs typeface="Century Gothic"/>
                <a:sym typeface="Century Gothic"/>
              </a:rPr>
              <a:t>What does she want you to notice or wonder about survival in Sudan?</a:t>
            </a:r>
            <a:endParaRPr sz="2800" dirty="0">
              <a:solidFill>
                <a:schemeClr val="dk1"/>
              </a:solidFill>
              <a:latin typeface="Century Gothic"/>
              <a:ea typeface="Century Gothic"/>
              <a:cs typeface="Century Gothic"/>
              <a:sym typeface="Century Gothic"/>
            </a:endParaRPr>
          </a:p>
          <a:p>
            <a:pPr marL="457200" lvl="0" indent="-457200" rtl="0">
              <a:lnSpc>
                <a:spcPct val="120000"/>
              </a:lnSpc>
              <a:spcBef>
                <a:spcPts val="0"/>
              </a:spcBef>
              <a:spcAft>
                <a:spcPts val="0"/>
              </a:spcAft>
              <a:buClr>
                <a:schemeClr val="dk1"/>
              </a:buClr>
              <a:buSzPts val="1100"/>
              <a:buFont typeface="+mj-lt"/>
              <a:buAutoNum type="arabicPeriod"/>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p:txBody>
      </p:sp>
      <p:sp>
        <p:nvSpPr>
          <p:cNvPr id="317" name="Google Shape;317;p54"/>
          <p:cNvSpPr txBox="1"/>
          <p:nvPr/>
        </p:nvSpPr>
        <p:spPr>
          <a:xfrm>
            <a:off x="693225" y="647271"/>
            <a:ext cx="9813300" cy="808941"/>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3400" dirty="0">
                <a:solidFill>
                  <a:schemeClr val="dk1"/>
                </a:solidFill>
                <a:latin typeface="Century Gothic" panose="020B0502020202020204" pitchFamily="34" charset="0"/>
                <a:ea typeface="Overlock"/>
                <a:cs typeface="Overlock"/>
                <a:sym typeface="Overlock"/>
              </a:rPr>
              <a:t>Let’s talk about juxtaposition in the novel.</a:t>
            </a:r>
            <a:endParaRPr sz="3400" dirty="0">
              <a:solidFill>
                <a:schemeClr val="dk1"/>
              </a:solidFill>
              <a:latin typeface="Century Gothic" panose="020B0502020202020204" pitchFamily="34" charset="0"/>
              <a:ea typeface="Overlock"/>
              <a:cs typeface="Overlock"/>
              <a:sym typeface="Overloc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chemeClr val="dk1"/>
              </a:buClr>
              <a:buSzPts val="4500"/>
              <a:buFont typeface="Century Gothic"/>
              <a:buNone/>
            </a:pPr>
            <a:r>
              <a:rPr lang="en-US" sz="3400" b="0" i="0" u="none" strike="noStrike" cap="none" dirty="0">
                <a:solidFill>
                  <a:schemeClr val="dk1"/>
                </a:solidFill>
                <a:latin typeface="Century Gothic"/>
                <a:ea typeface="Century Gothic"/>
                <a:cs typeface="Century Gothic"/>
                <a:sym typeface="Century Gothic"/>
              </a:rPr>
              <a:t>Exit Ticket</a:t>
            </a:r>
            <a:endParaRPr sz="3400" b="0" i="0" u="none" strike="noStrike" cap="none" dirty="0">
              <a:solidFill>
                <a:schemeClr val="dk1"/>
              </a:solidFill>
              <a:latin typeface="Century Gothic"/>
              <a:ea typeface="Century Gothic"/>
              <a:cs typeface="Century Gothic"/>
              <a:sym typeface="Century Gothic"/>
            </a:endParaRPr>
          </a:p>
        </p:txBody>
      </p:sp>
      <p:pic>
        <p:nvPicPr>
          <p:cNvPr id="323" name="Google Shape;323;p55" descr="elated image"/>
          <p:cNvPicPr preferRelativeResize="0"/>
          <p:nvPr/>
        </p:nvPicPr>
        <p:blipFill rotWithShape="1">
          <a:blip r:embed="rId3">
            <a:alphaModFix/>
          </a:blip>
          <a:srcRect/>
          <a:stretch/>
        </p:blipFill>
        <p:spPr>
          <a:xfrm>
            <a:off x="3768436" y="233807"/>
            <a:ext cx="3169920" cy="1950720"/>
          </a:xfrm>
          <a:prstGeom prst="rect">
            <a:avLst/>
          </a:prstGeom>
          <a:noFill/>
          <a:ln>
            <a:noFill/>
          </a:ln>
        </p:spPr>
      </p:pic>
      <p:sp>
        <p:nvSpPr>
          <p:cNvPr id="324" name="Google Shape;324;p55"/>
          <p:cNvSpPr txBox="1"/>
          <p:nvPr/>
        </p:nvSpPr>
        <p:spPr>
          <a:xfrm>
            <a:off x="415600" y="2072232"/>
            <a:ext cx="11360700" cy="44409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Char char="●"/>
            </a:pPr>
            <a:r>
              <a:rPr lang="en-US" sz="3000" dirty="0">
                <a:solidFill>
                  <a:schemeClr val="dk1"/>
                </a:solidFill>
                <a:latin typeface="Century Gothic"/>
                <a:ea typeface="Century Gothic"/>
                <a:cs typeface="Century Gothic"/>
                <a:sym typeface="Century Gothic"/>
              </a:rPr>
              <a:t>How does Park’s decision to juxtapose Salva and Nya in </a:t>
            </a:r>
            <a:r>
              <a:rPr lang="en-US" sz="3000" i="1" dirty="0">
                <a:solidFill>
                  <a:schemeClr val="dk1"/>
                </a:solidFill>
                <a:latin typeface="Century Gothic"/>
                <a:ea typeface="Century Gothic"/>
                <a:cs typeface="Century Gothic"/>
                <a:sym typeface="Century Gothic"/>
              </a:rPr>
              <a:t>A Long Walk to Water</a:t>
            </a:r>
            <a:r>
              <a:rPr lang="en-US" sz="3000" dirty="0">
                <a:solidFill>
                  <a:schemeClr val="dk1"/>
                </a:solidFill>
                <a:latin typeface="Century Gothic"/>
                <a:ea typeface="Century Gothic"/>
                <a:cs typeface="Century Gothic"/>
                <a:sym typeface="Century Gothic"/>
              </a:rPr>
              <a:t> help us better understand each character’s point of view? Support your answer with at least one specific comparison from the book so far.</a:t>
            </a:r>
          </a:p>
          <a:p>
            <a:pPr marL="38100" marR="0" lvl="0" algn="l" rtl="0">
              <a:lnSpc>
                <a:spcPct val="100000"/>
              </a:lnSpc>
              <a:spcBef>
                <a:spcPts val="0"/>
              </a:spcBef>
              <a:spcAft>
                <a:spcPts val="0"/>
              </a:spcAft>
              <a:buClr>
                <a:schemeClr val="dk1"/>
              </a:buClr>
              <a:buSzPts val="3000"/>
            </a:pPr>
            <a:endParaRPr lang="en-US" sz="3000" dirty="0">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Char char="●"/>
            </a:pPr>
            <a:r>
              <a:rPr lang="en-US" sz="3000" dirty="0">
                <a:solidFill>
                  <a:schemeClr val="dk1"/>
                </a:solidFill>
                <a:latin typeface="Century Gothic"/>
                <a:ea typeface="Century Gothic"/>
                <a:cs typeface="Century Gothic"/>
                <a:sym typeface="Century Gothic"/>
              </a:rPr>
              <a:t>Hand in </a:t>
            </a:r>
            <a:r>
              <a:rPr lang="en-US" sz="3000" b="1" dirty="0">
                <a:solidFill>
                  <a:schemeClr val="dk1"/>
                </a:solidFill>
                <a:latin typeface="Century Gothic"/>
                <a:ea typeface="Century Gothic"/>
                <a:cs typeface="Century Gothic"/>
                <a:sym typeface="Century Gothic"/>
              </a:rPr>
              <a:t>Reader’s Notes </a:t>
            </a:r>
            <a:r>
              <a:rPr lang="en-US" sz="3000" dirty="0">
                <a:solidFill>
                  <a:schemeClr val="dk1"/>
                </a:solidFill>
                <a:latin typeface="Century Gothic"/>
                <a:ea typeface="Century Gothic"/>
                <a:cs typeface="Century Gothic"/>
                <a:sym typeface="Century Gothic"/>
              </a:rPr>
              <a:t>and the first part of the </a:t>
            </a:r>
            <a:r>
              <a:rPr lang="en-US" sz="3000" b="1" dirty="0">
                <a:solidFill>
                  <a:schemeClr val="dk1"/>
                </a:solidFill>
                <a:latin typeface="Century Gothic"/>
                <a:ea typeface="Century Gothic"/>
                <a:cs typeface="Century Gothic"/>
                <a:sym typeface="Century Gothic"/>
              </a:rPr>
              <a:t>Gathering Textual Evidence graphic organizer </a:t>
            </a:r>
            <a:r>
              <a:rPr lang="en-US" sz="3000" dirty="0">
                <a:solidFill>
                  <a:schemeClr val="dk1"/>
                </a:solidFill>
                <a:latin typeface="Century Gothic"/>
                <a:ea typeface="Century Gothic"/>
                <a:cs typeface="Century Gothic"/>
                <a:sym typeface="Century Gothic"/>
              </a:rPr>
              <a:t>(for Chapters 6–8).</a:t>
            </a:r>
            <a:endParaRPr sz="3000"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dirty="0">
              <a:solidFill>
                <a:schemeClr val="dk1"/>
              </a:solidFill>
              <a:latin typeface="Century Gothic"/>
              <a:ea typeface="Century Gothic"/>
              <a:cs typeface="Century Gothic"/>
              <a:sym typeface="Century Gothic"/>
            </a:endParaRPr>
          </a:p>
        </p:txBody>
      </p:sp>
      <p:pic>
        <p:nvPicPr>
          <p:cNvPr id="5" name="Google Shape;315;p54">
            <a:extLst>
              <a:ext uri="{FF2B5EF4-FFF2-40B4-BE49-F238E27FC236}">
                <a16:creationId xmlns:a16="http://schemas.microsoft.com/office/drawing/2014/main" id="{7EA8A276-E7EC-478F-85A4-0DA0FC019626}"/>
              </a:ext>
            </a:extLst>
          </p:cNvPr>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8"/>
          <p:cNvSpPr txBox="1">
            <a:spLocks noGrp="1"/>
          </p:cNvSpPr>
          <p:nvPr>
            <p:ph type="subTitle" idx="1"/>
          </p:nvPr>
        </p:nvSpPr>
        <p:spPr>
          <a:xfrm>
            <a:off x="612558" y="1542120"/>
            <a:ext cx="11253389" cy="523351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Lesson </a:t>
            </a:r>
            <a:r>
              <a:rPr lang="en-US" sz="2200" b="1" dirty="0">
                <a:latin typeface="Century Gothic"/>
                <a:ea typeface="Century Gothic"/>
                <a:cs typeface="Century Gothic"/>
                <a:sym typeface="Century Gothic"/>
              </a:rPr>
              <a:t>4</a:t>
            </a:r>
            <a:r>
              <a:rPr lang="en-US" sz="2200" b="1" i="0" u="none" strike="noStrike" cap="none" dirty="0">
                <a:solidFill>
                  <a:schemeClr val="dk1"/>
                </a:solidFill>
                <a:latin typeface="Century Gothic"/>
                <a:ea typeface="Century Gothic"/>
                <a:cs typeface="Century Gothic"/>
                <a:sym typeface="Century Gothic"/>
              </a:rPr>
              <a:t> : </a:t>
            </a:r>
            <a:r>
              <a:rPr lang="en-US" sz="2200" i="1" u="none" strike="noStrike" cap="none" dirty="0">
                <a:solidFill>
                  <a:schemeClr val="dk1"/>
                </a:solidFill>
                <a:latin typeface="Century Gothic"/>
                <a:ea typeface="Century Gothic"/>
                <a:cs typeface="Century Gothic"/>
                <a:sym typeface="Century Gothic"/>
              </a:rPr>
              <a:t>Materials and Student Pairings</a:t>
            </a:r>
            <a:endParaRPr lang="en-US"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pPr>
            <a:endParaRPr lang="en-US" sz="1400" dirty="0">
              <a:latin typeface="Century Gothic"/>
              <a:ea typeface="Century Gothic"/>
              <a:cs typeface="Century Gothic"/>
              <a:sym typeface="Century Gothic"/>
            </a:endParaRPr>
          </a:p>
          <a:p>
            <a:pPr marL="285750" marR="0" lvl="0" indent="-285750" algn="l" rtl="0">
              <a:lnSpc>
                <a:spcPct val="90000"/>
              </a:lnSpc>
              <a:spcBef>
                <a:spcPts val="0"/>
              </a:spcBef>
              <a:spcAft>
                <a:spcPts val="0"/>
              </a:spcAft>
              <a:buClr>
                <a:schemeClr val="dk1"/>
              </a:buClr>
              <a:buSzPct val="100000"/>
              <a:buFont typeface="Arial" panose="020B0604020202020204" pitchFamily="34" charset="0"/>
              <a:buChar char="•"/>
            </a:pPr>
            <a:r>
              <a:rPr lang="en-US" sz="1400" dirty="0">
                <a:latin typeface="Century Gothic"/>
                <a:ea typeface="Century Gothic"/>
                <a:cs typeface="Century Gothic"/>
                <a:sym typeface="Century Gothic"/>
              </a:rPr>
              <a:t>Vocabulary Entry Task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Reader’s Notes</a:t>
            </a:r>
            <a:r>
              <a:rPr lang="en-US" sz="1400" dirty="0">
                <a:latin typeface="Century Gothic"/>
                <a:ea typeface="Century Gothic"/>
                <a:cs typeface="Century Gothic"/>
                <a:sym typeface="Century Gothic"/>
              </a:rPr>
              <a:t>, Chapters 11–13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Gathering Textual Evidence graphic organizer </a:t>
            </a:r>
            <a:r>
              <a:rPr lang="en-US" sz="1400" dirty="0">
                <a:latin typeface="Century Gothic"/>
                <a:ea typeface="Century Gothic"/>
                <a:cs typeface="Century Gothic"/>
                <a:sym typeface="Century Gothic"/>
              </a:rPr>
              <a:t>(Chapters 9–10)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i="1" dirty="0">
                <a:latin typeface="Century Gothic"/>
                <a:ea typeface="Century Gothic"/>
                <a:cs typeface="Century Gothic"/>
                <a:sym typeface="Century Gothic"/>
              </a:rPr>
              <a:t>A Long Walk to Water</a:t>
            </a:r>
            <a:r>
              <a:rPr lang="en-US" sz="1400" dirty="0">
                <a:latin typeface="Century Gothic"/>
                <a:ea typeface="Century Gothic"/>
                <a:cs typeface="Century Gothic"/>
                <a:sym typeface="Century Gothic"/>
              </a:rPr>
              <a:t> (book;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Salva/Nya anchor chart </a:t>
            </a:r>
            <a:r>
              <a:rPr lang="en-US" sz="1400" dirty="0">
                <a:latin typeface="Century Gothic"/>
                <a:ea typeface="Century Gothic"/>
                <a:cs typeface="Century Gothic"/>
                <a:sym typeface="Century Gothic"/>
              </a:rPr>
              <a:t>(begun in Lesson 2)</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Reading Closely: Guiding Questions </a:t>
            </a:r>
            <a:r>
              <a:rPr lang="en-US" sz="1400" dirty="0">
                <a:latin typeface="Century Gothic"/>
                <a:ea typeface="Century Gothic"/>
                <a:cs typeface="Century Gothic"/>
                <a:sym typeface="Century Gothic"/>
              </a:rPr>
              <a:t>(from Lesson 2;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Survival anchor chart </a:t>
            </a:r>
            <a:r>
              <a:rPr lang="en-US" sz="1400" dirty="0">
                <a:latin typeface="Century Gothic"/>
                <a:ea typeface="Century Gothic"/>
                <a:cs typeface="Century Gothic"/>
                <a:sym typeface="Century Gothic"/>
              </a:rPr>
              <a:t>(begun in Lesson 1)</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Survival anchor chart </a:t>
            </a:r>
            <a:r>
              <a:rPr lang="en-US" sz="1400" dirty="0">
                <a:latin typeface="Century Gothic"/>
                <a:ea typeface="Century Gothic"/>
                <a:cs typeface="Century Gothic"/>
                <a:sym typeface="Century Gothic"/>
              </a:rPr>
              <a:t>(Students’ Notes; begun in Lesson 1)</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dirty="0">
                <a:latin typeface="Century Gothic"/>
                <a:ea typeface="Century Gothic"/>
                <a:cs typeface="Century Gothic"/>
                <a:sym typeface="Century Gothic"/>
              </a:rPr>
              <a:t>Take a Stand directions and prompt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Discussion Appointments in Salva’s Africa </a:t>
            </a:r>
            <a:r>
              <a:rPr lang="en-US" sz="1400" dirty="0">
                <a:latin typeface="Century Gothic"/>
                <a:ea typeface="Century Gothic"/>
                <a:cs typeface="Century Gothic"/>
                <a:sym typeface="Century Gothic"/>
              </a:rPr>
              <a:t>(from Lesson 1;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dirty="0">
                <a:latin typeface="Century Gothic"/>
                <a:ea typeface="Century Gothic"/>
                <a:cs typeface="Century Gothic"/>
                <a:sym typeface="Century Gothic"/>
              </a:rPr>
              <a:t>Juxtaposition image (one to display; see Teaching Note above)</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dirty="0">
                <a:latin typeface="Century Gothic"/>
                <a:ea typeface="Century Gothic"/>
                <a:cs typeface="Century Gothic"/>
                <a:sym typeface="Century Gothic"/>
              </a:rPr>
              <a:t>Juxtaposition image discussion prompts (one per student)</a:t>
            </a:r>
            <a:endParaRPr sz="1400" dirty="0">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b="1" dirty="0">
                <a:latin typeface="Century Gothic"/>
                <a:ea typeface="Century Gothic"/>
                <a:cs typeface="Century Gothic"/>
                <a:sym typeface="Century Gothic"/>
              </a:rPr>
              <a:t>Juxtaposition in Chapters 8 and 9 questions </a:t>
            </a:r>
            <a:r>
              <a:rPr lang="en-US" sz="1400" dirty="0">
                <a:latin typeface="Century Gothic"/>
                <a:ea typeface="Century Gothic"/>
                <a:cs typeface="Century Gothic"/>
                <a:sym typeface="Century Gothic"/>
              </a:rPr>
              <a:t>(one per student)</a:t>
            </a:r>
          </a:p>
          <a:p>
            <a:pPr marL="2857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400" dirty="0">
                <a:latin typeface="Century Gothic"/>
                <a:ea typeface="Century Gothic"/>
                <a:cs typeface="Century Gothic"/>
                <a:sym typeface="Century Gothic"/>
              </a:rPr>
              <a:t>Exit ticket (one per student)</a:t>
            </a:r>
            <a:endParaRPr sz="1400" dirty="0">
              <a:latin typeface="Century Gothic"/>
              <a:ea typeface="Century Gothic"/>
              <a:cs typeface="Century Gothic"/>
              <a:sym typeface="Century Gothic"/>
            </a:endParaRPr>
          </a:p>
        </p:txBody>
      </p:sp>
      <p:sp>
        <p:nvSpPr>
          <p:cNvPr id="4" name="Google Shape;178;p37">
            <a:extLst>
              <a:ext uri="{FF2B5EF4-FFF2-40B4-BE49-F238E27FC236}">
                <a16:creationId xmlns:a16="http://schemas.microsoft.com/office/drawing/2014/main" id="{8E41B528-8A67-4A88-8083-2E53C951ADB6}"/>
              </a:ext>
            </a:extLst>
          </p:cNvPr>
          <p:cNvSpPr txBox="1">
            <a:spLocks/>
          </p:cNvSpPr>
          <p:nvPr/>
        </p:nvSpPr>
        <p:spPr>
          <a:xfrm>
            <a:off x="511541" y="216420"/>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4500"/>
            </a:pPr>
            <a:r>
              <a:rPr lang="en-US" sz="4200">
                <a:latin typeface="Century Gothic"/>
                <a:ea typeface="Century Gothic"/>
                <a:cs typeface="Century Gothic"/>
                <a:sym typeface="Century Gothic"/>
              </a:rPr>
              <a:t>Grade 7: Module 1: Unit 2: Lesson 4</a:t>
            </a:r>
          </a:p>
          <a:p>
            <a:pPr algn="l">
              <a:buSzPts val="1500"/>
              <a:buFont typeface="Arial"/>
              <a:buNone/>
            </a:pPr>
            <a:r>
              <a:rPr lang="en-US" sz="2100" b="1">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Google Shape;330;p5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331" name="Google Shape;331;p5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panose="020B0502020202020204" pitchFamily="34" charset="0"/>
                <a:ea typeface="Century Gothic"/>
                <a:cs typeface="Century Gothic"/>
                <a:sym typeface="Century Gothic"/>
              </a:rPr>
              <a:t>Homework</a:t>
            </a:r>
            <a:endParaRPr sz="3400" i="0" u="none" strike="noStrike" cap="none" dirty="0">
              <a:solidFill>
                <a:schemeClr val="dk1"/>
              </a:solidFill>
              <a:latin typeface="Century Gothic" panose="020B0502020202020204" pitchFamily="34" charset="0"/>
              <a:ea typeface="Century Gothic"/>
              <a:cs typeface="Century Gothic"/>
              <a:sym typeface="Century Gothic"/>
            </a:endParaRPr>
          </a:p>
        </p:txBody>
      </p:sp>
      <p:sp>
        <p:nvSpPr>
          <p:cNvPr id="332" name="Google Shape;332;p56"/>
          <p:cNvSpPr txBox="1"/>
          <p:nvPr/>
        </p:nvSpPr>
        <p:spPr>
          <a:xfrm>
            <a:off x="693225" y="1766850"/>
            <a:ext cx="11076900" cy="4713900"/>
          </a:xfrm>
          <a:prstGeom prst="rect">
            <a:avLst/>
          </a:prstGeom>
          <a:noFill/>
          <a:ln>
            <a:noFill/>
          </a:ln>
        </p:spPr>
        <p:txBody>
          <a:bodyPr spcFirstLastPara="1" wrap="square" lIns="91425" tIns="91425" rIns="91425" bIns="91425" anchor="t" anchorCtr="0">
            <a:noAutofit/>
          </a:bodyPr>
          <a:lstStyle/>
          <a:p>
            <a:pPr marL="457200" lvl="0" indent="-457200" rtl="0">
              <a:spcBef>
                <a:spcPts val="0"/>
              </a:spcBef>
              <a:spcAft>
                <a:spcPts val="0"/>
              </a:spcAft>
              <a:buFont typeface="Arial" panose="020B0604020202020204" pitchFamily="34" charset="0"/>
              <a:buChar char="•"/>
            </a:pPr>
            <a:r>
              <a:rPr lang="en-US" sz="3000" u="sng" dirty="0">
                <a:solidFill>
                  <a:schemeClr val="dk1"/>
                </a:solidFill>
                <a:latin typeface="Century Gothic" panose="020B0502020202020204" pitchFamily="34" charset="0"/>
              </a:rPr>
              <a:t>Reread</a:t>
            </a:r>
            <a:r>
              <a:rPr lang="en-US" sz="3000" dirty="0">
                <a:solidFill>
                  <a:schemeClr val="dk1"/>
                </a:solidFill>
                <a:latin typeface="Century Gothic" panose="020B0502020202020204" pitchFamily="34" charset="0"/>
              </a:rPr>
              <a:t> Chapters 9 and 10 and add two quotes to your </a:t>
            </a:r>
            <a:r>
              <a:rPr lang="en-US" sz="3000" b="1" dirty="0">
                <a:solidFill>
                  <a:schemeClr val="dk1"/>
                </a:solidFill>
                <a:latin typeface="Century Gothic" panose="020B0502020202020204" pitchFamily="34" charset="0"/>
              </a:rPr>
              <a:t>Gathering Textual Evidence graphic organizer.</a:t>
            </a:r>
          </a:p>
          <a:p>
            <a:pPr lvl="0" rtl="0">
              <a:spcBef>
                <a:spcPts val="0"/>
              </a:spcBef>
              <a:spcAft>
                <a:spcPts val="0"/>
              </a:spcAft>
            </a:pPr>
            <a:endParaRPr lang="en-US" sz="3000" b="1" dirty="0">
              <a:solidFill>
                <a:schemeClr val="dk1"/>
              </a:solidFill>
              <a:latin typeface="Century Gothic" panose="020B0502020202020204" pitchFamily="34" charset="0"/>
            </a:endParaRPr>
          </a:p>
          <a:p>
            <a:pPr marL="457200" lvl="0" indent="-457200" rtl="0">
              <a:spcBef>
                <a:spcPts val="0"/>
              </a:spcBef>
              <a:spcAft>
                <a:spcPts val="0"/>
              </a:spcAft>
              <a:buFont typeface="Arial" panose="020B0604020202020204" pitchFamily="34" charset="0"/>
              <a:buChar char="•"/>
            </a:pPr>
            <a:r>
              <a:rPr lang="en-US" sz="3000" dirty="0">
                <a:solidFill>
                  <a:schemeClr val="dk1"/>
                </a:solidFill>
                <a:latin typeface="Century Gothic" panose="020B0502020202020204" pitchFamily="34" charset="0"/>
              </a:rPr>
              <a:t>Read Chapters 11–13 and complete the </a:t>
            </a:r>
            <a:r>
              <a:rPr lang="en-US" sz="3000" b="1" dirty="0">
                <a:solidFill>
                  <a:schemeClr val="dk1"/>
                </a:solidFill>
                <a:latin typeface="Century Gothic" panose="020B0502020202020204" pitchFamily="34" charset="0"/>
              </a:rPr>
              <a:t>Reader’s Notes </a:t>
            </a:r>
            <a:r>
              <a:rPr lang="en-US" sz="3000" dirty="0">
                <a:solidFill>
                  <a:schemeClr val="dk1"/>
                </a:solidFill>
                <a:latin typeface="Century Gothic" panose="020B0502020202020204" pitchFamily="34" charset="0"/>
              </a:rPr>
              <a:t>(both parts) for these new chapters.</a:t>
            </a:r>
            <a:endParaRPr sz="3000" dirty="0">
              <a:solidFill>
                <a:schemeClr val="dk1"/>
              </a:solidFill>
              <a:latin typeface="Century Gothic" panose="020B0502020202020204" pitchFamily="34" charset="0"/>
            </a:endParaRPr>
          </a:p>
          <a:p>
            <a:pPr marL="165100" lvl="0" rtl="0">
              <a:lnSpc>
                <a:spcPct val="115000"/>
              </a:lnSpc>
              <a:spcBef>
                <a:spcPts val="0"/>
              </a:spcBef>
              <a:spcAft>
                <a:spcPts val="0"/>
              </a:spcAft>
              <a:buClr>
                <a:schemeClr val="dk1"/>
              </a:buClr>
              <a:buSzPts val="1100"/>
            </a:pPr>
            <a:endParaRPr sz="3000" i="1" dirty="0">
              <a:solidFill>
                <a:schemeClr val="dk1"/>
              </a:solidFill>
              <a:latin typeface="Century Gothic" panose="020B0502020202020204" pitchFamily="34" charset="0"/>
            </a:endParaRPr>
          </a:p>
          <a:p>
            <a:pPr marL="0" lvl="0" indent="0" rtl="0">
              <a:spcBef>
                <a:spcPts val="0"/>
              </a:spcBef>
              <a:spcAft>
                <a:spcPts val="0"/>
              </a:spcAft>
              <a:buNone/>
            </a:pPr>
            <a:endParaRPr sz="3000" dirty="0">
              <a:solidFill>
                <a:schemeClr val="dk1"/>
              </a:solidFill>
              <a:latin typeface="Century Gothic" panose="020B0502020202020204" pitchFamily="34" charset="0"/>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2121408"/>
            <a:ext cx="10515600" cy="768841"/>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9000"/>
            <a:ext cx="10515600" cy="1317481"/>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5" name="Picture 4">
            <a:extLst>
              <a:ext uri="{FF2B5EF4-FFF2-40B4-BE49-F238E27FC236}">
                <a16:creationId xmlns:a16="http://schemas.microsoft.com/office/drawing/2014/main" id="{3A00BF64-EE0A-451E-B140-BFC20D38D23B}"/>
              </a:ext>
            </a:extLst>
          </p:cNvPr>
          <p:cNvPicPr>
            <a:picLocks noChangeAspect="1"/>
          </p:cNvPicPr>
          <p:nvPr/>
        </p:nvPicPr>
        <p:blipFill>
          <a:blip r:embed="rId3"/>
          <a:stretch>
            <a:fillRect/>
          </a:stretch>
        </p:blipFill>
        <p:spPr>
          <a:xfrm>
            <a:off x="4634344" y="225967"/>
            <a:ext cx="2923311" cy="1343541"/>
          </a:xfrm>
          <a:prstGeom prst="rect">
            <a:avLst/>
          </a:prstGeom>
        </p:spPr>
      </p:pic>
    </p:spTree>
    <p:extLst>
      <p:ext uri="{BB962C8B-B14F-4D97-AF65-F5344CB8AC3E}">
        <p14:creationId xmlns:p14="http://schemas.microsoft.com/office/powerpoint/2010/main" val="3072805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673689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2471379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Finally, let’s talk as a class about that gist of the passage.</a:t>
            </a:r>
            <a:endParaRPr sz="2667" dirty="0">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A967AD28-6357-43FF-A994-83C566E3C327}"/>
              </a:ext>
            </a:extLst>
          </p:cNvPr>
          <p:cNvPicPr>
            <a:picLocks noChangeAspect="1"/>
          </p:cNvPicPr>
          <p:nvPr/>
        </p:nvPicPr>
        <p:blipFill>
          <a:blip r:embed="rId3"/>
          <a:stretch>
            <a:fillRect/>
          </a:stretch>
        </p:blipFill>
        <p:spPr>
          <a:xfrm>
            <a:off x="10818244" y="5678338"/>
            <a:ext cx="1079739" cy="1065362"/>
          </a:xfrm>
          <a:prstGeom prst="rect">
            <a:avLst/>
          </a:prstGeom>
        </p:spPr>
      </p:pic>
    </p:spTree>
    <p:extLst>
      <p:ext uri="{BB962C8B-B14F-4D97-AF65-F5344CB8AC3E}">
        <p14:creationId xmlns:p14="http://schemas.microsoft.com/office/powerpoint/2010/main" val="3016640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654209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0577102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446614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9"/>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4</a:t>
            </a:r>
            <a:endParaRPr sz="5600" b="1"/>
          </a:p>
        </p:txBody>
      </p:sp>
      <p:pic>
        <p:nvPicPr>
          <p:cNvPr id="3" name="Picture 2">
            <a:extLst>
              <a:ext uri="{FF2B5EF4-FFF2-40B4-BE49-F238E27FC236}">
                <a16:creationId xmlns:a16="http://schemas.microsoft.com/office/drawing/2014/main" id="{CF2B4B46-79D8-45AF-ABE5-B35AA3FCA05C}"/>
              </a:ext>
            </a:extLst>
          </p:cNvPr>
          <p:cNvPicPr>
            <a:picLocks noChangeAspect="1"/>
          </p:cNvPicPr>
          <p:nvPr/>
        </p:nvPicPr>
        <p:blipFill>
          <a:blip r:embed="rId3"/>
          <a:stretch>
            <a:fillRect/>
          </a:stretch>
        </p:blipFill>
        <p:spPr>
          <a:xfrm>
            <a:off x="4015726" y="0"/>
            <a:ext cx="4160547" cy="19121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0"/>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99" name="Google Shape;199;p40"/>
          <p:cNvSpPr txBox="1">
            <a:spLocks noGrp="1"/>
          </p:cNvSpPr>
          <p:nvPr>
            <p:ph type="subTitle" idx="1"/>
          </p:nvPr>
        </p:nvSpPr>
        <p:spPr>
          <a:xfrm>
            <a:off x="551475" y="1722425"/>
            <a:ext cx="11053500" cy="5272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Today you will have the opportunity to continue to practice routines and learn about a new concept, </a:t>
            </a:r>
            <a:r>
              <a:rPr lang="en-US" b="1" dirty="0">
                <a:latin typeface="Century Gothic"/>
                <a:ea typeface="Century Gothic"/>
                <a:cs typeface="Century Gothic"/>
                <a:sym typeface="Century Gothic"/>
              </a:rPr>
              <a:t>Juxtaposition.</a:t>
            </a:r>
            <a:r>
              <a:rPr lang="en-US" dirty="0">
                <a:latin typeface="Century Gothic"/>
                <a:ea typeface="Century Gothic"/>
                <a:cs typeface="Century Gothic"/>
                <a:sym typeface="Century Gothic"/>
              </a:rPr>
              <a:t>  </a:t>
            </a: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Vocabulary Entry Task/</a:t>
            </a:r>
            <a:r>
              <a:rPr lang="en-US" b="1" dirty="0">
                <a:latin typeface="Century Gothic"/>
                <a:ea typeface="Century Gothic"/>
                <a:cs typeface="Century Gothic"/>
                <a:sym typeface="Century Gothic"/>
              </a:rPr>
              <a:t>Reader’s Dictionary</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“Take a Stand” activity</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Learn about Juxtaposition and how it’s used in the text</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200" name="Google Shape;200;p4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41"/>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noAutofit/>
          </a:bodyPr>
          <a:lstStyle/>
          <a:p>
            <a:pPr marL="0" lvl="0" indent="0" rtl="0">
              <a:spcBef>
                <a:spcPts val="0"/>
              </a:spcBef>
              <a:spcAft>
                <a:spcPts val="0"/>
              </a:spcAft>
              <a:buNone/>
            </a:pPr>
            <a:r>
              <a:rPr lang="en-US" sz="3400" dirty="0"/>
              <a:t>Let’s do our vocabulary entry task:</a:t>
            </a:r>
            <a:endParaRPr sz="3400" dirty="0"/>
          </a:p>
        </p:txBody>
      </p:sp>
      <p:sp>
        <p:nvSpPr>
          <p:cNvPr id="206" name="Google Shape;206;p41"/>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p>
            <a:pPr marL="609600" lvl="0" indent="-495300" rtl="0">
              <a:spcBef>
                <a:spcPts val="0"/>
              </a:spcBef>
              <a:spcAft>
                <a:spcPts val="0"/>
              </a:spcAft>
              <a:buClr>
                <a:schemeClr val="dk1"/>
              </a:buClr>
              <a:buSzPts val="3000"/>
              <a:buAutoNum type="arabicPeriod"/>
            </a:pPr>
            <a:r>
              <a:rPr lang="en-US" sz="3000" dirty="0"/>
              <a:t>Have out your </a:t>
            </a:r>
            <a:r>
              <a:rPr lang="en-US" sz="3000" b="1" dirty="0"/>
              <a:t>Reader’s Notes </a:t>
            </a:r>
            <a:r>
              <a:rPr lang="en-US" sz="3000" dirty="0"/>
              <a:t>for your teacher to check.</a:t>
            </a:r>
          </a:p>
          <a:p>
            <a:pPr marL="609600" lvl="0" indent="-495300" rtl="0">
              <a:spcBef>
                <a:spcPts val="0"/>
              </a:spcBef>
              <a:spcAft>
                <a:spcPts val="0"/>
              </a:spcAft>
              <a:buClr>
                <a:schemeClr val="dk1"/>
              </a:buClr>
              <a:buSzPts val="3000"/>
              <a:buAutoNum type="arabicPeriod"/>
            </a:pPr>
            <a:endParaRPr lang="en-US" sz="3000" dirty="0">
              <a:solidFill>
                <a:schemeClr val="dk1"/>
              </a:solidFill>
            </a:endParaRPr>
          </a:p>
          <a:p>
            <a:pPr marL="609600" lvl="0" indent="-495300" rtl="0">
              <a:spcBef>
                <a:spcPts val="0"/>
              </a:spcBef>
              <a:spcAft>
                <a:spcPts val="0"/>
              </a:spcAft>
              <a:buClr>
                <a:schemeClr val="dk1"/>
              </a:buClr>
              <a:buSzPts val="3000"/>
              <a:buAutoNum type="arabicPeriod"/>
            </a:pPr>
            <a:r>
              <a:rPr lang="en-US" sz="3000" dirty="0">
                <a:solidFill>
                  <a:schemeClr val="dk1"/>
                </a:solidFill>
              </a:rPr>
              <a:t>Complete vocabulary entry task below.</a:t>
            </a:r>
            <a:endParaRPr sz="3000" dirty="0">
              <a:solidFill>
                <a:schemeClr val="dk1"/>
              </a:solidFill>
            </a:endParaRPr>
          </a:p>
          <a:p>
            <a:pPr marL="0" lvl="0" indent="0">
              <a:spcBef>
                <a:spcPts val="0"/>
              </a:spcBef>
              <a:spcAft>
                <a:spcPts val="0"/>
              </a:spcAft>
              <a:buNone/>
            </a:pPr>
            <a:endParaRPr sz="3000" dirty="0">
              <a:solidFill>
                <a:schemeClr val="dk1"/>
              </a:solidFill>
            </a:endParaRPr>
          </a:p>
          <a:p>
            <a:pPr marL="0" lvl="0" indent="0" rtl="0">
              <a:lnSpc>
                <a:spcPct val="145454"/>
              </a:lnSpc>
              <a:spcBef>
                <a:spcPts val="0"/>
              </a:spcBef>
              <a:spcAft>
                <a:spcPts val="0"/>
              </a:spcAft>
              <a:buClr>
                <a:schemeClr val="dk1"/>
              </a:buClr>
              <a:buSzPts val="1100"/>
              <a:buFont typeface="Arial"/>
              <a:buNone/>
            </a:pPr>
            <a:r>
              <a:rPr lang="en-US" sz="2800" b="1" dirty="0">
                <a:solidFill>
                  <a:schemeClr val="dk1"/>
                </a:solidFill>
                <a:latin typeface="Century Gothic" panose="020B0502020202020204" pitchFamily="34" charset="0"/>
                <a:ea typeface="Arial"/>
                <a:cs typeface="Arial"/>
                <a:sym typeface="Arial"/>
              </a:rPr>
              <a:t>What does </a:t>
            </a:r>
            <a:r>
              <a:rPr lang="en-US" sz="2800" b="1" i="1" dirty="0">
                <a:solidFill>
                  <a:schemeClr val="dk1"/>
                </a:solidFill>
                <a:latin typeface="Century Gothic" panose="020B0502020202020204" pitchFamily="34" charset="0"/>
                <a:ea typeface="Arial"/>
                <a:cs typeface="Arial"/>
                <a:sym typeface="Arial"/>
              </a:rPr>
              <a:t>relentless</a:t>
            </a:r>
            <a:r>
              <a:rPr lang="en-US" sz="2800" b="1" dirty="0">
                <a:solidFill>
                  <a:schemeClr val="dk1"/>
                </a:solidFill>
                <a:latin typeface="Century Gothic" panose="020B0502020202020204" pitchFamily="34" charset="0"/>
                <a:ea typeface="Arial"/>
                <a:cs typeface="Arial"/>
                <a:sym typeface="Arial"/>
              </a:rPr>
              <a:t> (page 52) mean? How did you figure it out? </a:t>
            </a:r>
            <a:endParaRPr sz="2800" b="1" dirty="0">
              <a:solidFill>
                <a:schemeClr val="dk1"/>
              </a:solidFill>
              <a:latin typeface="Century Gothic" panose="020B0502020202020204" pitchFamily="34" charset="0"/>
              <a:ea typeface="Arial"/>
              <a:cs typeface="Arial"/>
              <a:sym typeface="Arial"/>
            </a:endParaRPr>
          </a:p>
          <a:p>
            <a:pPr marL="0" lvl="0" indent="0" rtl="0">
              <a:lnSpc>
                <a:spcPct val="145454"/>
              </a:lnSpc>
              <a:spcBef>
                <a:spcPts val="0"/>
              </a:spcBef>
              <a:spcAft>
                <a:spcPts val="0"/>
              </a:spcAft>
              <a:buClr>
                <a:schemeClr val="dk1"/>
              </a:buClr>
              <a:buSzPts val="1100"/>
              <a:buFont typeface="Arial"/>
              <a:buNone/>
            </a:pPr>
            <a:r>
              <a:rPr lang="en-US" sz="2800" b="1" dirty="0">
                <a:solidFill>
                  <a:schemeClr val="dk1"/>
                </a:solidFill>
                <a:latin typeface="Century Gothic" panose="020B0502020202020204" pitchFamily="34" charset="0"/>
                <a:ea typeface="Arial"/>
                <a:cs typeface="Arial"/>
                <a:sym typeface="Arial"/>
              </a:rPr>
              <a:t>Why does the author use the phrase “</a:t>
            </a:r>
            <a:r>
              <a:rPr lang="en-US" sz="2800" b="1" i="1" dirty="0">
                <a:solidFill>
                  <a:schemeClr val="dk1"/>
                </a:solidFill>
                <a:latin typeface="Century Gothic" panose="020B0502020202020204" pitchFamily="34" charset="0"/>
                <a:ea typeface="Arial"/>
                <a:cs typeface="Arial"/>
                <a:sym typeface="Arial"/>
              </a:rPr>
              <a:t>spark of hope”</a:t>
            </a:r>
            <a:r>
              <a:rPr lang="en-US" sz="2800" b="1" dirty="0">
                <a:solidFill>
                  <a:schemeClr val="dk1"/>
                </a:solidFill>
                <a:latin typeface="Century Gothic" panose="020B0502020202020204" pitchFamily="34" charset="0"/>
                <a:ea typeface="Arial"/>
                <a:cs typeface="Arial"/>
                <a:sym typeface="Arial"/>
              </a:rPr>
              <a:t> (page 61)? </a:t>
            </a:r>
          </a:p>
          <a:p>
            <a:pPr marL="0" lvl="0" indent="0" rtl="0">
              <a:lnSpc>
                <a:spcPct val="145454"/>
              </a:lnSpc>
              <a:spcBef>
                <a:spcPts val="0"/>
              </a:spcBef>
              <a:spcAft>
                <a:spcPts val="0"/>
              </a:spcAft>
              <a:buClr>
                <a:schemeClr val="dk1"/>
              </a:buClr>
              <a:buSzPts val="1100"/>
              <a:buFont typeface="Arial"/>
              <a:buNone/>
            </a:pPr>
            <a:r>
              <a:rPr lang="en-US" sz="2800" b="1" dirty="0">
                <a:solidFill>
                  <a:schemeClr val="dk1"/>
                </a:solidFill>
                <a:latin typeface="Century Gothic" panose="020B0502020202020204" pitchFamily="34" charset="0"/>
                <a:ea typeface="Arial"/>
                <a:cs typeface="Arial"/>
                <a:sym typeface="Arial"/>
              </a:rPr>
              <a:t>What does this mean? Why didn’t she just write “hope?”</a:t>
            </a:r>
            <a:endParaRPr sz="2800" b="1" dirty="0">
              <a:solidFill>
                <a:schemeClr val="dk1"/>
              </a:solidFill>
              <a:latin typeface="Century Gothic" panose="020B0502020202020204" pitchFamily="34" charset="0"/>
              <a:ea typeface="Arial"/>
              <a:cs typeface="Arial"/>
              <a:sym typeface="Arial"/>
            </a:endParaRPr>
          </a:p>
          <a:p>
            <a:pPr marL="0" lvl="0" indent="0" rtl="0">
              <a:spcBef>
                <a:spcPts val="0"/>
              </a:spcBef>
              <a:spcAft>
                <a:spcPts val="0"/>
              </a:spcAft>
              <a:buNone/>
            </a:pPr>
            <a:endParaRPr sz="4000" dirty="0">
              <a:solidFill>
                <a:schemeClr val="dk1"/>
              </a:solidFill>
            </a:endParaRPr>
          </a:p>
        </p:txBody>
      </p:sp>
      <p:pic>
        <p:nvPicPr>
          <p:cNvPr id="5" name="Google Shape;200;p40">
            <a:extLst>
              <a:ext uri="{FF2B5EF4-FFF2-40B4-BE49-F238E27FC236}">
                <a16:creationId xmlns:a16="http://schemas.microsoft.com/office/drawing/2014/main" id="{91A040CC-6134-47F5-8B81-AD4C062B6D00}"/>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2"/>
          <p:cNvSpPr txBox="1">
            <a:spLocks noGrp="1"/>
          </p:cNvSpPr>
          <p:nvPr>
            <p:ph type="title"/>
          </p:nvPr>
        </p:nvSpPr>
        <p:spPr>
          <a:xfrm>
            <a:off x="415600" y="445583"/>
            <a:ext cx="11360700" cy="1422900"/>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3400" dirty="0"/>
              <a:t>Let’s review our </a:t>
            </a:r>
            <a:r>
              <a:rPr lang="en-US" sz="3400" b="1" dirty="0"/>
              <a:t>Reader’s Dictionary</a:t>
            </a:r>
            <a:endParaRPr sz="3400" b="1" dirty="0"/>
          </a:p>
          <a:p>
            <a:pPr marL="0" lvl="0" indent="0" rtl="0">
              <a:spcBef>
                <a:spcPts val="0"/>
              </a:spcBef>
              <a:spcAft>
                <a:spcPts val="0"/>
              </a:spcAft>
              <a:buNone/>
            </a:pPr>
            <a:r>
              <a:rPr lang="en-US" sz="3400" dirty="0"/>
              <a:t>for Chapters 9 &amp; 10</a:t>
            </a:r>
            <a:endParaRPr sz="3400" dirty="0"/>
          </a:p>
        </p:txBody>
      </p:sp>
      <p:sp>
        <p:nvSpPr>
          <p:cNvPr id="213" name="Google Shape;213;p42"/>
          <p:cNvSpPr txBox="1">
            <a:spLocks noGrp="1"/>
          </p:cNvSpPr>
          <p:nvPr>
            <p:ph type="body" idx="1"/>
          </p:nvPr>
        </p:nvSpPr>
        <p:spPr>
          <a:xfrm>
            <a:off x="415600" y="2023100"/>
            <a:ext cx="11360700" cy="4536000"/>
          </a:xfrm>
          <a:prstGeom prst="rect">
            <a:avLst/>
          </a:prstGeom>
        </p:spPr>
        <p:txBody>
          <a:bodyPr spcFirstLastPara="1" wrap="square" lIns="121900" tIns="121900" rIns="121900" bIns="121900" anchor="t" anchorCtr="0">
            <a:noAutofit/>
          </a:bodyPr>
          <a:lstStyle/>
          <a:p>
            <a:pPr marL="457200" lvl="0" indent="-419100" rtl="0">
              <a:spcBef>
                <a:spcPts val="0"/>
              </a:spcBef>
              <a:spcAft>
                <a:spcPts val="0"/>
              </a:spcAft>
              <a:buClr>
                <a:schemeClr val="dk1"/>
              </a:buClr>
              <a:buSzPts val="3000"/>
              <a:buAutoNum type="arabicPeriod"/>
            </a:pPr>
            <a:r>
              <a:rPr lang="en-US" sz="3000" dirty="0">
                <a:solidFill>
                  <a:schemeClr val="dk1"/>
                </a:solidFill>
              </a:rPr>
              <a:t>Look at the word </a:t>
            </a:r>
            <a:r>
              <a:rPr lang="en-US" sz="3000" i="1" dirty="0">
                <a:solidFill>
                  <a:schemeClr val="dk1"/>
                </a:solidFill>
              </a:rPr>
              <a:t>refugee</a:t>
            </a:r>
            <a:r>
              <a:rPr lang="en-US" sz="3000" dirty="0">
                <a:solidFill>
                  <a:schemeClr val="dk1"/>
                </a:solidFill>
              </a:rPr>
              <a:t>. </a:t>
            </a:r>
            <a:endParaRPr sz="3000" dirty="0">
              <a:solidFill>
                <a:schemeClr val="dk1"/>
              </a:solidFill>
            </a:endParaRPr>
          </a:p>
          <a:p>
            <a:pPr marL="457200" lvl="0" indent="0" rtl="0">
              <a:spcBef>
                <a:spcPts val="0"/>
              </a:spcBef>
              <a:spcAft>
                <a:spcPts val="0"/>
              </a:spcAft>
              <a:buNone/>
            </a:pPr>
            <a:endParaRPr sz="3000" dirty="0">
              <a:solidFill>
                <a:schemeClr val="dk1"/>
              </a:solidFill>
            </a:endParaRPr>
          </a:p>
          <a:p>
            <a:pPr marL="552450" lvl="0" indent="-514350" rtl="0">
              <a:spcBef>
                <a:spcPts val="0"/>
              </a:spcBef>
              <a:spcAft>
                <a:spcPts val="0"/>
              </a:spcAft>
              <a:buClr>
                <a:schemeClr val="dk1"/>
              </a:buClr>
              <a:buSzPts val="3000"/>
              <a:buFont typeface="+mj-lt"/>
              <a:buAutoNum type="arabicPeriod" startAt="2"/>
            </a:pPr>
            <a:r>
              <a:rPr lang="en-US" sz="3000" dirty="0">
                <a:solidFill>
                  <a:schemeClr val="dk1"/>
                </a:solidFill>
              </a:rPr>
              <a:t>Do you see a prefix you recognize?</a:t>
            </a:r>
            <a:endParaRPr sz="3000" dirty="0">
              <a:solidFill>
                <a:schemeClr val="dk1"/>
              </a:solidFill>
            </a:endParaRPr>
          </a:p>
          <a:p>
            <a:pPr marL="457200" lvl="0" indent="0" rtl="0">
              <a:spcBef>
                <a:spcPts val="0"/>
              </a:spcBef>
              <a:spcAft>
                <a:spcPts val="0"/>
              </a:spcAft>
              <a:buNone/>
            </a:pPr>
            <a:endParaRPr sz="3000" dirty="0">
              <a:solidFill>
                <a:schemeClr val="dk1"/>
              </a:solidFill>
            </a:endParaRPr>
          </a:p>
          <a:p>
            <a:pPr marL="552450" lvl="0" indent="-514350" rtl="0">
              <a:spcBef>
                <a:spcPts val="0"/>
              </a:spcBef>
              <a:spcAft>
                <a:spcPts val="0"/>
              </a:spcAft>
              <a:buClr>
                <a:schemeClr val="dk1"/>
              </a:buClr>
              <a:buSzPts val="3000"/>
              <a:buFont typeface="+mj-lt"/>
              <a:buAutoNum type="arabicPeriod" startAt="3"/>
            </a:pPr>
            <a:r>
              <a:rPr lang="en-US" sz="3000" dirty="0">
                <a:solidFill>
                  <a:schemeClr val="dk1"/>
                </a:solidFill>
              </a:rPr>
              <a:t>Do you recognize a root in the word?</a:t>
            </a:r>
            <a:endParaRPr sz="3000" dirty="0">
              <a:solidFill>
                <a:schemeClr val="dk1"/>
              </a:solidFill>
            </a:endParaRPr>
          </a:p>
          <a:p>
            <a:pPr marL="457200" lvl="0" indent="0" rtl="0">
              <a:spcBef>
                <a:spcPts val="0"/>
              </a:spcBef>
              <a:spcAft>
                <a:spcPts val="0"/>
              </a:spcAft>
              <a:buNone/>
            </a:pPr>
            <a:endParaRPr sz="3000" dirty="0">
              <a:solidFill>
                <a:schemeClr val="dk1"/>
              </a:solidFill>
            </a:endParaRPr>
          </a:p>
          <a:p>
            <a:pPr marL="552450" lvl="0" indent="-514350" rtl="0">
              <a:spcBef>
                <a:spcPts val="0"/>
              </a:spcBef>
              <a:spcAft>
                <a:spcPts val="0"/>
              </a:spcAft>
              <a:buClr>
                <a:schemeClr val="dk1"/>
              </a:buClr>
              <a:buSzPts val="3000"/>
              <a:buFont typeface="+mj-lt"/>
              <a:buAutoNum type="arabicPeriod" startAt="4"/>
            </a:pPr>
            <a:r>
              <a:rPr lang="en-US" sz="3000" dirty="0">
                <a:solidFill>
                  <a:schemeClr val="dk1"/>
                </a:solidFill>
              </a:rPr>
              <a:t>Given this prefix and this root, what do you think this word means? What is a refugee camp? Why might they be set up?</a:t>
            </a:r>
            <a:endParaRPr sz="3000" dirty="0">
              <a:solidFill>
                <a:schemeClr val="dk1"/>
              </a:solidFill>
            </a:endParaRPr>
          </a:p>
          <a:p>
            <a:pPr marL="0" lvl="0" indent="0" rtl="0">
              <a:spcBef>
                <a:spcPts val="0"/>
              </a:spcBef>
              <a:spcAft>
                <a:spcPts val="0"/>
              </a:spcAft>
              <a:buNone/>
            </a:pPr>
            <a:endParaRPr sz="3000" dirty="0">
              <a:solidFill>
                <a:schemeClr val="dk1"/>
              </a:solidFill>
            </a:endParaRPr>
          </a:p>
          <a:p>
            <a:pPr marL="457200" lvl="0" indent="0" rtl="0">
              <a:spcBef>
                <a:spcPts val="0"/>
              </a:spcBef>
              <a:spcAft>
                <a:spcPts val="0"/>
              </a:spcAft>
              <a:buNone/>
            </a:pPr>
            <a:endParaRPr sz="3000" dirty="0">
              <a:solidFill>
                <a:schemeClr val="dk1"/>
              </a:solidFill>
            </a:endParaRPr>
          </a:p>
        </p:txBody>
      </p:sp>
      <p:pic>
        <p:nvPicPr>
          <p:cNvPr id="7" name="Google Shape;200;p40">
            <a:extLst>
              <a:ext uri="{FF2B5EF4-FFF2-40B4-BE49-F238E27FC236}">
                <a16:creationId xmlns:a16="http://schemas.microsoft.com/office/drawing/2014/main" id="{0E2F59CD-8DE5-4CDB-9F8D-989E49B3CB38}"/>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aphicFrame>
        <p:nvGraphicFramePr>
          <p:cNvPr id="220" name="Google Shape;220;p43"/>
          <p:cNvGraphicFramePr/>
          <p:nvPr>
            <p:extLst>
              <p:ext uri="{D42A27DB-BD31-4B8C-83A1-F6EECF244321}">
                <p14:modId xmlns:p14="http://schemas.microsoft.com/office/powerpoint/2010/main" val="2194771279"/>
              </p:ext>
            </p:extLst>
          </p:nvPr>
        </p:nvGraphicFramePr>
        <p:xfrm>
          <a:off x="181222" y="1091946"/>
          <a:ext cx="11412700" cy="5484502"/>
        </p:xfrm>
        <a:graphic>
          <a:graphicData uri="http://schemas.openxmlformats.org/drawingml/2006/table">
            <a:tbl>
              <a:tblPr>
                <a:noFill/>
                <a:tableStyleId>{A875BB45-8DDD-4206-A50F-ED6191D97EA7}</a:tableStyleId>
              </a:tblPr>
              <a:tblGrid>
                <a:gridCol w="2533650">
                  <a:extLst>
                    <a:ext uri="{9D8B030D-6E8A-4147-A177-3AD203B41FA5}">
                      <a16:colId xmlns:a16="http://schemas.microsoft.com/office/drawing/2014/main" val="20000"/>
                    </a:ext>
                  </a:extLst>
                </a:gridCol>
                <a:gridCol w="1104900">
                  <a:extLst>
                    <a:ext uri="{9D8B030D-6E8A-4147-A177-3AD203B41FA5}">
                      <a16:colId xmlns:a16="http://schemas.microsoft.com/office/drawing/2014/main" val="20001"/>
                    </a:ext>
                  </a:extLst>
                </a:gridCol>
                <a:gridCol w="7774150">
                  <a:extLst>
                    <a:ext uri="{9D8B030D-6E8A-4147-A177-3AD203B41FA5}">
                      <a16:colId xmlns:a16="http://schemas.microsoft.com/office/drawing/2014/main" val="20002"/>
                    </a:ext>
                  </a:extLst>
                </a:gridCol>
              </a:tblGrid>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Word/Phrase</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Page</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Definition</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shrubs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Small bushes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endured</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33375">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been reduced to</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relentless</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arid</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Dry</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lag</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53</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vulture</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59</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A bird that eats dead animals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corpses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59</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refugee camp</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60</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A temporary place to live, usually made up of tents, for large numbers of people who have fled their countries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spark of hope</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61</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vision</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61</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receding</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61</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ritual scarring</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62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A scar made on purpose to show identity, a tradition in coming-of-age ceremonies in some places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Other new words you encountered:</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bl>
          </a:graphicData>
        </a:graphic>
      </p:graphicFrame>
      <p:sp>
        <p:nvSpPr>
          <p:cNvPr id="221" name="Google Shape;221;p43"/>
          <p:cNvSpPr txBox="1"/>
          <p:nvPr/>
        </p:nvSpPr>
        <p:spPr>
          <a:xfrm>
            <a:off x="337560" y="185949"/>
            <a:ext cx="10599300" cy="589264"/>
          </a:xfrm>
          <a:prstGeom prst="rect">
            <a:avLst/>
          </a:prstGeom>
          <a:noFill/>
          <a:ln>
            <a:noFill/>
          </a:ln>
        </p:spPr>
        <p:txBody>
          <a:bodyPr spcFirstLastPara="1" wrap="square" lIns="91425" tIns="91425" rIns="91425" bIns="91425" anchor="ctr" anchorCtr="0">
            <a:noAutofit/>
          </a:bodyPr>
          <a:lstStyle/>
          <a:p>
            <a:pPr marL="0" lvl="0" indent="0" rtl="0">
              <a:lnSpc>
                <a:spcPct val="120000"/>
              </a:lnSpc>
              <a:spcBef>
                <a:spcPts val="0"/>
              </a:spcBef>
              <a:spcAft>
                <a:spcPts val="0"/>
              </a:spcAft>
              <a:buNone/>
            </a:pPr>
            <a:endParaRPr sz="2400" b="1" dirty="0"/>
          </a:p>
          <a:p>
            <a:pPr marL="0" lvl="0" indent="0" rtl="0">
              <a:lnSpc>
                <a:spcPct val="120000"/>
              </a:lnSpc>
              <a:spcBef>
                <a:spcPts val="0"/>
              </a:spcBef>
              <a:spcAft>
                <a:spcPts val="0"/>
              </a:spcAft>
              <a:buNone/>
            </a:pPr>
            <a:r>
              <a:rPr lang="en-US" sz="2400" dirty="0">
                <a:latin typeface="Century Gothic" panose="020B0502020202020204" pitchFamily="34" charset="0"/>
              </a:rPr>
              <a:t>Let’s check our definitions for Reader’s Notes for Chapters 9 &amp; 10!</a:t>
            </a:r>
            <a:endParaRPr sz="2400" dirty="0">
              <a:latin typeface="Century Gothic" panose="020B0502020202020204" pitchFamily="34" charset="0"/>
            </a:endParaRPr>
          </a:p>
        </p:txBody>
      </p:sp>
      <p:pic>
        <p:nvPicPr>
          <p:cNvPr id="5" name="Google Shape;200;p40">
            <a:extLst>
              <a:ext uri="{FF2B5EF4-FFF2-40B4-BE49-F238E27FC236}">
                <a16:creationId xmlns:a16="http://schemas.microsoft.com/office/drawing/2014/main" id="{077ED331-D5CD-4CD1-864B-827CC3E7F43F}"/>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3400" dirty="0"/>
              <a:t>Let’s keep on with vocabulary</a:t>
            </a:r>
            <a:endParaRPr sz="3400" dirty="0"/>
          </a:p>
        </p:txBody>
      </p:sp>
      <p:sp>
        <p:nvSpPr>
          <p:cNvPr id="229" name="Google Shape;229;p4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p>
            <a:pPr marL="0" lvl="0" indent="0">
              <a:spcBef>
                <a:spcPts val="0"/>
              </a:spcBef>
              <a:spcAft>
                <a:spcPts val="0"/>
              </a:spcAft>
              <a:buClr>
                <a:schemeClr val="dk1"/>
              </a:buClr>
              <a:buSzPts val="1100"/>
              <a:buFont typeface="Arial"/>
              <a:buNone/>
            </a:pPr>
            <a:endParaRPr sz="4000" b="1" dirty="0">
              <a:solidFill>
                <a:schemeClr val="dk1"/>
              </a:solidFill>
            </a:endParaRPr>
          </a:p>
          <a:p>
            <a:pPr marL="0" lvl="0" indent="0" rtl="0">
              <a:spcBef>
                <a:spcPts val="0"/>
              </a:spcBef>
              <a:spcAft>
                <a:spcPts val="0"/>
              </a:spcAft>
              <a:buClr>
                <a:schemeClr val="dk1"/>
              </a:buClr>
              <a:buSzPts val="1100"/>
              <a:buFont typeface="Arial"/>
              <a:buNone/>
            </a:pPr>
            <a:r>
              <a:rPr lang="en-US" sz="4000" b="1" dirty="0">
                <a:solidFill>
                  <a:schemeClr val="dk1"/>
                </a:solidFill>
              </a:rPr>
              <a:t>Reader’s Notes for 11-13 - Listen as I read them aloud. </a:t>
            </a:r>
            <a:r>
              <a:rPr lang="en-US" sz="4000" dirty="0">
                <a:solidFill>
                  <a:schemeClr val="dk1"/>
                </a:solidFill>
              </a:rPr>
              <a:t>(Hint: they can be found in your new packet)</a:t>
            </a:r>
            <a:endParaRPr sz="4000" dirty="0">
              <a:solidFill>
                <a:schemeClr val="dk1"/>
              </a:solidFill>
            </a:endParaRPr>
          </a:p>
          <a:p>
            <a:pPr marL="0" lvl="0" indent="0">
              <a:spcBef>
                <a:spcPts val="0"/>
              </a:spcBef>
              <a:spcAft>
                <a:spcPts val="0"/>
              </a:spcAft>
              <a:buNone/>
            </a:pPr>
            <a:endParaRPr dirty="0"/>
          </a:p>
        </p:txBody>
      </p:sp>
      <p:pic>
        <p:nvPicPr>
          <p:cNvPr id="5" name="Google Shape;200;p40">
            <a:extLst>
              <a:ext uri="{FF2B5EF4-FFF2-40B4-BE49-F238E27FC236}">
                <a16:creationId xmlns:a16="http://schemas.microsoft.com/office/drawing/2014/main" id="{D26AF2A2-AD35-4A47-AD28-00EC5009B5DF}"/>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graphicFrame>
        <p:nvGraphicFramePr>
          <p:cNvPr id="235" name="Google Shape;235;p45"/>
          <p:cNvGraphicFramePr/>
          <p:nvPr>
            <p:extLst>
              <p:ext uri="{D42A27DB-BD31-4B8C-83A1-F6EECF244321}">
                <p14:modId xmlns:p14="http://schemas.microsoft.com/office/powerpoint/2010/main" val="2295081908"/>
              </p:ext>
            </p:extLst>
          </p:nvPr>
        </p:nvGraphicFramePr>
        <p:xfrm>
          <a:off x="258112" y="498319"/>
          <a:ext cx="11675775" cy="6173732"/>
        </p:xfrm>
        <a:graphic>
          <a:graphicData uri="http://schemas.openxmlformats.org/drawingml/2006/table">
            <a:tbl>
              <a:tblPr>
                <a:noFill/>
                <a:tableStyleId>{A875BB45-8DDD-4206-A50F-ED6191D97EA7}</a:tableStyleId>
              </a:tblPr>
              <a:tblGrid>
                <a:gridCol w="2375525">
                  <a:extLst>
                    <a:ext uri="{9D8B030D-6E8A-4147-A177-3AD203B41FA5}">
                      <a16:colId xmlns:a16="http://schemas.microsoft.com/office/drawing/2014/main" val="20000"/>
                    </a:ext>
                  </a:extLst>
                </a:gridCol>
                <a:gridCol w="990275">
                  <a:extLst>
                    <a:ext uri="{9D8B030D-6E8A-4147-A177-3AD203B41FA5}">
                      <a16:colId xmlns:a16="http://schemas.microsoft.com/office/drawing/2014/main" val="20001"/>
                    </a:ext>
                  </a:extLst>
                </a:gridCol>
                <a:gridCol w="8309975">
                  <a:extLst>
                    <a:ext uri="{9D8B030D-6E8A-4147-A177-3AD203B41FA5}">
                      <a16:colId xmlns:a16="http://schemas.microsoft.com/office/drawing/2014/main" val="20002"/>
                    </a:ext>
                  </a:extLst>
                </a:gridCol>
              </a:tblGrid>
              <a:tr h="317675">
                <a:tc>
                  <a:txBody>
                    <a:bodyPr/>
                    <a:lstStyle/>
                    <a:p>
                      <a:pPr marL="88900" marR="88900" lvl="0" indent="0" rtl="0">
                        <a:lnSpc>
                          <a:spcPct val="115000"/>
                        </a:lnSpc>
                        <a:spcBef>
                          <a:spcPts val="0"/>
                        </a:spcBef>
                        <a:spcAft>
                          <a:spcPts val="0"/>
                        </a:spcAft>
                        <a:buNone/>
                      </a:pPr>
                      <a:r>
                        <a:rPr lang="en-US" sz="1100" b="1" dirty="0">
                          <a:latin typeface="Century Gothic" panose="020B0502020202020204" pitchFamily="34" charset="0"/>
                        </a:rPr>
                        <a:t>Word/Phrase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Page</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Definition</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scythed</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64</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Cut with a long, curved blade</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doubtful</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64</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 </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17675">
                <a:tc>
                  <a:txBody>
                    <a:bodyPr/>
                    <a:lstStyle/>
                    <a:p>
                      <a:pPr marL="88900" marR="88900" lvl="0" indent="0" rtl="0">
                        <a:lnSpc>
                          <a:spcPct val="115000"/>
                        </a:lnSpc>
                        <a:spcBef>
                          <a:spcPts val="0"/>
                        </a:spcBef>
                        <a:spcAft>
                          <a:spcPts val="0"/>
                        </a:spcAft>
                        <a:buNone/>
                      </a:pPr>
                      <a:r>
                        <a:rPr lang="en-US" sz="1100" dirty="0">
                          <a:latin typeface="Century Gothic" panose="020B0502020202020204" pitchFamily="34" charset="0"/>
                        </a:rPr>
                        <a:t>boldly</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65</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dirty="0">
                          <a:latin typeface="Century Gothic" panose="020B0502020202020204" pitchFamily="34" charset="0"/>
                        </a:rPr>
                        <a:t>Without being afraid</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grudgingly</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66</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Unwillingly</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masses</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66</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Large groups</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emaciated</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68</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Very thin from not getting enough to eat</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mingle</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71</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 </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18409">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despair</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dirty="0">
                          <a:latin typeface="Century Gothic" panose="020B0502020202020204" pitchFamily="34" charset="0"/>
                        </a:rPr>
                        <a:t>72</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88900" lvl="0" indent="0"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skittered</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73</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dirty="0">
                          <a:latin typeface="Century Gothic" panose="020B0502020202020204" pitchFamily="34" charset="0"/>
                        </a:rPr>
                        <a:t>To move lightly and quickly, like a little animal</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484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government collapse; government fall</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73</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dirty="0">
                          <a:latin typeface="Century Gothic" panose="020B0502020202020204" pitchFamily="34" charset="0"/>
                        </a:rPr>
                        <a:t>When the people who are in charge in a county lose power</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stampede</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74</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 </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borehole</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76</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A deep hole drilled into the ground</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17675">
                <a:tc>
                  <a:txBody>
                    <a:bodyPr/>
                    <a:lstStyle/>
                    <a:p>
                      <a:pPr marL="88900" marR="88900" lvl="0" indent="0" rtl="0">
                        <a:lnSpc>
                          <a:spcPct val="115000"/>
                        </a:lnSpc>
                        <a:spcBef>
                          <a:spcPts val="0"/>
                        </a:spcBef>
                        <a:spcAft>
                          <a:spcPts val="0"/>
                        </a:spcAft>
                        <a:buNone/>
                      </a:pPr>
                      <a:r>
                        <a:rPr lang="en-US" sz="1100" b="1">
                          <a:latin typeface="Century Gothic" panose="020B0502020202020204" pitchFamily="34" charset="0"/>
                        </a:rPr>
                        <a:t>earnestly</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76</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dirty="0">
                          <a:latin typeface="Century Gothic" panose="020B0502020202020204" pitchFamily="34" charset="0"/>
                        </a:rPr>
                        <a:t>Seriously and honestly</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welter</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79</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Large and confusing group</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plagued</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80</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 </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peril</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80</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r h="317675">
                <a:tc>
                  <a:txBody>
                    <a:bodyPr/>
                    <a:lstStyle/>
                    <a:p>
                      <a:pPr marL="88900" marR="88900" lvl="0" indent="0" rtl="0">
                        <a:lnSpc>
                          <a:spcPct val="115000"/>
                        </a:lnSpc>
                        <a:spcBef>
                          <a:spcPts val="0"/>
                        </a:spcBef>
                        <a:spcAft>
                          <a:spcPts val="0"/>
                        </a:spcAft>
                        <a:buNone/>
                      </a:pPr>
                      <a:r>
                        <a:rPr lang="en-US" sz="1100">
                          <a:latin typeface="Century Gothic" panose="020B0502020202020204" pitchFamily="34" charset="0"/>
                        </a:rPr>
                        <a:t>other new words you encountered</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bl>
          </a:graphicData>
        </a:graphic>
      </p:graphicFrame>
      <p:sp>
        <p:nvSpPr>
          <p:cNvPr id="236" name="Google Shape;236;p45"/>
          <p:cNvSpPr txBox="1"/>
          <p:nvPr/>
        </p:nvSpPr>
        <p:spPr>
          <a:xfrm>
            <a:off x="258125" y="0"/>
            <a:ext cx="9792000" cy="1142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latin typeface="Century Gothic" panose="020B0502020202020204" pitchFamily="34" charset="0"/>
              </a:rPr>
              <a:t>Let’s review our Reader’s Dictionary for Chapters 11-13!</a:t>
            </a:r>
            <a:endParaRPr sz="2400" dirty="0">
              <a:latin typeface="Century Gothic" panose="020B0502020202020204" pitchFamily="34" charset="0"/>
            </a:endParaRPr>
          </a:p>
        </p:txBody>
      </p:sp>
      <p:pic>
        <p:nvPicPr>
          <p:cNvPr id="5" name="Google Shape;200;p40">
            <a:extLst>
              <a:ext uri="{FF2B5EF4-FFF2-40B4-BE49-F238E27FC236}">
                <a16:creationId xmlns:a16="http://schemas.microsoft.com/office/drawing/2014/main" id="{978633A5-1C5E-4977-ACA1-55C68594050A}"/>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B323A9-7F6C-4025-AF98-8DFAC19B4D33}">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2547497C-92A3-4F8C-AB05-2C18B8CAD103}">
  <ds:schemaRefs>
    <ds:schemaRef ds:uri="http://schemas.microsoft.com/sharepoint/v3/contenttype/forms"/>
  </ds:schemaRefs>
</ds:datastoreItem>
</file>

<file path=customXml/itemProps3.xml><?xml version="1.0" encoding="utf-8"?>
<ds:datastoreItem xmlns:ds="http://schemas.openxmlformats.org/officeDocument/2006/customXml" ds:itemID="{E9F66874-74DD-47DE-9C4E-40230F523D32}"/>
</file>

<file path=docProps/app.xml><?xml version="1.0" encoding="utf-8"?>
<Properties xmlns="http://schemas.openxmlformats.org/officeDocument/2006/extended-properties" xmlns:vt="http://schemas.openxmlformats.org/officeDocument/2006/docPropsVTypes">
  <TotalTime>47</TotalTime>
  <Words>6350</Words>
  <Application>Microsoft Office PowerPoint</Application>
  <PresentationFormat>Widescreen</PresentationFormat>
  <Paragraphs>686</Paragraphs>
  <Slides>27</Slides>
  <Notes>26</Notes>
  <HiddenSlides>0</HiddenSlides>
  <MMClips>0</MMClips>
  <ScaleCrop>false</ScaleCrop>
  <HeadingPairs>
    <vt:vector size="4" baseType="variant">
      <vt:variant>
        <vt:lpstr>Theme</vt:lpstr>
      </vt:variant>
      <vt:variant>
        <vt:i4>3</vt:i4>
      </vt:variant>
      <vt:variant>
        <vt:lpstr>Slide Titles</vt:lpstr>
      </vt:variant>
      <vt:variant>
        <vt:i4>27</vt:i4>
      </vt:variant>
    </vt:vector>
  </HeadingPairs>
  <TitlesOfParts>
    <vt:vector size="30" baseType="lpstr">
      <vt:lpstr>Office Theme</vt:lpstr>
      <vt:lpstr>Simple Light</vt:lpstr>
      <vt:lpstr>Simple Light</vt:lpstr>
      <vt:lpstr>Grade 7: Module 1: Unit 2: Lesson 4 Teacher slide, before teaching.</vt:lpstr>
      <vt:lpstr>PowerPoint Presentation</vt:lpstr>
      <vt:lpstr>Grade 7: Module 1:  Unit 2: Lesson 4</vt:lpstr>
      <vt:lpstr>Hello, students!</vt:lpstr>
      <vt:lpstr>Let’s do our vocabulary entry task:</vt:lpstr>
      <vt:lpstr>Let’s review our Reader’s Dictionary for Chapters 9 &amp; 10</vt:lpstr>
      <vt:lpstr>PowerPoint Presentation</vt:lpstr>
      <vt:lpstr>Let’s keep on with vocabulary</vt:lpstr>
      <vt:lpstr>PowerPoint Presentation</vt:lpstr>
      <vt:lpstr>Let’s look at our learning targets</vt:lpstr>
      <vt:lpstr>Let’s Take a Stand!</vt:lpstr>
      <vt:lpstr>The Prompt</vt:lpstr>
      <vt:lpstr>Let’s review what we know!</vt:lpstr>
      <vt:lpstr>PowerPoint Presentation</vt:lpstr>
      <vt:lpstr>PowerPoint Presentation</vt:lpstr>
      <vt:lpstr>PowerPoint Presentation</vt:lpstr>
      <vt:lpstr>PowerPoint Presentation</vt:lpstr>
      <vt:lpstr>PowerPoint Presentation</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4 Teacher slide, before teaching.</dc:title>
  <dc:creator>tfiller</dc:creator>
  <cp:lastModifiedBy>Natalie Ivey</cp:lastModifiedBy>
  <cp:revision>18</cp:revision>
  <dcterms:modified xsi:type="dcterms:W3CDTF">2019-03-26T00:38:28Z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