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4"/>
    <p:sldMasterId id="2147483671" r:id="rId5"/>
  </p:sldMasterIdLst>
  <p:notesMasterIdLst>
    <p:notesMasterId r:id="rId20"/>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Lst>
  <p:sldSz cx="9144000" cy="5143500" type="screen16x9"/>
  <p:notesSz cx="6858000" cy="9144000"/>
  <p:embeddedFontLst>
    <p:embeddedFont>
      <p:font typeface="Calibri" panose="020F0502020204030204" pitchFamily="34" charset="0"/>
      <p:regular r:id="rId21"/>
      <p:bold r:id="rId22"/>
      <p:italic r:id="rId23"/>
      <p:boldItalic r:id="rId24"/>
    </p:embeddedFont>
    <p:embeddedFont>
      <p:font typeface="Century Gothic" panose="020B0502020202020204" pitchFamily="34" charset="0"/>
      <p:regular r:id="rId25"/>
      <p:bold r:id="rId26"/>
      <p:italic r:id="rId27"/>
      <p:boldItalic r:id="rId2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8BFE747-8A35-46A8-8DE0-CBF1C0610EE1}" v="21" dt="2018-09-12T15:50:20.193"/>
    <p1510:client id="{88E672D0-26A9-4A30-81F9-AED19DC8B5EE}" v="5" dt="2018-09-12T15:48:21.415"/>
  </p1510:revLst>
</p1510:revInfo>
</file>

<file path=ppt/tableStyles.xml><?xml version="1.0" encoding="utf-8"?>
<a:tblStyleLst xmlns:a="http://schemas.openxmlformats.org/drawingml/2006/main" def="{36515226-C607-4F92-B4D1-1450DB5BD517}">
  <a:tblStyle styleId="{36515226-C607-4F92-B4D1-1450DB5BD517}"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6719" autoAdjust="0"/>
  </p:normalViewPr>
  <p:slideViewPr>
    <p:cSldViewPr snapToGrid="0">
      <p:cViewPr varScale="1">
        <p:scale>
          <a:sx n="112" d="100"/>
          <a:sy n="112" d="100"/>
        </p:scale>
        <p:origin x="1584" y="102"/>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font" Target="fonts/font6.fntdata"/><Relationship Id="rId3" Type="http://schemas.openxmlformats.org/officeDocument/2006/relationships/customXml" Target="../customXml/item3.xml"/><Relationship Id="rId21" Type="http://schemas.openxmlformats.org/officeDocument/2006/relationships/font" Target="fonts/font1.fntdata"/><Relationship Id="rId34" Type="http://schemas.microsoft.com/office/2015/10/relationships/revisionInfo" Target="revisionInfo.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font" Target="fonts/font5.fntdata"/><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notesMaster" Target="notesMasters/notesMaster1.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font" Target="fonts/font4.fntdata"/><Relationship Id="rId32"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font" Target="fonts/font3.fntdata"/><Relationship Id="rId28" Type="http://schemas.openxmlformats.org/officeDocument/2006/relationships/font" Target="fonts/font8.fntdata"/><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font" Target="fonts/font2.fntdata"/><Relationship Id="rId27" Type="http://schemas.openxmlformats.org/officeDocument/2006/relationships/font" Target="fonts/font7.fntdata"/><Relationship Id="rId30"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talie Ivey" userId="S::natalie.ivey@detroitk12.org::2c81a4b0-7596-4a42-b4da-e7aac4dfeff9" providerId="AD" clId="Web-{88E672D0-26A9-4A30-81F9-AED19DC8B5EE}"/>
    <pc:docChg chg="modSld">
      <pc:chgData name="Natalie Ivey" userId="S::natalie.ivey@detroitk12.org::2c81a4b0-7596-4a42-b4da-e7aac4dfeff9" providerId="AD" clId="Web-{88E672D0-26A9-4A30-81F9-AED19DC8B5EE}" dt="2018-09-12T15:48:21.415" v="4" actId="1076"/>
      <pc:docMkLst>
        <pc:docMk/>
      </pc:docMkLst>
      <pc:sldChg chg="modSp">
        <pc:chgData name="Natalie Ivey" userId="S::natalie.ivey@detroitk12.org::2c81a4b0-7596-4a42-b4da-e7aac4dfeff9" providerId="AD" clId="Web-{88E672D0-26A9-4A30-81F9-AED19DC8B5EE}" dt="2018-09-12T15:48:21.415" v="4" actId="1076"/>
        <pc:sldMkLst>
          <pc:docMk/>
          <pc:sldMk cId="0" sldId="261"/>
        </pc:sldMkLst>
        <pc:picChg chg="mod">
          <ac:chgData name="Natalie Ivey" userId="S::natalie.ivey@detroitk12.org::2c81a4b0-7596-4a42-b4da-e7aac4dfeff9" providerId="AD" clId="Web-{88E672D0-26A9-4A30-81F9-AED19DC8B5EE}" dt="2018-09-12T15:48:21.415" v="4" actId="1076"/>
          <ac:picMkLst>
            <pc:docMk/>
            <pc:sldMk cId="0" sldId="261"/>
            <ac:picMk id="163" creationId="{00000000-0000-0000-0000-000000000000}"/>
          </ac:picMkLst>
        </pc:picChg>
      </pc:sldChg>
      <pc:sldChg chg="modSp">
        <pc:chgData name="Natalie Ivey" userId="S::natalie.ivey@detroitk12.org::2c81a4b0-7596-4a42-b4da-e7aac4dfeff9" providerId="AD" clId="Web-{88E672D0-26A9-4A30-81F9-AED19DC8B5EE}" dt="2018-09-12T15:47:52.490" v="0" actId="14100"/>
        <pc:sldMkLst>
          <pc:docMk/>
          <pc:sldMk cId="0" sldId="264"/>
        </pc:sldMkLst>
        <pc:picChg chg="mod">
          <ac:chgData name="Natalie Ivey" userId="S::natalie.ivey@detroitk12.org::2c81a4b0-7596-4a42-b4da-e7aac4dfeff9" providerId="AD" clId="Web-{88E672D0-26A9-4A30-81F9-AED19DC8B5EE}" dt="2018-09-12T15:47:52.490" v="0" actId="14100"/>
          <ac:picMkLst>
            <pc:docMk/>
            <pc:sldMk cId="0" sldId="264"/>
            <ac:picMk id="184" creationId="{00000000-0000-0000-0000-000000000000}"/>
          </ac:picMkLst>
        </pc:picChg>
      </pc:sldChg>
      <pc:sldChg chg="modSp">
        <pc:chgData name="Natalie Ivey" userId="S::natalie.ivey@detroitk12.org::2c81a4b0-7596-4a42-b4da-e7aac4dfeff9" providerId="AD" clId="Web-{88E672D0-26A9-4A30-81F9-AED19DC8B5EE}" dt="2018-09-12T15:48:00.318" v="1" actId="14100"/>
        <pc:sldMkLst>
          <pc:docMk/>
          <pc:sldMk cId="0" sldId="265"/>
        </pc:sldMkLst>
        <pc:picChg chg="mod">
          <ac:chgData name="Natalie Ivey" userId="S::natalie.ivey@detroitk12.org::2c81a4b0-7596-4a42-b4da-e7aac4dfeff9" providerId="AD" clId="Web-{88E672D0-26A9-4A30-81F9-AED19DC8B5EE}" dt="2018-09-12T15:48:00.318" v="1" actId="14100"/>
          <ac:picMkLst>
            <pc:docMk/>
            <pc:sldMk cId="0" sldId="265"/>
            <ac:picMk id="190" creationId="{00000000-0000-0000-0000-000000000000}"/>
          </ac:picMkLst>
        </pc:picChg>
      </pc:sldChg>
      <pc:sldChg chg="modSp">
        <pc:chgData name="Natalie Ivey" userId="S::natalie.ivey@detroitk12.org::2c81a4b0-7596-4a42-b4da-e7aac4dfeff9" providerId="AD" clId="Web-{88E672D0-26A9-4A30-81F9-AED19DC8B5EE}" dt="2018-09-12T15:48:06.412" v="2" actId="14100"/>
        <pc:sldMkLst>
          <pc:docMk/>
          <pc:sldMk cId="0" sldId="266"/>
        </pc:sldMkLst>
        <pc:picChg chg="mod">
          <ac:chgData name="Natalie Ivey" userId="S::natalie.ivey@detroitk12.org::2c81a4b0-7596-4a42-b4da-e7aac4dfeff9" providerId="AD" clId="Web-{88E672D0-26A9-4A30-81F9-AED19DC8B5EE}" dt="2018-09-12T15:48:06.412" v="2" actId="14100"/>
          <ac:picMkLst>
            <pc:docMk/>
            <pc:sldMk cId="0" sldId="266"/>
            <ac:picMk id="196" creationId="{00000000-0000-0000-0000-000000000000}"/>
          </ac:picMkLst>
        </pc:picChg>
      </pc:sldChg>
    </pc:docChg>
  </pc:docChgLst>
  <pc:docChgLst>
    <pc:chgData name="Natalie Ivey" userId="2c81a4b0-7596-4a42-b4da-e7aac4dfeff9" providerId="ADAL" clId="{18BFE747-8A35-46A8-8DE0-CBF1C0610EE1}"/>
    <pc:docChg chg="modSld modMainMaster">
      <pc:chgData name="Natalie Ivey" userId="2c81a4b0-7596-4a42-b4da-e7aac4dfeff9" providerId="ADAL" clId="{18BFE747-8A35-46A8-8DE0-CBF1C0610EE1}" dt="2018-09-12T15:50:20.193" v="20" actId="1076"/>
      <pc:docMkLst>
        <pc:docMk/>
      </pc:docMkLst>
      <pc:sldChg chg="addSp modSp">
        <pc:chgData name="Natalie Ivey" userId="2c81a4b0-7596-4a42-b4da-e7aac4dfeff9" providerId="ADAL" clId="{18BFE747-8A35-46A8-8DE0-CBF1C0610EE1}" dt="2018-09-12T15:50:20.193" v="20" actId="1076"/>
        <pc:sldMkLst>
          <pc:docMk/>
          <pc:sldMk cId="0" sldId="259"/>
        </pc:sldMkLst>
        <pc:picChg chg="add mod">
          <ac:chgData name="Natalie Ivey" userId="2c81a4b0-7596-4a42-b4da-e7aac4dfeff9" providerId="ADAL" clId="{18BFE747-8A35-46A8-8DE0-CBF1C0610EE1}" dt="2018-09-12T15:50:20.193" v="20" actId="1076"/>
          <ac:picMkLst>
            <pc:docMk/>
            <pc:sldMk cId="0" sldId="259"/>
            <ac:picMk id="3" creationId="{70D94D25-A2FB-4DCA-862B-34DE7C211DC5}"/>
          </ac:picMkLst>
        </pc:picChg>
      </pc:sldChg>
      <pc:sldMasterChg chg="addSp modSp">
        <pc:chgData name="Natalie Ivey" userId="2c81a4b0-7596-4a42-b4da-e7aac4dfeff9" providerId="ADAL" clId="{18BFE747-8A35-46A8-8DE0-CBF1C0610EE1}" dt="2018-09-12T15:49:11.689" v="9" actId="1076"/>
        <pc:sldMasterMkLst>
          <pc:docMk/>
          <pc:sldMasterMk cId="0" sldId="2147483670"/>
        </pc:sldMasterMkLst>
        <pc:picChg chg="add mod">
          <ac:chgData name="Natalie Ivey" userId="2c81a4b0-7596-4a42-b4da-e7aac4dfeff9" providerId="ADAL" clId="{18BFE747-8A35-46A8-8DE0-CBF1C0610EE1}" dt="2018-09-12T15:43:09.300" v="1" actId="1076"/>
          <ac:picMkLst>
            <pc:docMk/>
            <pc:sldMasterMk cId="0" sldId="2147483670"/>
            <ac:picMk id="3" creationId="{87ACD32E-EFC7-4A51-A4D7-86E685FEBC5A}"/>
          </ac:picMkLst>
        </pc:picChg>
        <pc:picChg chg="add mod">
          <ac:chgData name="Natalie Ivey" userId="2c81a4b0-7596-4a42-b4da-e7aac4dfeff9" providerId="ADAL" clId="{18BFE747-8A35-46A8-8DE0-CBF1C0610EE1}" dt="2018-09-12T15:49:01.008" v="7" actId="1076"/>
          <ac:picMkLst>
            <pc:docMk/>
            <pc:sldMasterMk cId="0" sldId="2147483670"/>
            <ac:picMk id="5" creationId="{099875FF-3A23-40D3-AA6D-7B2F39CF2703}"/>
          </ac:picMkLst>
        </pc:picChg>
        <pc:picChg chg="add mod">
          <ac:chgData name="Natalie Ivey" userId="2c81a4b0-7596-4a42-b4da-e7aac4dfeff9" providerId="ADAL" clId="{18BFE747-8A35-46A8-8DE0-CBF1C0610EE1}" dt="2018-09-12T15:49:11.689" v="9" actId="1076"/>
          <ac:picMkLst>
            <pc:docMk/>
            <pc:sldMasterMk cId="0" sldId="2147483670"/>
            <ac:picMk id="10" creationId="{A9C7083B-D31F-4C7A-909C-AB37E1E8B8EF}"/>
          </ac:picMkLst>
        </pc:picChg>
      </pc:sldMasterChg>
      <pc:sldMasterChg chg="addSp modSp">
        <pc:chgData name="Natalie Ivey" userId="2c81a4b0-7596-4a42-b4da-e7aac4dfeff9" providerId="ADAL" clId="{18BFE747-8A35-46A8-8DE0-CBF1C0610EE1}" dt="2018-09-12T15:49:50.954" v="16" actId="1076"/>
        <pc:sldMasterMkLst>
          <pc:docMk/>
          <pc:sldMasterMk cId="0" sldId="2147483671"/>
        </pc:sldMasterMkLst>
        <pc:picChg chg="add mod">
          <ac:chgData name="Natalie Ivey" userId="2c81a4b0-7596-4a42-b4da-e7aac4dfeff9" providerId="ADAL" clId="{18BFE747-8A35-46A8-8DE0-CBF1C0610EE1}" dt="2018-09-12T15:49:28.625" v="11" actId="1076"/>
          <ac:picMkLst>
            <pc:docMk/>
            <pc:sldMasterMk cId="0" sldId="2147483671"/>
            <ac:picMk id="3" creationId="{DAED9BA7-5AA6-45A7-8272-ACB462ADD947}"/>
          </ac:picMkLst>
        </pc:picChg>
        <pc:picChg chg="add mod">
          <ac:chgData name="Natalie Ivey" userId="2c81a4b0-7596-4a42-b4da-e7aac4dfeff9" providerId="ADAL" clId="{18BFE747-8A35-46A8-8DE0-CBF1C0610EE1}" dt="2018-09-12T15:49:40.233" v="14" actId="1076"/>
          <ac:picMkLst>
            <pc:docMk/>
            <pc:sldMasterMk cId="0" sldId="2147483671"/>
            <ac:picMk id="5" creationId="{799B86BE-FA45-4A99-8734-BB2E936AFFD9}"/>
          </ac:picMkLst>
        </pc:picChg>
        <pc:picChg chg="add mod">
          <ac:chgData name="Natalie Ivey" userId="2c81a4b0-7596-4a42-b4da-e7aac4dfeff9" providerId="ADAL" clId="{18BFE747-8A35-46A8-8DE0-CBF1C0610EE1}" dt="2018-09-12T15:49:50.954" v="16" actId="1076"/>
          <ac:picMkLst>
            <pc:docMk/>
            <pc:sldMasterMk cId="0" sldId="2147483671"/>
            <ac:picMk id="7" creationId="{0106691B-36D4-40E5-9135-0857DC472C28}"/>
          </ac:picMkLst>
        </pc:pic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1711282364"/>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curriculum.eleducation.org/sites/default/files/g4m1u2_all-block_072017.pdf"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curriculum.eleducation.org/curriculum/ela/grade-4/module-1/unit-3/lesson-3" TargetMode="External"/><Relationship Id="rId2" Type="http://schemas.openxmlformats.org/officeDocument/2006/relationships/slide" Target="../slides/slide2.xml"/><Relationship Id="rId1" Type="http://schemas.openxmlformats.org/officeDocument/2006/relationships/notesMaster" Target="../notesMasters/notesMaster1.xml"/><Relationship Id="rId4" Type="http://schemas.openxmlformats.org/officeDocument/2006/relationships/hyperlink" Target="https://eleducation.org/resources/revising-a-poem" TargetMode="Externa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eleducation.org/resources/general-protocols-and-strategies-from-management-in-the-active-classroom"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a2ea51330_0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7" name="Google Shape;127;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15905012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g3a2ea51330_1_25: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7" name="Google Shape;187;g3a2ea51330_1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Triads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Ensure that you have read over the </a:t>
            </a:r>
            <a:r>
              <a:rPr lang="en" sz="1200" b="1" dirty="0">
                <a:solidFill>
                  <a:schemeClr val="dk1"/>
                </a:solidFill>
                <a:latin typeface="Calibri"/>
                <a:ea typeface="Calibri"/>
                <a:cs typeface="Calibri"/>
                <a:sym typeface="Calibri"/>
              </a:rPr>
              <a:t>Model for Critique Poem</a:t>
            </a:r>
            <a:r>
              <a:rPr lang="en" sz="1200" dirty="0">
                <a:solidFill>
                  <a:schemeClr val="dk1"/>
                </a:solidFill>
                <a:latin typeface="Calibri"/>
                <a:ea typeface="Calibri"/>
                <a:cs typeface="Calibri"/>
                <a:sym typeface="Calibri"/>
              </a:rPr>
              <a:t> (for teacher reference) to ensure you are familiar with how to guide the students</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thinking.</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Teacher Notes continued from previous slide - student facing slide is duplicate.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punctuation for effect. Remind them that “for effect” means you have an intended purpose or effect that you want to create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poem aloud for students again.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Using a</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total participation technique, </a:t>
            </a:r>
            <a:r>
              <a:rPr lang="en" sz="1200" dirty="0">
                <a:solidFill>
                  <a:schemeClr val="dk1"/>
                </a:solidFill>
                <a:latin typeface="Calibri"/>
                <a:ea typeface="Calibri"/>
                <a:cs typeface="Calibri"/>
                <a:sym typeface="Calibri"/>
              </a:rPr>
              <a:t>invite responses from the group: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do you notice about the punctuation in this poem at the moment?”</a:t>
            </a:r>
            <a:r>
              <a:rPr lang="en" sz="1200" b="1" i="1"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(There is none.) </a:t>
            </a:r>
            <a:endParaRPr sz="1200" b="1"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is challenging about this? What does punctuation do for the reader in poems?” </a:t>
            </a:r>
            <a:r>
              <a:rPr lang="en" sz="1200" b="1" dirty="0">
                <a:solidFill>
                  <a:schemeClr val="dk1"/>
                </a:solidFill>
                <a:latin typeface="Calibri"/>
                <a:ea typeface="Calibri"/>
                <a:cs typeface="Calibri"/>
                <a:sym typeface="Calibri"/>
              </a:rPr>
              <a:t>(It is difficult to know how the poet wants us to read it because punctuation in poems helps the reader to know how to read it.) </a:t>
            </a:r>
            <a:endParaRPr sz="1200" b="1"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kinds of punctuation can we use to help the reader understand how to read it? What effect does that punctuation have?”</a:t>
            </a:r>
            <a:r>
              <a:rPr lang="en" sz="1200" b="1" i="1"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(Commas or periods for the reader to pause or take a breath, and exclamation marks to show the reader to read it with a sense of excitement.) </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you are going to read the poem again twice for the group and you want them to mark on their poems where they might add a comma for a pause, a period for a breath, or an exclamation mark to show excitement.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share their thinking with the rest of the triad and to add punctuation to the model poem accordingly.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Cold call </a:t>
            </a:r>
            <a:r>
              <a:rPr lang="en" sz="1200" dirty="0">
                <a:solidFill>
                  <a:schemeClr val="dk1"/>
                </a:solidFill>
                <a:latin typeface="Calibri"/>
                <a:ea typeface="Calibri"/>
                <a:cs typeface="Calibri"/>
                <a:sym typeface="Calibri"/>
              </a:rPr>
              <a:t>students to share their ideas with the whole group and revise the displayed model according to student ideas. Refer </a:t>
            </a:r>
            <a:r>
              <a:rPr lang="en" sz="1200" b="0" dirty="0">
                <a:solidFill>
                  <a:schemeClr val="dk1"/>
                </a:solidFill>
                <a:latin typeface="Calibri"/>
                <a:ea typeface="Calibri"/>
                <a:cs typeface="Calibri"/>
                <a:sym typeface="Calibri"/>
              </a:rPr>
              <a:t>to</a:t>
            </a:r>
            <a:r>
              <a:rPr lang="en" sz="1200" b="1" dirty="0">
                <a:solidFill>
                  <a:schemeClr val="dk1"/>
                </a:solidFill>
                <a:latin typeface="Calibri"/>
                <a:ea typeface="Calibri"/>
                <a:cs typeface="Calibri"/>
                <a:sym typeface="Calibri"/>
              </a:rPr>
              <a:t> Model for Critique: Poem </a:t>
            </a:r>
            <a:r>
              <a:rPr lang="en" sz="1200" b="0" dirty="0">
                <a:solidFill>
                  <a:schemeClr val="dk1"/>
                </a:solidFill>
                <a:latin typeface="Calibri"/>
                <a:ea typeface="Calibri"/>
                <a:cs typeface="Calibri"/>
                <a:sym typeface="Calibri"/>
              </a:rPr>
              <a:t>(example, for teacher reference) </a:t>
            </a:r>
            <a:r>
              <a:rPr lang="en" sz="1200" dirty="0">
                <a:solidFill>
                  <a:schemeClr val="dk1"/>
                </a:solidFill>
                <a:latin typeface="Calibri"/>
                <a:ea typeface="Calibri"/>
                <a:cs typeface="Calibri"/>
                <a:sym typeface="Calibri"/>
              </a:rPr>
              <a:t>as necessary.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Using the revisions made to the model poem, review with students how to fill out the form for Part II of the mid-unit assessment.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being able to identify the revisions in the poem and justify how these will help the poem.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Provide differentiated mentors by purposefully pre-selecting student partnerships. Consider meeting with the mentors in advance to encourage them to engage with their partner and share their thought process.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353444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Google Shape;192;g3a2ea51330_1_3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3" name="Google Shape;193;g3a2ea51330_1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18-</a:t>
            </a:r>
            <a:r>
              <a:rPr lang="en" sz="1200" b="1" dirty="0">
                <a:solidFill>
                  <a:schemeClr val="dk1"/>
                </a:solidFill>
                <a:latin typeface="Calibri"/>
                <a:ea typeface="Calibri"/>
                <a:cs typeface="Calibri"/>
                <a:sym typeface="Calibri"/>
              </a:rPr>
              <a:t>20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Individual</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students are now going to do the same with their own poems, following the directions on the </a:t>
            </a:r>
            <a:r>
              <a:rPr lang="en" sz="1200" b="1" dirty="0">
                <a:solidFill>
                  <a:schemeClr val="dk1"/>
                </a:solidFill>
                <a:latin typeface="Calibri"/>
                <a:ea typeface="Calibri"/>
                <a:cs typeface="Calibri"/>
                <a:sym typeface="Calibri"/>
              </a:rPr>
              <a:t>mid-unit assessment prompt</a:t>
            </a:r>
            <a:r>
              <a:rPr lang="en" sz="1200" dirty="0">
                <a:solidFill>
                  <a:schemeClr val="dk1"/>
                </a:solidFill>
                <a:latin typeface="Calibri"/>
                <a:ea typeface="Calibri"/>
                <a:cs typeface="Calibri"/>
                <a:sym typeface="Calibri"/>
              </a:rPr>
              <a:t> (which is exactly the same process they just followed with the model, but this time they will be working independently).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of the two things they will be revising their poems for this lesson: words and phrases to convey ideas precisely, and punctuation for effect.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a:t>
            </a:r>
            <a:r>
              <a:rPr lang="en" sz="1200" b="1" dirty="0">
                <a:solidFill>
                  <a:schemeClr val="dk1"/>
                </a:solidFill>
                <a:latin typeface="Calibri"/>
                <a:ea typeface="Calibri"/>
                <a:cs typeface="Calibri"/>
                <a:sym typeface="Calibri"/>
              </a:rPr>
              <a:t>Working to Become Ethical People anchor chart </a:t>
            </a:r>
            <a:r>
              <a:rPr lang="en" sz="1200" dirty="0">
                <a:solidFill>
                  <a:schemeClr val="dk1"/>
                </a:solidFill>
                <a:latin typeface="Calibri"/>
                <a:ea typeface="Calibri"/>
                <a:cs typeface="Calibri"/>
                <a:sym typeface="Calibri"/>
              </a:rPr>
              <a:t>and remind them specifically of integrity. Remind students that because this is an assessment, they need to do this work by themselves. Remind students of the “What does it look like?” and “What does it sound like?” columns to guide their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retrieve their poems and distribute paper for the final draft.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a:t>
            </a:r>
            <a:r>
              <a:rPr lang="en" sz="1200" b="1" dirty="0">
                <a:solidFill>
                  <a:schemeClr val="dk1"/>
                </a:solidFill>
                <a:latin typeface="Calibri"/>
                <a:ea typeface="Calibri"/>
                <a:cs typeface="Calibri"/>
                <a:sym typeface="Calibri"/>
              </a:rPr>
              <a:t> Working to Become Effective Learners anchor chart</a:t>
            </a:r>
            <a:r>
              <a:rPr lang="en" sz="1200" dirty="0">
                <a:solidFill>
                  <a:schemeClr val="dk1"/>
                </a:solidFill>
                <a:latin typeface="Calibri"/>
                <a:ea typeface="Calibri"/>
                <a:cs typeface="Calibri"/>
                <a:sym typeface="Calibri"/>
              </a:rPr>
              <a:t> and remind them specifically of perseverance. Remind them that because this is an assessment, they need to do this work themselves and they need to persevere. Remind students of the “What does it look like?” and “What does it sound like?” columns to guide their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begin revising their poems.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support students who need help with rereading the directions or writing their ideas for revision o</a:t>
            </a:r>
            <a:r>
              <a:rPr lang="en-US" sz="1200" dirty="0">
                <a:solidFill>
                  <a:schemeClr val="dk1"/>
                </a:solidFill>
                <a:latin typeface="Calibri"/>
                <a:ea typeface="Calibri"/>
                <a:cs typeface="Calibri"/>
                <a:sym typeface="Calibri"/>
              </a:rPr>
              <a:t>f</a:t>
            </a:r>
            <a:r>
              <a:rPr lang="en" sz="1200" dirty="0">
                <a:solidFill>
                  <a:schemeClr val="dk1"/>
                </a:solidFill>
                <a:latin typeface="Calibri"/>
                <a:ea typeface="Calibri"/>
                <a:cs typeface="Calibri"/>
                <a:sym typeface="Calibri"/>
              </a:rPr>
              <a:t> their work.</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Collect students’ final drafts and the revision and rationale (Part II) forms. </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successfully revising their poems</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 the assessment directions aloud.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698601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
        <p:cNvGrpSpPr/>
        <p:nvPr/>
      </p:nvGrpSpPr>
      <p:grpSpPr>
        <a:xfrm>
          <a:off x="0" y="0"/>
          <a:ext cx="0" cy="0"/>
          <a:chOff x="0" y="0"/>
          <a:chExt cx="0" cy="0"/>
        </a:xfrm>
      </p:grpSpPr>
      <p:sp>
        <p:nvSpPr>
          <p:cNvPr id="198" name="Google Shape;198;g3e39365695_0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9" name="Google Shape;199;g3e39365695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latin typeface="Calibri"/>
                <a:ea typeface="Calibri"/>
                <a:cs typeface="Calibri"/>
                <a:sym typeface="Calibri"/>
              </a:rPr>
              <a:t>Suggested Slide Pacing: 5-10 minutes</a:t>
            </a:r>
            <a:endParaRPr sz="1200" b="1" dirty="0">
              <a:latin typeface="Calibri"/>
              <a:ea typeface="Calibri"/>
              <a:cs typeface="Calibri"/>
              <a:sym typeface="Calibri"/>
            </a:endParaRPr>
          </a:p>
          <a:p>
            <a:pPr marL="0" lvl="0" indent="0" rtl="0">
              <a:spcBef>
                <a:spcPts val="0"/>
              </a:spcBef>
              <a:spcAft>
                <a:spcPts val="0"/>
              </a:spcAft>
              <a:buNone/>
            </a:pPr>
            <a:r>
              <a:rPr lang="en" sz="1200" b="1" dirty="0">
                <a:latin typeface="Calibri"/>
                <a:ea typeface="Calibri"/>
                <a:cs typeface="Calibri"/>
                <a:sym typeface="Calibri"/>
              </a:rPr>
              <a:t>Grouping: Pairs</a:t>
            </a:r>
            <a:endParaRPr sz="1200" b="1" dirty="0">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Teaching Notes: None</a:t>
            </a:r>
            <a:endParaRPr sz="1200" dirty="0">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rtl="0">
              <a:spcBef>
                <a:spcPts val="0"/>
              </a:spcBef>
              <a:spcAft>
                <a:spcPts val="0"/>
              </a:spcAft>
              <a:buSzPts val="1200"/>
              <a:buFont typeface="Calibri"/>
              <a:buAutoNum type="arabicPeriod"/>
            </a:pPr>
            <a:r>
              <a:rPr lang="en" sz="1200" dirty="0">
                <a:latin typeface="Calibri"/>
                <a:ea typeface="Calibri"/>
                <a:cs typeface="Calibri"/>
                <a:sym typeface="Calibri"/>
              </a:rPr>
              <a:t>Tell students they are going to use </a:t>
            </a:r>
            <a:r>
              <a:rPr lang="en" sz="1200" b="0" dirty="0">
                <a:latin typeface="Calibri"/>
                <a:ea typeface="Calibri"/>
                <a:cs typeface="Calibri"/>
                <a:sym typeface="Calibri"/>
              </a:rPr>
              <a:t>the Red Light, Green Light protocol </a:t>
            </a:r>
            <a:r>
              <a:rPr lang="en" sz="1200" dirty="0">
                <a:latin typeface="Calibri"/>
                <a:ea typeface="Calibri"/>
                <a:cs typeface="Calibri"/>
                <a:sym typeface="Calibri"/>
              </a:rPr>
              <a:t>to show how close they are to meeting the learning targets. Remind students that they used this protocol in the previous lesson. Review what each color represents (red = stuck or not ready; yellow = needs support soon; green = ready) as necessary. Refer to the </a:t>
            </a:r>
            <a:r>
              <a:rPr lang="en" sz="1200" b="1" dirty="0">
                <a:latin typeface="Calibri"/>
                <a:ea typeface="Calibri"/>
                <a:cs typeface="Calibri"/>
                <a:sym typeface="Calibri"/>
              </a:rPr>
              <a:t>Classroom Protocols document </a:t>
            </a:r>
            <a:r>
              <a:rPr lang="en" sz="1200" dirty="0">
                <a:latin typeface="Calibri"/>
                <a:ea typeface="Calibri"/>
                <a:cs typeface="Calibri"/>
                <a:sym typeface="Calibri"/>
              </a:rPr>
              <a:t>for the full version of the protocol. </a:t>
            </a:r>
            <a:endParaRPr sz="1200" dirty="0">
              <a:latin typeface="Calibri"/>
              <a:ea typeface="Calibri"/>
              <a:cs typeface="Calibri"/>
              <a:sym typeface="Calibri"/>
            </a:endParaRPr>
          </a:p>
          <a:p>
            <a:pPr marL="457200" lvl="0" indent="-304800" rtl="0">
              <a:spcBef>
                <a:spcPts val="0"/>
              </a:spcBef>
              <a:spcAft>
                <a:spcPts val="0"/>
              </a:spcAft>
              <a:buSzPts val="1200"/>
              <a:buFont typeface="Calibri"/>
              <a:buAutoNum type="arabicPeriod"/>
            </a:pPr>
            <a:r>
              <a:rPr lang="en" sz="1200" dirty="0">
                <a:latin typeface="Calibri"/>
                <a:ea typeface="Calibri"/>
                <a:cs typeface="Calibri"/>
                <a:sym typeface="Calibri"/>
              </a:rPr>
              <a:t>Focus students on the first learning target and guide students through the Red Light, Green Light protocol, using the red, yellow, and green objects.</a:t>
            </a:r>
            <a:endParaRPr sz="1200" dirty="0">
              <a:latin typeface="Calibri"/>
              <a:ea typeface="Calibri"/>
              <a:cs typeface="Calibri"/>
              <a:sym typeface="Calibri"/>
            </a:endParaRPr>
          </a:p>
          <a:p>
            <a:pPr marL="457200" lvl="0" indent="-304800" rtl="0">
              <a:spcBef>
                <a:spcPts val="0"/>
              </a:spcBef>
              <a:spcAft>
                <a:spcPts val="0"/>
              </a:spcAft>
              <a:buSzPts val="1200"/>
              <a:buFont typeface="Calibri"/>
              <a:buAutoNum type="arabicPeriod"/>
            </a:pPr>
            <a:r>
              <a:rPr lang="en" sz="1200" dirty="0">
                <a:latin typeface="Calibri"/>
                <a:ea typeface="Calibri"/>
                <a:cs typeface="Calibri"/>
                <a:sym typeface="Calibri"/>
              </a:rPr>
              <a:t>Repeat for the other learning target</a:t>
            </a:r>
            <a:r>
              <a:rPr lang="en-US" sz="1200" baseline="0" dirty="0">
                <a:latin typeface="Calibri"/>
                <a:ea typeface="Calibri"/>
                <a:cs typeface="Calibri"/>
                <a:sym typeface="Calibri"/>
              </a:rPr>
              <a:t> and </a:t>
            </a:r>
            <a:r>
              <a:rPr lang="en" sz="1200" dirty="0">
                <a:latin typeface="Calibri"/>
                <a:ea typeface="Calibri"/>
                <a:cs typeface="Calibri"/>
                <a:sym typeface="Calibri"/>
              </a:rPr>
              <a:t>to self-assess against how well they showed integrity and persevered in this lesson.</a:t>
            </a:r>
            <a:endParaRPr sz="1200" dirty="0">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Student look fors:</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Students interactions with the protocol</a:t>
            </a:r>
            <a:r>
              <a:rPr lang="en-US" sz="1200" dirty="0">
                <a:latin typeface="Calibri"/>
                <a:ea typeface="Calibri"/>
                <a:cs typeface="Calibri"/>
                <a:sym typeface="Calibri"/>
              </a:rPr>
              <a:t>.</a:t>
            </a:r>
            <a:endParaRPr sz="1200" dirty="0">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a:spcBef>
                <a:spcPts val="0"/>
              </a:spcBef>
              <a:spcAft>
                <a:spcPts val="0"/>
              </a:spcAft>
              <a:buSzPts val="1200"/>
              <a:buFont typeface="Calibri"/>
              <a:buChar char="●"/>
            </a:pPr>
            <a:r>
              <a:rPr lang="en" sz="1200" dirty="0">
                <a:latin typeface="Calibri"/>
                <a:ea typeface="Calibri"/>
                <a:cs typeface="Calibri"/>
                <a:sym typeface="Calibri"/>
              </a:rPr>
              <a:t>Some students may feel uncomfortable publicly sharing their familiarity with the learning targets. Consider providing a form where they can check red, yellow, or green for the different learning targets and hand it in to the teacher. This will help minimize risk but also provide informative feedback for future instruction. </a:t>
            </a:r>
            <a:endParaRPr sz="1200" dirty="0">
              <a:latin typeface="Calibri"/>
              <a:ea typeface="Calibri"/>
              <a:cs typeface="Calibri"/>
              <a:sym typeface="Calibri"/>
            </a:endParaRPr>
          </a:p>
        </p:txBody>
      </p:sp>
    </p:spTree>
    <p:extLst>
      <p:ext uri="{BB962C8B-B14F-4D97-AF65-F5344CB8AC3E}">
        <p14:creationId xmlns:p14="http://schemas.microsoft.com/office/powerpoint/2010/main" val="29735208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Google Shape;205;g3e39834db3_0_36: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06" name="Google Shape;206;g3e39834db3_0_3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rgbClr val="000000"/>
              </a:buClr>
              <a:buSzPts val="1100"/>
              <a:buFont typeface="Arial"/>
              <a:buNone/>
            </a:pPr>
            <a:r>
              <a:rPr lang="en" sz="1200" b="1">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homework task with students.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the slide or have a fluent student read it aloud. </a:t>
            </a:r>
            <a:endParaRPr sz="1200" dirty="0">
              <a:solidFill>
                <a:schemeClr val="dk1"/>
              </a:solidFill>
              <a:latin typeface="Calibri"/>
              <a:ea typeface="Calibri"/>
              <a:cs typeface="Calibri"/>
              <a:sym typeface="Calibri"/>
            </a:endParaRPr>
          </a:p>
          <a:p>
            <a:pPr marL="228600" lvl="0" indent="-15240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note the homework task. </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974423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3e39834db3_0_86: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2" name="Google Shape;212;g3e39834db3_0_8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This slide can be customized with the group assignments for ALL block for today’s lesson</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The focus on ALL block in Module 1 is on building fluency and allowing time for independent reading.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Refer to the ALL Block Teacher Guide and Supporting Materials document found here: </a:t>
            </a:r>
            <a:r>
              <a:rPr lang="en" sz="1200" u="sng">
                <a:solidFill>
                  <a:srgbClr val="0097A7"/>
                </a:solidFill>
                <a:latin typeface="Calibri"/>
                <a:ea typeface="Calibri"/>
                <a:cs typeface="Calibri"/>
                <a:sym typeface="Calibri"/>
                <a:hlinkClick r:id="rId3"/>
              </a:rPr>
              <a:t>http://curriculum.eleducation.org/sites/default/files/g4m1u3_all-block_072017.pdf</a:t>
            </a:r>
            <a:r>
              <a:rPr lang="en"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p:txBody>
      </p:sp>
      <p:sp>
        <p:nvSpPr>
          <p:cNvPr id="213" name="Google Shape;213;g3e39834db3_0_8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446461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3a2ea51330_0_6: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3" name="Google Shape;133;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a:solidFill>
                  <a:schemeClr val="dk1"/>
                </a:solidFill>
                <a:latin typeface="Calibri"/>
                <a:ea typeface="Calibri"/>
                <a:cs typeface="Calibri"/>
                <a:sym typeface="Calibri"/>
              </a:rPr>
              <a:t>New materials and resources can be downloaded at: </a:t>
            </a:r>
            <a:r>
              <a:rPr lang="en" sz="1200" u="sng">
                <a:solidFill>
                  <a:schemeClr val="hlink"/>
                </a:solidFill>
                <a:latin typeface="Calibri"/>
                <a:ea typeface="Calibri"/>
                <a:cs typeface="Calibri"/>
                <a:sym typeface="Calibri"/>
                <a:hlinkClick r:id="rId3"/>
              </a:rPr>
              <a:t>http://curriculum.eleducation.org/curriculum/ela/grade-4/module-1/unit-3/lesson-3</a:t>
            </a: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Assessment resources can be found here.  You must first create or use your free account:  </a:t>
            </a:r>
            <a:r>
              <a:rPr lang="en" sz="1200" u="sng">
                <a:solidFill>
                  <a:schemeClr val="hlink"/>
                </a:solidFill>
                <a:latin typeface="Calibri"/>
                <a:ea typeface="Calibri"/>
                <a:cs typeface="Calibri"/>
                <a:sym typeface="Calibri"/>
                <a:hlinkClick r:id="rId4"/>
              </a:rPr>
              <a:t>https://eleducation.org/resources/revising-a-poem</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New Materials to Prepare in Advance: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Mid-Unit 3 Assessment: Revising a Poem for Word Choice and Punctuation</a:t>
            </a:r>
            <a:r>
              <a:rPr lang="en" sz="1200">
                <a:solidFill>
                  <a:schemeClr val="dk1"/>
                </a:solidFill>
                <a:latin typeface="Calibri"/>
                <a:ea typeface="Calibri"/>
                <a:cs typeface="Calibri"/>
                <a:sym typeface="Calibri"/>
              </a:rPr>
              <a:t> (see Assessment Overview and Resources; one per student and one to display)</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Model for Critique: Poem</a:t>
            </a:r>
            <a:r>
              <a:rPr lang="en" sz="1200">
                <a:solidFill>
                  <a:schemeClr val="dk1"/>
                </a:solidFill>
                <a:latin typeface="Calibri"/>
                <a:ea typeface="Calibri"/>
                <a:cs typeface="Calibri"/>
                <a:sym typeface="Calibri"/>
              </a:rPr>
              <a:t> (one per student and one to display)</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Model for Critique: Poem</a:t>
            </a:r>
            <a:r>
              <a:rPr lang="en" sz="1200">
                <a:solidFill>
                  <a:schemeClr val="dk1"/>
                </a:solidFill>
                <a:latin typeface="Calibri"/>
                <a:ea typeface="Calibri"/>
                <a:cs typeface="Calibri"/>
                <a:sym typeface="Calibri"/>
              </a:rPr>
              <a:t> (example, for teacher reference)</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Thesaurus (one per pair)</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Paper (blank and lined; one piece of each per student)</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Red, yellow, and green objects (one of each per student)</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Materials to Gather from Previous Lessons: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Performance Task anchor chart</a:t>
            </a:r>
            <a:r>
              <a:rPr lang="en" sz="1200">
                <a:solidFill>
                  <a:schemeClr val="dk1"/>
                </a:solidFill>
                <a:latin typeface="Calibri"/>
                <a:ea typeface="Calibri"/>
                <a:cs typeface="Calibri"/>
                <a:sym typeface="Calibri"/>
              </a:rPr>
              <a:t> (begun in Unit 1, Lesson 1)</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End of Unit 2 Assessments with Feedback</a:t>
            </a:r>
            <a:r>
              <a:rPr lang="en" sz="1200">
                <a:solidFill>
                  <a:schemeClr val="dk1"/>
                </a:solidFill>
                <a:latin typeface="Calibri"/>
                <a:ea typeface="Calibri"/>
                <a:cs typeface="Calibri"/>
                <a:sym typeface="Calibri"/>
              </a:rPr>
              <a:t> (one per student; completed in Unit 2, Lesson 14)</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Working to Become Ethical People anchor chart </a:t>
            </a:r>
            <a:r>
              <a:rPr lang="en" sz="1200">
                <a:solidFill>
                  <a:schemeClr val="dk1"/>
                </a:solidFill>
                <a:latin typeface="Calibri"/>
                <a:ea typeface="Calibri"/>
                <a:cs typeface="Calibri"/>
                <a:sym typeface="Calibri"/>
              </a:rPr>
              <a:t>(begun in Unit 1, Lesson 2)</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Poem (begun in Lesson 1; added to during Work Time B; one per student)</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Working to Become Effective Learners anchor chart </a:t>
            </a:r>
            <a:r>
              <a:rPr lang="en" sz="1200">
                <a:solidFill>
                  <a:schemeClr val="dk1"/>
                </a:solidFill>
                <a:latin typeface="Calibri"/>
                <a:ea typeface="Calibri"/>
                <a:cs typeface="Calibri"/>
                <a:sym typeface="Calibri"/>
              </a:rPr>
              <a:t>(begun in Unit 2, Lesson 1)</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Prepare classroom systems for active learning:</a:t>
            </a:r>
            <a:endParaRPr sz="1200">
              <a:solidFill>
                <a:schemeClr val="dk1"/>
              </a:solidFill>
              <a:latin typeface="Calibri"/>
              <a:ea typeface="Calibri"/>
              <a:cs typeface="Calibri"/>
              <a:sym typeface="Calibri"/>
            </a:endParaRPr>
          </a:p>
          <a:p>
            <a:pPr marL="457200" lvl="0" indent="-304800" rtl="0">
              <a:lnSpc>
                <a:spcPct val="150000"/>
              </a:lnSpc>
              <a:spcBef>
                <a:spcPts val="0"/>
              </a:spcBef>
              <a:spcAft>
                <a:spcPts val="0"/>
              </a:spcAft>
              <a:buClr>
                <a:srgbClr val="444444"/>
              </a:buClr>
              <a:buSzPts val="1200"/>
              <a:buFont typeface="Calibri"/>
              <a:buChar char="●"/>
            </a:pPr>
            <a:r>
              <a:rPr lang="en" sz="1200">
                <a:solidFill>
                  <a:srgbClr val="444444"/>
                </a:solidFill>
                <a:latin typeface="Calibri"/>
                <a:ea typeface="Calibri"/>
                <a:cs typeface="Calibri"/>
                <a:sym typeface="Calibri"/>
              </a:rPr>
              <a:t>Be prepared to return these assessments with feedback in Lesson 10.</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79783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g3a30a3459f_0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2" name="Google Shape;142;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Model Critique Poem</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Review these protocols before teaching. They are all (introduced) (used) in this lesson: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Red Light / Green Light Protocol</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u="sng" dirty="0">
                <a:solidFill>
                  <a:schemeClr val="accent5"/>
                </a:solidFill>
                <a:latin typeface="Calibri"/>
                <a:ea typeface="Calibri"/>
                <a:cs typeface="Calibri"/>
                <a:sym typeface="Calibri"/>
                <a:hlinkClick r:id="rId3"/>
              </a:rPr>
              <a:t>https://eleducation.org/resources/general-protocols-and-strategies-from-management-in-the-active-classroom</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743906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Google Shape;148;g3a2ea51330_0_11: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9" name="Google Shape;149;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30447134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g3a2ea51330_0_17: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4" name="Google Shape;154;g3a2ea51330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Class</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slide with the students and build excitement for the lesson.</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586589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Google Shape;159;g3a2ea51330_1_2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0" name="Google Shape;160;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5</a:t>
            </a:r>
            <a:r>
              <a:rPr lang="en-US" sz="1200" b="1" dirty="0">
                <a:solidFill>
                  <a:schemeClr val="dk1"/>
                </a:solidFill>
                <a:latin typeface="Calibri"/>
                <a:ea typeface="Calibri"/>
                <a:cs typeface="Calibri"/>
                <a:sym typeface="Calibri"/>
              </a:rPr>
              <a:t>-7</a:t>
            </a:r>
            <a:r>
              <a:rPr lang="en" sz="1200" b="1" dirty="0">
                <a:solidFill>
                  <a:schemeClr val="dk1"/>
                </a:solidFill>
                <a:latin typeface="Calibri"/>
                <a:ea typeface="Calibri"/>
                <a:cs typeface="Calibri"/>
                <a:sym typeface="Calibri"/>
              </a:rPr>
              <a:t>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Individual</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Mid-Unit 3 Assessment: Revising a Poem for Word Choice and Punctuation.</a:t>
            </a:r>
            <a:r>
              <a:rPr lang="en" sz="1200" dirty="0">
                <a:solidFill>
                  <a:schemeClr val="dk1"/>
                </a:solidFill>
                <a:latin typeface="Calibri"/>
                <a:ea typeface="Calibri"/>
                <a:cs typeface="Calibri"/>
                <a:sym typeface="Calibri"/>
              </a:rPr>
              <a:t> Show students there are two parts, and help students understand that the two parts are linked.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directions aloud for students as they read along silently in their heads. Tell students they will complete the assessment later in the lesson.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Using </a:t>
            </a:r>
            <a:r>
              <a:rPr lang="en" sz="1200" b="1" dirty="0">
                <a:solidFill>
                  <a:schemeClr val="dk1"/>
                </a:solidFill>
                <a:latin typeface="Calibri"/>
                <a:ea typeface="Calibri"/>
                <a:cs typeface="Calibri"/>
                <a:sym typeface="Calibri"/>
              </a:rPr>
              <a:t>a total participation technique, </a:t>
            </a:r>
            <a:r>
              <a:rPr lang="en" sz="1200" dirty="0">
                <a:solidFill>
                  <a:schemeClr val="dk1"/>
                </a:solidFill>
                <a:latin typeface="Calibri"/>
                <a:ea typeface="Calibri"/>
                <a:cs typeface="Calibri"/>
                <a:sym typeface="Calibri"/>
              </a:rPr>
              <a:t>invite responses from the group: “</a:t>
            </a:r>
            <a:r>
              <a:rPr lang="en" sz="1200" i="1" dirty="0">
                <a:solidFill>
                  <a:schemeClr val="dk1"/>
                </a:solidFill>
                <a:latin typeface="Calibri"/>
                <a:ea typeface="Calibri"/>
                <a:cs typeface="Calibri"/>
                <a:sym typeface="Calibri"/>
              </a:rPr>
              <a:t>From what you have heard about what you are going to do, what is the purpose of this assessment?</a:t>
            </a:r>
            <a:r>
              <a:rPr lang="en" sz="1200"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 (to improve poems by choosing precise words and phrases, and by using punctuation for effect)</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of where this is all heading by focusing their attention on their </a:t>
            </a:r>
            <a:r>
              <a:rPr lang="en" sz="1200" b="1" dirty="0">
                <a:solidFill>
                  <a:schemeClr val="dk1"/>
                </a:solidFill>
                <a:latin typeface="Calibri"/>
                <a:ea typeface="Calibri"/>
                <a:cs typeface="Calibri"/>
                <a:sym typeface="Calibri"/>
              </a:rPr>
              <a:t>Performance Task anchor chart</a:t>
            </a:r>
            <a:r>
              <a:rPr lang="en" sz="1200" dirty="0">
                <a:solidFill>
                  <a:schemeClr val="dk1"/>
                </a:solidFill>
                <a:latin typeface="Calibri"/>
                <a:ea typeface="Calibri"/>
                <a:cs typeface="Calibri"/>
                <a:sym typeface="Calibri"/>
              </a:rPr>
              <a:t> and reading through what they will do for the performance task</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being able to identify and produce revisions</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 you explain, display a “map” of the assessment on the board. Provide timers to increase predictability for the assessment process.  Example— Two parts:</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1. Revise your poem. </a:t>
            </a:r>
            <a:endParaRPr sz="1200" dirty="0">
              <a:solidFill>
                <a:schemeClr val="dk1"/>
              </a:solidFill>
              <a:latin typeface="Calibri"/>
              <a:ea typeface="Calibri"/>
              <a:cs typeface="Calibri"/>
              <a:sym typeface="Calibri"/>
            </a:endParaRPr>
          </a:p>
          <a:p>
            <a:pPr marL="1371600" lvl="2" indent="-292100" rtl="0">
              <a:spcBef>
                <a:spcPts val="0"/>
              </a:spcBef>
              <a:spcAft>
                <a:spcPts val="0"/>
              </a:spcAft>
              <a:buClr>
                <a:schemeClr val="dk1"/>
              </a:buClr>
              <a:buSzPts val="1000"/>
              <a:buChar char="■"/>
            </a:pPr>
            <a:r>
              <a:rPr lang="en" sz="1200" dirty="0">
                <a:solidFill>
                  <a:schemeClr val="dk1"/>
                </a:solidFill>
                <a:latin typeface="Calibri"/>
                <a:ea typeface="Calibri"/>
                <a:cs typeface="Calibri"/>
                <a:sym typeface="Calibri"/>
              </a:rPr>
              <a:t>A. Revise for word and phrase choice. </a:t>
            </a:r>
            <a:endParaRPr sz="1200" dirty="0">
              <a:solidFill>
                <a:schemeClr val="dk1"/>
              </a:solidFill>
              <a:latin typeface="Calibri"/>
              <a:ea typeface="Calibri"/>
              <a:cs typeface="Calibri"/>
              <a:sym typeface="Calibri"/>
            </a:endParaRPr>
          </a:p>
          <a:p>
            <a:pPr marL="1371600" lvl="2" indent="-292100" rtl="0">
              <a:spcBef>
                <a:spcPts val="0"/>
              </a:spcBef>
              <a:spcAft>
                <a:spcPts val="0"/>
              </a:spcAft>
              <a:buClr>
                <a:schemeClr val="dk1"/>
              </a:buClr>
              <a:buSzPts val="1000"/>
              <a:buChar char="■"/>
            </a:pPr>
            <a:r>
              <a:rPr lang="en" sz="1200" dirty="0">
                <a:solidFill>
                  <a:schemeClr val="dk1"/>
                </a:solidFill>
                <a:latin typeface="Calibri"/>
                <a:ea typeface="Calibri"/>
                <a:cs typeface="Calibri"/>
                <a:sym typeface="Calibri"/>
              </a:rPr>
              <a:t>B. Revise for punctuation. </a:t>
            </a:r>
            <a:endParaRPr sz="1200" dirty="0">
              <a:solidFill>
                <a:schemeClr val="dk1"/>
              </a:solidFill>
              <a:latin typeface="Calibri"/>
              <a:ea typeface="Calibri"/>
              <a:cs typeface="Calibri"/>
              <a:sym typeface="Calibri"/>
            </a:endParaRPr>
          </a:p>
          <a:p>
            <a:pPr marL="1371600" lvl="2" indent="-292100" rtl="0">
              <a:spcBef>
                <a:spcPts val="0"/>
              </a:spcBef>
              <a:spcAft>
                <a:spcPts val="0"/>
              </a:spcAft>
              <a:buClr>
                <a:schemeClr val="dk1"/>
              </a:buClr>
              <a:buSzPts val="1000"/>
              <a:buChar char="■"/>
            </a:pPr>
            <a:r>
              <a:rPr lang="en" sz="1200" dirty="0">
                <a:solidFill>
                  <a:schemeClr val="dk1"/>
                </a:solidFill>
                <a:latin typeface="Calibri"/>
                <a:ea typeface="Calibri"/>
                <a:cs typeface="Calibri"/>
                <a:sym typeface="Calibri"/>
              </a:rPr>
              <a:t>C. Write a final draft.</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2. Explain your revisions </a:t>
            </a:r>
            <a:r>
              <a:rPr lang="en-US" sz="1200" dirty="0">
                <a:solidFill>
                  <a:schemeClr val="dk1"/>
                </a:solidFill>
                <a:latin typeface="Calibri"/>
                <a:ea typeface="Calibri"/>
                <a:cs typeface="Calibri"/>
                <a:sym typeface="Calibri"/>
              </a:rPr>
              <a:t>in</a:t>
            </a:r>
            <a:r>
              <a:rPr lang="en-US" sz="1200" baseline="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the form. </a:t>
            </a:r>
            <a:endParaRPr sz="1200" dirty="0">
              <a:solidFill>
                <a:schemeClr val="dk1"/>
              </a:solidFill>
              <a:latin typeface="Calibri"/>
              <a:ea typeface="Calibri"/>
              <a:cs typeface="Calibri"/>
              <a:sym typeface="Calibri"/>
            </a:endParaRPr>
          </a:p>
          <a:p>
            <a:pPr marL="1371600" lvl="2" indent="-292100" rtl="0">
              <a:spcBef>
                <a:spcPts val="0"/>
              </a:spcBef>
              <a:spcAft>
                <a:spcPts val="0"/>
              </a:spcAft>
              <a:buClr>
                <a:schemeClr val="dk1"/>
              </a:buClr>
              <a:buSzPts val="1000"/>
              <a:buChar char="■"/>
            </a:pPr>
            <a:r>
              <a:rPr lang="en" sz="1200" dirty="0">
                <a:solidFill>
                  <a:schemeClr val="dk1"/>
                </a:solidFill>
                <a:latin typeface="Calibri"/>
                <a:ea typeface="Calibri"/>
                <a:cs typeface="Calibri"/>
                <a:sym typeface="Calibri"/>
              </a:rPr>
              <a:t>A. Identify your revisions. </a:t>
            </a:r>
            <a:endParaRPr sz="1200" dirty="0">
              <a:solidFill>
                <a:schemeClr val="dk1"/>
              </a:solidFill>
              <a:latin typeface="Calibri"/>
              <a:ea typeface="Calibri"/>
              <a:cs typeface="Calibri"/>
              <a:sym typeface="Calibri"/>
            </a:endParaRPr>
          </a:p>
          <a:p>
            <a:pPr marL="1371600" lvl="2" indent="-292100" rtl="0">
              <a:spcBef>
                <a:spcPts val="0"/>
              </a:spcBef>
              <a:spcAft>
                <a:spcPts val="0"/>
              </a:spcAft>
              <a:buClr>
                <a:schemeClr val="dk1"/>
              </a:buClr>
              <a:buSzPts val="1000"/>
              <a:buChar char="■"/>
            </a:pPr>
            <a:r>
              <a:rPr lang="en" sz="1200" dirty="0">
                <a:solidFill>
                  <a:schemeClr val="dk1"/>
                </a:solidFill>
                <a:latin typeface="Calibri"/>
                <a:ea typeface="Calibri"/>
                <a:cs typeface="Calibri"/>
                <a:sym typeface="Calibri"/>
              </a:rPr>
              <a:t>B. Explain your revisions.</a:t>
            </a:r>
            <a:endParaRPr dirty="0"/>
          </a:p>
        </p:txBody>
      </p:sp>
    </p:spTree>
    <p:extLst>
      <p:ext uri="{BB962C8B-B14F-4D97-AF65-F5344CB8AC3E}">
        <p14:creationId xmlns:p14="http://schemas.microsoft.com/office/powerpoint/2010/main" val="42736865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Google Shape;165;g3a425ba501_0_26: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6" name="Google Shape;166;g3a425ba501_0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8-</a:t>
            </a:r>
            <a:r>
              <a:rPr lang="en" sz="1200" b="1" dirty="0">
                <a:solidFill>
                  <a:schemeClr val="dk1"/>
                </a:solidFill>
                <a:latin typeface="Calibri"/>
                <a:ea typeface="Calibri"/>
                <a:cs typeface="Calibri"/>
                <a:sym typeface="Calibri"/>
              </a:rPr>
              <a:t>10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posted learning targets and select a volunteer to read them aloud:</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“I can revise words and phrases in my poem to convey ideas precisely.” </a:t>
            </a:r>
            <a:endParaRPr sz="1200" b="1"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“I can revise punctuation in my poem for effect.”</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Underline the words </a:t>
            </a:r>
            <a:r>
              <a:rPr lang="en" sz="1200" i="1" dirty="0">
                <a:solidFill>
                  <a:schemeClr val="dk1"/>
                </a:solidFill>
                <a:latin typeface="Calibri"/>
                <a:ea typeface="Calibri"/>
                <a:cs typeface="Calibri"/>
                <a:sym typeface="Calibri"/>
              </a:rPr>
              <a:t>convey </a:t>
            </a:r>
            <a:r>
              <a:rPr lang="en" sz="1200" dirty="0">
                <a:solidFill>
                  <a:schemeClr val="dk1"/>
                </a:solidFill>
                <a:latin typeface="Calibri"/>
                <a:ea typeface="Calibri"/>
                <a:cs typeface="Calibri"/>
                <a:sym typeface="Calibri"/>
              </a:rPr>
              <a:t>and </a:t>
            </a:r>
            <a:r>
              <a:rPr lang="en" sz="1200" i="1" dirty="0">
                <a:solidFill>
                  <a:schemeClr val="dk1"/>
                </a:solidFill>
                <a:latin typeface="Calibri"/>
                <a:ea typeface="Calibri"/>
                <a:cs typeface="Calibri"/>
                <a:sym typeface="Calibri"/>
              </a:rPr>
              <a:t>precisely</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first on the word </a:t>
            </a:r>
            <a:r>
              <a:rPr lang="en" sz="1200" i="1" dirty="0">
                <a:solidFill>
                  <a:schemeClr val="dk1"/>
                </a:solidFill>
                <a:latin typeface="Calibri"/>
                <a:ea typeface="Calibri"/>
                <a:cs typeface="Calibri"/>
                <a:sym typeface="Calibri"/>
              </a:rPr>
              <a:t>precisely</a:t>
            </a:r>
            <a:r>
              <a:rPr lang="en" sz="1200" dirty="0">
                <a:solidFill>
                  <a:schemeClr val="dk1"/>
                </a:solidFill>
                <a:latin typeface="Calibri"/>
                <a:ea typeface="Calibri"/>
                <a:cs typeface="Calibri"/>
                <a:sym typeface="Calibri"/>
              </a:rPr>
              <a:t>. Using a </a:t>
            </a:r>
            <a:r>
              <a:rPr lang="en" sz="1200" b="0" dirty="0">
                <a:solidFill>
                  <a:schemeClr val="dk1"/>
                </a:solidFill>
                <a:latin typeface="Calibri"/>
                <a:ea typeface="Calibri"/>
                <a:cs typeface="Calibri"/>
                <a:sym typeface="Calibri"/>
              </a:rPr>
              <a:t>total participation technique, </a:t>
            </a:r>
            <a:r>
              <a:rPr lang="en" sz="1200" dirty="0">
                <a:solidFill>
                  <a:schemeClr val="dk1"/>
                </a:solidFill>
                <a:latin typeface="Calibri"/>
                <a:ea typeface="Calibri"/>
                <a:cs typeface="Calibri"/>
                <a:sym typeface="Calibri"/>
              </a:rPr>
              <a:t>invite responses from the group: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does ‘precisely’ mean?</a:t>
            </a:r>
            <a:r>
              <a:rPr lang="en" sz="1200" b="1" i="1"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If we are precise about how we do something, how do we do it?”</a:t>
            </a:r>
            <a:r>
              <a:rPr lang="en" sz="1200" b="1" dirty="0">
                <a:solidFill>
                  <a:schemeClr val="dk1"/>
                </a:solidFill>
                <a:latin typeface="Calibri"/>
                <a:ea typeface="Calibri"/>
                <a:cs typeface="Calibri"/>
                <a:sym typeface="Calibri"/>
              </a:rPr>
              <a:t> (We are very exact.) </a:t>
            </a:r>
            <a:r>
              <a:rPr lang="en" sz="1200" dirty="0">
                <a:solidFill>
                  <a:schemeClr val="dk1"/>
                </a:solidFill>
                <a:latin typeface="Calibri"/>
                <a:ea typeface="Calibri"/>
                <a:cs typeface="Calibri"/>
                <a:sym typeface="Calibri"/>
              </a:rPr>
              <a:t>Students may need to use a dictionary to determine the meaning of this word.</a:t>
            </a:r>
            <a:endParaRPr sz="1200" b="1"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is an antonym for the word ‘precise?’ Remember that an antonym is a word that means the opposite.” </a:t>
            </a:r>
            <a:r>
              <a:rPr lang="en" sz="1200" b="1" dirty="0">
                <a:solidFill>
                  <a:schemeClr val="dk1"/>
                </a:solidFill>
                <a:latin typeface="Calibri"/>
                <a:ea typeface="Calibri"/>
                <a:cs typeface="Calibri"/>
                <a:sym typeface="Calibri"/>
              </a:rPr>
              <a:t>(vague) </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word </a:t>
            </a:r>
            <a:r>
              <a:rPr lang="en" sz="1200" i="1" dirty="0">
                <a:solidFill>
                  <a:schemeClr val="dk1"/>
                </a:solidFill>
                <a:latin typeface="Calibri"/>
                <a:ea typeface="Calibri"/>
                <a:cs typeface="Calibri"/>
                <a:sym typeface="Calibri"/>
              </a:rPr>
              <a:t>convey</a:t>
            </a:r>
            <a:r>
              <a:rPr lang="en" sz="1200" dirty="0">
                <a:solidFill>
                  <a:schemeClr val="dk1"/>
                </a:solidFill>
                <a:latin typeface="Calibri"/>
                <a:ea typeface="Calibri"/>
                <a:cs typeface="Calibri"/>
                <a:sym typeface="Calibri"/>
              </a:rPr>
              <a:t>. Using a</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total participation technique, </a:t>
            </a:r>
            <a:r>
              <a:rPr lang="en" sz="1200" dirty="0">
                <a:solidFill>
                  <a:schemeClr val="dk1"/>
                </a:solidFill>
                <a:latin typeface="Calibri"/>
                <a:ea typeface="Calibri"/>
                <a:cs typeface="Calibri"/>
                <a:sym typeface="Calibri"/>
              </a:rPr>
              <a:t>invite responses from the group: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word could you replace this with for the learning target to still have the same meaning?” </a:t>
            </a:r>
            <a:r>
              <a:rPr lang="en" sz="1200" b="1" dirty="0">
                <a:solidFill>
                  <a:schemeClr val="dk1"/>
                </a:solidFill>
                <a:latin typeface="Calibri"/>
                <a:ea typeface="Calibri"/>
                <a:cs typeface="Calibri"/>
                <a:sym typeface="Calibri"/>
              </a:rPr>
              <a:t>(communicate) </a:t>
            </a:r>
            <a:endParaRPr sz="1200" b="1"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“So what are we going to be doing to meet this learning target?” </a:t>
            </a:r>
            <a:r>
              <a:rPr lang="en" sz="1200" b="1" dirty="0">
                <a:solidFill>
                  <a:schemeClr val="dk1"/>
                </a:solidFill>
                <a:latin typeface="Calibri"/>
                <a:ea typeface="Calibri"/>
                <a:cs typeface="Calibri"/>
                <a:sym typeface="Calibri"/>
              </a:rPr>
              <a:t>(revise words and phrases in poems to communicate ideas exactly without vagueness)</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Underline the words </a:t>
            </a:r>
            <a:r>
              <a:rPr lang="en" sz="1200" i="1" dirty="0">
                <a:solidFill>
                  <a:schemeClr val="dk1"/>
                </a:solidFill>
                <a:latin typeface="Calibri"/>
                <a:ea typeface="Calibri"/>
                <a:cs typeface="Calibri"/>
                <a:sym typeface="Calibri"/>
              </a:rPr>
              <a:t>for</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effect </a:t>
            </a:r>
            <a:r>
              <a:rPr lang="en" sz="1200" dirty="0">
                <a:solidFill>
                  <a:schemeClr val="dk1"/>
                </a:solidFill>
                <a:latin typeface="Calibri"/>
                <a:ea typeface="Calibri"/>
                <a:cs typeface="Calibri"/>
                <a:sym typeface="Calibri"/>
              </a:rPr>
              <a:t>in the second learning target.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Using a </a:t>
            </a:r>
            <a:r>
              <a:rPr lang="en" sz="1200" b="0" dirty="0">
                <a:solidFill>
                  <a:schemeClr val="dk1"/>
                </a:solidFill>
                <a:latin typeface="Calibri"/>
                <a:ea typeface="Calibri"/>
                <a:cs typeface="Calibri"/>
                <a:sym typeface="Calibri"/>
              </a:rPr>
              <a:t>total participation technique, </a:t>
            </a:r>
            <a:r>
              <a:rPr lang="en" sz="1200" dirty="0">
                <a:solidFill>
                  <a:schemeClr val="dk1"/>
                </a:solidFill>
                <a:latin typeface="Calibri"/>
                <a:ea typeface="Calibri"/>
                <a:cs typeface="Calibri"/>
                <a:sym typeface="Calibri"/>
              </a:rPr>
              <a:t>invite responses from the group: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does this mean? If we do something for ‘effect,’ why are we doing it?” </a:t>
            </a:r>
            <a:r>
              <a:rPr lang="en" sz="1200" b="1" dirty="0">
                <a:solidFill>
                  <a:schemeClr val="dk1"/>
                </a:solidFill>
                <a:latin typeface="Calibri"/>
                <a:ea typeface="Calibri"/>
                <a:cs typeface="Calibri"/>
                <a:sym typeface="Calibri"/>
              </a:rPr>
              <a:t>(We are doing it in a way to get a certain response, and we think about the intention that we have and how to ensure that this intention is understood.)</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Record those words on the</a:t>
            </a:r>
            <a:r>
              <a:rPr lang="en" sz="1200" b="1" dirty="0">
                <a:solidFill>
                  <a:schemeClr val="dk1"/>
                </a:solidFill>
                <a:latin typeface="Calibri"/>
                <a:ea typeface="Calibri"/>
                <a:cs typeface="Calibri"/>
                <a:sym typeface="Calibri"/>
              </a:rPr>
              <a:t> Academic Word Wall</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Return students’</a:t>
            </a:r>
            <a:r>
              <a:rPr lang="en" sz="1200" b="1" dirty="0">
                <a:solidFill>
                  <a:schemeClr val="dk1"/>
                </a:solidFill>
                <a:latin typeface="Calibri"/>
                <a:ea typeface="Calibri"/>
                <a:cs typeface="Calibri"/>
                <a:sym typeface="Calibri"/>
              </a:rPr>
              <a:t> End of Unit 2 Assessments </a:t>
            </a:r>
            <a:r>
              <a:rPr lang="en" sz="1200" b="0" dirty="0">
                <a:solidFill>
                  <a:schemeClr val="dk1"/>
                </a:solidFill>
                <a:latin typeface="Calibri"/>
                <a:ea typeface="Calibri"/>
                <a:cs typeface="Calibri"/>
                <a:sym typeface="Calibri"/>
              </a:rPr>
              <a:t>with Feedback.</a:t>
            </a:r>
            <a:endParaRPr sz="1200" b="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spend a few minutes reading the feedback. If they require teacher support to understand the feedback, encourage them to write their names on the board so you can visit with them in this lesson.</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understanding of the learning targets</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may require additional examples of the vocabulary words used in context to deepen understanding.</a:t>
            </a:r>
            <a:endParaRPr dirty="0"/>
          </a:p>
        </p:txBody>
      </p:sp>
    </p:spTree>
    <p:extLst>
      <p:ext uri="{BB962C8B-B14F-4D97-AF65-F5344CB8AC3E}">
        <p14:creationId xmlns:p14="http://schemas.microsoft.com/office/powerpoint/2010/main" val="37872025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g3a425ba501_0_31: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4" name="Google Shape;174;g3a425ba501_0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Triads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Group students into triads. Invite them to label themselves A, B, and C.</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of the two things they will be revising their poems for this lesson: words and phrases to convey ideas precisely, and punctuation for effect.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and display the </a:t>
            </a:r>
            <a:r>
              <a:rPr lang="en" sz="1200" b="1" dirty="0">
                <a:solidFill>
                  <a:schemeClr val="dk1"/>
                </a:solidFill>
                <a:latin typeface="Calibri"/>
                <a:ea typeface="Calibri"/>
                <a:cs typeface="Calibri"/>
                <a:sym typeface="Calibri"/>
              </a:rPr>
              <a:t>Model for Critique: Poem</a:t>
            </a:r>
            <a:r>
              <a:rPr lang="en" sz="1200" dirty="0">
                <a:solidFill>
                  <a:schemeClr val="dk1"/>
                </a:solidFill>
                <a:latin typeface="Calibri"/>
                <a:ea typeface="Calibri"/>
                <a:cs typeface="Calibri"/>
                <a:sym typeface="Calibri"/>
              </a:rPr>
              <a:t> and read the unrevised poem aloud.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Using a </a:t>
            </a:r>
            <a:r>
              <a:rPr lang="en" sz="1200" b="0" dirty="0">
                <a:solidFill>
                  <a:schemeClr val="dk1"/>
                </a:solidFill>
                <a:latin typeface="Calibri"/>
                <a:ea typeface="Calibri"/>
                <a:cs typeface="Calibri"/>
                <a:sym typeface="Calibri"/>
              </a:rPr>
              <a:t>total participation technique, </a:t>
            </a:r>
            <a:r>
              <a:rPr lang="en" sz="1200" dirty="0">
                <a:solidFill>
                  <a:schemeClr val="dk1"/>
                </a:solidFill>
                <a:latin typeface="Calibri"/>
                <a:ea typeface="Calibri"/>
                <a:cs typeface="Calibri"/>
                <a:sym typeface="Calibri"/>
              </a:rPr>
              <a:t>invite responses from the group: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is this poem about—what is the topic? What was the poet inspired by? How do you know?”</a:t>
            </a:r>
            <a:r>
              <a:rPr lang="en" sz="1200" b="1" i="1"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(a running horse; the title says it)</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close their eyes and then read the poem again. Invite students to picture what the poet is describing.</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they are going to begin with identifying places where the words and/or phrases could be improved to convey the ideas more precisely.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Using a</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total participation technique, </a:t>
            </a:r>
            <a:r>
              <a:rPr lang="en" sz="1200" dirty="0">
                <a:solidFill>
                  <a:schemeClr val="dk1"/>
                </a:solidFill>
                <a:latin typeface="Calibri"/>
                <a:ea typeface="Calibri"/>
                <a:cs typeface="Calibri"/>
                <a:sym typeface="Calibri"/>
              </a:rPr>
              <a:t>invite responses from the group: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is the idea that the poet is trying to convey here for the reader?” </a:t>
            </a:r>
            <a:r>
              <a:rPr lang="en" sz="1200" b="1" dirty="0">
                <a:solidFill>
                  <a:schemeClr val="dk1"/>
                </a:solidFill>
                <a:latin typeface="Calibri"/>
                <a:ea typeface="Calibri"/>
                <a:cs typeface="Calibri"/>
                <a:sym typeface="Calibri"/>
              </a:rPr>
              <a:t>(how fast and powerful this horse looks when he runs)</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Clarify that students are going to be looking to revise words and phrases to help the poet more precisely convey the idea that the horse looks magical and magnificent when he runs.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Provide an example. Underline the word </a:t>
            </a:r>
            <a:r>
              <a:rPr lang="en" sz="1200" i="1" dirty="0">
                <a:solidFill>
                  <a:schemeClr val="dk1"/>
                </a:solidFill>
                <a:latin typeface="Calibri"/>
                <a:ea typeface="Calibri"/>
                <a:cs typeface="Calibri"/>
                <a:sym typeface="Calibri"/>
              </a:rPr>
              <a:t>red</a:t>
            </a:r>
            <a:r>
              <a:rPr lang="en" sz="1200" dirty="0">
                <a:solidFill>
                  <a:schemeClr val="dk1"/>
                </a:solidFill>
                <a:latin typeface="Calibri"/>
                <a:ea typeface="Calibri"/>
                <a:cs typeface="Calibri"/>
                <a:sym typeface="Calibri"/>
              </a:rPr>
              <a:t>, and explain that this is vague because there are many shades of red—for example, fire engine red, tomato red and burgundy red—and that to help the reader picture the horse more clearly, the poet could describe the shade of red or use a comparison.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students 2 minutes to read the model poem and to think about where they would make changes if they were the poet, to make the words and phrases more precisely convey this idea.</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able to correctly identify what the poem is about and how they know (What inspired the poem).</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Provide differentiated mentors by purposefully pre-selecting student partnerships. Consider meeting with the mentors in advance to encourage them to engage with their partner and share their thought process.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After discussing the word </a:t>
            </a:r>
            <a:r>
              <a:rPr lang="en" sz="1200" i="1" dirty="0">
                <a:solidFill>
                  <a:schemeClr val="dk1"/>
                </a:solidFill>
                <a:latin typeface="Calibri"/>
                <a:ea typeface="Calibri"/>
                <a:cs typeface="Calibri"/>
                <a:sym typeface="Calibri"/>
              </a:rPr>
              <a:t>red</a:t>
            </a:r>
            <a:r>
              <a:rPr lang="en" sz="1200" dirty="0">
                <a:solidFill>
                  <a:schemeClr val="dk1"/>
                </a:solidFill>
                <a:latin typeface="Calibri"/>
                <a:ea typeface="Calibri"/>
                <a:cs typeface="Calibri"/>
                <a:sym typeface="Calibri"/>
              </a:rPr>
              <a:t>, consider providing heavier support by continuing with a model and think-aloud, revising the word with </a:t>
            </a:r>
            <a:r>
              <a:rPr lang="en" sz="1200" i="1" dirty="0">
                <a:solidFill>
                  <a:schemeClr val="dk1"/>
                </a:solidFill>
                <a:latin typeface="Calibri"/>
                <a:ea typeface="Calibri"/>
                <a:cs typeface="Calibri"/>
                <a:sym typeface="Calibri"/>
              </a:rPr>
              <a:t>fiery red</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107599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Google Shape;180;g3e94208b8e_0_1: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1" name="Google Shape;181;g3e94208b8e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Triads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Ensure that you have read over the </a:t>
            </a:r>
            <a:r>
              <a:rPr lang="en" sz="1200" b="1" dirty="0">
                <a:solidFill>
                  <a:schemeClr val="dk1"/>
                </a:solidFill>
                <a:latin typeface="Calibri"/>
                <a:ea typeface="Calibri"/>
                <a:cs typeface="Calibri"/>
                <a:sym typeface="Calibri"/>
              </a:rPr>
              <a:t>Model for Critique Poem</a:t>
            </a:r>
            <a:r>
              <a:rPr lang="en" sz="1200" dirty="0">
                <a:solidFill>
                  <a:schemeClr val="dk1"/>
                </a:solidFill>
                <a:latin typeface="Calibri"/>
                <a:ea typeface="Calibri"/>
                <a:cs typeface="Calibri"/>
                <a:sym typeface="Calibri"/>
              </a:rPr>
              <a:t> (for teacher reference) to ensure you are familiar with how to guide the students thinking.</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Teacher Notes continued on next slide - student facing slide is duplicate.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partner B to share one place in the poem in which the words and/or phrases could be revised to more precisely convey the idea with the triad. Invite the rest of the triad to underline the area suggested. Invite partner C to do the same, and then partner A. </a:t>
            </a:r>
            <a:r>
              <a:rPr lang="en" sz="1200" b="0" dirty="0">
                <a:solidFill>
                  <a:schemeClr val="dk1"/>
                </a:solidFill>
                <a:latin typeface="Calibri"/>
                <a:ea typeface="Calibri"/>
                <a:cs typeface="Calibri"/>
                <a:sym typeface="Calibri"/>
              </a:rPr>
              <a:t>Cold call </a:t>
            </a:r>
            <a:r>
              <a:rPr lang="en" sz="1200" dirty="0">
                <a:solidFill>
                  <a:schemeClr val="dk1"/>
                </a:solidFill>
                <a:latin typeface="Calibri"/>
                <a:ea typeface="Calibri"/>
                <a:cs typeface="Calibri"/>
                <a:sym typeface="Calibri"/>
              </a:rPr>
              <a:t>students to share the areas they have underlined and underline them on the displayed model.</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Select two areas that you want students to work on and circle them.</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students 2 minutes to read through the first area of the poem you have identified and to think about the words they would revise if they were the poet, to make the words and phrases more precisely convey this idea. Invite students to use a thesaurus if they think it will be helpful and to make notes on the model.</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partner A to share his or her suggestions for words or phrases to more precisely convey the idea with the triad. Invite him or her to explain how the word or phrase makes the meaning of the poem more precise. Invite partner B to do the same, and then partner C.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Cold call </a:t>
            </a:r>
            <a:r>
              <a:rPr lang="en" sz="1200" dirty="0">
                <a:solidFill>
                  <a:schemeClr val="dk1"/>
                </a:solidFill>
                <a:latin typeface="Calibri"/>
                <a:ea typeface="Calibri"/>
                <a:cs typeface="Calibri"/>
                <a:sym typeface="Calibri"/>
              </a:rPr>
              <a:t>students to share some of their suggestions and choose one to revise the model, rewriting in the space underneath each line. Refer to </a:t>
            </a:r>
            <a:r>
              <a:rPr lang="en" sz="1200" b="1" dirty="0">
                <a:solidFill>
                  <a:schemeClr val="dk1"/>
                </a:solidFill>
                <a:latin typeface="Calibri"/>
                <a:ea typeface="Calibri"/>
                <a:cs typeface="Calibri"/>
                <a:sym typeface="Calibri"/>
              </a:rPr>
              <a:t>Model for Critique: Poem </a:t>
            </a:r>
            <a:r>
              <a:rPr lang="en" sz="1200" dirty="0">
                <a:solidFill>
                  <a:schemeClr val="dk1"/>
                </a:solidFill>
                <a:latin typeface="Calibri"/>
                <a:ea typeface="Calibri"/>
                <a:cs typeface="Calibri"/>
                <a:sym typeface="Calibri"/>
              </a:rPr>
              <a:t>(example, for teacher reference) as necessary.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with the second section, but this time have partner C share with the triad first, then partner A, and then partner B.</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being able to identify the revisions in the poem and justify how these will help the poem.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Provide differentiated mentors by purposefully pre-selecting student partnerships. Consider meeting with the mentors in advance to encourage them to engage with their partner and share their thought process.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944684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56"/>
        <p:cNvGrpSpPr/>
        <p:nvPr/>
      </p:nvGrpSpPr>
      <p:grpSpPr>
        <a:xfrm>
          <a:off x="0" y="0"/>
          <a:ext cx="0" cy="0"/>
          <a:chOff x="0" y="0"/>
          <a:chExt cx="0" cy="0"/>
        </a:xfrm>
      </p:grpSpPr>
      <p:sp>
        <p:nvSpPr>
          <p:cNvPr id="57" name="Google Shape;57;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8" name="Google Shape;58;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9" name="Google Shape;59;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0" name="Google Shape;60;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1" name="Google Shape;61;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62"/>
        <p:cNvGrpSpPr/>
        <p:nvPr/>
      </p:nvGrpSpPr>
      <p:grpSpPr>
        <a:xfrm>
          <a:off x="0" y="0"/>
          <a:ext cx="0" cy="0"/>
          <a:chOff x="0" y="0"/>
          <a:chExt cx="0" cy="0"/>
        </a:xfrm>
      </p:grpSpPr>
      <p:sp>
        <p:nvSpPr>
          <p:cNvPr id="63" name="Google Shape;63;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4" name="Google Shape;64;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5" name="Google Shape;65;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7" name="Google Shape;67;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0" name="Google Shape;70;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1" name="Google Shape;7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74"/>
        <p:cNvGrpSpPr/>
        <p:nvPr/>
      </p:nvGrpSpPr>
      <p:grpSpPr>
        <a:xfrm>
          <a:off x="0" y="0"/>
          <a:ext cx="0" cy="0"/>
          <a:chOff x="0" y="0"/>
          <a:chExt cx="0" cy="0"/>
        </a:xfrm>
      </p:grpSpPr>
      <p:sp>
        <p:nvSpPr>
          <p:cNvPr id="75" name="Google Shape;75;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6" name="Google Shape;76;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8" name="Google Shape;78;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0" name="Google Shape;80;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1"/>
        <p:cNvGrpSpPr/>
        <p:nvPr/>
      </p:nvGrpSpPr>
      <p:grpSpPr>
        <a:xfrm>
          <a:off x="0" y="0"/>
          <a:ext cx="0" cy="0"/>
          <a:chOff x="0" y="0"/>
          <a:chExt cx="0" cy="0"/>
        </a:xfrm>
      </p:grpSpPr>
      <p:sp>
        <p:nvSpPr>
          <p:cNvPr id="82" name="Google Shape;82;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3" name="Google Shape;83;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4" name="Google Shape;84;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5" name="Google Shape;85;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6" name="Google Shape;86;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7" name="Google Shape;87;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8" name="Google Shape;88;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9" name="Google Shape;89;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0"/>
        <p:cNvGrpSpPr/>
        <p:nvPr/>
      </p:nvGrpSpPr>
      <p:grpSpPr>
        <a:xfrm>
          <a:off x="0" y="0"/>
          <a:ext cx="0" cy="0"/>
          <a:chOff x="0" y="0"/>
          <a:chExt cx="0" cy="0"/>
        </a:xfrm>
      </p:grpSpPr>
      <p:sp>
        <p:nvSpPr>
          <p:cNvPr id="91" name="Google Shape;91;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92" name="Google Shape;92;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3" name="Google Shape;93;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5"/>
        <p:cNvGrpSpPr/>
        <p:nvPr/>
      </p:nvGrpSpPr>
      <p:grpSpPr>
        <a:xfrm>
          <a:off x="0" y="0"/>
          <a:ext cx="0" cy="0"/>
          <a:chOff x="0" y="0"/>
          <a:chExt cx="0" cy="0"/>
        </a:xfrm>
      </p:grpSpPr>
      <p:sp>
        <p:nvSpPr>
          <p:cNvPr id="96" name="Google Shape;96;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7" name="Google Shape;97;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8" name="Google Shape;98;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99"/>
        <p:cNvGrpSpPr/>
        <p:nvPr/>
      </p:nvGrpSpPr>
      <p:grpSpPr>
        <a:xfrm>
          <a:off x="0" y="0"/>
          <a:ext cx="0" cy="0"/>
          <a:chOff x="0" y="0"/>
          <a:chExt cx="0" cy="0"/>
        </a:xfrm>
      </p:grpSpPr>
      <p:sp>
        <p:nvSpPr>
          <p:cNvPr id="100" name="Google Shape;100;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1" name="Google Shape;101;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2" name="Google Shape;102;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3" name="Google Shape;103;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5" name="Google Shape;105;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06"/>
        <p:cNvGrpSpPr/>
        <p:nvPr/>
      </p:nvGrpSpPr>
      <p:grpSpPr>
        <a:xfrm>
          <a:off x="0" y="0"/>
          <a:ext cx="0" cy="0"/>
          <a:chOff x="0" y="0"/>
          <a:chExt cx="0" cy="0"/>
        </a:xfrm>
      </p:grpSpPr>
      <p:sp>
        <p:nvSpPr>
          <p:cNvPr id="107" name="Google Shape;107;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8" name="Google Shape;108;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09" name="Google Shape;109;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0" name="Google Shape;110;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3"/>
        <p:cNvGrpSpPr/>
        <p:nvPr/>
      </p:nvGrpSpPr>
      <p:grpSpPr>
        <a:xfrm>
          <a:off x="0" y="0"/>
          <a:ext cx="0" cy="0"/>
          <a:chOff x="0" y="0"/>
          <a:chExt cx="0" cy="0"/>
        </a:xfrm>
      </p:grpSpPr>
      <p:sp>
        <p:nvSpPr>
          <p:cNvPr id="114" name="Google Shape;114;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15" name="Google Shape;115;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6" name="Google Shape;11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19"/>
        <p:cNvGrpSpPr/>
        <p:nvPr/>
      </p:nvGrpSpPr>
      <p:grpSpPr>
        <a:xfrm>
          <a:off x="0" y="0"/>
          <a:ext cx="0" cy="0"/>
          <a:chOff x="0" y="0"/>
          <a:chExt cx="0" cy="0"/>
        </a:xfrm>
      </p:grpSpPr>
      <p:sp>
        <p:nvSpPr>
          <p:cNvPr id="120" name="Google Shape;120;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1" name="Google Shape;121;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3.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dirty="0"/>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87ACD32E-EFC7-4A51-A4D7-86E685FEBC5A}"/>
              </a:ext>
            </a:extLst>
          </p:cNvPr>
          <p:cNvPicPr>
            <a:picLocks noChangeAspect="1"/>
          </p:cNvPicPr>
          <p:nvPr userDrawn="1"/>
        </p:nvPicPr>
        <p:blipFill>
          <a:blip r:embed="rId13"/>
          <a:stretch>
            <a:fillRect/>
          </a:stretch>
        </p:blipFill>
        <p:spPr>
          <a:xfrm>
            <a:off x="8365808" y="4924119"/>
            <a:ext cx="762000" cy="142875"/>
          </a:xfrm>
          <a:prstGeom prst="rect">
            <a:avLst/>
          </a:prstGeom>
        </p:spPr>
      </p:pic>
      <p:pic>
        <p:nvPicPr>
          <p:cNvPr id="5" name="Picture 4">
            <a:extLst>
              <a:ext uri="{FF2B5EF4-FFF2-40B4-BE49-F238E27FC236}">
                <a16:creationId xmlns:a16="http://schemas.microsoft.com/office/drawing/2014/main" id="{099875FF-3A23-40D3-AA6D-7B2F39CF2703}"/>
              </a:ext>
            </a:extLst>
          </p:cNvPr>
          <p:cNvPicPr>
            <a:picLocks noChangeAspect="1"/>
          </p:cNvPicPr>
          <p:nvPr userDrawn="1"/>
        </p:nvPicPr>
        <p:blipFill>
          <a:blip r:embed="rId14"/>
          <a:stretch>
            <a:fillRect/>
          </a:stretch>
        </p:blipFill>
        <p:spPr>
          <a:xfrm>
            <a:off x="4283830" y="4663217"/>
            <a:ext cx="576339" cy="480283"/>
          </a:xfrm>
          <a:prstGeom prst="rect">
            <a:avLst/>
          </a:prstGeom>
        </p:spPr>
      </p:pic>
      <p:pic>
        <p:nvPicPr>
          <p:cNvPr id="10" name="Picture 9">
            <a:extLst>
              <a:ext uri="{FF2B5EF4-FFF2-40B4-BE49-F238E27FC236}">
                <a16:creationId xmlns:a16="http://schemas.microsoft.com/office/drawing/2014/main" id="{A9C7083B-D31F-4C7A-909C-AB37E1E8B8EF}"/>
              </a:ext>
            </a:extLst>
          </p:cNvPr>
          <p:cNvPicPr>
            <a:picLocks noChangeAspect="1"/>
          </p:cNvPicPr>
          <p:nvPr userDrawn="1"/>
        </p:nvPicPr>
        <p:blipFill>
          <a:blip r:embed="rId15"/>
          <a:stretch>
            <a:fillRect/>
          </a:stretch>
        </p:blipFill>
        <p:spPr>
          <a:xfrm>
            <a:off x="0" y="4548789"/>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dirty="0"/>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DAED9BA7-5AA6-45A7-8272-ACB462ADD947}"/>
              </a:ext>
            </a:extLst>
          </p:cNvPr>
          <p:cNvPicPr>
            <a:picLocks noChangeAspect="1"/>
          </p:cNvPicPr>
          <p:nvPr userDrawn="1"/>
        </p:nvPicPr>
        <p:blipFill>
          <a:blip r:embed="rId13"/>
          <a:stretch>
            <a:fillRect/>
          </a:stretch>
        </p:blipFill>
        <p:spPr>
          <a:xfrm>
            <a:off x="8096250" y="4969725"/>
            <a:ext cx="762000" cy="142875"/>
          </a:xfrm>
          <a:prstGeom prst="rect">
            <a:avLst/>
          </a:prstGeom>
        </p:spPr>
      </p:pic>
      <p:pic>
        <p:nvPicPr>
          <p:cNvPr id="5" name="Picture 4">
            <a:extLst>
              <a:ext uri="{FF2B5EF4-FFF2-40B4-BE49-F238E27FC236}">
                <a16:creationId xmlns:a16="http://schemas.microsoft.com/office/drawing/2014/main" id="{799B86BE-FA45-4A99-8734-BB2E936AFFD9}"/>
              </a:ext>
            </a:extLst>
          </p:cNvPr>
          <p:cNvPicPr>
            <a:picLocks noChangeAspect="1"/>
          </p:cNvPicPr>
          <p:nvPr userDrawn="1"/>
        </p:nvPicPr>
        <p:blipFill>
          <a:blip r:embed="rId14"/>
          <a:stretch>
            <a:fillRect/>
          </a:stretch>
        </p:blipFill>
        <p:spPr>
          <a:xfrm>
            <a:off x="4344183" y="4714365"/>
            <a:ext cx="455634" cy="379695"/>
          </a:xfrm>
          <a:prstGeom prst="rect">
            <a:avLst/>
          </a:prstGeom>
        </p:spPr>
      </p:pic>
      <p:pic>
        <p:nvPicPr>
          <p:cNvPr id="7" name="Picture 6">
            <a:extLst>
              <a:ext uri="{FF2B5EF4-FFF2-40B4-BE49-F238E27FC236}">
                <a16:creationId xmlns:a16="http://schemas.microsoft.com/office/drawing/2014/main" id="{0106691B-36D4-40E5-9135-0857DC472C28}"/>
              </a:ext>
            </a:extLst>
          </p:cNvPr>
          <p:cNvPicPr>
            <a:picLocks noChangeAspect="1"/>
          </p:cNvPicPr>
          <p:nvPr userDrawn="1"/>
        </p:nvPicPr>
        <p:blipFill>
          <a:blip r:embed="rId15"/>
          <a:stretch>
            <a:fillRect/>
          </a:stretch>
        </p:blipFill>
        <p:spPr>
          <a:xfrm>
            <a:off x="0" y="4588716"/>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3.xml"/><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p2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3400"/>
              <a:t>Grade </a:t>
            </a:r>
            <a:r>
              <a:rPr lang="en"/>
              <a:t>4</a:t>
            </a:r>
            <a:r>
              <a:rPr lang="en" sz="3400"/>
              <a:t>: Module </a:t>
            </a:r>
            <a:r>
              <a:rPr lang="en"/>
              <a:t>1</a:t>
            </a:r>
            <a:r>
              <a:rPr lang="en" sz="3400"/>
              <a:t>: Unit </a:t>
            </a:r>
            <a:r>
              <a:rPr lang="en"/>
              <a:t>3</a:t>
            </a:r>
            <a:r>
              <a:rPr lang="en" sz="3400"/>
              <a:t>: Lesson </a:t>
            </a:r>
            <a:r>
              <a:rPr lang="en"/>
              <a:t>3</a:t>
            </a:r>
            <a:endParaRPr sz="3400"/>
          </a:p>
          <a:p>
            <a:pPr marL="0" lvl="0" indent="0"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130" name="Google Shape;130;p25"/>
          <p:cNvSpPr txBox="1">
            <a:spLocks noGrp="1"/>
          </p:cNvSpPr>
          <p:nvPr>
            <p:ph type="body" idx="1"/>
          </p:nvPr>
        </p:nvSpPr>
        <p:spPr>
          <a:xfrm>
            <a:off x="311700" y="139977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1600">
                <a:solidFill>
                  <a:schemeClr val="dk1"/>
                </a:solidFill>
              </a:rPr>
              <a:t>This lesson will take approximately 60-80 minutes to complete. </a:t>
            </a:r>
            <a:endParaRPr sz="1600">
              <a:solidFill>
                <a:schemeClr val="dk1"/>
              </a:solidFill>
            </a:endParaRPr>
          </a:p>
          <a:p>
            <a:pPr marL="0" lvl="0" indent="0" rtl="0">
              <a:lnSpc>
                <a:spcPct val="90000"/>
              </a:lnSpc>
              <a:spcBef>
                <a:spcPts val="0"/>
              </a:spcBef>
              <a:spcAft>
                <a:spcPts val="0"/>
              </a:spcAft>
              <a:buClr>
                <a:schemeClr val="dk1"/>
              </a:buClr>
              <a:buSzPts val="2400"/>
              <a:buFont typeface="Arial"/>
              <a:buNone/>
            </a:pPr>
            <a:endParaRPr sz="160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600">
                <a:solidFill>
                  <a:schemeClr val="dk1"/>
                </a:solidFill>
              </a:rPr>
              <a:t>The purpose of today’s lesson is to:</a:t>
            </a:r>
            <a:endParaRPr sz="1600">
              <a:solidFill>
                <a:schemeClr val="dk1"/>
              </a:solidFill>
            </a:endParaRPr>
          </a:p>
          <a:p>
            <a:pPr marL="457200" lvl="0" indent="-330200" rtl="0">
              <a:lnSpc>
                <a:spcPct val="90000"/>
              </a:lnSpc>
              <a:spcBef>
                <a:spcPts val="0"/>
              </a:spcBef>
              <a:spcAft>
                <a:spcPts val="0"/>
              </a:spcAft>
              <a:buClr>
                <a:schemeClr val="dk1"/>
              </a:buClr>
              <a:buSzPts val="1600"/>
              <a:buChar char="●"/>
            </a:pPr>
            <a:r>
              <a:rPr lang="en" sz="1600">
                <a:solidFill>
                  <a:schemeClr val="dk1"/>
                </a:solidFill>
              </a:rPr>
              <a:t>In this unit students continue to answer the question, “What inspires me to write poetry?”  They will be revising their poems as part of the Mid Unit-3 assessment.</a:t>
            </a:r>
            <a:endParaRPr sz="1600">
              <a:solidFill>
                <a:schemeClr val="dk1"/>
              </a:solidFill>
            </a:endParaRPr>
          </a:p>
          <a:p>
            <a:pPr marL="628650" lvl="1" indent="-95250" rtl="0">
              <a:lnSpc>
                <a:spcPct val="90000"/>
              </a:lnSpc>
              <a:spcBef>
                <a:spcPts val="0"/>
              </a:spcBef>
              <a:spcAft>
                <a:spcPts val="0"/>
              </a:spcAft>
              <a:buClr>
                <a:schemeClr val="dk1"/>
              </a:buClr>
              <a:buSzPts val="1200"/>
              <a:buFont typeface="Arial"/>
              <a:buNone/>
            </a:pPr>
            <a:endParaRPr sz="160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600">
                <a:solidFill>
                  <a:schemeClr val="dk1"/>
                </a:solidFill>
              </a:rPr>
              <a:t>The Learning Targets for students today are:</a:t>
            </a:r>
            <a:endParaRPr sz="1600">
              <a:solidFill>
                <a:schemeClr val="dk1"/>
              </a:solidFill>
            </a:endParaRPr>
          </a:p>
          <a:p>
            <a:pPr marL="457200" lvl="0" indent="-330200" rtl="0">
              <a:lnSpc>
                <a:spcPct val="90000"/>
              </a:lnSpc>
              <a:spcBef>
                <a:spcPts val="1000"/>
              </a:spcBef>
              <a:spcAft>
                <a:spcPts val="0"/>
              </a:spcAft>
              <a:buClr>
                <a:schemeClr val="dk1"/>
              </a:buClr>
              <a:buSzPts val="1600"/>
              <a:buAutoNum type="arabicPeriod"/>
            </a:pPr>
            <a:r>
              <a:rPr lang="en" sz="1600">
                <a:solidFill>
                  <a:schemeClr val="dk1"/>
                </a:solidFill>
              </a:rPr>
              <a:t>I can revise words and phrases in my poem to convey ideas precisely.</a:t>
            </a:r>
            <a:endParaRPr sz="1600">
              <a:solidFill>
                <a:schemeClr val="dk1"/>
              </a:solidFill>
            </a:endParaRPr>
          </a:p>
          <a:p>
            <a:pPr marL="457200" lvl="0" indent="-330200" rtl="0">
              <a:lnSpc>
                <a:spcPct val="90000"/>
              </a:lnSpc>
              <a:spcBef>
                <a:spcPts val="0"/>
              </a:spcBef>
              <a:spcAft>
                <a:spcPts val="0"/>
              </a:spcAft>
              <a:buClr>
                <a:schemeClr val="dk1"/>
              </a:buClr>
              <a:buSzPts val="1600"/>
              <a:buAutoNum type="arabicPeriod"/>
            </a:pPr>
            <a:r>
              <a:rPr lang="en" sz="1600">
                <a:solidFill>
                  <a:schemeClr val="dk1"/>
                </a:solidFill>
              </a:rPr>
              <a:t>I can revise punctuation in my poem for effect.</a:t>
            </a:r>
            <a:endParaRPr sz="1600" b="1">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Google Shape;189;p3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Mini Lesson: Word Choice and Punctuation Continued...</a:t>
            </a:r>
            <a:endParaRPr/>
          </a:p>
        </p:txBody>
      </p:sp>
      <p:pic>
        <p:nvPicPr>
          <p:cNvPr id="190" name="Google Shape;190;p34"/>
          <p:cNvPicPr preferRelativeResize="0"/>
          <p:nvPr/>
        </p:nvPicPr>
        <p:blipFill rotWithShape="1">
          <a:blip r:embed="rId3">
            <a:alphaModFix/>
          </a:blip>
          <a:srcRect l="37258" t="23447" r="39304" b="47590"/>
          <a:stretch/>
        </p:blipFill>
        <p:spPr>
          <a:xfrm>
            <a:off x="2307000" y="1485248"/>
            <a:ext cx="4837450" cy="3112323"/>
          </a:xfrm>
          <a:prstGeom prst="rect">
            <a:avLst/>
          </a:prstGeom>
          <a:noFill/>
          <a:ln w="19050" cap="flat" cmpd="sng">
            <a:solidFill>
              <a:schemeClr val="dk2"/>
            </a:solidFill>
            <a:prstDash val="solid"/>
            <a:round/>
            <a:headEnd type="none" w="sm" len="sm"/>
            <a:tailEnd type="none" w="sm" len="sm"/>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195" name="Google Shape;195;p3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Revise Your Poem</a:t>
            </a:r>
            <a:endParaRPr/>
          </a:p>
        </p:txBody>
      </p:sp>
      <p:pic>
        <p:nvPicPr>
          <p:cNvPr id="196" name="Google Shape;196;p35"/>
          <p:cNvPicPr preferRelativeResize="0"/>
          <p:nvPr/>
        </p:nvPicPr>
        <p:blipFill rotWithShape="1">
          <a:blip r:embed="rId3">
            <a:alphaModFix/>
          </a:blip>
          <a:srcRect l="32322" t="19933" r="33632" b="4589"/>
          <a:stretch/>
        </p:blipFill>
        <p:spPr>
          <a:xfrm>
            <a:off x="4782800" y="613015"/>
            <a:ext cx="3378074" cy="4005406"/>
          </a:xfrm>
          <a:prstGeom prst="rect">
            <a:avLst/>
          </a:prstGeom>
          <a:noFill/>
          <a:ln w="19050" cap="flat" cmpd="sng">
            <a:solidFill>
              <a:schemeClr val="dk2"/>
            </a:solidFill>
            <a:prstDash val="solid"/>
            <a:round/>
            <a:headEnd type="none" w="sm" len="sm"/>
            <a:tailEnd type="none" w="sm" len="sm"/>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00"/>
        <p:cNvGrpSpPr/>
        <p:nvPr/>
      </p:nvGrpSpPr>
      <p:grpSpPr>
        <a:xfrm>
          <a:off x="0" y="0"/>
          <a:ext cx="0" cy="0"/>
          <a:chOff x="0" y="0"/>
          <a:chExt cx="0" cy="0"/>
        </a:xfrm>
      </p:grpSpPr>
      <p:sp>
        <p:nvSpPr>
          <p:cNvPr id="201" name="Google Shape;201;p3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a:t>Self Reflection</a:t>
            </a:r>
            <a:endParaRPr/>
          </a:p>
        </p:txBody>
      </p:sp>
      <p:sp>
        <p:nvSpPr>
          <p:cNvPr id="202" name="Google Shape;202;p36"/>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457200" lvl="0" indent="-381000" rtl="0">
              <a:lnSpc>
                <a:spcPct val="90000"/>
              </a:lnSpc>
              <a:spcBef>
                <a:spcPts val="1000"/>
              </a:spcBef>
              <a:spcAft>
                <a:spcPts val="0"/>
              </a:spcAft>
              <a:buClr>
                <a:schemeClr val="dk1"/>
              </a:buClr>
              <a:buSzPts val="2400"/>
              <a:buAutoNum type="arabicPeriod"/>
            </a:pPr>
            <a:r>
              <a:rPr lang="en" sz="2400">
                <a:solidFill>
                  <a:schemeClr val="dk1"/>
                </a:solidFill>
              </a:rPr>
              <a:t>I can revise words and phrases in my poem to convey ideas precisely.</a:t>
            </a:r>
            <a:endParaRPr sz="2400">
              <a:solidFill>
                <a:schemeClr val="dk1"/>
              </a:solidFill>
            </a:endParaRPr>
          </a:p>
          <a:p>
            <a:pPr marL="457200" lvl="0" indent="-381000" rtl="0">
              <a:lnSpc>
                <a:spcPct val="90000"/>
              </a:lnSpc>
              <a:spcBef>
                <a:spcPts val="0"/>
              </a:spcBef>
              <a:spcAft>
                <a:spcPts val="0"/>
              </a:spcAft>
              <a:buClr>
                <a:schemeClr val="dk1"/>
              </a:buClr>
              <a:buSzPts val="2400"/>
              <a:buAutoNum type="arabicPeriod"/>
            </a:pPr>
            <a:r>
              <a:rPr lang="en" sz="2400">
                <a:solidFill>
                  <a:schemeClr val="dk1"/>
                </a:solidFill>
              </a:rPr>
              <a:t>I can revise punctuation in my poem for effect.</a:t>
            </a:r>
            <a:endParaRPr sz="2400"/>
          </a:p>
        </p:txBody>
      </p:sp>
      <p:pic>
        <p:nvPicPr>
          <p:cNvPr id="203" name="Google Shape;203;p36"/>
          <p:cNvPicPr preferRelativeResize="0"/>
          <p:nvPr/>
        </p:nvPicPr>
        <p:blipFill>
          <a:blip r:embed="rId3">
            <a:alphaModFix/>
          </a:blip>
          <a:stretch>
            <a:fillRect/>
          </a:stretch>
        </p:blipFill>
        <p:spPr>
          <a:xfrm rot="5400000">
            <a:off x="8331127" y="4398153"/>
            <a:ext cx="660902" cy="341444"/>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07"/>
        <p:cNvGrpSpPr/>
        <p:nvPr/>
      </p:nvGrpSpPr>
      <p:grpSpPr>
        <a:xfrm>
          <a:off x="0" y="0"/>
          <a:ext cx="0" cy="0"/>
          <a:chOff x="0" y="0"/>
          <a:chExt cx="0" cy="0"/>
        </a:xfrm>
      </p:grpSpPr>
      <p:sp>
        <p:nvSpPr>
          <p:cNvPr id="208" name="Google Shape;208;p3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Homework</a:t>
            </a:r>
            <a:endParaRPr/>
          </a:p>
        </p:txBody>
      </p:sp>
      <p:sp>
        <p:nvSpPr>
          <p:cNvPr id="209" name="Google Shape;209;p37"/>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2400" dirty="0"/>
              <a:t>Accountable Research Reading. Select a prompt and respond in the front of your independent reading journal. </a:t>
            </a:r>
            <a:endParaRPr sz="2400" dirty="0"/>
          </a:p>
          <a:p>
            <a:pPr marL="0" lvl="0" indent="0" rtl="0">
              <a:spcBef>
                <a:spcPts val="0"/>
              </a:spcBef>
              <a:spcAft>
                <a:spcPts val="0"/>
              </a:spcAft>
              <a:buNone/>
            </a:pPr>
            <a:endParaRPr sz="24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sp>
        <p:nvSpPr>
          <p:cNvPr id="215" name="Google Shape;215;p3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/All Block</a:t>
            </a:r>
            <a:endParaRPr sz="32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i="0" u="none" strike="noStrike" cap="none">
              <a:solidFill>
                <a:schemeClr val="dk1"/>
              </a:solidFill>
              <a:latin typeface="Century Gothic"/>
              <a:ea typeface="Century Gothic"/>
              <a:cs typeface="Century Gothic"/>
              <a:sym typeface="Century Gothic"/>
            </a:endParaRPr>
          </a:p>
        </p:txBody>
      </p:sp>
      <p:sp>
        <p:nvSpPr>
          <p:cNvPr id="216" name="Google Shape;216;p38"/>
          <p:cNvSpPr txBox="1">
            <a:spLocks noGrp="1"/>
          </p:cNvSpPr>
          <p:nvPr>
            <p:ph type="body" idx="1"/>
          </p:nvPr>
        </p:nvSpPr>
        <p:spPr>
          <a:xfrm>
            <a:off x="628650" y="799702"/>
            <a:ext cx="7886700" cy="34188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2100" i="0" u="none" strike="noStrike" cap="none">
                <a:solidFill>
                  <a:schemeClr val="dk1"/>
                </a:solidFill>
                <a:latin typeface="Century Gothic"/>
                <a:ea typeface="Century Gothic"/>
                <a:cs typeface="Century Gothic"/>
                <a:sym typeface="Century Gothic"/>
              </a:rPr>
              <a:t>Activities for today:</a:t>
            </a:r>
            <a:endParaRPr sz="2100" i="0" u="none" strike="noStrike" cap="none">
              <a:solidFill>
                <a:schemeClr val="dk1"/>
              </a:solidFill>
              <a:latin typeface="Century Gothic"/>
              <a:ea typeface="Century Gothic"/>
              <a:cs typeface="Century Gothic"/>
              <a:sym typeface="Century Gothic"/>
            </a:endParaRPr>
          </a:p>
          <a:p>
            <a:pPr marL="0" lvl="0" indent="0" rtl="0">
              <a:spcBef>
                <a:spcPts val="1000"/>
              </a:spcBef>
              <a:spcAft>
                <a:spcPts val="0"/>
              </a:spcAft>
              <a:buClr>
                <a:schemeClr val="dk1"/>
              </a:buClr>
              <a:buSzPts val="1100"/>
              <a:buFont typeface="Arial"/>
              <a:buNone/>
            </a:pPr>
            <a:r>
              <a:rPr lang="en" sz="1800">
                <a:latin typeface="Century Gothic"/>
                <a:ea typeface="Century Gothic"/>
                <a:cs typeface="Century Gothic"/>
                <a:sym typeface="Century Gothic"/>
              </a:rPr>
              <a:t>Welcome to the time in our day where we get to work on a activities in small groups related to building our skills as readers. </a:t>
            </a:r>
            <a:endParaRPr sz="1800">
              <a:latin typeface="Century Gothic"/>
              <a:ea typeface="Century Gothic"/>
              <a:cs typeface="Century Gothic"/>
              <a:sym typeface="Century Gothic"/>
            </a:endParaRPr>
          </a:p>
          <a:p>
            <a:pPr marL="0" lvl="0" indent="0" rtl="0">
              <a:spcBef>
                <a:spcPts val="2100"/>
              </a:spcBef>
              <a:spcAft>
                <a:spcPts val="0"/>
              </a:spcAft>
              <a:buClr>
                <a:schemeClr val="dk1"/>
              </a:buClr>
              <a:buSzPts val="1100"/>
              <a:buFont typeface="Arial"/>
              <a:buNone/>
            </a:pPr>
            <a:r>
              <a:rPr lang="en" sz="1800">
                <a:latin typeface="Century Gothic"/>
                <a:ea typeface="Century Gothic"/>
                <a:cs typeface="Century Gothic"/>
                <a:sym typeface="Century Gothic"/>
              </a:rPr>
              <a:t>During this time, you will get a chance to work in pairs or groups to support each other as you read. </a:t>
            </a:r>
            <a:endParaRPr>
              <a:latin typeface="Century Gothic"/>
              <a:ea typeface="Century Gothic"/>
              <a:cs typeface="Century Gothic"/>
              <a:sym typeface="Century Gothic"/>
            </a:endParaRPr>
          </a:p>
          <a:p>
            <a:pPr marL="0" lvl="0" indent="0" rtl="0">
              <a:spcBef>
                <a:spcPts val="2100"/>
              </a:spcBef>
              <a:spcAft>
                <a:spcPts val="2100"/>
              </a:spcAft>
              <a:buClr>
                <a:schemeClr val="dk1"/>
              </a:buClr>
              <a:buSzPts val="1100"/>
              <a:buFont typeface="Arial"/>
              <a:buNone/>
            </a:pPr>
            <a:r>
              <a:rPr lang="en">
                <a:latin typeface="Century Gothic"/>
                <a:ea typeface="Century Gothic"/>
                <a:cs typeface="Century Gothic"/>
                <a:sym typeface="Century Gothic"/>
              </a:rPr>
              <a:t>G</a:t>
            </a:r>
            <a:r>
              <a:rPr lang="en" sz="2100" i="0" u="none" strike="noStrike" cap="none">
                <a:solidFill>
                  <a:schemeClr val="dk1"/>
                </a:solidFill>
                <a:latin typeface="Century Gothic"/>
                <a:ea typeface="Century Gothic"/>
                <a:cs typeface="Century Gothic"/>
                <a:sym typeface="Century Gothic"/>
              </a:rPr>
              <a:t>roups assigned:</a:t>
            </a:r>
            <a:endParaRPr sz="2100" i="0" u="none" strike="noStrike" cap="none">
              <a:solidFill>
                <a:schemeClr val="dk1"/>
              </a:solidFill>
              <a:latin typeface="Century Gothic"/>
              <a:ea typeface="Century Gothic"/>
              <a:cs typeface="Century Gothic"/>
              <a:sym typeface="Century Gothic"/>
            </a:endParaRPr>
          </a:p>
        </p:txBody>
      </p:sp>
      <p:graphicFrame>
        <p:nvGraphicFramePr>
          <p:cNvPr id="217" name="Google Shape;217;p38"/>
          <p:cNvGraphicFramePr/>
          <p:nvPr/>
        </p:nvGraphicFramePr>
        <p:xfrm>
          <a:off x="773775" y="3463850"/>
          <a:ext cx="7239000" cy="1471550"/>
        </p:xfrm>
        <a:graphic>
          <a:graphicData uri="http://schemas.openxmlformats.org/drawingml/2006/table">
            <a:tbl>
              <a:tblPr>
                <a:noFill/>
                <a:tableStyleId>{36515226-C607-4F92-B4D1-1450DB5BD517}</a:tableStyleId>
              </a:tblPr>
              <a:tblGrid>
                <a:gridCol w="1809750">
                  <a:extLst>
                    <a:ext uri="{9D8B030D-6E8A-4147-A177-3AD203B41FA5}">
                      <a16:colId xmlns:a16="http://schemas.microsoft.com/office/drawing/2014/main" val="20000"/>
                    </a:ext>
                  </a:extLst>
                </a:gridCol>
                <a:gridCol w="1809750">
                  <a:extLst>
                    <a:ext uri="{9D8B030D-6E8A-4147-A177-3AD203B41FA5}">
                      <a16:colId xmlns:a16="http://schemas.microsoft.com/office/drawing/2014/main" val="20001"/>
                    </a:ext>
                  </a:extLst>
                </a:gridCol>
                <a:gridCol w="1809750">
                  <a:extLst>
                    <a:ext uri="{9D8B030D-6E8A-4147-A177-3AD203B41FA5}">
                      <a16:colId xmlns:a16="http://schemas.microsoft.com/office/drawing/2014/main" val="20002"/>
                    </a:ext>
                  </a:extLst>
                </a:gridCol>
                <a:gridCol w="1809750">
                  <a:extLst>
                    <a:ext uri="{9D8B030D-6E8A-4147-A177-3AD203B41FA5}">
                      <a16:colId xmlns:a16="http://schemas.microsoft.com/office/drawing/2014/main" val="20003"/>
                    </a:ext>
                  </a:extLst>
                </a:gridCol>
              </a:tblGrid>
              <a:tr h="432125">
                <a:tc>
                  <a:txBody>
                    <a:bodyPr/>
                    <a:lstStyle/>
                    <a:p>
                      <a:pPr marL="0" lvl="0" indent="0" rtl="0">
                        <a:spcBef>
                          <a:spcPts val="0"/>
                        </a:spcBef>
                        <a:spcAft>
                          <a:spcPts val="0"/>
                        </a:spcAft>
                        <a:buNone/>
                      </a:pPr>
                      <a:r>
                        <a:rPr lang="en"/>
                        <a:t>Group 1</a:t>
                      </a:r>
                      <a:endParaRPr/>
                    </a:p>
                  </a:txBody>
                  <a:tcPr marL="91425" marR="91425" marT="91425" marB="91425"/>
                </a:tc>
                <a:tc>
                  <a:txBody>
                    <a:bodyPr/>
                    <a:lstStyle/>
                    <a:p>
                      <a:pPr marL="0" lvl="0" indent="0" rtl="0">
                        <a:spcBef>
                          <a:spcPts val="0"/>
                        </a:spcBef>
                        <a:spcAft>
                          <a:spcPts val="0"/>
                        </a:spcAft>
                        <a:buNone/>
                      </a:pPr>
                      <a:r>
                        <a:rPr lang="en"/>
                        <a:t>Group 2</a:t>
                      </a:r>
                      <a:endParaRPr/>
                    </a:p>
                  </a:txBody>
                  <a:tcPr marL="91425" marR="91425" marT="91425" marB="91425"/>
                </a:tc>
                <a:tc>
                  <a:txBody>
                    <a:bodyPr/>
                    <a:lstStyle/>
                    <a:p>
                      <a:pPr marL="0" lvl="0" indent="0" rtl="0">
                        <a:spcBef>
                          <a:spcPts val="0"/>
                        </a:spcBef>
                        <a:spcAft>
                          <a:spcPts val="0"/>
                        </a:spcAft>
                        <a:buNone/>
                      </a:pPr>
                      <a:r>
                        <a:rPr lang="en"/>
                        <a:t>Group 3</a:t>
                      </a:r>
                      <a:endParaRPr/>
                    </a:p>
                  </a:txBody>
                  <a:tcPr marL="91425" marR="91425" marT="91425" marB="91425"/>
                </a:tc>
                <a:tc>
                  <a:txBody>
                    <a:bodyPr/>
                    <a:lstStyle/>
                    <a:p>
                      <a:pPr marL="0" lvl="0" indent="0" rtl="0">
                        <a:spcBef>
                          <a:spcPts val="0"/>
                        </a:spcBef>
                        <a:spcAft>
                          <a:spcPts val="0"/>
                        </a:spcAft>
                        <a:buNone/>
                      </a:pPr>
                      <a:r>
                        <a:rPr lang="en"/>
                        <a:t>Group 4</a:t>
                      </a:r>
                      <a:endParaRPr/>
                    </a:p>
                  </a:txBody>
                  <a:tcPr marL="91425" marR="91425" marT="91425" marB="91425"/>
                </a:tc>
                <a:extLst>
                  <a:ext uri="{0D108BD9-81ED-4DB2-BD59-A6C34878D82A}">
                    <a16:rowId xmlns:a16="http://schemas.microsoft.com/office/drawing/2014/main" val="10000"/>
                  </a:ext>
                </a:extLst>
              </a:tr>
              <a:tr h="1039425">
                <a:tc>
                  <a:txBody>
                    <a:bodyPr/>
                    <a:lstStyle/>
                    <a:p>
                      <a:pPr marL="0" lvl="0" indent="0" rtl="0">
                        <a:spcBef>
                          <a:spcPts val="0"/>
                        </a:spcBef>
                        <a:spcAft>
                          <a:spcPts val="0"/>
                        </a:spcAft>
                        <a:buNone/>
                      </a:pPr>
                      <a:endParaRPr/>
                    </a:p>
                  </a:txBody>
                  <a:tcPr marL="91425" marR="91425" marT="91425" marB="91425"/>
                </a:tc>
                <a:tc>
                  <a:txBody>
                    <a:bodyPr/>
                    <a:lstStyle/>
                    <a:p>
                      <a:pPr marL="0" lvl="0" indent="0" rtl="0">
                        <a:spcBef>
                          <a:spcPts val="0"/>
                        </a:spcBef>
                        <a:spcAft>
                          <a:spcPts val="0"/>
                        </a:spcAft>
                        <a:buNone/>
                      </a:pPr>
                      <a:endParaRPr/>
                    </a:p>
                  </a:txBody>
                  <a:tcPr marL="91425" marR="91425" marT="91425" marB="91425"/>
                </a:tc>
                <a:tc>
                  <a:txBody>
                    <a:bodyPr/>
                    <a:lstStyle/>
                    <a:p>
                      <a:pPr marL="0" lvl="0" indent="0">
                        <a:spcBef>
                          <a:spcPts val="0"/>
                        </a:spcBef>
                        <a:spcAft>
                          <a:spcPts val="0"/>
                        </a:spcAft>
                        <a:buNone/>
                      </a:pPr>
                      <a:endParaRPr/>
                    </a:p>
                  </a:txBody>
                  <a:tcPr marL="91425" marR="91425" marT="91425" marB="91425"/>
                </a:tc>
                <a:tc>
                  <a:txBody>
                    <a:bodyPr/>
                    <a:lstStyle/>
                    <a:p>
                      <a:pPr marL="0" lvl="0" indent="0" rtl="0">
                        <a:spcBef>
                          <a:spcPts val="0"/>
                        </a:spcBef>
                        <a:spcAft>
                          <a:spcPts val="0"/>
                        </a:spcAft>
                        <a:buNone/>
                      </a:pPr>
                      <a:endParaRPr/>
                    </a:p>
                  </a:txBody>
                  <a:tcPr marL="91425" marR="91425" marT="91425" marB="91425"/>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4</a:t>
            </a:r>
            <a:r>
              <a:rPr lang="en" sz="3400"/>
              <a:t>: Module </a:t>
            </a:r>
            <a:r>
              <a:rPr lang="en"/>
              <a:t>1</a:t>
            </a:r>
            <a:r>
              <a:rPr lang="en" sz="3400"/>
              <a:t>: Unit </a:t>
            </a:r>
            <a:r>
              <a:rPr lang="en"/>
              <a:t>3</a:t>
            </a:r>
            <a:r>
              <a:rPr lang="en" sz="3400"/>
              <a:t>: Lesson </a:t>
            </a:r>
            <a:r>
              <a:rPr lang="en"/>
              <a:t>3</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36" name="Google Shape;136;p26"/>
          <p:cNvSpPr txBox="1">
            <a:spLocks noGrp="1"/>
          </p:cNvSpPr>
          <p:nvPr>
            <p:ph type="body" idx="1"/>
          </p:nvPr>
        </p:nvSpPr>
        <p:spPr>
          <a:xfrm>
            <a:off x="4572000" y="1345400"/>
            <a:ext cx="4260300" cy="36063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dirty="0">
                <a:solidFill>
                  <a:schemeClr val="dk1"/>
                </a:solidFill>
              </a:rPr>
              <a:t>Preparing for Lesson </a:t>
            </a:r>
            <a:r>
              <a:rPr lang="en-US" b="1" dirty="0">
                <a:solidFill>
                  <a:schemeClr val="dk1"/>
                </a:solidFill>
              </a:rPr>
              <a:t>3:</a:t>
            </a:r>
            <a:endParaRPr dirty="0">
              <a:solidFill>
                <a:schemeClr val="dk1"/>
              </a:solidFill>
            </a:endParaRPr>
          </a:p>
          <a:p>
            <a:pPr marL="457200" lvl="0" indent="-317500" rtl="0">
              <a:spcBef>
                <a:spcPts val="0"/>
              </a:spcBef>
              <a:spcAft>
                <a:spcPts val="0"/>
              </a:spcAft>
              <a:buClr>
                <a:schemeClr val="dk1"/>
              </a:buClr>
              <a:buSzPts val="1400"/>
              <a:buFont typeface="Century Gothic"/>
              <a:buChar char="●"/>
            </a:pPr>
            <a:r>
              <a:rPr lang="en" sz="1400" b="1" dirty="0">
                <a:solidFill>
                  <a:schemeClr val="dk1"/>
                </a:solidFill>
              </a:rPr>
              <a:t>Mid-Unit 3 Assessment: Revising a Poem for Word Choice and Punctuation </a:t>
            </a:r>
            <a:r>
              <a:rPr lang="en" sz="1400" dirty="0">
                <a:solidFill>
                  <a:schemeClr val="dk1"/>
                </a:solidFill>
              </a:rPr>
              <a:t>(see Assessment Overview and Resources; one per student and one to display)</a:t>
            </a:r>
            <a:endParaRPr sz="1400" dirty="0">
              <a:solidFill>
                <a:schemeClr val="dk1"/>
              </a:solidFill>
            </a:endParaRPr>
          </a:p>
          <a:p>
            <a:pPr marL="457200" lvl="0" indent="-317500" rtl="0">
              <a:spcBef>
                <a:spcPts val="0"/>
              </a:spcBef>
              <a:spcAft>
                <a:spcPts val="0"/>
              </a:spcAft>
              <a:buClr>
                <a:schemeClr val="dk1"/>
              </a:buClr>
              <a:buSzPts val="1400"/>
              <a:buFont typeface="Century Gothic"/>
              <a:buChar char="●"/>
            </a:pPr>
            <a:r>
              <a:rPr lang="en" sz="1400" b="1" dirty="0">
                <a:solidFill>
                  <a:schemeClr val="dk1"/>
                </a:solidFill>
              </a:rPr>
              <a:t>Model for Critique: Poem </a:t>
            </a:r>
            <a:r>
              <a:rPr lang="en" sz="1400" dirty="0">
                <a:solidFill>
                  <a:schemeClr val="dk1"/>
                </a:solidFill>
              </a:rPr>
              <a:t>(one per student and one to display)</a:t>
            </a:r>
            <a:endParaRPr sz="1400" dirty="0">
              <a:solidFill>
                <a:schemeClr val="dk1"/>
              </a:solidFill>
            </a:endParaRPr>
          </a:p>
          <a:p>
            <a:pPr marL="457200" lvl="0" indent="-317500" rtl="0">
              <a:spcBef>
                <a:spcPts val="0"/>
              </a:spcBef>
              <a:spcAft>
                <a:spcPts val="0"/>
              </a:spcAft>
              <a:buClr>
                <a:schemeClr val="dk1"/>
              </a:buClr>
              <a:buSzPts val="1400"/>
              <a:buFont typeface="Century Gothic"/>
              <a:buChar char="●"/>
            </a:pPr>
            <a:r>
              <a:rPr lang="en" sz="1400" b="1" dirty="0">
                <a:solidFill>
                  <a:schemeClr val="dk1"/>
                </a:solidFill>
              </a:rPr>
              <a:t>Model for Critique: Poem </a:t>
            </a:r>
            <a:r>
              <a:rPr lang="en" sz="1400" dirty="0">
                <a:solidFill>
                  <a:schemeClr val="dk1"/>
                </a:solidFill>
              </a:rPr>
              <a:t>(example, for teacher reference)</a:t>
            </a:r>
            <a:endParaRPr sz="1400" dirty="0">
              <a:solidFill>
                <a:schemeClr val="dk1"/>
              </a:solidFill>
            </a:endParaRPr>
          </a:p>
          <a:p>
            <a:pPr marL="457200" lvl="0" indent="-317500" rtl="0">
              <a:spcBef>
                <a:spcPts val="0"/>
              </a:spcBef>
              <a:spcAft>
                <a:spcPts val="0"/>
              </a:spcAft>
              <a:buClr>
                <a:schemeClr val="dk1"/>
              </a:buClr>
              <a:buSzPts val="1400"/>
              <a:buFont typeface="Century Gothic"/>
              <a:buChar char="●"/>
            </a:pPr>
            <a:r>
              <a:rPr lang="en" sz="1400" dirty="0">
                <a:solidFill>
                  <a:schemeClr val="dk1"/>
                </a:solidFill>
              </a:rPr>
              <a:t>Thesaurus (one per pair)</a:t>
            </a:r>
            <a:endParaRPr sz="1400" dirty="0">
              <a:solidFill>
                <a:schemeClr val="dk1"/>
              </a:solidFill>
            </a:endParaRPr>
          </a:p>
          <a:p>
            <a:pPr marL="457200" lvl="0" indent="-317500" rtl="0">
              <a:spcBef>
                <a:spcPts val="0"/>
              </a:spcBef>
              <a:spcAft>
                <a:spcPts val="0"/>
              </a:spcAft>
              <a:buClr>
                <a:schemeClr val="dk1"/>
              </a:buClr>
              <a:buSzPts val="1400"/>
              <a:buFont typeface="Century Gothic"/>
              <a:buChar char="●"/>
            </a:pPr>
            <a:r>
              <a:rPr lang="en" sz="1400" dirty="0">
                <a:solidFill>
                  <a:schemeClr val="dk1"/>
                </a:solidFill>
              </a:rPr>
              <a:t>Paper (blank and lined; one piece of each per student)</a:t>
            </a:r>
            <a:endParaRPr sz="1400" dirty="0">
              <a:solidFill>
                <a:schemeClr val="dk1"/>
              </a:solidFill>
            </a:endParaRPr>
          </a:p>
          <a:p>
            <a:pPr marL="457200" lvl="0" indent="-317500" rtl="0">
              <a:spcBef>
                <a:spcPts val="0"/>
              </a:spcBef>
              <a:spcAft>
                <a:spcPts val="0"/>
              </a:spcAft>
              <a:buClr>
                <a:schemeClr val="dk1"/>
              </a:buClr>
              <a:buSzPts val="1400"/>
              <a:buFont typeface="Century Gothic"/>
              <a:buChar char="●"/>
            </a:pPr>
            <a:r>
              <a:rPr lang="en" sz="1400" dirty="0">
                <a:solidFill>
                  <a:schemeClr val="dk1"/>
                </a:solidFill>
              </a:rPr>
              <a:t>Red, yellow, and green objects (one of each per student)</a:t>
            </a:r>
            <a:endParaRPr sz="1400" dirty="0">
              <a:solidFill>
                <a:schemeClr val="dk1"/>
              </a:solidFill>
            </a:endParaRPr>
          </a:p>
        </p:txBody>
      </p:sp>
      <p:pic>
        <p:nvPicPr>
          <p:cNvPr id="137" name="Google Shape;137;p26"/>
          <p:cNvPicPr preferRelativeResize="0"/>
          <p:nvPr/>
        </p:nvPicPr>
        <p:blipFill rotWithShape="1">
          <a:blip r:embed="rId3">
            <a:alphaModFix/>
          </a:blip>
          <a:srcRect l="37258" t="23447" r="39304" b="47590"/>
          <a:stretch/>
        </p:blipFill>
        <p:spPr>
          <a:xfrm>
            <a:off x="0" y="1345404"/>
            <a:ext cx="3530325" cy="2452675"/>
          </a:xfrm>
          <a:prstGeom prst="rect">
            <a:avLst/>
          </a:prstGeom>
          <a:noFill/>
          <a:ln w="19050" cap="flat" cmpd="sng">
            <a:solidFill>
              <a:schemeClr val="dk2"/>
            </a:solidFill>
            <a:prstDash val="solid"/>
            <a:round/>
            <a:headEnd type="none" w="sm" len="sm"/>
            <a:tailEnd type="none" w="sm" len="sm"/>
          </a:ln>
        </p:spPr>
      </p:pic>
      <p:pic>
        <p:nvPicPr>
          <p:cNvPr id="138" name="Google Shape;138;p26"/>
          <p:cNvPicPr preferRelativeResize="0"/>
          <p:nvPr/>
        </p:nvPicPr>
        <p:blipFill rotWithShape="1">
          <a:blip r:embed="rId4">
            <a:alphaModFix/>
          </a:blip>
          <a:srcRect l="36329" t="22678" r="38753" b="56053"/>
          <a:stretch/>
        </p:blipFill>
        <p:spPr>
          <a:xfrm>
            <a:off x="0" y="2610724"/>
            <a:ext cx="2278474" cy="1093400"/>
          </a:xfrm>
          <a:prstGeom prst="rect">
            <a:avLst/>
          </a:prstGeom>
          <a:noFill/>
          <a:ln w="19050" cap="flat" cmpd="sng">
            <a:solidFill>
              <a:schemeClr val="dk2"/>
            </a:solidFill>
            <a:prstDash val="solid"/>
            <a:round/>
            <a:headEnd type="none" w="sm" len="sm"/>
            <a:tailEnd type="none" w="sm" len="sm"/>
          </a:ln>
        </p:spPr>
      </p:pic>
      <p:pic>
        <p:nvPicPr>
          <p:cNvPr id="139" name="Google Shape;139;p26"/>
          <p:cNvPicPr preferRelativeResize="0"/>
          <p:nvPr/>
        </p:nvPicPr>
        <p:blipFill rotWithShape="1">
          <a:blip r:embed="rId5">
            <a:alphaModFix/>
          </a:blip>
          <a:srcRect l="35897" t="22234" r="41405" b="20605"/>
          <a:stretch/>
        </p:blipFill>
        <p:spPr>
          <a:xfrm>
            <a:off x="2426650" y="2274199"/>
            <a:ext cx="2026649" cy="2869300"/>
          </a:xfrm>
          <a:prstGeom prst="rect">
            <a:avLst/>
          </a:prstGeom>
          <a:noFill/>
          <a:ln w="19050" cap="flat" cmpd="sng">
            <a:solidFill>
              <a:schemeClr val="dk2"/>
            </a:solidFill>
            <a:prstDash val="solid"/>
            <a:round/>
            <a:headEnd type="none" w="sm" len="sm"/>
            <a:tailEnd type="none" w="sm" len="sm"/>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sp>
        <p:nvSpPr>
          <p:cNvPr id="144" name="Google Shape;144;p2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4</a:t>
            </a:r>
            <a:r>
              <a:rPr lang="en" sz="3400"/>
              <a:t>: Module </a:t>
            </a:r>
            <a:r>
              <a:rPr lang="en"/>
              <a:t>1</a:t>
            </a:r>
            <a:r>
              <a:rPr lang="en" sz="3400"/>
              <a:t>: Unit </a:t>
            </a:r>
            <a:r>
              <a:rPr lang="en"/>
              <a:t>3</a:t>
            </a:r>
            <a:r>
              <a:rPr lang="en" sz="3400"/>
              <a:t>: Lesson </a:t>
            </a:r>
            <a:r>
              <a:rPr lang="en"/>
              <a:t>3</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45" name="Google Shape;145;p27"/>
          <p:cNvSpPr txBox="1">
            <a:spLocks noGrp="1"/>
          </p:cNvSpPr>
          <p:nvPr>
            <p:ph type="body" idx="1"/>
          </p:nvPr>
        </p:nvSpPr>
        <p:spPr>
          <a:xfrm>
            <a:off x="311700" y="144922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dirty="0">
                <a:solidFill>
                  <a:schemeClr val="dk1"/>
                </a:solidFill>
              </a:rPr>
              <a:t>Preparing for Lesson </a:t>
            </a:r>
            <a:r>
              <a:rPr lang="en-US" b="1" dirty="0">
                <a:solidFill>
                  <a:schemeClr val="dk1"/>
                </a:solidFill>
              </a:rPr>
              <a:t>3:</a:t>
            </a:r>
            <a:endParaRPr i="1" dirty="0">
              <a:solidFill>
                <a:schemeClr val="dk1"/>
              </a:solidFill>
            </a:endParaRPr>
          </a:p>
          <a:p>
            <a:pPr marL="0" lvl="0" indent="0" rtl="0">
              <a:lnSpc>
                <a:spcPct val="90000"/>
              </a:lnSpc>
              <a:spcBef>
                <a:spcPts val="1000"/>
              </a:spcBef>
              <a:spcAft>
                <a:spcPts val="0"/>
              </a:spcAft>
              <a:buNone/>
            </a:pPr>
            <a:r>
              <a:rPr lang="en" dirty="0">
                <a:solidFill>
                  <a:schemeClr val="dk1"/>
                </a:solidFill>
              </a:rPr>
              <a:t>Reading and protocols to read in preparation:</a:t>
            </a:r>
            <a:endParaRPr dirty="0">
              <a:solidFill>
                <a:schemeClr val="dk1"/>
              </a:solidFill>
            </a:endParaRPr>
          </a:p>
          <a:p>
            <a:pPr marL="0" lvl="0" indent="0" rtl="0">
              <a:lnSpc>
                <a:spcPct val="90000"/>
              </a:lnSpc>
              <a:spcBef>
                <a:spcPts val="1000"/>
              </a:spcBef>
              <a:spcAft>
                <a:spcPts val="0"/>
              </a:spcAft>
              <a:buNone/>
            </a:pPr>
            <a:r>
              <a:rPr lang="en" dirty="0">
                <a:solidFill>
                  <a:schemeClr val="dk1"/>
                </a:solidFill>
              </a:rPr>
              <a:t>Model Critique Poem</a:t>
            </a:r>
            <a:endParaRPr dirty="0">
              <a:solidFill>
                <a:schemeClr val="dk1"/>
              </a:solidFill>
            </a:endParaRPr>
          </a:p>
        </p:txBody>
      </p:sp>
      <p:pic>
        <p:nvPicPr>
          <p:cNvPr id="146" name="Google Shape;146;p27"/>
          <p:cNvPicPr preferRelativeResize="0"/>
          <p:nvPr/>
        </p:nvPicPr>
        <p:blipFill rotWithShape="1">
          <a:blip r:embed="rId3">
            <a:alphaModFix/>
          </a:blip>
          <a:srcRect l="36329" t="22678" r="38753" b="56053"/>
          <a:stretch/>
        </p:blipFill>
        <p:spPr>
          <a:xfrm>
            <a:off x="2441175" y="2768326"/>
            <a:ext cx="3862000" cy="1853299"/>
          </a:xfrm>
          <a:prstGeom prst="rect">
            <a:avLst/>
          </a:prstGeom>
          <a:noFill/>
          <a:ln w="19050" cap="flat" cmpd="sng">
            <a:solidFill>
              <a:schemeClr val="dk2"/>
            </a:solidFill>
            <a:prstDash val="solid"/>
            <a:round/>
            <a:headEnd type="none" w="sm" len="sm"/>
            <a:tailEnd type="none" w="sm" len="sm"/>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151" name="Google Shape;151;p28"/>
          <p:cNvSpPr txBox="1"/>
          <p:nvPr/>
        </p:nvSpPr>
        <p:spPr>
          <a:xfrm>
            <a:off x="1084650" y="1805400"/>
            <a:ext cx="6974700" cy="15327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Grade </a:t>
            </a:r>
            <a:r>
              <a:rPr lang="en" sz="4000" b="1">
                <a:latin typeface="Century Gothic"/>
                <a:ea typeface="Century Gothic"/>
                <a:cs typeface="Century Gothic"/>
                <a:sym typeface="Century Gothic"/>
              </a:rPr>
              <a:t>4</a:t>
            </a:r>
            <a:r>
              <a:rPr lang="en" sz="4000" b="1">
                <a:solidFill>
                  <a:srgbClr val="000000"/>
                </a:solidFill>
                <a:latin typeface="Century Gothic"/>
                <a:ea typeface="Century Gothic"/>
                <a:cs typeface="Century Gothic"/>
                <a:sym typeface="Century Gothic"/>
              </a:rPr>
              <a:t>: Module </a:t>
            </a:r>
            <a:r>
              <a:rPr lang="en" sz="4000" b="1">
                <a:latin typeface="Century Gothic"/>
                <a:ea typeface="Century Gothic"/>
                <a:cs typeface="Century Gothic"/>
                <a:sym typeface="Century Gothic"/>
              </a:rPr>
              <a:t>1</a:t>
            </a:r>
            <a:r>
              <a:rPr lang="en" sz="4000" b="1">
                <a:solidFill>
                  <a:srgbClr val="000000"/>
                </a:solidFill>
                <a:latin typeface="Century Gothic"/>
                <a:ea typeface="Century Gothic"/>
                <a:cs typeface="Century Gothic"/>
                <a:sym typeface="Century Gothic"/>
              </a:rPr>
              <a:t>: </a:t>
            </a:r>
            <a:endParaRPr sz="4000" b="1">
              <a:solidFill>
                <a:srgbClr val="00000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Unit </a:t>
            </a:r>
            <a:r>
              <a:rPr lang="en" sz="4000" b="1">
                <a:latin typeface="Century Gothic"/>
                <a:ea typeface="Century Gothic"/>
                <a:cs typeface="Century Gothic"/>
                <a:sym typeface="Century Gothic"/>
              </a:rPr>
              <a:t>3</a:t>
            </a:r>
            <a:r>
              <a:rPr lang="en" sz="4000" b="1">
                <a:solidFill>
                  <a:srgbClr val="000000"/>
                </a:solidFill>
                <a:latin typeface="Century Gothic"/>
                <a:ea typeface="Century Gothic"/>
                <a:cs typeface="Century Gothic"/>
                <a:sym typeface="Century Gothic"/>
              </a:rPr>
              <a:t>: Lesson </a:t>
            </a:r>
            <a:r>
              <a:rPr lang="en" sz="4000" b="1">
                <a:latin typeface="Century Gothic"/>
                <a:ea typeface="Century Gothic"/>
                <a:cs typeface="Century Gothic"/>
                <a:sym typeface="Century Gothic"/>
              </a:rPr>
              <a:t>3</a:t>
            </a:r>
            <a:endParaRPr sz="4000" b="1">
              <a:solidFill>
                <a:srgbClr val="000000"/>
              </a:solidFill>
              <a:latin typeface="Overlock"/>
              <a:ea typeface="Overlock"/>
              <a:cs typeface="Overlock"/>
              <a:sym typeface="Overlock"/>
            </a:endParaRPr>
          </a:p>
        </p:txBody>
      </p:sp>
      <p:pic>
        <p:nvPicPr>
          <p:cNvPr id="3" name="Picture 2">
            <a:extLst>
              <a:ext uri="{FF2B5EF4-FFF2-40B4-BE49-F238E27FC236}">
                <a16:creationId xmlns:a16="http://schemas.microsoft.com/office/drawing/2014/main" id="{70D94D25-A2FB-4DCA-862B-34DE7C211DC5}"/>
              </a:ext>
            </a:extLst>
          </p:cNvPr>
          <p:cNvPicPr>
            <a:picLocks noChangeAspect="1"/>
          </p:cNvPicPr>
          <p:nvPr/>
        </p:nvPicPr>
        <p:blipFill>
          <a:blip r:embed="rId3"/>
          <a:stretch>
            <a:fillRect/>
          </a:stretch>
        </p:blipFill>
        <p:spPr>
          <a:xfrm>
            <a:off x="3761746" y="241381"/>
            <a:ext cx="1620507" cy="744778"/>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5"/>
        <p:cNvGrpSpPr/>
        <p:nvPr/>
      </p:nvGrpSpPr>
      <p:grpSpPr>
        <a:xfrm>
          <a:off x="0" y="0"/>
          <a:ext cx="0" cy="0"/>
          <a:chOff x="0" y="0"/>
          <a:chExt cx="0" cy="0"/>
        </a:xfrm>
      </p:grpSpPr>
      <p:sp>
        <p:nvSpPr>
          <p:cNvPr id="156" name="Google Shape;156;p2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lgn="ctr">
              <a:spcBef>
                <a:spcPts val="0"/>
              </a:spcBef>
              <a:spcAft>
                <a:spcPts val="0"/>
              </a:spcAft>
              <a:buNone/>
            </a:pPr>
            <a:r>
              <a:rPr lang="en" b="1" dirty="0"/>
              <a:t>Hello, Students!</a:t>
            </a:r>
            <a:endParaRPr b="1" dirty="0"/>
          </a:p>
        </p:txBody>
      </p:sp>
      <p:sp>
        <p:nvSpPr>
          <p:cNvPr id="157" name="Google Shape;157;p29"/>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2400"/>
              <a:t>What are we learning and doing today?</a:t>
            </a:r>
            <a:endParaRPr sz="2400"/>
          </a:p>
          <a:p>
            <a:pPr marL="457200" lvl="0" indent="-381000" rtl="0">
              <a:lnSpc>
                <a:spcPct val="100000"/>
              </a:lnSpc>
              <a:spcBef>
                <a:spcPts val="0"/>
              </a:spcBef>
              <a:spcAft>
                <a:spcPts val="0"/>
              </a:spcAft>
              <a:buSzPts val="2400"/>
              <a:buChar char="●"/>
            </a:pPr>
            <a:r>
              <a:rPr lang="en" sz="2400"/>
              <a:t>Revising our poems </a:t>
            </a:r>
            <a:endParaRPr sz="2400"/>
          </a:p>
          <a:p>
            <a:pPr marL="457200" lvl="0" indent="-381000" rtl="0">
              <a:lnSpc>
                <a:spcPct val="100000"/>
              </a:lnSpc>
              <a:spcBef>
                <a:spcPts val="0"/>
              </a:spcBef>
              <a:spcAft>
                <a:spcPts val="0"/>
              </a:spcAft>
              <a:buSzPts val="2400"/>
              <a:buChar char="●"/>
            </a:pPr>
            <a:r>
              <a:rPr lang="en" sz="2400"/>
              <a:t>Mini Lesson on word choice and  punctuation </a:t>
            </a:r>
            <a:endParaRPr sz="2400"/>
          </a:p>
          <a:p>
            <a:pPr marL="457200" lvl="0" indent="-381000" rtl="0">
              <a:lnSpc>
                <a:spcPct val="100000"/>
              </a:lnSpc>
              <a:spcBef>
                <a:spcPts val="0"/>
              </a:spcBef>
              <a:spcAft>
                <a:spcPts val="0"/>
              </a:spcAft>
              <a:buSzPts val="2400"/>
              <a:buChar char="●"/>
            </a:pPr>
            <a:r>
              <a:rPr lang="en" sz="2400"/>
              <a:t>Reflect on our learning </a:t>
            </a:r>
            <a:endParaRPr sz="2400"/>
          </a:p>
          <a:p>
            <a:pPr marL="0" lvl="0" indent="0">
              <a:lnSpc>
                <a:spcPct val="100000"/>
              </a:lnSpc>
              <a:spcBef>
                <a:spcPts val="0"/>
              </a:spcBef>
              <a:spcAft>
                <a:spcPts val="0"/>
              </a:spcAft>
              <a:buNone/>
            </a:pPr>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sp>
        <p:nvSpPr>
          <p:cNvPr id="162" name="Google Shape;162;p30"/>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Revising a Poem for Word Choice and Punctuation</a:t>
            </a:r>
            <a:endParaRPr dirty="0"/>
          </a:p>
        </p:txBody>
      </p:sp>
      <p:pic>
        <p:nvPicPr>
          <p:cNvPr id="163" name="Google Shape;163;p30"/>
          <p:cNvPicPr preferRelativeResize="0"/>
          <p:nvPr/>
        </p:nvPicPr>
        <p:blipFill rotWithShape="1">
          <a:blip r:embed="rId3">
            <a:alphaModFix/>
          </a:blip>
          <a:srcRect l="31829" t="19498" r="34124" b="8095"/>
          <a:stretch/>
        </p:blipFill>
        <p:spPr>
          <a:xfrm>
            <a:off x="3581606" y="1127050"/>
            <a:ext cx="3113175" cy="3312286"/>
          </a:xfrm>
          <a:prstGeom prst="rect">
            <a:avLst/>
          </a:prstGeom>
          <a:noFill/>
          <a:ln w="19050" cap="flat" cmpd="sng">
            <a:solidFill>
              <a:schemeClr val="dk2"/>
            </a:solidFill>
            <a:prstDash val="solid"/>
            <a:round/>
            <a:headEnd type="none" w="sm" len="sm"/>
            <a:tailEnd type="none" w="sm" len="sm"/>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sp>
        <p:nvSpPr>
          <p:cNvPr id="168" name="Google Shape;168;p31"/>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Review Learning Targets</a:t>
            </a:r>
            <a:endParaRPr/>
          </a:p>
        </p:txBody>
      </p:sp>
      <p:sp>
        <p:nvSpPr>
          <p:cNvPr id="169" name="Google Shape;169;p31"/>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457200" lvl="0" indent="-381000" rtl="0">
              <a:lnSpc>
                <a:spcPct val="90000"/>
              </a:lnSpc>
              <a:spcBef>
                <a:spcPts val="1000"/>
              </a:spcBef>
              <a:spcAft>
                <a:spcPts val="0"/>
              </a:spcAft>
              <a:buClr>
                <a:schemeClr val="dk1"/>
              </a:buClr>
              <a:buSzPts val="2400"/>
              <a:buAutoNum type="arabicPeriod"/>
            </a:pPr>
            <a:r>
              <a:rPr lang="en" sz="2400">
                <a:solidFill>
                  <a:schemeClr val="dk1"/>
                </a:solidFill>
              </a:rPr>
              <a:t>I can revise words and phrases in my poem to convey ideas precisely.</a:t>
            </a:r>
            <a:endParaRPr sz="2400">
              <a:solidFill>
                <a:schemeClr val="dk1"/>
              </a:solidFill>
            </a:endParaRPr>
          </a:p>
          <a:p>
            <a:pPr marL="457200" lvl="0" indent="-381000" rtl="0">
              <a:lnSpc>
                <a:spcPct val="90000"/>
              </a:lnSpc>
              <a:spcBef>
                <a:spcPts val="0"/>
              </a:spcBef>
              <a:spcAft>
                <a:spcPts val="0"/>
              </a:spcAft>
              <a:buClr>
                <a:schemeClr val="dk1"/>
              </a:buClr>
              <a:buSzPts val="2400"/>
              <a:buAutoNum type="arabicPeriod"/>
            </a:pPr>
            <a:r>
              <a:rPr lang="en" sz="2400">
                <a:solidFill>
                  <a:schemeClr val="dk1"/>
                </a:solidFill>
              </a:rPr>
              <a:t>I can revise punctuation in my poem for effect.</a:t>
            </a:r>
            <a:endParaRPr sz="2400"/>
          </a:p>
        </p:txBody>
      </p:sp>
      <p:pic>
        <p:nvPicPr>
          <p:cNvPr id="170" name="Google Shape;170;p31"/>
          <p:cNvPicPr preferRelativeResize="0"/>
          <p:nvPr/>
        </p:nvPicPr>
        <p:blipFill>
          <a:blip r:embed="rId3">
            <a:alphaModFix/>
          </a:blip>
          <a:stretch>
            <a:fillRect/>
          </a:stretch>
        </p:blipFill>
        <p:spPr>
          <a:xfrm>
            <a:off x="8292882" y="4397245"/>
            <a:ext cx="708062" cy="572700"/>
          </a:xfrm>
          <a:prstGeom prst="rect">
            <a:avLst/>
          </a:prstGeom>
          <a:noFill/>
          <a:ln>
            <a:noFill/>
          </a:ln>
        </p:spPr>
      </p:pic>
      <p:pic>
        <p:nvPicPr>
          <p:cNvPr id="171" name="Google Shape;171;p31"/>
          <p:cNvPicPr preferRelativeResize="0"/>
          <p:nvPr/>
        </p:nvPicPr>
        <p:blipFill>
          <a:blip r:embed="rId4">
            <a:alphaModFix/>
          </a:blip>
          <a:stretch>
            <a:fillRect/>
          </a:stretch>
        </p:blipFill>
        <p:spPr>
          <a:xfrm>
            <a:off x="7447879" y="4397245"/>
            <a:ext cx="866775" cy="67627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sp>
        <p:nvSpPr>
          <p:cNvPr id="176" name="Google Shape;176;p32"/>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Mini Lesson - Word Choice and Punctuation</a:t>
            </a:r>
            <a:endParaRPr/>
          </a:p>
        </p:txBody>
      </p:sp>
      <p:sp>
        <p:nvSpPr>
          <p:cNvPr id="177" name="Google Shape;177;p32"/>
          <p:cNvSpPr txBox="1">
            <a:spLocks noGrp="1"/>
          </p:cNvSpPr>
          <p:nvPr>
            <p:ph type="body" idx="1"/>
          </p:nvPr>
        </p:nvSpPr>
        <p:spPr>
          <a:xfrm>
            <a:off x="3933300" y="1740318"/>
            <a:ext cx="4899000" cy="3046200"/>
          </a:xfrm>
          <a:prstGeom prst="rect">
            <a:avLst/>
          </a:prstGeom>
        </p:spPr>
        <p:txBody>
          <a:bodyPr spcFirstLastPara="1" wrap="square" lIns="91425" tIns="91425" rIns="91425" bIns="91425" anchor="t" anchorCtr="0">
            <a:noAutofit/>
          </a:bodyPr>
          <a:lstStyle/>
          <a:p>
            <a:pPr marL="457200" lvl="0" indent="-342900">
              <a:spcBef>
                <a:spcPts val="0"/>
              </a:spcBef>
              <a:spcAft>
                <a:spcPts val="0"/>
              </a:spcAft>
              <a:buSzPts val="1800"/>
              <a:buAutoNum type="arabicPeriod"/>
            </a:pPr>
            <a:r>
              <a:rPr lang="en" dirty="0"/>
              <a:t>What is this poem about?  </a:t>
            </a:r>
            <a:endParaRPr dirty="0"/>
          </a:p>
          <a:p>
            <a:pPr marL="457200" lvl="0" indent="-342900">
              <a:spcBef>
                <a:spcPts val="0"/>
              </a:spcBef>
              <a:spcAft>
                <a:spcPts val="0"/>
              </a:spcAft>
              <a:buSzPts val="1800"/>
              <a:buAutoNum type="arabicPeriod"/>
            </a:pPr>
            <a:r>
              <a:rPr lang="en" dirty="0"/>
              <a:t>What is the topic?</a:t>
            </a:r>
            <a:endParaRPr dirty="0"/>
          </a:p>
          <a:p>
            <a:pPr marL="457200" lvl="0" indent="-342900">
              <a:spcBef>
                <a:spcPts val="0"/>
              </a:spcBef>
              <a:spcAft>
                <a:spcPts val="0"/>
              </a:spcAft>
              <a:buSzPts val="1800"/>
              <a:buAutoNum type="arabicPeriod"/>
            </a:pPr>
            <a:r>
              <a:rPr lang="en" dirty="0"/>
              <a:t>What was the poet inspired by?  How do you know?</a:t>
            </a:r>
            <a:endParaRPr dirty="0"/>
          </a:p>
          <a:p>
            <a:pPr marL="0" lvl="0" indent="0">
              <a:spcBef>
                <a:spcPts val="0"/>
              </a:spcBef>
              <a:spcAft>
                <a:spcPts val="0"/>
              </a:spcAft>
              <a:buNone/>
            </a:pPr>
            <a:endParaRPr dirty="0"/>
          </a:p>
          <a:p>
            <a:pPr marL="0" lvl="0" indent="0" rtl="0">
              <a:spcBef>
                <a:spcPts val="0"/>
              </a:spcBef>
              <a:spcAft>
                <a:spcPts val="0"/>
              </a:spcAft>
              <a:buNone/>
            </a:pPr>
            <a:r>
              <a:rPr lang="en" dirty="0"/>
              <a:t>What is the idea that the poet is trying to convey here?</a:t>
            </a:r>
            <a:endParaRPr dirty="0"/>
          </a:p>
        </p:txBody>
      </p:sp>
      <p:pic>
        <p:nvPicPr>
          <p:cNvPr id="178" name="Google Shape;178;p32"/>
          <p:cNvPicPr preferRelativeResize="0"/>
          <p:nvPr/>
        </p:nvPicPr>
        <p:blipFill rotWithShape="1">
          <a:blip r:embed="rId3">
            <a:alphaModFix/>
          </a:blip>
          <a:srcRect l="37258" t="23447" r="39304" b="47590"/>
          <a:stretch/>
        </p:blipFill>
        <p:spPr>
          <a:xfrm>
            <a:off x="311700" y="1740318"/>
            <a:ext cx="3530325" cy="2452675"/>
          </a:xfrm>
          <a:prstGeom prst="rect">
            <a:avLst/>
          </a:prstGeom>
          <a:noFill/>
          <a:ln w="19050" cap="flat" cmpd="sng">
            <a:solidFill>
              <a:schemeClr val="dk2"/>
            </a:solidFill>
            <a:prstDash val="solid"/>
            <a:round/>
            <a:headEnd type="none" w="sm" len="sm"/>
            <a:tailEnd type="none" w="sm" len="sm"/>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82"/>
        <p:cNvGrpSpPr/>
        <p:nvPr/>
      </p:nvGrpSpPr>
      <p:grpSpPr>
        <a:xfrm>
          <a:off x="0" y="0"/>
          <a:ext cx="0" cy="0"/>
          <a:chOff x="0" y="0"/>
          <a:chExt cx="0" cy="0"/>
        </a:xfrm>
      </p:grpSpPr>
      <p:sp>
        <p:nvSpPr>
          <p:cNvPr id="183" name="Google Shape;183;p33"/>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Mini Lesson: Word Choice and Punctuation Continued...</a:t>
            </a:r>
            <a:endParaRPr/>
          </a:p>
        </p:txBody>
      </p:sp>
      <p:pic>
        <p:nvPicPr>
          <p:cNvPr id="184" name="Google Shape;184;p33"/>
          <p:cNvPicPr preferRelativeResize="0"/>
          <p:nvPr/>
        </p:nvPicPr>
        <p:blipFill rotWithShape="1">
          <a:blip r:embed="rId3">
            <a:alphaModFix/>
          </a:blip>
          <a:srcRect l="37258" t="23447" r="39304" b="47590"/>
          <a:stretch/>
        </p:blipFill>
        <p:spPr>
          <a:xfrm>
            <a:off x="2307000" y="1485248"/>
            <a:ext cx="4837450" cy="3081263"/>
          </a:xfrm>
          <a:prstGeom prst="rect">
            <a:avLst/>
          </a:prstGeom>
          <a:noFill/>
          <a:ln w="19050" cap="flat" cmpd="sng">
            <a:solidFill>
              <a:schemeClr val="dk2"/>
            </a:solidFill>
            <a:prstDash val="solid"/>
            <a:round/>
            <a:headEnd type="none" w="sm" len="sm"/>
            <a:tailEnd type="none" w="sm" len="sm"/>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156D7722-78E9-42BA-802C-CA58E3771F0D}">
  <ds:schemaRefs>
    <ds:schemaRef ds:uri="http://schemas.microsoft.com/sharepoint/v3/contenttype/forms"/>
  </ds:schemaRefs>
</ds:datastoreItem>
</file>

<file path=customXml/itemProps2.xml><?xml version="1.0" encoding="utf-8"?>
<ds:datastoreItem xmlns:ds="http://schemas.openxmlformats.org/officeDocument/2006/customXml" ds:itemID="{0B5094CA-51FD-44D3-BBE3-E457B4949F4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7CEC4F0-41CF-4068-A83D-82343FEBFC91}">
  <ds:schemaRefs>
    <ds:schemaRef ds:uri="http://schemas.openxmlformats.org/package/2006/metadata/core-properties"/>
    <ds:schemaRef ds:uri="02a6a75b-8925-4bc7-8b21-b87d4a90d0a3"/>
    <ds:schemaRef ds:uri="http://purl.org/dc/dcmitype/"/>
    <ds:schemaRef ds:uri="http://schemas.microsoft.com/office/infopath/2007/PartnerControls"/>
    <ds:schemaRef ds:uri="http://schemas.microsoft.com/office/2006/documentManagement/types"/>
    <ds:schemaRef ds:uri="http://schemas.microsoft.com/office/2006/metadata/properties"/>
    <ds:schemaRef ds:uri="http://purl.org/dc/terms/"/>
    <ds:schemaRef ds:uri="a1502afc-75e6-4a80-976c-76583f90c737"/>
    <ds:schemaRef ds:uri="http://www.w3.org/XML/1998/namespace"/>
    <ds:schemaRef ds:uri="http://purl.org/dc/elements/1.1/"/>
  </ds:schemaRefs>
</ds:datastoreItem>
</file>

<file path=docProps/app.xml><?xml version="1.0" encoding="utf-8"?>
<Properties xmlns="http://schemas.openxmlformats.org/officeDocument/2006/extended-properties" xmlns:vt="http://schemas.openxmlformats.org/officeDocument/2006/docPropsVTypes">
  <TotalTime>46</TotalTime>
  <Words>3389</Words>
  <Application>Microsoft Office PowerPoint</Application>
  <PresentationFormat>On-screen Show (16:9)</PresentationFormat>
  <Paragraphs>266</Paragraphs>
  <Slides>14</Slides>
  <Notes>14</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14</vt:i4>
      </vt:variant>
    </vt:vector>
  </HeadingPairs>
  <TitlesOfParts>
    <vt:vector size="20" baseType="lpstr">
      <vt:lpstr>Arial</vt:lpstr>
      <vt:lpstr>Century Gothic</vt:lpstr>
      <vt:lpstr>Calibri</vt:lpstr>
      <vt:lpstr>Overlock</vt:lpstr>
      <vt:lpstr>Simple Light</vt:lpstr>
      <vt:lpstr>Office Theme</vt:lpstr>
      <vt:lpstr>Grade 4: Module 1: Unit 3: Lesson 3 Teacher slide, before teaching.</vt:lpstr>
      <vt:lpstr>Grade 4: Module 1: Unit 3: Lesson 3 Teacher slide, before teaching.</vt:lpstr>
      <vt:lpstr>Grade 4: Module 1: Unit 3: Lesson 3 Teacher slide, before teaching.</vt:lpstr>
      <vt:lpstr>PowerPoint Presentation</vt:lpstr>
      <vt:lpstr>Hello, Students!</vt:lpstr>
      <vt:lpstr>Revising a Poem for Word Choice and Punctuation</vt:lpstr>
      <vt:lpstr>Review Learning Targets</vt:lpstr>
      <vt:lpstr>Mini Lesson - Word Choice and Punctuation</vt:lpstr>
      <vt:lpstr>Mini Lesson: Word Choice and Punctuation Continued...</vt:lpstr>
      <vt:lpstr>Mini Lesson: Word Choice and Punctuation Continued...</vt:lpstr>
      <vt:lpstr>Revise Your Poem</vt:lpstr>
      <vt:lpstr>Self Reflection</vt:lpstr>
      <vt:lpstr>Homework</vt:lpstr>
      <vt:lpstr>Small Group Block /All Block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1: Unit 3: Lesson 3 Teacher slide, before teaching.</dc:title>
  <dc:creator>nbravo</dc:creator>
  <cp:lastModifiedBy>Natalie Ivey</cp:lastModifiedBy>
  <cp:revision>8</cp:revision>
  <dcterms:modified xsi:type="dcterms:W3CDTF">2018-09-12T15:50:23Z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