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8C570A5-939D-4AB4-B7F2-53EB861E5B2E}">
  <a:tblStyle styleId="{68C570A5-939D-4AB4-B7F2-53EB861E5B2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72713" autoAdjust="0"/>
  </p:normalViewPr>
  <p:slideViewPr>
    <p:cSldViewPr snapToGrid="0">
      <p:cViewPr varScale="1">
        <p:scale>
          <a:sx n="107" d="100"/>
          <a:sy n="107" d="100"/>
        </p:scale>
        <p:origin x="-1144" y="-112"/>
      </p:cViewPr>
      <p:guideLst>
        <p:guide orient="horz" pos="1620"/>
        <p:guide pos="2880"/>
      </p:guideLst>
    </p:cSldViewPr>
  </p:slideViewPr>
  <p:outlineViewPr>
    <p:cViewPr>
      <p:scale>
        <a:sx n="33" d="100"/>
        <a:sy n="33" d="100"/>
      </p:scale>
      <p:origin x="0" y="24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1" Type="http://schemas.openxmlformats.org/officeDocument/2006/relationships/slide" Target="slides/slide20.xml"/><Relationship Id="rId3" Type="http://schemas.openxmlformats.org/officeDocument/2006/relationships/slide" Target="slides/slide2.xml"/><Relationship Id="rId2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slide" Target="slides/slide19.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customXml" Target="../customXml/item1.xml"/><Relationship Id="rId24" Type="http://schemas.openxmlformats.org/officeDocument/2006/relationships/commentAuthors" Target="commentAuthor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printerSettings" Target="printerSettings/printerSettings1.bin"/><Relationship Id="rId28" Type="http://schemas.openxmlformats.org/officeDocument/2006/relationships/tableStyles" Target="tableStyles.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9"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784008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10"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read </a:t>
            </a:r>
            <a:r>
              <a:rPr lang="en" sz="1200" i="1" dirty="0">
                <a:latin typeface="Calibri"/>
                <a:ea typeface="Calibri"/>
                <a:cs typeface="Calibri"/>
                <a:sym typeface="Calibri"/>
              </a:rPr>
              <a:t>The Hope Chest</a:t>
            </a:r>
            <a:r>
              <a:rPr lang="en" sz="120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i="1" dirty="0">
                <a:latin typeface="Calibri"/>
                <a:ea typeface="Calibri"/>
                <a:cs typeface="Calibri"/>
                <a:sym typeface="Calibri"/>
              </a:rPr>
              <a:t>The Hope Chest</a:t>
            </a:r>
            <a:r>
              <a:rPr lang="en" sz="1200" dirty="0">
                <a:latin typeface="Calibri"/>
                <a:ea typeface="Calibri"/>
                <a:cs typeface="Calibri"/>
                <a:sym typeface="Calibri"/>
              </a:rPr>
              <a:t> with their triad and summarize the events in the chapter that show evidence of a theme.</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In the second half of the unit, students continue to read chapters of</a:t>
            </a:r>
            <a:r>
              <a:rPr lang="en" sz="1200" i="1" dirty="0">
                <a:latin typeface="Calibri"/>
                <a:ea typeface="Calibri"/>
                <a:cs typeface="Calibri"/>
                <a:sym typeface="Calibri"/>
              </a:rPr>
              <a:t> The Hope Chest</a:t>
            </a:r>
            <a:r>
              <a:rPr lang="en" sz="120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students write an on-demand essay about another theme in </a:t>
            </a:r>
            <a:r>
              <a:rPr lang="en" sz="1200" i="1" dirty="0">
                <a:latin typeface="Calibri"/>
                <a:ea typeface="Calibri"/>
                <a:cs typeface="Calibri"/>
                <a:sym typeface="Calibri"/>
              </a:rPr>
              <a:t>The Hope Chest</a:t>
            </a:r>
            <a:r>
              <a:rPr lang="en" sz="1200" dirty="0">
                <a:latin typeface="Calibri"/>
                <a:ea typeface="Calibri"/>
                <a:cs typeface="Calibri"/>
                <a:sym typeface="Calibri"/>
              </a:rPr>
              <a:t>, 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7792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941970da9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or when all triads have finished reading the chapter, refocus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2–3 minutes for silent reflection. Students can either sketch, journal, or sit and think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was the gist of this chapter? What is this chapter mostly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So what is the Hope Chest? How do you 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surprised you about what you heard?</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words all triads identified as unfamiliar.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vocabulary 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select volunteers to help you determine the meaning. Add the words to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with translations in home languages, and invite students to add words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 ability to identify gist of the chapter.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define the unfamiliar vocabulary in the chapter.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b="1" dirty="0">
              <a:solidFill>
                <a:schemeClr val="dk1"/>
              </a:solidFill>
              <a:latin typeface="Calibri"/>
              <a:ea typeface="Calibri"/>
              <a:cs typeface="Calibri"/>
              <a:sym typeface="Calibri"/>
            </a:endParaRPr>
          </a:p>
        </p:txBody>
      </p:sp>
      <p:sp>
        <p:nvSpPr>
          <p:cNvPr id="156" name="Google Shape;156;g4941970da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68945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941970da9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slides contains animation. Click to reveal answers.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Click to reveal answers.</a:t>
            </a:r>
            <a:endParaRPr sz="1200" dirty="0">
              <a:latin typeface="Calibri"/>
              <a:ea typeface="Calibri"/>
              <a:cs typeface="Calibri"/>
              <a:sym typeface="Calibri"/>
            </a:endParaRPr>
          </a:p>
          <a:p>
            <a:pPr marL="0" lvl="0" indent="0" algn="l" rtl="0">
              <a:spcBef>
                <a:spcPts val="0"/>
              </a:spcBef>
              <a:spcAft>
                <a:spcPts val="0"/>
              </a:spcAft>
              <a:buNone/>
            </a:pPr>
            <a:endParaRPr sz="1200" b="1" dirty="0">
              <a:solidFill>
                <a:srgbClr val="444444"/>
              </a:solidFill>
              <a:highlight>
                <a:srgbClr val="F8F8F1"/>
              </a:highlight>
              <a:latin typeface="Georgia"/>
              <a:ea typeface="Georgia"/>
              <a:cs typeface="Georgia"/>
              <a:sym typeface="Georgia"/>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 ability to identify evidence to support theme.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
        <p:nvSpPr>
          <p:cNvPr id="163" name="Google Shape;163;g4941970da9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7559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read them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attention to the underline the words </a:t>
            </a:r>
            <a:r>
              <a:rPr lang="en" sz="1200" i="1" dirty="0">
                <a:latin typeface="Calibri"/>
                <a:ea typeface="Calibri"/>
                <a:cs typeface="Calibri"/>
                <a:sym typeface="Calibri"/>
              </a:rPr>
              <a:t>introductory paragraph </a:t>
            </a:r>
            <a:r>
              <a:rPr lang="en" sz="1200" dirty="0">
                <a:latin typeface="Calibri"/>
                <a:ea typeface="Calibri"/>
                <a:cs typeface="Calibri"/>
                <a:sym typeface="Calibri"/>
              </a:rPr>
              <a:t>and review what it is (the paragraph that opens a piece of writing and helps the reader understand what the writing will be about).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Ask students to summarize and then personalize the learning target. Ask them to paraphrase it and then to say how they feel about it. Examples: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put the learning target in your own words?”</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you feel about that target?”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(Word Families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reviewing the word </a:t>
            </a:r>
            <a:r>
              <a:rPr lang="en" sz="1200" i="1" dirty="0">
                <a:latin typeface="Calibri"/>
                <a:ea typeface="Calibri"/>
                <a:cs typeface="Calibri"/>
                <a:sym typeface="Calibri"/>
              </a:rPr>
              <a:t>introductory</a:t>
            </a:r>
            <a:r>
              <a:rPr lang="en" sz="1200" dirty="0">
                <a:latin typeface="Calibri"/>
                <a:ea typeface="Calibri"/>
                <a:cs typeface="Calibri"/>
                <a:sym typeface="Calibri"/>
              </a:rPr>
              <a:t>, ask students about the root word (</a:t>
            </a:r>
            <a:r>
              <a:rPr lang="en" sz="1200" i="1" dirty="0">
                <a:latin typeface="Calibri"/>
                <a:ea typeface="Calibri"/>
                <a:cs typeface="Calibri"/>
                <a:sym typeface="Calibri"/>
              </a:rPr>
              <a:t>introduce</a:t>
            </a:r>
            <a:r>
              <a:rPr lang="en" sz="1200" dirty="0">
                <a:latin typeface="Calibri"/>
                <a:ea typeface="Calibri"/>
                <a:cs typeface="Calibri"/>
                <a:sym typeface="Calibri"/>
              </a:rPr>
              <a:t>). Invite students to think of a time they </a:t>
            </a:r>
            <a:r>
              <a:rPr lang="en" sz="1200" i="1" dirty="0">
                <a:latin typeface="Calibri"/>
                <a:ea typeface="Calibri"/>
                <a:cs typeface="Calibri"/>
                <a:sym typeface="Calibri"/>
              </a:rPr>
              <a:t>introduced</a:t>
            </a:r>
            <a:r>
              <a:rPr lang="en" sz="1200" dirty="0">
                <a:latin typeface="Calibri"/>
                <a:ea typeface="Calibri"/>
                <a:cs typeface="Calibri"/>
                <a:sym typeface="Calibri"/>
              </a:rPr>
              <a:t>, or </a:t>
            </a:r>
            <a:r>
              <a:rPr lang="en" sz="1200" i="1" dirty="0">
                <a:latin typeface="Calibri"/>
                <a:ea typeface="Calibri"/>
                <a:cs typeface="Calibri"/>
                <a:sym typeface="Calibri"/>
              </a:rPr>
              <a:t>were introduced to</a:t>
            </a:r>
            <a:r>
              <a:rPr lang="en" sz="1200" dirty="0">
                <a:latin typeface="Calibri"/>
                <a:ea typeface="Calibri"/>
                <a:cs typeface="Calibri"/>
                <a:sym typeface="Calibri"/>
              </a:rPr>
              <a:t>, somebody, helping them determine the meaning of </a:t>
            </a:r>
            <a:r>
              <a:rPr lang="en" sz="1200" i="1" dirty="0">
                <a:latin typeface="Calibri"/>
                <a:ea typeface="Calibri"/>
                <a:cs typeface="Calibri"/>
                <a:sym typeface="Calibri"/>
              </a:rPr>
              <a:t>introductory</a:t>
            </a:r>
            <a:r>
              <a:rPr lang="en" sz="1200" dirty="0">
                <a:latin typeface="Calibri"/>
                <a:ea typeface="Calibri"/>
                <a:cs typeface="Calibri"/>
                <a:sym typeface="Calibri"/>
              </a:rPr>
              <a:t> while reinforcing the strategy of using root words to find the meaning of unfamiliar words and phrases.</a:t>
            </a:r>
            <a:endParaRPr sz="1200" dirty="0">
              <a:latin typeface="Calibri"/>
              <a:ea typeface="Calibri"/>
              <a:cs typeface="Calibri"/>
              <a:sym typeface="Calibri"/>
            </a:endParaRPr>
          </a:p>
        </p:txBody>
      </p:sp>
      <p:sp>
        <p:nvSpPr>
          <p:cNvPr id="172" name="Google Shape;17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58162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73b90403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paper ready to distribute.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Display and invite students to retrieve their </a:t>
            </a:r>
            <a:r>
              <a:rPr lang="en" sz="1200" b="1" dirty="0">
                <a:latin typeface="Calibri"/>
                <a:ea typeface="Calibri"/>
                <a:cs typeface="Calibri"/>
                <a:sym typeface="Calibri"/>
              </a:rPr>
              <a:t>Model Literary Essay: “Do Something Meaningful” </a:t>
            </a:r>
            <a:r>
              <a:rPr lang="en" sz="1200" dirty="0">
                <a:latin typeface="Calibri"/>
                <a:ea typeface="Calibri"/>
                <a:cs typeface="Calibri"/>
                <a:sym typeface="Calibri"/>
              </a:rPr>
              <a:t>and their</a:t>
            </a:r>
            <a:r>
              <a:rPr lang="en" sz="1200" b="1" dirty="0">
                <a:latin typeface="Calibri"/>
                <a:ea typeface="Calibri"/>
                <a:cs typeface="Calibri"/>
                <a:sym typeface="Calibri"/>
              </a:rPr>
              <a:t> Painted Essay® template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read the first paragraph, the introduction, of the model essay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each part of the model essay and invite students to put their finger on each part as you ask questions about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introduction, the very first part of the model essay, about?” </a:t>
            </a:r>
            <a:r>
              <a:rPr lang="en" sz="1200" b="1" dirty="0">
                <a:latin typeface="Calibri"/>
                <a:ea typeface="Calibri"/>
                <a:cs typeface="Calibri"/>
                <a:sym typeface="Calibri"/>
              </a:rPr>
              <a:t>(an overview/summary of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focus statement about?”</a:t>
            </a:r>
            <a:r>
              <a:rPr lang="en" sz="1200" b="1" dirty="0">
                <a:latin typeface="Calibri"/>
                <a:ea typeface="Calibri"/>
                <a:cs typeface="Calibri"/>
                <a:sym typeface="Calibri"/>
              </a:rPr>
              <a:t> (a theme evident in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points 1 and 2 in the model literary essay?” </a:t>
            </a:r>
            <a:r>
              <a:rPr lang="en" sz="1200" b="1" dirty="0">
                <a:latin typeface="Calibri"/>
                <a:ea typeface="Calibri"/>
                <a:cs typeface="Calibri"/>
                <a:sym typeface="Calibri"/>
              </a:rPr>
              <a:t>(two characters whose actions in the book show evidence of the theme—point 1 is Chloe, and point 2 is Violet)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this lesson they are going to decide how to organize their thinking and planning for their essay. They can create their own graphic organizers (e.g., the six-square organizer they have used in previous modules), or they can do it another way—whatever will be most effective for them. Show students how to fold a piece of paper to make six boxes should they wish to make the six-square organizer themselves.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tell students to prepare the blank piece of paper to be their essay planner. Remind them to ensure the different parts of an essay on the </a:t>
            </a:r>
            <a:r>
              <a:rPr lang="en" sz="1200" b="1" dirty="0">
                <a:latin typeface="Calibri"/>
                <a:ea typeface="Calibri"/>
                <a:cs typeface="Calibri"/>
                <a:sym typeface="Calibri"/>
              </a:rPr>
              <a:t>Painted Essay® template </a:t>
            </a:r>
            <a:r>
              <a:rPr lang="en" sz="1200" dirty="0">
                <a:latin typeface="Calibri"/>
                <a:ea typeface="Calibri"/>
                <a:cs typeface="Calibri"/>
                <a:sym typeface="Calibri"/>
              </a:rPr>
              <a:t>are represented. Emphasize that this should take no more than 2–3 minutes.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3 minutes, refocus whole group.</a:t>
            </a:r>
            <a:endParaRPr sz="1200" dirty="0">
              <a:latin typeface="Calibri"/>
              <a:ea typeface="Calibri"/>
              <a:cs typeface="Calibri"/>
              <a:sym typeface="Calibri"/>
            </a:endParaRPr>
          </a:p>
          <a:p>
            <a:pPr marL="457200" lvl="0" indent="0" algn="l" rtl="0">
              <a:lnSpc>
                <a:spcPct val="150000"/>
              </a:lnSpc>
              <a:spcBef>
                <a:spcPts val="0"/>
              </a:spcBef>
              <a:spcAft>
                <a:spcPts val="0"/>
              </a:spcAft>
              <a:buNone/>
            </a:pPr>
            <a:endParaRPr sz="1200" dirty="0">
              <a:solidFill>
                <a:srgbClr val="444444"/>
              </a:solidFill>
              <a:latin typeface="Georgia"/>
              <a:ea typeface="Georgia"/>
              <a:cs typeface="Georgia"/>
              <a:sym typeface="Georgia"/>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planning introduction.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organization: Offer two graphic organizer templates as choices to reduce frustration in decision-making and support students’ planning development.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Lesson 9, </a:t>
            </a:r>
            <a:r>
              <a:rPr lang="en" sz="1200" i="1" dirty="0">
                <a:latin typeface="Calibri"/>
                <a:ea typeface="Calibri"/>
                <a:cs typeface="Calibri"/>
                <a:sym typeface="Calibri"/>
              </a:rPr>
              <a:t>For heavier support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as students talk through each sentence of the introduction. As students Think-Triad-Share about what each sentence is about, record it in the margins of the introductory paragraph, using the respective Painted Essay® color corresponding to each sentence. Invite students to refer to these annotations for support while drafting their introductions in the Closing.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(Fishbowl: Creating Graphic Organizer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two or three confident students to fishbowl creating a graphic organizer that varies from the </a:t>
            </a:r>
            <a:r>
              <a:rPr lang="en" sz="1200" b="1" dirty="0">
                <a:latin typeface="Calibri"/>
                <a:ea typeface="Calibri"/>
                <a:cs typeface="Calibri"/>
                <a:sym typeface="Calibri"/>
              </a:rPr>
              <a:t>planning graphic organizer </a:t>
            </a:r>
            <a:r>
              <a:rPr lang="en" sz="1200" dirty="0">
                <a:latin typeface="Calibri"/>
                <a:ea typeface="Calibri"/>
                <a:cs typeface="Calibri"/>
                <a:sym typeface="Calibri"/>
              </a:rPr>
              <a:t>used in previous modules. This will help clarify the process for creating a graphic organizer, as well as provide a concrete example of an alternative way to organize information.</a:t>
            </a:r>
            <a:endParaRPr sz="1200" dirty="0">
              <a:latin typeface="Calibri"/>
              <a:ea typeface="Calibri"/>
              <a:cs typeface="Calibri"/>
              <a:sym typeface="Calibri"/>
            </a:endParaRPr>
          </a:p>
        </p:txBody>
      </p:sp>
      <p:sp>
        <p:nvSpPr>
          <p:cNvPr id="179" name="Google Shape;179;g473b90403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0910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941970da9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a:t>
            </a:r>
            <a:r>
              <a:rPr lang="en" sz="1200" b="1" dirty="0">
                <a:solidFill>
                  <a:schemeClr val="dk1"/>
                </a:solidFill>
                <a:latin typeface="Calibri"/>
                <a:ea typeface="Calibri"/>
                <a:cs typeface="Calibri"/>
                <a:sym typeface="Calibri"/>
              </a:rPr>
              <a: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Return students</a:t>
            </a:r>
            <a:r>
              <a:rPr lang="en" sz="1200" b="0" dirty="0">
                <a:solidFill>
                  <a:schemeClr val="dk1"/>
                </a:solidFill>
                <a:latin typeface="Calibri"/>
                <a:ea typeface="Calibri"/>
                <a:cs typeface="Calibri"/>
                <a:sym typeface="Calibri"/>
              </a:rPr>
              <a:t>’ Exit Ticket: Focus Statement from </a:t>
            </a:r>
            <a:r>
              <a:rPr lang="en" sz="1200" dirty="0">
                <a:solidFill>
                  <a:schemeClr val="dk1"/>
                </a:solidFill>
                <a:latin typeface="Calibri"/>
                <a:ea typeface="Calibri"/>
                <a:cs typeface="Calibri"/>
                <a:sym typeface="Calibri"/>
              </a:rPr>
              <a:t>the previous lesson. If there were common issues, this would be the time to address them and to invite students to revise their focus statements accordingly.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part of the introduction of the model summary: the overview/summary of </a:t>
            </a:r>
            <a:r>
              <a:rPr lang="en" sz="1200" i="1" dirty="0">
                <a:latin typeface="Calibri"/>
                <a:ea typeface="Calibri"/>
                <a:cs typeface="Calibri"/>
                <a:sym typeface="Calibri"/>
              </a:rPr>
              <a:t>The Hope Chest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because they are writing about the same book, they can use the brief overview of </a:t>
            </a:r>
            <a:r>
              <a:rPr lang="en" sz="1200" i="1" dirty="0">
                <a:latin typeface="Calibri"/>
                <a:ea typeface="Calibri"/>
                <a:cs typeface="Calibri"/>
                <a:sym typeface="Calibri"/>
              </a:rPr>
              <a:t>The Hope Chest</a:t>
            </a:r>
            <a:r>
              <a:rPr lang="en" sz="1200" dirty="0">
                <a:latin typeface="Calibri"/>
                <a:ea typeface="Calibri"/>
                <a:cs typeface="Calibri"/>
                <a:sym typeface="Calibri"/>
              </a:rPr>
              <a:t>, the first two sentences, from the model if they choose; however, they may also want to challenge themselves to find another way to summarize the book in their own words in no more than two sentences. The theme they choose may suggest a different focus on the overview/summary of the book.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 </a:t>
            </a:r>
            <a:r>
              <a:rPr lang="en" sz="1200" i="1" dirty="0">
                <a:latin typeface="Calibri"/>
                <a:ea typeface="Calibri"/>
                <a:cs typeface="Calibri"/>
                <a:sym typeface="Calibri"/>
              </a:rPr>
              <a:t>“How would you summarize The Hope Chest in no more than two sentences? Does the introduction on the model connect to your theme in the same way it does in the model?” </a:t>
            </a:r>
            <a:r>
              <a:rPr lang="en" sz="1200" b="1" dirty="0">
                <a:latin typeface="Calibri"/>
                <a:ea typeface="Calibri"/>
                <a:cs typeface="Calibri"/>
                <a:sym typeface="Calibri"/>
              </a:rPr>
              <a:t>(Responses will vary, but should sound similar to the first two sentences in the model literary essay.)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note how they will summarize the book on their essay planner. Remind them that this is a planner, so they should not write in full sentences; they should just make quick notes to remind themselves of what they want to say.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Turn and Talk: </a:t>
            </a:r>
            <a:r>
              <a:rPr lang="en" sz="1200" i="1" dirty="0">
                <a:latin typeface="Calibri"/>
                <a:ea typeface="Calibri"/>
                <a:cs typeface="Calibri"/>
                <a:sym typeface="Calibri"/>
              </a:rPr>
              <a:t>“What comes next in the introduction?” </a:t>
            </a:r>
            <a:r>
              <a:rPr lang="en" sz="1200" b="1" i="0" dirty="0">
                <a:latin typeface="Calibri"/>
                <a:ea typeface="Calibri"/>
                <a:cs typeface="Calibri"/>
                <a:sym typeface="Calibri"/>
              </a:rPr>
              <a:t>(focus statement)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reread their focus statement to remind themselves of the theme they have selected to write about and to transfer this to their planning sheet.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2 minutes, refocus whole group.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“What comes next in the introduction?” </a:t>
            </a:r>
            <a:r>
              <a:rPr lang="en" sz="1200" b="1" dirty="0">
                <a:latin typeface="Calibri"/>
                <a:ea typeface="Calibri"/>
                <a:cs typeface="Calibri"/>
                <a:sym typeface="Calibri"/>
              </a:rPr>
              <a:t>(points 1 and 2)</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“What are the points in the model essay?”</a:t>
            </a:r>
            <a:r>
              <a:rPr lang="en" sz="1200" b="1" i="1" dirty="0">
                <a:latin typeface="Calibri"/>
                <a:ea typeface="Calibri"/>
                <a:cs typeface="Calibri"/>
                <a:sym typeface="Calibri"/>
              </a:rPr>
              <a:t> </a:t>
            </a:r>
            <a:r>
              <a:rPr lang="en" sz="1200" b="1" dirty="0">
                <a:latin typeface="Calibri"/>
                <a:ea typeface="Calibri"/>
                <a:cs typeface="Calibri"/>
                <a:sym typeface="Calibri"/>
              </a:rPr>
              <a:t>(two characters whose actions show repeated evidence of the theme)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latin typeface="Calibri"/>
                <a:ea typeface="Calibri"/>
                <a:cs typeface="Calibri"/>
                <a:sym typeface="Calibri"/>
              </a:rPr>
              <a:t>“Where can you find out which character’s actions have shown evidence of your theme?”</a:t>
            </a:r>
            <a:r>
              <a:rPr lang="en" sz="1200" b="1" i="1" dirty="0">
                <a:latin typeface="Calibri"/>
                <a:ea typeface="Calibri"/>
                <a:cs typeface="Calibri"/>
                <a:sym typeface="Calibri"/>
              </a:rPr>
              <a:t> </a:t>
            </a:r>
            <a:r>
              <a:rPr lang="en" sz="1200" b="1" dirty="0">
                <a:latin typeface="Calibri"/>
                <a:ea typeface="Calibri"/>
                <a:cs typeface="Calibri"/>
                <a:sym typeface="Calibri"/>
              </a:rPr>
              <a:t>(Theme anchor charts and summaries written in lessons)</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Theme anchor chart</a:t>
            </a:r>
            <a:r>
              <a:rPr lang="en" sz="1200" dirty="0">
                <a:latin typeface="Calibri"/>
                <a:ea typeface="Calibri"/>
                <a:cs typeface="Calibri"/>
                <a:sym typeface="Calibri"/>
              </a:rPr>
              <a:t>, specifically the one they have chosen to write about, and invite students to retrieve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Chapters 8–14 </a:t>
            </a:r>
            <a:r>
              <a:rPr lang="en" sz="1200" dirty="0">
                <a:latin typeface="Calibri"/>
                <a:ea typeface="Calibri"/>
                <a:cs typeface="Calibri"/>
                <a:sym typeface="Calibri"/>
              </a:rPr>
              <a:t>handouts.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work with their triad to select two characters whose actions in the book have repeatedly shown evidence of that theme, similar to the way the author did in the </a:t>
            </a:r>
            <a:r>
              <a:rPr lang="en" sz="1200" b="1" dirty="0">
                <a:latin typeface="Calibri"/>
                <a:ea typeface="Calibri"/>
                <a:cs typeface="Calibri"/>
                <a:sym typeface="Calibri"/>
              </a:rPr>
              <a:t>model literary essay</a:t>
            </a:r>
            <a:r>
              <a:rPr lang="en" sz="1200" dirty="0">
                <a:latin typeface="Calibri"/>
                <a:ea typeface="Calibri"/>
                <a:cs typeface="Calibri"/>
                <a:sym typeface="Calibri"/>
              </a:rPr>
              <a:t>. Recommend that students look at the evidence on the anchor chart for their theme and choose two characters for which there are multiple pieces of evidence of that theme.</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2 minutes to choose two characters in their triads and to note them in an appropriate place on their planner.</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t>
            </a:r>
            <a:r>
              <a:rPr lang="en" sz="1200" b="1" dirty="0">
                <a:solidFill>
                  <a:schemeClr val="dk1"/>
                </a:solidFill>
                <a:latin typeface="Calibri"/>
                <a:ea typeface="Calibri"/>
                <a:cs typeface="Calibri"/>
                <a:sym typeface="Calibri"/>
              </a:rPr>
              <a:t>Model Literary Essay: “Do Something </a:t>
            </a:r>
            <a:r>
              <a:rPr lang="en" sz="1200" b="1" dirty="0" smtClean="0">
                <a:solidFill>
                  <a:schemeClr val="dk1"/>
                </a:solidFill>
                <a:latin typeface="Calibri"/>
                <a:ea typeface="Calibri"/>
                <a:cs typeface="Calibri"/>
                <a:sym typeface="Calibri"/>
              </a:rPr>
              <a:t>Meaningful</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planning introduction.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organization: Offer two graphic organizer templates as choices to reduce frustration in decision-making and support students’ planning development.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(Enlarged Model Literary Essay: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literary essay </a:t>
            </a:r>
            <a:r>
              <a:rPr lang="en" sz="1200" dirty="0">
                <a:latin typeface="Calibri"/>
                <a:ea typeface="Calibri"/>
                <a:cs typeface="Calibri"/>
                <a:sym typeface="Calibri"/>
              </a:rPr>
              <a:t>(see Lesson 9, </a:t>
            </a:r>
            <a:r>
              <a:rPr lang="en" sz="1200" i="1" dirty="0">
                <a:latin typeface="Calibri"/>
                <a:ea typeface="Calibri"/>
                <a:cs typeface="Calibri"/>
                <a:sym typeface="Calibri"/>
              </a:rPr>
              <a:t>For heavier support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as students talk through each sentence of the introduction. As students Think-Triad-Share about what each sentence is about, record it in the margins of the introductory paragraph, using the respective Painted Essay® color corresponding to each sentence. Invite students to refer to these annotations for support while drafting their introductions in the Closing.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(Fishbowl: Creating Graphic Organizer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two or three confident students to fishbowl creating a graphic organizer that varies from the </a:t>
            </a:r>
            <a:r>
              <a:rPr lang="en" sz="1200" b="1" dirty="0">
                <a:latin typeface="Calibri"/>
                <a:ea typeface="Calibri"/>
                <a:cs typeface="Calibri"/>
                <a:sym typeface="Calibri"/>
              </a:rPr>
              <a:t>planning graphic organizer </a:t>
            </a:r>
            <a:r>
              <a:rPr lang="en" sz="1200" dirty="0">
                <a:latin typeface="Calibri"/>
                <a:ea typeface="Calibri"/>
                <a:cs typeface="Calibri"/>
                <a:sym typeface="Calibri"/>
              </a:rPr>
              <a:t>used in previous modules. This will help clarify the process for creating a graphic organizer, as well as provide a concrete example of an alternative way to organize information.</a:t>
            </a:r>
            <a:endParaRPr sz="1200" dirty="0">
              <a:latin typeface="Calibri"/>
              <a:ea typeface="Calibri"/>
              <a:cs typeface="Calibri"/>
              <a:sym typeface="Calibri"/>
            </a:endParaRPr>
          </a:p>
        </p:txBody>
      </p:sp>
      <p:sp>
        <p:nvSpPr>
          <p:cNvPr id="187" name="Google Shape;187;g4941970da9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8544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941970ea2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a:t>
            </a:r>
            <a:r>
              <a:rPr lang="en" sz="1200" b="1" dirty="0">
                <a:solidFill>
                  <a:schemeClr val="dk1"/>
                </a:solidFill>
                <a:latin typeface="Calibri"/>
                <a:ea typeface="Calibri"/>
                <a:cs typeface="Calibri"/>
                <a:sym typeface="Calibri"/>
              </a:rPr>
              <a: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refocus whole group. Tell students that now that they have chosen the characters who will be points 1 and 2 in their essay, they need to choose some evidence showing proof/evidence of the theme for each character to include in the proof paragraph for each point in their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writing the summary paragraphs in the first half of the unit, they chose two pieces of evidence—which, if possible, were linked to the same event, so that students have to summarize only one event.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work with their triad to choose at least two pieces of evidence for each of the characters they have chosen, and to record this evidence in an appropriate place on their planners. Remind students that even though they are working together to choose evidence, they are all recording it on their own planners.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choose and organize their evidence. Ask guiding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that character do to show evidence of the theme?”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have you chosen those pieces of evidence? How are they linked?”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happening in the book at that time?”</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t>
            </a:r>
            <a:r>
              <a:rPr lang="en" sz="1200" b="1" dirty="0">
                <a:solidFill>
                  <a:schemeClr val="dk1"/>
                </a:solidFill>
                <a:latin typeface="Calibri"/>
                <a:ea typeface="Calibri"/>
                <a:cs typeface="Calibri"/>
                <a:sym typeface="Calibri"/>
              </a:rPr>
              <a:t>Model Literary Essay: “Do Something </a:t>
            </a:r>
            <a:r>
              <a:rPr lang="en" sz="1200" b="1" dirty="0" smtClean="0">
                <a:solidFill>
                  <a:schemeClr val="dk1"/>
                </a:solidFill>
                <a:latin typeface="Calibri"/>
                <a:ea typeface="Calibri"/>
                <a:cs typeface="Calibri"/>
                <a:sym typeface="Calibri"/>
              </a:rPr>
              <a:t>Meaningful</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planning introduction.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
        <p:nvSpPr>
          <p:cNvPr id="194" name="Google Shape;194;g4941970ea2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24528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941970ea2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a:t>
            </a:r>
            <a:r>
              <a:rPr lang="en" sz="1200" dirty="0" smtClean="0">
                <a:solidFill>
                  <a:schemeClr val="dk1"/>
                </a:solidFill>
                <a:latin typeface="Calibri"/>
                <a:ea typeface="Calibri"/>
                <a:cs typeface="Calibri"/>
                <a:sym typeface="Calibri"/>
              </a:rPr>
              <a:t>technique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Thumb-O-Meter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students to self-assess against the first learning target.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demonstrating self-assessment towards learning target.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1" name="Google Shape;201;g4941970ea2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71150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73b904034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Organize students on </a:t>
            </a:r>
            <a:r>
              <a:rPr lang="en" sz="1200" b="0" dirty="0">
                <a:latin typeface="Calibri"/>
                <a:ea typeface="Calibri"/>
                <a:cs typeface="Calibri"/>
                <a:sym typeface="Calibri"/>
              </a:rPr>
              <a:t>devices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invite students to retrieve their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mark/highlight the </a:t>
            </a:r>
            <a:r>
              <a:rPr lang="en" sz="1200" dirty="0" smtClean="0">
                <a:latin typeface="Calibri"/>
                <a:ea typeface="Calibri"/>
                <a:cs typeface="Calibri"/>
                <a:sym typeface="Calibri"/>
              </a:rPr>
              <a:t>criteria </a:t>
            </a:r>
            <a:r>
              <a:rPr lang="en" sz="1200" dirty="0">
                <a:latin typeface="Calibri"/>
                <a:ea typeface="Calibri"/>
                <a:cs typeface="Calibri"/>
                <a:sym typeface="Calibri"/>
              </a:rPr>
              <a:t>on their checklist and to read each one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third column: “Characteristics of my literary essay.”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 </a:t>
            </a:r>
            <a:r>
              <a:rPr lang="en" sz="1200" i="1" dirty="0">
                <a:latin typeface="Calibri"/>
                <a:ea typeface="Calibri"/>
                <a:cs typeface="Calibri"/>
                <a:sym typeface="Calibri"/>
              </a:rPr>
              <a:t>“What is specific to this essay for each of those criteria you have highlighted? What is the topic? What information does the reader need in the introduction to understand the piece?” </a:t>
            </a:r>
            <a:r>
              <a:rPr lang="en" sz="1200" b="1" dirty="0">
                <a:latin typeface="Calibri"/>
                <a:ea typeface="Calibri"/>
                <a:cs typeface="Calibri"/>
                <a:sym typeface="Calibri"/>
              </a:rPr>
              <a:t>(Responses will vary, depending on the theme chosen.)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Refer to </a:t>
            </a:r>
            <a:r>
              <a:rPr lang="en" sz="1200" b="1" dirty="0">
                <a:latin typeface="Calibri"/>
                <a:ea typeface="Calibri"/>
                <a:cs typeface="Calibri"/>
                <a:sym typeface="Calibri"/>
              </a:rPr>
              <a:t>Informative Writing Checklist (example, for teacher reference)</a:t>
            </a:r>
            <a:r>
              <a:rPr lang="en" sz="1200" dirty="0">
                <a:latin typeface="Calibri"/>
                <a:ea typeface="Calibri"/>
                <a:cs typeface="Calibri"/>
                <a:sym typeface="Calibri"/>
              </a:rPr>
              <a:t> to confirm student responses.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update the third column of their checklists accordingly.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use the information on their planners to draft their introductions. Remind students that they should each work on their own device and write their own essay. They can continue to discuss ideas in triads, but they should not all be writing the same thing.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particularly in writing points 1 and 2 at the end of the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1 minute remains, invite students to record “Y” for “Yes” on their </a:t>
            </a:r>
            <a:r>
              <a:rPr lang="en" sz="1200" b="1" dirty="0">
                <a:latin typeface="Calibri"/>
                <a:ea typeface="Calibri"/>
                <a:cs typeface="Calibri"/>
                <a:sym typeface="Calibri"/>
              </a:rPr>
              <a:t>Informative Writing Checklist </a:t>
            </a:r>
            <a:r>
              <a:rPr lang="en" sz="1200" dirty="0">
                <a:latin typeface="Calibri"/>
                <a:ea typeface="Calibri"/>
                <a:cs typeface="Calibri"/>
                <a:sym typeface="Calibri"/>
              </a:rPr>
              <a:t>and the date in the final column if they feel the criteria marked on their checklists in this lesson have been achieved in their writing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writing checklist.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on their device.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in building writing stamina: Consider offering built-in breaks, where students can choose an activity such as getting water or stretching.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in organizing ideas for written expression: Offer sentence starters or frames as scaffolding for student expression and communication.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(Verbal Writing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verbally rehearse each sentence of their introductory paragraph with their triad before writing it down. This may allow them additional time to organize their thinking, as well as provide an opportunity for feedback from their triad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For ELLs: Mini Language Dive. “In this book, / </a:t>
            </a:r>
            <a:r>
              <a:rPr lang="en" sz="1200" b="0" i="1" dirty="0">
                <a:latin typeface="Calibri"/>
                <a:ea typeface="Calibri"/>
                <a:cs typeface="Calibri"/>
                <a:sym typeface="Calibri"/>
              </a:rPr>
              <a:t>both Chloe and Violet take risks </a:t>
            </a:r>
            <a:r>
              <a:rPr lang="en" sz="1200" dirty="0">
                <a:latin typeface="Calibri"/>
                <a:ea typeface="Calibri"/>
                <a:cs typeface="Calibri"/>
                <a:sym typeface="Calibri"/>
              </a:rPr>
              <a:t>/ in order to do something meaningful / with their lives.”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Deconstruct: Discuss the sentence and each chunk. Language goals for focus structure:</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“Who is this chunk about?” </a:t>
            </a:r>
            <a:r>
              <a:rPr lang="en" sz="1200" dirty="0">
                <a:latin typeface="Calibri"/>
                <a:ea typeface="Calibri"/>
                <a:cs typeface="Calibri"/>
                <a:sym typeface="Calibri"/>
              </a:rPr>
              <a:t>This chunk is about Chloe and Violet, two characters whose actions show evidence of the theme “do something meaningful.” (compound subject/noun phrase)</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figure out why the author wrote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both </a:t>
            </a:r>
            <a:r>
              <a:rPr lang="en" sz="1200" i="1" dirty="0">
                <a:latin typeface="Calibri"/>
                <a:ea typeface="Calibri"/>
                <a:cs typeface="Calibri"/>
                <a:sym typeface="Calibri"/>
              </a:rPr>
              <a:t>… and</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dirty="0">
                <a:latin typeface="Calibri"/>
                <a:ea typeface="Calibri"/>
                <a:cs typeface="Calibri"/>
                <a:sym typeface="Calibri"/>
              </a:rPr>
              <a:t>The words </a:t>
            </a:r>
            <a:r>
              <a:rPr lang="en" sz="1200" i="1" dirty="0">
                <a:latin typeface="Calibri"/>
                <a:ea typeface="Calibri"/>
                <a:cs typeface="Calibri"/>
                <a:sym typeface="Calibri"/>
              </a:rPr>
              <a:t>both</a:t>
            </a:r>
            <a:r>
              <a:rPr lang="en" sz="1200" dirty="0">
                <a:latin typeface="Calibri"/>
                <a:ea typeface="Calibri"/>
                <a:cs typeface="Calibri"/>
                <a:sym typeface="Calibri"/>
              </a:rPr>
              <a:t> and </a:t>
            </a:r>
            <a:r>
              <a:rPr lang="en" sz="1200" i="1" dirty="0">
                <a:latin typeface="Calibri"/>
                <a:ea typeface="Calibri"/>
                <a:cs typeface="Calibri"/>
                <a:sym typeface="Calibri"/>
              </a:rPr>
              <a:t>and</a:t>
            </a:r>
            <a:r>
              <a:rPr lang="en" sz="1200" dirty="0">
                <a:latin typeface="Calibri"/>
                <a:ea typeface="Calibri"/>
                <a:cs typeface="Calibri"/>
                <a:sym typeface="Calibri"/>
              </a:rPr>
              <a:t> work together to signal similarity and to connect two parallel structures in a sentence. In this chunk, they tell us that two nouns, Chloe and Violet, similarly take risks. In addition, each of these characters’ actions show evidence of the theme; Chloe represents point 1 for this essay, and Violet represents point 2. (correlative conjunctions)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can chorally read this chunk, putting one hand out as they say </a:t>
            </a:r>
            <a:r>
              <a:rPr lang="en" sz="1200" i="1" dirty="0">
                <a:latin typeface="Calibri"/>
                <a:ea typeface="Calibri"/>
                <a:cs typeface="Calibri"/>
                <a:sym typeface="Calibri"/>
              </a:rPr>
              <a:t>Chloe</a:t>
            </a:r>
            <a:r>
              <a:rPr lang="en" sz="1200" dirty="0">
                <a:latin typeface="Calibri"/>
                <a:ea typeface="Calibri"/>
                <a:cs typeface="Calibri"/>
                <a:sym typeface="Calibri"/>
              </a:rPr>
              <a:t>, their other hand out as they say </a:t>
            </a:r>
            <a:r>
              <a:rPr lang="en" sz="1200" i="1" dirty="0">
                <a:latin typeface="Calibri"/>
                <a:ea typeface="Calibri"/>
                <a:cs typeface="Calibri"/>
                <a:sym typeface="Calibri"/>
              </a:rPr>
              <a:t>Violet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and then clasping their hands together while saying </a:t>
            </a:r>
            <a:r>
              <a:rPr lang="en" sz="1200" i="1" dirty="0">
                <a:latin typeface="Calibri"/>
                <a:ea typeface="Calibri"/>
                <a:cs typeface="Calibri"/>
                <a:sym typeface="Calibri"/>
              </a:rPr>
              <a:t>take risks</a:t>
            </a:r>
            <a:r>
              <a:rPr lang="en" sz="1200" dirty="0">
                <a:latin typeface="Calibri"/>
                <a:ea typeface="Calibri"/>
                <a:cs typeface="Calibri"/>
                <a:sym typeface="Calibri"/>
              </a:rPr>
              <a:t>, demonstrating comparison and showing that both of these characters took risks </a:t>
            </a:r>
            <a:r>
              <a:rPr lang="en" sz="1200" i="1" dirty="0">
                <a:latin typeface="Calibri"/>
                <a:ea typeface="Calibri"/>
                <a:cs typeface="Calibri"/>
                <a:sym typeface="Calibri"/>
              </a:rPr>
              <a:t>to do</a:t>
            </a:r>
            <a:r>
              <a:rPr lang="en" sz="1200" dirty="0">
                <a:latin typeface="Calibri"/>
                <a:ea typeface="Calibri"/>
                <a:cs typeface="Calibri"/>
                <a:sym typeface="Calibri"/>
              </a:rPr>
              <a:t> </a:t>
            </a:r>
            <a:r>
              <a:rPr lang="en" sz="1200" i="1" dirty="0">
                <a:latin typeface="Calibri"/>
                <a:ea typeface="Calibri"/>
                <a:cs typeface="Calibri"/>
                <a:sym typeface="Calibri"/>
              </a:rPr>
              <a:t>something meaningful with their lives</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Students can practice using this structure to speak or write about their own lives. “Both ____________ and _____________ make me happy.”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Reconstruct: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another way to say this sentence?”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your understanding of this sentence add to your understanding of the big idea that when people take action against inequality, they can cause social change?”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“In this book, both _______ and _______ show evidence of the theme _______.”</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we use this sentence structure when writing points 1 and 2 in our introductory paragraphs?”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p:txBody>
      </p:sp>
      <p:sp>
        <p:nvSpPr>
          <p:cNvPr id="209" name="Google Shape;209;g473b904034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6578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16" name="Google Shape;21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312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223" name="Google Shape;22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1180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https://curriculum.eleducation.org/curriculum/ela/grade-4/module-4/unit-2/lesson-</a:t>
            </a:r>
            <a:r>
              <a:rPr lang="en" sz="1200" u="sng" dirty="0">
                <a:solidFill>
                  <a:schemeClr val="hlink"/>
                </a:solidFill>
                <a:latin typeface="Calibri"/>
                <a:ea typeface="Calibri"/>
                <a:cs typeface="Calibri"/>
                <a:sym typeface="Calibri"/>
                <a:hlinkClick r:id="rId3"/>
              </a:rPr>
              <a:t>10</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3840572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31" name="Google Shape;231;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2551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Theme Anchor Charts: Chapter 17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Paper (blank and lined; one piece of each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Devices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Informative Writing Checklist (example, for teacher reference)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Unit 1,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a:t>
            </a:r>
            <a:r>
              <a:rPr lang="en" sz="1200" dirty="0">
                <a:solidFill>
                  <a:schemeClr val="dk1"/>
                </a:solidFill>
                <a:latin typeface="Calibri"/>
                <a:ea typeface="Calibri"/>
                <a:cs typeface="Calibri"/>
                <a:sym typeface="Calibri"/>
              </a:rPr>
              <a:t>(begun in Unit 1, Lesson 6; added to during Opening A;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Literary Essay: “Do Something Meaningful” </a:t>
            </a:r>
            <a:r>
              <a:rPr lang="en" sz="1200" dirty="0">
                <a:solidFill>
                  <a:schemeClr val="dk1"/>
                </a:solidFill>
                <a:latin typeface="Calibri"/>
                <a:ea typeface="Calibri"/>
                <a:cs typeface="Calibri"/>
                <a:sym typeface="Calibri"/>
              </a:rPr>
              <a:t>(from Lesson 9;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Painted Essay®template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Focus Statement (completed in Lesson 9;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Chapters 8–14 </a:t>
            </a:r>
            <a:r>
              <a:rPr lang="en" sz="1200" dirty="0">
                <a:solidFill>
                  <a:schemeClr val="dk1"/>
                </a:solidFill>
                <a:latin typeface="Calibri"/>
                <a:ea typeface="Calibri"/>
                <a:cs typeface="Calibri"/>
                <a:sym typeface="Calibri"/>
              </a:rPr>
              <a:t>(from Lessons 1–7; one of each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(from Lesson 9;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 </a:t>
            </a:r>
            <a:r>
              <a:rPr lang="en" sz="1200" i="0" u="none" strike="noStrike" cap="none" dirty="0" smtClean="0">
                <a:latin typeface="Calibri"/>
                <a:ea typeface="Calibri"/>
                <a:cs typeface="Calibri"/>
                <a:sym typeface="Calibri"/>
              </a:rPr>
              <a:t>None</a:t>
            </a:r>
            <a:r>
              <a:rPr lang="en-US" sz="1200" i="0" u="none" strike="noStrike" cap="none" dirty="0" smtClean="0">
                <a:latin typeface="Calibri"/>
                <a:ea typeface="Calibri"/>
                <a:cs typeface="Calibri"/>
                <a:sym typeface="Calibri"/>
              </a:rPr>
              <a: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9504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7651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Encourage students to use the sentence practice from the Mini Language Dive, “In this book, both _______ and _______ show evidence of the theme __________,” to introduce points 1 and 2 in their introductions during the Closing. Challenge students to think of more than one way they could complete the sentence frame.</a:t>
            </a:r>
            <a:endParaRPr sz="1200" dirty="0">
              <a:latin typeface="Calibri"/>
              <a:ea typeface="Calibri"/>
              <a:cs typeface="Calibri"/>
              <a:sym typeface="Calibri"/>
            </a:endParaRPr>
          </a:p>
          <a:p>
            <a:pPr marL="0" lvl="0" indent="0" algn="l" rtl="0">
              <a:lnSpc>
                <a:spcPct val="100000"/>
              </a:lnSpc>
              <a:spcBef>
                <a:spcPts val="180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reading Chapter 17 aloud to students before the lesson, and inviting students to practice reading aloud a section of the chapter that they can then be responsible for reading in their triads in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enlarging and displaying the </a:t>
            </a:r>
            <a:r>
              <a:rPr lang="en" sz="1200" b="1" dirty="0">
                <a:latin typeface="Calibri"/>
                <a:ea typeface="Calibri"/>
                <a:cs typeface="Calibri"/>
                <a:sym typeface="Calibri"/>
              </a:rPr>
              <a:t>Opinion Writing graphic organizer </a:t>
            </a:r>
            <a:r>
              <a:rPr lang="en" sz="1200" dirty="0">
                <a:latin typeface="Calibri"/>
                <a:ea typeface="Calibri"/>
                <a:cs typeface="Calibri"/>
                <a:sym typeface="Calibri"/>
              </a:rPr>
              <a:t>from Module 3 for students to reference as they create their essay planners during Work Time A. Highlight the heading above each box on the graphic organizer, emphasizing the information that goes in each section (Introduction, Proof Paragraph 1, Proof Paragraph 2, Conclusion, Sources, Vocabulary).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Closing and Assessment A, consider providing an outline for students to organize their introductory paragraphs. (Example: [Brief Overview of </a:t>
            </a:r>
            <a:r>
              <a:rPr lang="en" sz="1200" i="1" dirty="0">
                <a:latin typeface="Calibri"/>
                <a:ea typeface="Calibri"/>
                <a:cs typeface="Calibri"/>
                <a:sym typeface="Calibri"/>
              </a:rPr>
              <a:t>The Hope Chest</a:t>
            </a:r>
            <a:r>
              <a:rPr lang="en" sz="1200" dirty="0">
                <a:latin typeface="Calibri"/>
                <a:ea typeface="Calibri"/>
                <a:cs typeface="Calibri"/>
                <a:sym typeface="Calibri"/>
              </a:rPr>
              <a:t>] __________. [Brief Overview of </a:t>
            </a:r>
            <a:r>
              <a:rPr lang="en" sz="1200" i="1" dirty="0">
                <a:latin typeface="Calibri"/>
                <a:ea typeface="Calibri"/>
                <a:cs typeface="Calibri"/>
                <a:sym typeface="Calibri"/>
              </a:rPr>
              <a:t>The Hope Chest</a:t>
            </a:r>
            <a:r>
              <a:rPr lang="en" sz="1200" dirty="0">
                <a:latin typeface="Calibri"/>
                <a:ea typeface="Calibri"/>
                <a:cs typeface="Calibri"/>
                <a:sym typeface="Calibri"/>
              </a:rPr>
              <a:t>] _________.  [Focus Statement Introducing a Theme] __________. [Two Characters Whose Actions Show the Theme] _____________________________.)</a:t>
            </a:r>
            <a:endParaRPr sz="1200" i="1"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547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88811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2555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a:t>
            </a:r>
            <a:r>
              <a:rPr lang="en" sz="1200" b="1" i="0" u="none" strike="noStrike" cap="none" dirty="0" smtClean="0">
                <a:solidFill>
                  <a:schemeClr val="dk1"/>
                </a:solidFill>
                <a:latin typeface="Calibri"/>
                <a:ea typeface="Calibri"/>
                <a:cs typeface="Calibri"/>
                <a:sym typeface="Calibri"/>
              </a:rPr>
              <a:t>3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 and use the same routine from Unit 1 (and the Opening B of Lesson 1) to guide them through reading chapter 17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the following materials: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p:txBody>
      </p:sp>
      <p:sp>
        <p:nvSpPr>
          <p:cNvPr id="141" name="Google Shape;1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1352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73b90403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read chapter 17 in their reading triads. Explain that reading in reading triads means each student takes turns to read a part of the chapter—for example, each person reads a page at a time. Emphasize that students do not need to read the same amount of the chapter—a stronger reader can read more to help out someone who isn’t as strong, but it is important that everyone has a chance to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sticky notes.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select one member of the triad to record unfamiliar words with the page number on </a:t>
            </a:r>
            <a:r>
              <a:rPr lang="en" sz="1200" b="0" dirty="0">
                <a:solidFill>
                  <a:schemeClr val="dk1"/>
                </a:solidFill>
                <a:latin typeface="Calibri"/>
                <a:ea typeface="Calibri"/>
                <a:cs typeface="Calibri"/>
                <a:sym typeface="Calibri"/>
              </a:rPr>
              <a:t>sticky notes as they </a:t>
            </a:r>
            <a:r>
              <a:rPr lang="en" sz="1200" dirty="0">
                <a:solidFill>
                  <a:schemeClr val="dk1"/>
                </a:solidFill>
                <a:latin typeface="Calibri"/>
                <a:ea typeface="Calibri"/>
                <a:cs typeface="Calibri"/>
                <a:sym typeface="Calibri"/>
              </a:rPr>
              <a:t>read. Emphasize that this means stopping at the end of a page to discuss which words are unfamiliar to everyone in the triad and then recording those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following directions (these are posted on the student-facing slide):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 begins reading the chapter.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Stop at end of the page or when it makes sense to stop and discuss words unfamiliar with your triad.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Chose a partner to record each word on a sticky note.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B reads the next page, and the group repeats steps 2–3.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habits they discussed earlier in the lesson on the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reading and discussion about the chapter.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with strategy development: (Modeling and Thinking Aloud Steps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each step as it is recorded on the board. This provides students with a model and minimizes confusion about the activity. Allow time for students to ask questions, and clarify the process as needed. (Example: </a:t>
            </a:r>
            <a:r>
              <a:rPr lang="en" sz="1200" i="1" dirty="0">
                <a:solidFill>
                  <a:schemeClr val="dk1"/>
                </a:solidFill>
                <a:latin typeface="Calibri"/>
                <a:ea typeface="Calibri"/>
                <a:cs typeface="Calibri"/>
                <a:sym typeface="Calibri"/>
              </a:rPr>
              <a:t>“First, I will begin reading the chapter.” </a:t>
            </a:r>
            <a:r>
              <a:rPr lang="en" sz="1200" dirty="0">
                <a:solidFill>
                  <a:schemeClr val="dk1"/>
                </a:solidFill>
                <a:latin typeface="Calibri"/>
                <a:ea typeface="Calibri"/>
                <a:cs typeface="Calibri"/>
                <a:sym typeface="Calibri"/>
              </a:rPr>
              <a:t>Write this as step 1 on the board and model opening the book and beginning to read. </a:t>
            </a:r>
            <a:r>
              <a:rPr lang="en" sz="1200" i="1" dirty="0">
                <a:solidFill>
                  <a:schemeClr val="dk1"/>
                </a:solidFill>
                <a:latin typeface="Calibri"/>
                <a:ea typeface="Calibri"/>
                <a:cs typeface="Calibri"/>
                <a:sym typeface="Calibri"/>
              </a:rPr>
              <a:t>“Next, I will stop at the end of the page and discuss unfamiliar words with my triad.”</a:t>
            </a:r>
            <a:r>
              <a:rPr lang="en" sz="1200" dirty="0">
                <a:solidFill>
                  <a:schemeClr val="dk1"/>
                </a:solidFill>
                <a:latin typeface="Calibri"/>
                <a:ea typeface="Calibri"/>
                <a:cs typeface="Calibri"/>
                <a:sym typeface="Calibri"/>
              </a:rPr>
              <a:t> Write this as step 2 on the board, and pick out one or two words to discuss with the class. </a:t>
            </a:r>
            <a:r>
              <a:rPr lang="en" sz="1200" i="1" dirty="0">
                <a:solidFill>
                  <a:schemeClr val="dk1"/>
                </a:solidFill>
                <a:latin typeface="Calibri"/>
                <a:ea typeface="Calibri"/>
                <a:cs typeface="Calibri"/>
                <a:sym typeface="Calibri"/>
              </a:rPr>
              <a:t>“What is my step 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b="1" dirty="0">
              <a:solidFill>
                <a:schemeClr val="dk1"/>
              </a:solidFill>
              <a:latin typeface="Calibri"/>
              <a:ea typeface="Calibri"/>
              <a:cs typeface="Calibri"/>
              <a:sym typeface="Calibri"/>
            </a:endParaRPr>
          </a:p>
        </p:txBody>
      </p:sp>
      <p:sp>
        <p:nvSpPr>
          <p:cNvPr id="149" name="Google Shape;149;g473b904034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87313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1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4: Unit </a:t>
            </a:r>
            <a:r>
              <a:rPr lang="en" dirty="0"/>
              <a:t>2</a:t>
            </a:r>
            <a:r>
              <a:rPr lang="en" sz="3400" b="0" i="0" u="none" strike="noStrike" cap="none" dirty="0">
                <a:solidFill>
                  <a:schemeClr val="dk1"/>
                </a:solidFill>
                <a:latin typeface="Century Gothic"/>
                <a:ea typeface="Century Gothic"/>
                <a:cs typeface="Century Gothic"/>
                <a:sym typeface="Century Gothic"/>
              </a:rPr>
              <a:t>: Lesson </a:t>
            </a:r>
            <a:r>
              <a:rPr lang="en" dirty="0"/>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216825"/>
            <a:ext cx="78867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a:t>
            </a:r>
            <a:r>
              <a:rPr lang="en" sz="1600" i="0" u="none" strike="noStrike" cap="none" dirty="0">
                <a:solidFill>
                  <a:srgbClr val="000000"/>
                </a:solidFill>
              </a:rPr>
              <a:t>is </a:t>
            </a:r>
            <a:r>
              <a:rPr lang="en" sz="1600" dirty="0">
                <a:solidFill>
                  <a:srgbClr val="000000"/>
                </a:solidFill>
              </a:rPr>
              <a:t>for students to continue to read </a:t>
            </a:r>
            <a:r>
              <a:rPr lang="en" sz="1600" i="1" dirty="0">
                <a:solidFill>
                  <a:srgbClr val="000000"/>
                </a:solidFill>
              </a:rPr>
              <a:t>The Hope Chest</a:t>
            </a:r>
            <a:r>
              <a:rPr lang="en" sz="1600" dirty="0">
                <a:solidFill>
                  <a:srgbClr val="000000"/>
                </a:solidFill>
              </a:rPr>
              <a:t> and analyze the themes evidenced in Chapter 17. In Work Time A, students plan the introductions of their essays. Part of this includes determining two characters from </a:t>
            </a:r>
            <a:r>
              <a:rPr lang="en" sz="1600" i="1" dirty="0">
                <a:solidFill>
                  <a:srgbClr val="000000"/>
                </a:solidFill>
              </a:rPr>
              <a:t>The Hope Chest</a:t>
            </a:r>
            <a:r>
              <a:rPr lang="en" sz="1600" dirty="0">
                <a:solidFill>
                  <a:srgbClr val="000000"/>
                </a:solidFill>
              </a:rPr>
              <a:t> whose actions show evidence of the theme, and students choose the evidence of each character’s actions to use in their essays. In the Closing, students write the introductory paragraph for their essays </a:t>
            </a:r>
            <a:endParaRPr sz="1600" dirty="0">
              <a:solidFill>
                <a:srgbClr val="000000"/>
              </a:solidFill>
            </a:endParaRPr>
          </a:p>
          <a:p>
            <a:pPr marL="0" marR="0" lvl="1" indent="0" algn="l" rtl="0">
              <a:lnSpc>
                <a:spcPct val="90000"/>
              </a:lnSpc>
              <a:spcBef>
                <a:spcPts val="0"/>
              </a:spcBef>
              <a:spcAft>
                <a:spcPts val="0"/>
              </a:spcAft>
              <a:buClr>
                <a:schemeClr val="dk1"/>
              </a:buClr>
              <a:buSzPts val="1200"/>
              <a:buFont typeface="Arial"/>
              <a:buNone/>
            </a:pPr>
            <a:endParaRPr lang="en-US" sz="1000" b="0" i="0" u="none" strike="noStrike" cap="none" dirty="0" smtClean="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AutoNum type="arabicPeriod"/>
            </a:pPr>
            <a:r>
              <a:rPr lang="en" sz="1600" dirty="0">
                <a:solidFill>
                  <a:srgbClr val="000000"/>
                </a:solidFill>
              </a:rPr>
              <a:t>I can plan and write an introductory paragraph for my literary essay that gives context on the issue and clearly states the topic. </a:t>
            </a:r>
            <a:endParaRPr sz="16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t>Reading in Triads: </a:t>
            </a:r>
            <a:r>
              <a:rPr lang="en" sz="3000" i="1" dirty="0"/>
              <a:t>The Hope Chest</a:t>
            </a:r>
            <a:r>
              <a:rPr lang="en" sz="3000" dirty="0"/>
              <a:t>, Chapter 17</a:t>
            </a:r>
            <a:endParaRPr sz="3000" dirty="0"/>
          </a:p>
        </p:txBody>
      </p:sp>
      <p:sp>
        <p:nvSpPr>
          <p:cNvPr id="159" name="Google Shape;159;p22"/>
          <p:cNvSpPr txBox="1">
            <a:spLocks noGrp="1"/>
          </p:cNvSpPr>
          <p:nvPr>
            <p:ph type="body" idx="1"/>
          </p:nvPr>
        </p:nvSpPr>
        <p:spPr>
          <a:xfrm>
            <a:off x="628650" y="1425460"/>
            <a:ext cx="76713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0"/>
              </a:spcBef>
              <a:spcAft>
                <a:spcPts val="0"/>
              </a:spcAft>
              <a:buSzPts val="2400"/>
              <a:buAutoNum type="arabicPeriod"/>
            </a:pPr>
            <a:r>
              <a:rPr lang="en" sz="2400" dirty="0"/>
              <a:t>What was the gist of this chapter?  What is this chapter mostly about?</a:t>
            </a:r>
            <a:endParaRPr sz="2400" dirty="0"/>
          </a:p>
          <a:p>
            <a:pPr marL="457200" lvl="0" indent="-381000" algn="l" rtl="0">
              <a:spcBef>
                <a:spcPts val="0"/>
              </a:spcBef>
              <a:spcAft>
                <a:spcPts val="0"/>
              </a:spcAft>
              <a:buSzPts val="2400"/>
              <a:buAutoNum type="arabicPeriod"/>
            </a:pPr>
            <a:r>
              <a:rPr lang="en" sz="2400" dirty="0"/>
              <a:t>So what is the Hope Chest?  How do you know?</a:t>
            </a:r>
            <a:endParaRPr sz="2400" dirty="0"/>
          </a:p>
          <a:p>
            <a:pPr marL="457200" lvl="0" indent="-381000" algn="l" rtl="0">
              <a:spcBef>
                <a:spcPts val="0"/>
              </a:spcBef>
              <a:spcAft>
                <a:spcPts val="0"/>
              </a:spcAft>
              <a:buSzPts val="2400"/>
              <a:buAutoNum type="arabicPeriod"/>
            </a:pPr>
            <a:r>
              <a:rPr lang="en" sz="2400" dirty="0"/>
              <a:t>What surprised you about what you heard?</a:t>
            </a:r>
            <a:endParaRPr dirty="0"/>
          </a:p>
          <a:p>
            <a:pPr marL="0" lvl="0" indent="0" algn="l" rtl="0">
              <a:lnSpc>
                <a:spcPct val="150000"/>
              </a:lnSpc>
              <a:spcBef>
                <a:spcPts val="0"/>
              </a:spcBef>
              <a:spcAft>
                <a:spcPts val="0"/>
              </a:spcAft>
              <a:buNone/>
            </a:pPr>
            <a:endParaRPr sz="2400" dirty="0"/>
          </a:p>
        </p:txBody>
      </p:sp>
      <p:pic>
        <p:nvPicPr>
          <p:cNvPr id="5" name="Google Shape;144;p20"/>
          <p:cNvPicPr preferRelativeResize="0"/>
          <p:nvPr/>
        </p:nvPicPr>
        <p:blipFill>
          <a:blip r:embed="rId3">
            <a:alphaModFix/>
          </a:blip>
          <a:stretch>
            <a:fillRect/>
          </a:stretch>
        </p:blipFill>
        <p:spPr>
          <a:xfrm>
            <a:off x="8545284" y="4463141"/>
            <a:ext cx="476608" cy="4514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444444"/>
                </a:solidFill>
              </a:rPr>
              <a:t>Theme Anchor Charts: Chapter 17 </a:t>
            </a:r>
            <a:endParaRPr sz="3000"/>
          </a:p>
        </p:txBody>
      </p:sp>
      <p:pic>
        <p:nvPicPr>
          <p:cNvPr id="167" name="Google Shape;167;p23"/>
          <p:cNvPicPr preferRelativeResize="0"/>
          <p:nvPr/>
        </p:nvPicPr>
        <p:blipFill>
          <a:blip r:embed="rId3">
            <a:alphaModFix/>
          </a:blip>
          <a:stretch>
            <a:fillRect/>
          </a:stretch>
        </p:blipFill>
        <p:spPr>
          <a:xfrm>
            <a:off x="1427450" y="1352399"/>
            <a:ext cx="6191250" cy="2743200"/>
          </a:xfrm>
          <a:prstGeom prst="rect">
            <a:avLst/>
          </a:prstGeom>
          <a:noFill/>
          <a:ln w="9525" cap="flat" cmpd="sng">
            <a:solidFill>
              <a:srgbClr val="000000"/>
            </a:solidFill>
            <a:prstDash val="solid"/>
            <a:round/>
            <a:headEnd type="none" w="sm" len="sm"/>
            <a:tailEnd type="none" w="sm" len="sm"/>
          </a:ln>
        </p:spPr>
      </p:pic>
      <p:sp>
        <p:nvSpPr>
          <p:cNvPr id="168" name="Google Shape;168;p23"/>
          <p:cNvSpPr/>
          <p:nvPr/>
        </p:nvSpPr>
        <p:spPr>
          <a:xfrm>
            <a:off x="3274125" y="2679800"/>
            <a:ext cx="4214100" cy="529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3"/>
          <p:cNvSpPr/>
          <p:nvPr/>
        </p:nvSpPr>
        <p:spPr>
          <a:xfrm>
            <a:off x="3274125" y="3209300"/>
            <a:ext cx="4214100" cy="68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144;p20"/>
          <p:cNvPicPr preferRelativeResize="0"/>
          <p:nvPr/>
        </p:nvPicPr>
        <p:blipFill>
          <a:blip r:embed="rId4">
            <a:alphaModFix/>
          </a:blip>
          <a:stretch>
            <a:fillRect/>
          </a:stretch>
        </p:blipFill>
        <p:spPr>
          <a:xfrm>
            <a:off x="8545284" y="4463141"/>
            <a:ext cx="476608" cy="451439"/>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16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000"/>
                                          </p:stCondLst>
                                        </p:cTn>
                                        <p:tgtEl>
                                          <p:spTgt spid="1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75" name="Google Shape;175;p24"/>
          <p:cNvSpPr txBox="1">
            <a:spLocks noGrp="1"/>
          </p:cNvSpPr>
          <p:nvPr>
            <p:ph type="body" idx="1"/>
          </p:nvPr>
        </p:nvSpPr>
        <p:spPr>
          <a:xfrm>
            <a:off x="628650" y="1136669"/>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1700"/>
              </a:spcBef>
              <a:spcAft>
                <a:spcPts val="0"/>
              </a:spcAft>
              <a:buClr>
                <a:srgbClr val="000000"/>
              </a:buClr>
              <a:buSzPts val="1800"/>
              <a:buAutoNum type="arabicPeriod"/>
            </a:pPr>
            <a:r>
              <a:rPr lang="en" sz="1800" dirty="0" smtClean="0"/>
              <a:t>I </a:t>
            </a:r>
            <a:r>
              <a:rPr lang="en" sz="1800" dirty="0"/>
              <a:t>can plan and write an introductory paragraph for my literary essay that gives context on the issue and clearly states the topic. </a:t>
            </a:r>
            <a:endParaRPr sz="1800" dirty="0">
              <a:solidFill>
                <a:srgbClr val="000000"/>
              </a:solidFill>
            </a:endParaRPr>
          </a:p>
        </p:txBody>
      </p:sp>
      <p:pic>
        <p:nvPicPr>
          <p:cNvPr id="176" name="Google Shape;176;p24"/>
          <p:cNvPicPr preferRelativeResize="0"/>
          <p:nvPr/>
        </p:nvPicPr>
        <p:blipFill>
          <a:blip r:embed="rId3">
            <a:alphaModFix/>
          </a:blip>
          <a:stretch>
            <a:fillRect/>
          </a:stretch>
        </p:blipFill>
        <p:spPr>
          <a:xfrm>
            <a:off x="8403771" y="4310743"/>
            <a:ext cx="631372" cy="6145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5"/>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rPr>
              <a:t>Planning an Introduction</a:t>
            </a:r>
            <a:endParaRPr sz="3000">
              <a:solidFill>
                <a:srgbClr val="000000"/>
              </a:solidFill>
            </a:endParaRPr>
          </a:p>
        </p:txBody>
      </p:sp>
      <p:sp>
        <p:nvSpPr>
          <p:cNvPr id="182" name="Google Shape;182;p25"/>
          <p:cNvSpPr txBox="1">
            <a:spLocks noGrp="1"/>
          </p:cNvSpPr>
          <p:nvPr>
            <p:ph type="body" idx="1"/>
          </p:nvPr>
        </p:nvSpPr>
        <p:spPr>
          <a:xfrm>
            <a:off x="227450" y="1327425"/>
            <a:ext cx="4730700" cy="32634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0"/>
              </a:spcBef>
              <a:spcAft>
                <a:spcPts val="0"/>
              </a:spcAft>
              <a:buNone/>
            </a:pPr>
            <a:r>
              <a:rPr lang="en" sz="1800" b="1">
                <a:solidFill>
                  <a:srgbClr val="000000"/>
                </a:solidFill>
              </a:rPr>
              <a:t>Think-Triad-Share:</a:t>
            </a:r>
            <a:endParaRPr sz="1800" b="1">
              <a:solidFill>
                <a:srgbClr val="000000"/>
              </a:solidFill>
            </a:endParaRPr>
          </a:p>
          <a:p>
            <a:pPr marL="457200" lvl="0" indent="-342900" algn="l" rtl="0">
              <a:lnSpc>
                <a:spcPct val="150000"/>
              </a:lnSpc>
              <a:spcBef>
                <a:spcPts val="0"/>
              </a:spcBef>
              <a:spcAft>
                <a:spcPts val="0"/>
              </a:spcAft>
              <a:buClr>
                <a:srgbClr val="000000"/>
              </a:buClr>
              <a:buSzPts val="1800"/>
              <a:buAutoNum type="arabicPeriod"/>
            </a:pPr>
            <a:r>
              <a:rPr lang="en" sz="1800">
                <a:solidFill>
                  <a:srgbClr val="000000"/>
                </a:solidFill>
              </a:rPr>
              <a:t>What is the introduction, the very first part of the model essay, about? </a:t>
            </a:r>
            <a:endParaRPr sz="1800">
              <a:solidFill>
                <a:srgbClr val="000000"/>
              </a:solidFill>
            </a:endParaRPr>
          </a:p>
          <a:p>
            <a:pPr marL="457200" lvl="0" indent="-342900" algn="l" rtl="0">
              <a:lnSpc>
                <a:spcPct val="150000"/>
              </a:lnSpc>
              <a:spcBef>
                <a:spcPts val="0"/>
              </a:spcBef>
              <a:spcAft>
                <a:spcPts val="0"/>
              </a:spcAft>
              <a:buClr>
                <a:srgbClr val="000000"/>
              </a:buClr>
              <a:buSzPts val="1800"/>
              <a:buAutoNum type="arabicPeriod"/>
            </a:pPr>
            <a:r>
              <a:rPr lang="en" sz="1800">
                <a:solidFill>
                  <a:srgbClr val="000000"/>
                </a:solidFill>
              </a:rPr>
              <a:t>What is the focus statement about?</a:t>
            </a:r>
            <a:endParaRPr sz="1800">
              <a:solidFill>
                <a:srgbClr val="000000"/>
              </a:solidFill>
            </a:endParaRPr>
          </a:p>
          <a:p>
            <a:pPr marL="457200" lvl="0" indent="-342900" algn="l" rtl="0">
              <a:lnSpc>
                <a:spcPct val="150000"/>
              </a:lnSpc>
              <a:spcBef>
                <a:spcPts val="0"/>
              </a:spcBef>
              <a:spcAft>
                <a:spcPts val="0"/>
              </a:spcAft>
              <a:buClr>
                <a:srgbClr val="000000"/>
              </a:buClr>
              <a:buSzPts val="1800"/>
              <a:buAutoNum type="arabicPeriod"/>
            </a:pPr>
            <a:r>
              <a:rPr lang="en" sz="1800">
                <a:solidFill>
                  <a:srgbClr val="000000"/>
                </a:solidFill>
              </a:rPr>
              <a:t>What are points 1 and 2 in the model literary essay?</a:t>
            </a:r>
            <a:endParaRPr sz="1800">
              <a:solidFill>
                <a:srgbClr val="000000"/>
              </a:solidFill>
            </a:endParaRPr>
          </a:p>
        </p:txBody>
      </p:sp>
      <p:pic>
        <p:nvPicPr>
          <p:cNvPr id="183" name="Google Shape;183;p25"/>
          <p:cNvPicPr preferRelativeResize="0"/>
          <p:nvPr/>
        </p:nvPicPr>
        <p:blipFill>
          <a:blip r:embed="rId3">
            <a:alphaModFix/>
          </a:blip>
          <a:stretch>
            <a:fillRect/>
          </a:stretch>
        </p:blipFill>
        <p:spPr>
          <a:xfrm>
            <a:off x="4958050" y="1040199"/>
            <a:ext cx="3121261" cy="3735951"/>
          </a:xfrm>
          <a:prstGeom prst="rect">
            <a:avLst/>
          </a:prstGeom>
          <a:noFill/>
          <a:ln w="9525" cap="flat" cmpd="sng">
            <a:solidFill>
              <a:srgbClr val="000000"/>
            </a:solidFill>
            <a:prstDash val="solid"/>
            <a:round/>
            <a:headEnd type="none" w="sm" len="sm"/>
            <a:tailEnd type="none" w="sm" len="sm"/>
          </a:ln>
        </p:spPr>
      </p:pic>
      <p:pic>
        <p:nvPicPr>
          <p:cNvPr id="6" name="Google Shape;144;p20"/>
          <p:cNvPicPr preferRelativeResize="0"/>
          <p:nvPr/>
        </p:nvPicPr>
        <p:blipFill>
          <a:blip r:embed="rId4">
            <a:alphaModFix/>
          </a:blip>
          <a:stretch>
            <a:fillRect/>
          </a:stretch>
        </p:blipFill>
        <p:spPr>
          <a:xfrm>
            <a:off x="8545284" y="4463141"/>
            <a:ext cx="476608" cy="45143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628650" y="142224"/>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t>Planning an Introduction</a:t>
            </a:r>
            <a:endParaRPr sz="2400">
              <a:solidFill>
                <a:srgbClr val="000000"/>
              </a:solidFill>
            </a:endParaRPr>
          </a:p>
        </p:txBody>
      </p:sp>
      <p:pic>
        <p:nvPicPr>
          <p:cNvPr id="191" name="Google Shape;191;p26"/>
          <p:cNvPicPr preferRelativeResize="0"/>
          <p:nvPr/>
        </p:nvPicPr>
        <p:blipFill>
          <a:blip r:embed="rId3">
            <a:alphaModFix/>
          </a:blip>
          <a:stretch>
            <a:fillRect/>
          </a:stretch>
        </p:blipFill>
        <p:spPr>
          <a:xfrm>
            <a:off x="3071075" y="897449"/>
            <a:ext cx="3300336" cy="3735951"/>
          </a:xfrm>
          <a:prstGeom prst="rect">
            <a:avLst/>
          </a:prstGeom>
          <a:noFill/>
          <a:ln w="9525" cap="flat" cmpd="sng">
            <a:solidFill>
              <a:srgbClr val="000000"/>
            </a:solidFill>
            <a:prstDash val="solid"/>
            <a:round/>
            <a:headEnd type="none" w="sm" len="sm"/>
            <a:tailEnd type="none" w="sm" len="sm"/>
          </a:ln>
        </p:spPr>
      </p:pic>
      <p:pic>
        <p:nvPicPr>
          <p:cNvPr id="5" name="Google Shape;144;p20"/>
          <p:cNvPicPr preferRelativeResize="0"/>
          <p:nvPr/>
        </p:nvPicPr>
        <p:blipFill>
          <a:blip r:embed="rId4">
            <a:alphaModFix/>
          </a:blip>
          <a:stretch>
            <a:fillRect/>
          </a:stretch>
        </p:blipFill>
        <p:spPr>
          <a:xfrm>
            <a:off x="8545284" y="4463141"/>
            <a:ext cx="476608" cy="45143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7"/>
          <p:cNvSpPr txBox="1">
            <a:spLocks noGrp="1"/>
          </p:cNvSpPr>
          <p:nvPr>
            <p:ph type="title"/>
          </p:nvPr>
        </p:nvSpPr>
        <p:spPr>
          <a:xfrm>
            <a:off x="628650" y="16139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t>Planning an Introduction</a:t>
            </a:r>
            <a:endParaRPr sz="2400">
              <a:solidFill>
                <a:srgbClr val="000000"/>
              </a:solidFill>
            </a:endParaRPr>
          </a:p>
        </p:txBody>
      </p:sp>
      <p:pic>
        <p:nvPicPr>
          <p:cNvPr id="198" name="Google Shape;198;p27"/>
          <p:cNvPicPr preferRelativeResize="0"/>
          <p:nvPr/>
        </p:nvPicPr>
        <p:blipFill>
          <a:blip r:embed="rId3">
            <a:alphaModFix/>
          </a:blip>
          <a:stretch>
            <a:fillRect/>
          </a:stretch>
        </p:blipFill>
        <p:spPr>
          <a:xfrm>
            <a:off x="2990075" y="927824"/>
            <a:ext cx="3300336" cy="3735951"/>
          </a:xfrm>
          <a:prstGeom prst="rect">
            <a:avLst/>
          </a:prstGeom>
          <a:noFill/>
          <a:ln w="9525" cap="flat" cmpd="sng">
            <a:solidFill>
              <a:srgbClr val="000000"/>
            </a:solidFill>
            <a:prstDash val="solid"/>
            <a:round/>
            <a:headEnd type="none" w="sm" len="sm"/>
            <a:tailEnd type="none" w="sm" len="sm"/>
          </a:ln>
        </p:spPr>
      </p:pic>
      <p:pic>
        <p:nvPicPr>
          <p:cNvPr id="5" name="Google Shape;144;p20"/>
          <p:cNvPicPr preferRelativeResize="0"/>
          <p:nvPr/>
        </p:nvPicPr>
        <p:blipFill>
          <a:blip r:embed="rId4">
            <a:alphaModFix/>
          </a:blip>
          <a:stretch>
            <a:fillRect/>
          </a:stretch>
        </p:blipFill>
        <p:spPr>
          <a:xfrm>
            <a:off x="8545284" y="4463141"/>
            <a:ext cx="476608" cy="45143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dirty="0"/>
              <a:t>Reviewing Learning Targets</a:t>
            </a:r>
            <a:endParaRPr sz="3300" b="0" i="0" u="none" strike="noStrike" cap="none" dirty="0">
              <a:solidFill>
                <a:schemeClr val="dk1"/>
              </a:solidFill>
              <a:latin typeface="Century Gothic"/>
              <a:ea typeface="Century Gothic"/>
              <a:cs typeface="Century Gothic"/>
              <a:sym typeface="Century Gothic"/>
            </a:endParaRPr>
          </a:p>
        </p:txBody>
      </p:sp>
      <p:sp>
        <p:nvSpPr>
          <p:cNvPr id="204" name="Google Shape;204;p28"/>
          <p:cNvSpPr txBox="1">
            <a:spLocks noGrp="1"/>
          </p:cNvSpPr>
          <p:nvPr>
            <p:ph type="body" idx="1"/>
          </p:nvPr>
        </p:nvSpPr>
        <p:spPr>
          <a:xfrm>
            <a:off x="628650" y="1136669"/>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50000"/>
              </a:lnSpc>
              <a:spcBef>
                <a:spcPts val="1700"/>
              </a:spcBef>
              <a:spcAft>
                <a:spcPts val="0"/>
              </a:spcAft>
              <a:buClr>
                <a:srgbClr val="000000"/>
              </a:buClr>
              <a:buSzPts val="1800"/>
              <a:buAutoNum type="arabicPeriod"/>
            </a:pPr>
            <a:r>
              <a:rPr lang="en" sz="1800" dirty="0" smtClean="0"/>
              <a:t>I </a:t>
            </a:r>
            <a:r>
              <a:rPr lang="en" sz="1800" dirty="0"/>
              <a:t>can plan and write an introductory paragraph for my literary essay that gives context on the issue and clearly states the topic. </a:t>
            </a:r>
            <a:endParaRPr sz="1800" dirty="0">
              <a:solidFill>
                <a:srgbClr val="000000"/>
              </a:solidFill>
            </a:endParaRPr>
          </a:p>
        </p:txBody>
      </p:sp>
      <p:pic>
        <p:nvPicPr>
          <p:cNvPr id="205" name="Google Shape;205;p28"/>
          <p:cNvPicPr preferRelativeResize="0"/>
          <p:nvPr/>
        </p:nvPicPr>
        <p:blipFill>
          <a:blip r:embed="rId3">
            <a:alphaModFix/>
          </a:blip>
          <a:stretch>
            <a:fillRect/>
          </a:stretch>
        </p:blipFill>
        <p:spPr>
          <a:xfrm>
            <a:off x="8451396" y="4326585"/>
            <a:ext cx="628650" cy="628650"/>
          </a:xfrm>
          <a:prstGeom prst="rect">
            <a:avLst/>
          </a:prstGeom>
          <a:noFill/>
          <a:ln>
            <a:noFill/>
          </a:ln>
        </p:spPr>
      </p:pic>
      <p:pic>
        <p:nvPicPr>
          <p:cNvPr id="206" name="Google Shape;206;p28"/>
          <p:cNvPicPr preferRelativeResize="0"/>
          <p:nvPr/>
        </p:nvPicPr>
        <p:blipFill>
          <a:blip r:embed="rId4">
            <a:alphaModFix/>
          </a:blip>
          <a:stretch>
            <a:fillRect/>
          </a:stretch>
        </p:blipFill>
        <p:spPr>
          <a:xfrm>
            <a:off x="7886700" y="4326585"/>
            <a:ext cx="547004" cy="55516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9"/>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Independent Writing: Writing an Introduction</a:t>
            </a:r>
            <a:endParaRPr sz="2400">
              <a:solidFill>
                <a:srgbClr val="000000"/>
              </a:solidFill>
            </a:endParaRPr>
          </a:p>
        </p:txBody>
      </p:sp>
      <p:pic>
        <p:nvPicPr>
          <p:cNvPr id="213" name="Google Shape;213;p29"/>
          <p:cNvPicPr preferRelativeResize="0"/>
          <p:nvPr/>
        </p:nvPicPr>
        <p:blipFill>
          <a:blip r:embed="rId3">
            <a:alphaModFix/>
          </a:blip>
          <a:stretch>
            <a:fillRect/>
          </a:stretch>
        </p:blipFill>
        <p:spPr>
          <a:xfrm>
            <a:off x="1997413" y="1155275"/>
            <a:ext cx="5149175" cy="3303400"/>
          </a:xfrm>
          <a:prstGeom prst="rect">
            <a:avLst/>
          </a:prstGeom>
          <a:noFill/>
          <a:ln w="9525" cap="flat" cmpd="sng">
            <a:solidFill>
              <a:srgbClr val="000000"/>
            </a:solidFill>
            <a:prstDash val="solid"/>
            <a:round/>
            <a:headEnd type="none" w="sm" len="sm"/>
            <a:tailEnd type="none" w="sm" len="sm"/>
          </a:ln>
        </p:spPr>
      </p:pic>
      <p:pic>
        <p:nvPicPr>
          <p:cNvPr id="5" name="Google Shape;144;p20"/>
          <p:cNvPicPr preferRelativeResize="0"/>
          <p:nvPr/>
        </p:nvPicPr>
        <p:blipFill>
          <a:blip r:embed="rId4">
            <a:alphaModFix/>
          </a:blip>
          <a:stretch>
            <a:fillRect/>
          </a:stretch>
        </p:blipFill>
        <p:spPr>
          <a:xfrm>
            <a:off x="8545284" y="4463141"/>
            <a:ext cx="476608" cy="45143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0"/>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19" name="Google Shape;219;p30"/>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20" name="Google Shape;220;p30"/>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a:t>
            </a:r>
            <a:r>
              <a:rPr lang="en" sz="2400">
                <a:latin typeface="Century Gothic"/>
                <a:ea typeface="Century Gothic"/>
                <a:cs typeface="Century Gothic"/>
                <a:sym typeface="Century Gothic"/>
              </a:rPr>
              <a:t>4</a:t>
            </a:r>
            <a:r>
              <a:rPr lang="en" sz="2400" b="0" i="0" u="none" strike="noStrike" cap="none">
                <a:solidFill>
                  <a:srgbClr val="000000"/>
                </a:solidFill>
                <a:latin typeface="Century Gothic"/>
                <a:ea typeface="Century Gothic"/>
                <a:cs typeface="Century Gothic"/>
                <a:sym typeface="Century Gothic"/>
              </a:rPr>
              <a:t>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26" name="Google Shape;226;p31"/>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27" name="Google Shape;227;p31"/>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10</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10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b="0" i="0" u="none" strike="noStrike" cap="none"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Char char="●"/>
            </a:pPr>
            <a:r>
              <a:rPr lang="en" sz="1800" dirty="0">
                <a:solidFill>
                  <a:srgbClr val="000000"/>
                </a:solidFill>
              </a:rPr>
              <a:t>Reading in Triads: </a:t>
            </a:r>
            <a:r>
              <a:rPr lang="en" sz="1800" i="1" dirty="0">
                <a:solidFill>
                  <a:srgbClr val="000000"/>
                </a:solidFill>
              </a:rPr>
              <a:t>The Hope Chest</a:t>
            </a:r>
            <a:r>
              <a:rPr lang="en" sz="1800" dirty="0">
                <a:solidFill>
                  <a:srgbClr val="000000"/>
                </a:solidFill>
              </a:rPr>
              <a:t>, Chapter 17 </a:t>
            </a:r>
            <a:endParaRPr sz="1800" b="1" dirty="0">
              <a:solidFill>
                <a:srgbClr val="000000"/>
              </a:solidFill>
            </a:endParaRPr>
          </a:p>
          <a:p>
            <a:pPr marL="457200" lvl="0" indent="-342900" algn="l" rtl="0">
              <a:lnSpc>
                <a:spcPct val="100000"/>
              </a:lnSpc>
              <a:spcBef>
                <a:spcPts val="0"/>
              </a:spcBef>
              <a:spcAft>
                <a:spcPts val="0"/>
              </a:spcAft>
              <a:buClr>
                <a:srgbClr val="000000"/>
              </a:buClr>
              <a:buSzPts val="1800"/>
              <a:buChar char="●"/>
            </a:pPr>
            <a:r>
              <a:rPr lang="en" sz="1800" dirty="0">
                <a:solidFill>
                  <a:srgbClr val="000000"/>
                </a:solidFill>
              </a:rPr>
              <a:t>Planning an Introduction </a:t>
            </a:r>
            <a:endParaRPr sz="1800" b="1" dirty="0">
              <a:solidFill>
                <a:srgbClr val="000000"/>
              </a:solidFill>
            </a:endParaRPr>
          </a:p>
          <a:p>
            <a:pPr marL="457200" lvl="0" indent="-342900" algn="l" rtl="0">
              <a:lnSpc>
                <a:spcPct val="100000"/>
              </a:lnSpc>
              <a:spcBef>
                <a:spcPts val="0"/>
              </a:spcBef>
              <a:spcAft>
                <a:spcPts val="0"/>
              </a:spcAft>
              <a:buClr>
                <a:srgbClr val="000000"/>
              </a:buClr>
              <a:buSzPts val="1800"/>
              <a:buChar char="●"/>
            </a:pPr>
            <a:r>
              <a:rPr lang="en" sz="1800" dirty="0">
                <a:solidFill>
                  <a:srgbClr val="000000"/>
                </a:solidFill>
              </a:rPr>
              <a:t>Independent Writing: Writing an Introduction </a:t>
            </a: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4" name="Google Shape;234;p32"/>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5" name="Google Shape;235;p32"/>
          <p:cNvGraphicFramePr/>
          <p:nvPr/>
        </p:nvGraphicFramePr>
        <p:xfrm>
          <a:off x="952500" y="2809725"/>
          <a:ext cx="7239000" cy="1859219"/>
        </p:xfrm>
        <a:graphic>
          <a:graphicData uri="http://schemas.openxmlformats.org/drawingml/2006/table">
            <a:tbl>
              <a:tblPr>
                <a:noFill/>
                <a:tableStyleId>{68C570A5-939D-4AB4-B7F2-53EB861E5B2E}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dirty="0"/>
              <a:t>4</a:t>
            </a:r>
            <a:r>
              <a:rPr lang="en" sz="3400" b="0" i="0" u="none" strike="noStrike" cap="none" dirty="0">
                <a:solidFill>
                  <a:schemeClr val="dk1"/>
                </a:solidFill>
                <a:latin typeface="Century Gothic"/>
                <a:ea typeface="Century Gothic"/>
                <a:cs typeface="Century Gothic"/>
                <a:sym typeface="Century Gothic"/>
              </a:rPr>
              <a:t>: Unit </a:t>
            </a:r>
            <a:r>
              <a:rPr lang="en" dirty="0"/>
              <a:t>2</a:t>
            </a:r>
            <a:r>
              <a:rPr lang="en" sz="3400" b="0" i="0" u="none" strike="noStrike" cap="none" dirty="0">
                <a:solidFill>
                  <a:schemeClr val="dk1"/>
                </a:solidFill>
                <a:latin typeface="Century Gothic"/>
                <a:ea typeface="Century Gothic"/>
                <a:cs typeface="Century Gothic"/>
                <a:sym typeface="Century Gothic"/>
              </a:rPr>
              <a:t>: Lesson </a:t>
            </a:r>
            <a:r>
              <a:rPr lang="en" dirty="0"/>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10</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dirty="0"/>
              <a:t>4</a:t>
            </a:r>
            <a:r>
              <a:rPr lang="en" sz="3400" b="0" i="0" u="none" strike="noStrike" cap="none" dirty="0">
                <a:solidFill>
                  <a:schemeClr val="dk1"/>
                </a:solidFill>
                <a:latin typeface="Century Gothic"/>
                <a:ea typeface="Century Gothic"/>
                <a:cs typeface="Century Gothic"/>
                <a:sym typeface="Century Gothic"/>
              </a:rPr>
              <a:t>: Unit </a:t>
            </a:r>
            <a:r>
              <a:rPr lang="en" dirty="0"/>
              <a:t>2</a:t>
            </a:r>
            <a:r>
              <a:rPr lang="en" sz="3400" b="0" i="0" u="none" strike="noStrike" cap="none" dirty="0">
                <a:solidFill>
                  <a:schemeClr val="dk1"/>
                </a:solidFill>
                <a:latin typeface="Century Gothic"/>
                <a:ea typeface="Century Gothic"/>
                <a:cs typeface="Century Gothic"/>
                <a:sym typeface="Century Gothic"/>
              </a:rPr>
              <a:t>: Lesson </a:t>
            </a:r>
            <a:r>
              <a:rPr lang="en" dirty="0"/>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10</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the Think-Triad-Share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571300" y="4388215"/>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942650" y="438822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10</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10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Students may need additional support with creating a graphic organizer to organize their evidence and elaboration. For those students, consider providing a six-square graphic organizer from a previous module.</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Students may need additional support with writing their introductory paragraphs. Consider providing a paragraph frame with the context portion of the paragraph completed, so that students only have to add the focus statement and the characters they are going to focus on.</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Consider grouping students who need a lot of additional support together and writing the introductory paragraph as a group with teacher guidance.</a:t>
            </a:r>
            <a:endParaRPr sz="1600">
              <a:solidFill>
                <a:srgbClr val="000000"/>
              </a:solidFill>
            </a:endParaRPr>
          </a:p>
          <a:p>
            <a:pPr marL="0" lvl="0" indent="0" algn="l" rtl="0">
              <a:lnSpc>
                <a:spcPct val="100000"/>
              </a:lnSpc>
              <a:spcBef>
                <a:spcPts val="0"/>
              </a:spcBef>
              <a:spcAft>
                <a:spcPts val="0"/>
              </a:spcAft>
              <a:buNone/>
            </a:pPr>
            <a:endParaRPr sz="2400">
              <a:solidFill>
                <a:srgbClr val="000000"/>
              </a:solidFill>
            </a:endParaRPr>
          </a:p>
          <a:p>
            <a:pPr marL="0" marR="0" lvl="0" indent="0" algn="l" rtl="0">
              <a:lnSpc>
                <a:spcPct val="200000"/>
              </a:lnSpc>
              <a:spcBef>
                <a:spcPts val="0"/>
              </a:spcBef>
              <a:spcAft>
                <a:spcPts val="0"/>
              </a:spcAft>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31" name="Google Shape;13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1100"/>
              <a:buFont typeface="Arial"/>
              <a:buNone/>
            </a:pPr>
            <a:endParaRPr sz="1800"/>
          </a:p>
          <a:p>
            <a:pPr marL="457200" marR="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rPr>
              <a:t>Today you will continue to reading </a:t>
            </a:r>
            <a:r>
              <a:rPr lang="en" sz="1800" i="1">
                <a:solidFill>
                  <a:srgbClr val="000000"/>
                </a:solidFill>
              </a:rPr>
              <a:t>The Hope Chest</a:t>
            </a:r>
            <a:r>
              <a:rPr lang="en" sz="1800">
                <a:solidFill>
                  <a:srgbClr val="000000"/>
                </a:solidFill>
              </a:rPr>
              <a:t> and analyze the themes evidenced in Chapter 17. Then you will plan the introductions of your essay.</a:t>
            </a:r>
            <a:endParaRPr sz="18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a:solidFill>
                  <a:srgbClr val="000000"/>
                </a:solidFill>
              </a:rPr>
              <a:t>Reading in Triads: </a:t>
            </a:r>
            <a:r>
              <a:rPr lang="en" sz="2400" i="1">
                <a:solidFill>
                  <a:srgbClr val="000000"/>
                </a:solidFill>
              </a:rPr>
              <a:t>The Hope Chest</a:t>
            </a:r>
            <a:r>
              <a:rPr lang="en" sz="2400">
                <a:solidFill>
                  <a:srgbClr val="000000"/>
                </a:solidFill>
              </a:rPr>
              <a:t>, Chapter 17 </a:t>
            </a:r>
            <a:endParaRPr sz="2400">
              <a:solidFill>
                <a:srgbClr val="000000"/>
              </a:solidFill>
            </a:endParaRPr>
          </a:p>
        </p:txBody>
      </p:sp>
      <p:pic>
        <p:nvPicPr>
          <p:cNvPr id="144" name="Google Shape;144;p20"/>
          <p:cNvPicPr preferRelativeResize="0"/>
          <p:nvPr/>
        </p:nvPicPr>
        <p:blipFill>
          <a:blip r:embed="rId3">
            <a:alphaModFix/>
          </a:blip>
          <a:stretch>
            <a:fillRect/>
          </a:stretch>
        </p:blipFill>
        <p:spPr>
          <a:xfrm>
            <a:off x="8545284" y="4463141"/>
            <a:ext cx="476608" cy="451439"/>
          </a:xfrm>
          <a:prstGeom prst="rect">
            <a:avLst/>
          </a:prstGeom>
          <a:noFill/>
          <a:ln>
            <a:noFill/>
          </a:ln>
        </p:spPr>
      </p:pic>
      <p:pic>
        <p:nvPicPr>
          <p:cNvPr id="145" name="Google Shape;145;p20"/>
          <p:cNvPicPr preferRelativeResize="0"/>
          <p:nvPr/>
        </p:nvPicPr>
        <p:blipFill>
          <a:blip r:embed="rId4">
            <a:alphaModFix/>
          </a:blip>
          <a:stretch>
            <a:fillRect/>
          </a:stretch>
        </p:blipFill>
        <p:spPr>
          <a:xfrm>
            <a:off x="5713450" y="1102749"/>
            <a:ext cx="2538051" cy="3735951"/>
          </a:xfrm>
          <a:prstGeom prst="rect">
            <a:avLst/>
          </a:prstGeom>
          <a:noFill/>
          <a:ln>
            <a:noFill/>
          </a:ln>
        </p:spPr>
      </p:pic>
      <p:pic>
        <p:nvPicPr>
          <p:cNvPr id="146" name="Google Shape;146;p20"/>
          <p:cNvPicPr preferRelativeResize="0"/>
          <p:nvPr/>
        </p:nvPicPr>
        <p:blipFill>
          <a:blip r:embed="rId5">
            <a:alphaModFix/>
          </a:blip>
          <a:stretch>
            <a:fillRect/>
          </a:stretch>
        </p:blipFill>
        <p:spPr>
          <a:xfrm>
            <a:off x="679925" y="1315200"/>
            <a:ext cx="3738200" cy="31132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628650" y="273849"/>
            <a:ext cx="7886700" cy="828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t>Reading in Triads: </a:t>
            </a:r>
            <a:r>
              <a:rPr lang="en" sz="3000" i="1" dirty="0"/>
              <a:t>The Hope Chest</a:t>
            </a:r>
            <a:r>
              <a:rPr lang="en" sz="3000" dirty="0"/>
              <a:t>, Chapter 17</a:t>
            </a:r>
            <a:endParaRPr sz="3000" dirty="0"/>
          </a:p>
        </p:txBody>
      </p:sp>
      <p:sp>
        <p:nvSpPr>
          <p:cNvPr id="152" name="Google Shape;152;p21"/>
          <p:cNvSpPr txBox="1">
            <a:spLocks noGrp="1"/>
          </p:cNvSpPr>
          <p:nvPr>
            <p:ph type="body" idx="1"/>
          </p:nvPr>
        </p:nvSpPr>
        <p:spPr>
          <a:xfrm>
            <a:off x="628650" y="1268050"/>
            <a:ext cx="76713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100000"/>
              </a:lnSpc>
              <a:spcBef>
                <a:spcPts val="0"/>
              </a:spcBef>
              <a:spcAft>
                <a:spcPts val="0"/>
              </a:spcAft>
              <a:buSzPts val="2100"/>
              <a:buAutoNum type="arabicPeriod"/>
            </a:pPr>
            <a:r>
              <a:rPr lang="en"/>
              <a:t>Partner A begins reading the chapter.</a:t>
            </a:r>
            <a:endParaRPr/>
          </a:p>
          <a:p>
            <a:pPr marL="457200" lvl="0" indent="-361950" algn="l" rtl="0">
              <a:lnSpc>
                <a:spcPct val="100000"/>
              </a:lnSpc>
              <a:spcBef>
                <a:spcPts val="0"/>
              </a:spcBef>
              <a:spcAft>
                <a:spcPts val="0"/>
              </a:spcAft>
              <a:buSzPts val="2100"/>
              <a:buAutoNum type="arabicPeriod"/>
            </a:pPr>
            <a:r>
              <a:rPr lang="en"/>
              <a:t>Stop at the end of the page or when it makes sense to stop and discuss words unfamiliar with your triad.</a:t>
            </a:r>
            <a:endParaRPr/>
          </a:p>
          <a:p>
            <a:pPr marL="457200" lvl="0" indent="-361950" algn="l" rtl="0">
              <a:lnSpc>
                <a:spcPct val="100000"/>
              </a:lnSpc>
              <a:spcBef>
                <a:spcPts val="0"/>
              </a:spcBef>
              <a:spcAft>
                <a:spcPts val="0"/>
              </a:spcAft>
              <a:buSzPts val="2100"/>
              <a:buAutoNum type="arabicPeriod"/>
            </a:pPr>
            <a:r>
              <a:rPr lang="en"/>
              <a:t>Chose a partner to record each word on a sticky note.</a:t>
            </a:r>
            <a:endParaRPr/>
          </a:p>
          <a:p>
            <a:pPr marL="457200" lvl="0" indent="-361950" algn="l" rtl="0">
              <a:lnSpc>
                <a:spcPct val="100000"/>
              </a:lnSpc>
              <a:spcBef>
                <a:spcPts val="0"/>
              </a:spcBef>
              <a:spcAft>
                <a:spcPts val="0"/>
              </a:spcAft>
              <a:buSzPts val="2100"/>
              <a:buAutoNum type="arabicPeriod"/>
            </a:pPr>
            <a:r>
              <a:rPr lang="en"/>
              <a:t>Partner B reads the next page, and the group repeats steps 2 - 3.  </a:t>
            </a:r>
            <a:endParaRPr/>
          </a:p>
          <a:p>
            <a:pPr marL="0" lvl="0" indent="0" algn="l" rtl="0">
              <a:lnSpc>
                <a:spcPct val="150000"/>
              </a:lnSpc>
              <a:spcBef>
                <a:spcPts val="0"/>
              </a:spcBef>
              <a:spcAft>
                <a:spcPts val="0"/>
              </a:spcAft>
              <a:buNone/>
            </a:pPr>
            <a:endParaRPr sz="2400"/>
          </a:p>
        </p:txBody>
      </p:sp>
      <p:pic>
        <p:nvPicPr>
          <p:cNvPr id="5" name="Google Shape;144;p20"/>
          <p:cNvPicPr preferRelativeResize="0"/>
          <p:nvPr/>
        </p:nvPicPr>
        <p:blipFill>
          <a:blip r:embed="rId3">
            <a:alphaModFix/>
          </a:blip>
          <a:stretch>
            <a:fillRect/>
          </a:stretch>
        </p:blipFill>
        <p:spPr>
          <a:xfrm>
            <a:off x="8545284" y="4463141"/>
            <a:ext cx="476608" cy="45143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E966CE-CD67-4824-AB32-A94FD91EFCA2}"/>
</file>

<file path=customXml/itemProps2.xml><?xml version="1.0" encoding="utf-8"?>
<ds:datastoreItem xmlns:ds="http://schemas.openxmlformats.org/officeDocument/2006/customXml" ds:itemID="{81CCBCE4-2E90-4C6F-99B6-36580495EB0F}"/>
</file>

<file path=customXml/itemProps3.xml><?xml version="1.0" encoding="utf-8"?>
<ds:datastoreItem xmlns:ds="http://schemas.openxmlformats.org/officeDocument/2006/customXml" ds:itemID="{9412FFC6-2EAE-41A3-8A67-1D34A6AFB63F}"/>
</file>

<file path=docProps/app.xml><?xml version="1.0" encoding="utf-8"?>
<Properties xmlns="http://schemas.openxmlformats.org/officeDocument/2006/extended-properties" xmlns:vt="http://schemas.openxmlformats.org/officeDocument/2006/docPropsVTypes">
  <TotalTime>26</TotalTime>
  <Words>5605</Words>
  <Application>Microsoft Macintosh PowerPoint</Application>
  <PresentationFormat>On-screen Show (16:9)</PresentationFormat>
  <Paragraphs>415</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Calibri</vt:lpstr>
      <vt:lpstr>Century Gothic</vt:lpstr>
      <vt:lpstr>Georgia</vt:lpstr>
      <vt:lpstr>Office Theme</vt:lpstr>
      <vt:lpstr>Grade 4: Module 4: Unit 2: Lesson 10 Teacher slide, before teaching.</vt:lpstr>
      <vt:lpstr>Grade 4: Module 4: Unit 2: Lesson 10 Teacher slide, before teaching.</vt:lpstr>
      <vt:lpstr>Grade 4: Module 4: Unit 2: Lesson 10 Teacher slide, before teaching.</vt:lpstr>
      <vt:lpstr>Grade 4: Module 4: Unit 2: Lesson 10 Teacher slide, before teaching.</vt:lpstr>
      <vt:lpstr>Grade 4: Module 4: Unit 2: Lesson 10 Teacher slide, before teaching.</vt:lpstr>
      <vt:lpstr>Grade 4: Module 4:  Unit 2: Lesson 10</vt:lpstr>
      <vt:lpstr>Hello, Students!</vt:lpstr>
      <vt:lpstr>Reading in Triads: The Hope Chest, Chapter 17 </vt:lpstr>
      <vt:lpstr>Reading in Triads: The Hope Chest, Chapter 17</vt:lpstr>
      <vt:lpstr>Reading in Triads: The Hope Chest, Chapter 17</vt:lpstr>
      <vt:lpstr>Theme Anchor Charts: Chapter 17 </vt:lpstr>
      <vt:lpstr>Reviewing Learning Targets</vt:lpstr>
      <vt:lpstr>Planning an Introduction</vt:lpstr>
      <vt:lpstr>Planning an Introduction</vt:lpstr>
      <vt:lpstr>Planning an Introduction</vt:lpstr>
      <vt:lpstr>Reviewing Learning Targets</vt:lpstr>
      <vt:lpstr>Independent Writing: Writing an Introduction</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10 Teacher slide, before teaching.</dc:title>
  <dc:creator>nbravo</dc:creator>
  <cp:lastModifiedBy>Alexander Specht</cp:lastModifiedBy>
  <cp:revision>10</cp:revision>
  <dcterms:modified xsi:type="dcterms:W3CDTF">2018-12-05T15:06:52Z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