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4A8D7E2-5BCA-4AA2-99E5-F52B749807A6}">
  <a:tblStyle styleId="{34A8D7E2-5BCA-4AA2-99E5-F52B749807A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228" autoAdjust="0"/>
  </p:normalViewPr>
  <p:slideViewPr>
    <p:cSldViewPr snapToGrid="0">
      <p:cViewPr varScale="1">
        <p:scale>
          <a:sx n="83" d="100"/>
          <a:sy n="83" d="100"/>
        </p:scale>
        <p:origin x="942"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955920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a:t>
            </a:r>
            <a:r>
              <a:rPr lang="en-US" sz="1200" dirty="0">
                <a:solidFill>
                  <a:schemeClr val="dk1"/>
                </a:solidFill>
                <a:latin typeface="Calibri"/>
                <a:ea typeface="Calibri"/>
                <a:cs typeface="Calibri"/>
                <a:sym typeface="Calibri"/>
              </a:rPr>
              <a:t>the</a:t>
            </a:r>
            <a:r>
              <a:rPr lang="en" sz="1200" dirty="0">
                <a:solidFill>
                  <a:schemeClr val="dk1"/>
                </a:solidFill>
                <a:latin typeface="Calibri"/>
                <a:ea typeface="Calibri"/>
                <a:cs typeface="Calibri"/>
                <a:sym typeface="Calibri"/>
              </a:rPr>
              <a:t> opening Syllable Sleuth instructional practice focuses on decoding two-syllable words using the syllable types and spelling patterns accumulated thus far. This includes closed (CVC), open (CV), magic “e” (CVCe), r-controlled, and vowel teams. Students examine written words and identify the syllable types and use the information to successfully decode the words. Most of the words in this lesson are two-syllable words with short vowel sounds. Notice that some words are nonsense words, which push students to only decode and not just remember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Continue to echo this throughout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students discover the three sounds “-ed” makes when added to a base word: /id/, /t/, and /d/. They also examine the base words and learn that the pronunciation of “-ed” is dependent on the consonant at the end of that base word. For example, if the base word ends in “d” or “t,” the “-ed” is pronounced /id/. Students are introduced to an anchor chart that identifies what sound “-ed” makes based on the consonant at the end of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Important note about the suffix “-ed”: This suffix denotes past tense. There are three sounds of “-ed.” The most frequent is /id/ as in “landed,” followed by /t/ as in “jumped,” and the least frequent is /d/ as in “sailed.”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6860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45a83690bb_0_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45a83690bb_0_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a:t>
            </a:r>
            <a:r>
              <a:rPr lang="en-US" sz="1200" dirty="0">
                <a:solidFill>
                  <a:schemeClr val="dk1"/>
                </a:solidFill>
                <a:latin typeface="Calibri"/>
                <a:ea typeface="Calibri"/>
                <a:cs typeface="Calibri"/>
                <a:sym typeface="Calibri"/>
              </a:rPr>
              <a:t>are </a:t>
            </a:r>
            <a:r>
              <a:rPr lang="en" sz="1200" dirty="0">
                <a:solidFill>
                  <a:schemeClr val="dk1"/>
                </a:solidFill>
                <a:latin typeface="Calibri"/>
                <a:ea typeface="Calibri"/>
                <a:cs typeface="Calibri"/>
                <a:sym typeface="Calibri"/>
              </a:rPr>
              <a:t>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base words and suffixes.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vowel teams, consider prompting them to add an additional annotation of connecting the dots with a line, showing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trouble sharing a sentence as any word may be unfamiliar, 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Summer: Summer is my favorite season.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9534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5a83690bb_0_3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45a83690bb_0_3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0346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5a83690bb_0_4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5a83690bb_0_4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vowel teams.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closer look to group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1145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5a83690bb_0_5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45a83690bb_0_5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(“wanted,” “needed,” “helped,” “fixed,” “called,” “loved”)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“wanted, I wanted a new bicycle for my birthday.”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“needed, My sister needed a new shirt.”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“helped, I helped my mom do the dishes.”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“fixed, My dad fixed my busted tire on my bicycle.”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“called, I called my grandmother to tell her about my party.”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“loved, I loved my red shirt.”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“Think about what you notice when you read the words. Be ready to share your thinking and how these words may be grouped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of which words are alike and may be grouped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“Share with your elbow partner what you noticed and how you could group any of the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we see in every one of these words?” </a:t>
            </a:r>
            <a:r>
              <a:rPr lang="en" sz="1200" b="0" i="0" dirty="0">
                <a:solidFill>
                  <a:schemeClr val="dk1"/>
                </a:solidFill>
                <a:latin typeface="Calibri"/>
                <a:ea typeface="Calibri"/>
                <a:cs typeface="Calibri"/>
                <a:sym typeface="Calibri"/>
              </a:rPr>
              <a:t>(the letters “-ed” at the end)</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“-ed” in each word and say: </a:t>
            </a:r>
            <a:r>
              <a:rPr lang="en" sz="1200" i="0" dirty="0">
                <a:solidFill>
                  <a:schemeClr val="dk1"/>
                </a:solidFill>
                <a:latin typeface="Calibri"/>
                <a:ea typeface="Calibri"/>
                <a:cs typeface="Calibri"/>
                <a:sym typeface="Calibri"/>
              </a:rPr>
              <a:t>“Every one of these words includes the suffix ‘-ed.’”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“wanted” and say: </a:t>
            </a:r>
            <a:r>
              <a:rPr lang="en" sz="1200" i="0" dirty="0">
                <a:solidFill>
                  <a:schemeClr val="dk1"/>
                </a:solidFill>
                <a:latin typeface="Calibri"/>
                <a:ea typeface="Calibri"/>
                <a:cs typeface="Calibri"/>
                <a:sym typeface="Calibri"/>
              </a:rPr>
              <a:t>“This word is ‘wanted.’ The suffix ‘-ed’ changes the meaning of the base word ‘want.’”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 about how adding “-ed” to “want” changed its meaning and share with an elbow partner. </a:t>
            </a:r>
            <a:r>
              <a:rPr lang="en" sz="1200" b="0" dirty="0">
                <a:solidFill>
                  <a:schemeClr val="dk1"/>
                </a:solidFill>
                <a:latin typeface="Calibri"/>
                <a:ea typeface="Calibri"/>
                <a:cs typeface="Calibri"/>
                <a:sym typeface="Calibri"/>
              </a:rPr>
              <a:t>(made it past tense, already happened)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students to share with the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“Watch and listen while I read each base word from the Word Cards.”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each word, pronouncing just the base word while running your finger underneath the base word: </a:t>
            </a:r>
            <a:r>
              <a:rPr lang="en" sz="1200" i="0" dirty="0">
                <a:solidFill>
                  <a:schemeClr val="dk1"/>
                </a:solidFill>
                <a:latin typeface="Calibri"/>
                <a:ea typeface="Calibri"/>
                <a:cs typeface="Calibri"/>
                <a:sym typeface="Calibri"/>
              </a:rPr>
              <a:t>“want,” “need,” “help,” “fix,” “call,” “love.”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listen carefully as I read these words again with the suffix ‘-ed.’ This time I want you to listen to the sound made by the letters ‘-ed’ at the end of each word. Be ready to share what you noticed about their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each word aloud, carefully enunciating the sound of the “-ed” ending in each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notice about the sound made by the letters ‘ed’?” </a:t>
            </a:r>
            <a:r>
              <a:rPr lang="en" sz="1200" b="0" i="0" dirty="0">
                <a:solidFill>
                  <a:schemeClr val="dk1"/>
                </a:solidFill>
                <a:latin typeface="Calibri"/>
                <a:ea typeface="Calibri"/>
                <a:cs typeface="Calibri"/>
                <a:sym typeface="Calibri"/>
              </a:rPr>
              <a:t>(three different sounds, /id/, /t/, and /d/) </a:t>
            </a:r>
            <a:r>
              <a:rPr lang="en" sz="1200" i="1" dirty="0">
                <a:solidFill>
                  <a:schemeClr val="dk1"/>
                </a:solidFill>
                <a:latin typeface="Calibri"/>
                <a:ea typeface="Calibri"/>
                <a:cs typeface="Calibri"/>
                <a:sym typeface="Calibri"/>
              </a:rPr>
              <a:t>“How would you group these words based on the sound of the letters ‘-ed’ at the end?“ </a:t>
            </a:r>
            <a:r>
              <a:rPr lang="en" sz="1200" b="0" i="0" dirty="0">
                <a:solidFill>
                  <a:schemeClr val="dk1"/>
                </a:solidFill>
                <a:latin typeface="Calibri"/>
                <a:ea typeface="Calibri"/>
                <a:cs typeface="Calibri"/>
                <a:sym typeface="Calibri"/>
              </a:rPr>
              <a:t>(“wanted and needed,” “helped and fixed,” “and called and loved”)</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volunteer to move the cards into the three groups: /id/, /t/, and /d/.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words “wanted” and “needed,” read them aloud, and say: </a:t>
            </a:r>
            <a:r>
              <a:rPr lang="en" sz="1200" i="0" dirty="0">
                <a:solidFill>
                  <a:schemeClr val="dk1"/>
                </a:solidFill>
                <a:latin typeface="Calibri"/>
                <a:ea typeface="Calibri"/>
                <a:cs typeface="Calibri"/>
                <a:sym typeface="Calibri"/>
              </a:rPr>
              <a:t>“Sometimes the suffix ‘-ed’ is pronounced /id/, like it is in these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words “helped” and “fixed,” read them aloud, and say: </a:t>
            </a:r>
            <a:r>
              <a:rPr lang="en" sz="1200" i="0" dirty="0">
                <a:solidFill>
                  <a:schemeClr val="dk1"/>
                </a:solidFill>
                <a:latin typeface="Calibri"/>
                <a:ea typeface="Calibri"/>
                <a:cs typeface="Calibri"/>
                <a:sym typeface="Calibri"/>
              </a:rPr>
              <a:t>“Sometimes the suffix ‘-ed’ is pronounced /t/, like it is in these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words “called” and “loved,” read them aloud, and say: </a:t>
            </a:r>
            <a:r>
              <a:rPr lang="en" sz="1200" i="0" dirty="0">
                <a:solidFill>
                  <a:schemeClr val="dk1"/>
                </a:solidFill>
                <a:latin typeface="Calibri"/>
                <a:ea typeface="Calibri"/>
                <a:cs typeface="Calibri"/>
                <a:sym typeface="Calibri"/>
              </a:rPr>
              <a:t>“Sometimes the suffix ‘ed’ is pronounced /d/, like it is in these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“When you read a base word you know with the ‘-ed’ suffix at the end, usually you would know how the ‘-ed’ sounds because you’ve said the word before and you would hear if it makes sense. For example, you would not say ‘love-id’; you would say ‘loved.’”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“But sometimes you may not be familiar with the base word, so you may not know which ‘ed’ sound to use at the end when you read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do you notice about the final letters in each base word just before the ‘-ed’ ending?” </a:t>
            </a:r>
            <a:r>
              <a:rPr lang="en" sz="1200" b="0" i="0" dirty="0">
                <a:solidFill>
                  <a:schemeClr val="dk1"/>
                </a:solidFill>
                <a:latin typeface="Calibri"/>
                <a:ea typeface="Calibri"/>
                <a:cs typeface="Calibri"/>
                <a:sym typeface="Calibri"/>
              </a:rPr>
              <a:t>(They are all different consonants.)</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The three sounds ‘ed’ makes depends on the final consonant sound.”</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the correct enunciation of /-ed/.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pronunciation of “ed.” The pronunciation of words ending in “ed” depends on the final consonant sound in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 definition of “voiced” sounds and “unvoiced” sounds to students. Voiced sounds are sounds that use the vocal cords and they produce a vibration or humming sound in the throat. Encourage students to feel their vocal cords when pronouncing /id/ endings.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encouraging students to label “ed” a suffix. It is used to change regular verbs into past tense verbs as well as descriptive adjectives.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familiar with all of the base words and can identify the correct “-ed” sound for each base word orally, some or all students may need to do steps 17–19. If not, skip straight to step 20 for the whole group instruction and consider using the anchor chart and steps 17–19 with a smaller group that may need extra support with decoding words with the “-ed” suffix.</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5298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5a83690bb_0_6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5a83690bb_0_6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Pronunciation of “ed”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two final consonant make the ‘ed’ say /id/?”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 and “d”)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In the word ‘want,’ we know the final consonant in ‘want’ is ‘t,’ so ‘ed’ is pronounced /id/. In the word ‘helped,’ the final consonant in ‘help’ is ‘p,’ so ‘ed’ is pronounced /t/. When we say ‘called’ we know the final consonant in ‘call’ is ‘l,’ so ‘ed’ is pronounced /d/.”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we will practice writing some ‘ed’ words that have the sound /d/, /t/, and /id/, remembering that when we identify the final consonants in the base words, we have a clue as to how they are pronounced. I will read the words, then you write the words you hear. After you write each word, I will write it on the board so you can check your work.”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as students write words on their whiteboards: </a:t>
            </a:r>
            <a:r>
              <a:rPr lang="en" sz="1200" i="0" dirty="0">
                <a:solidFill>
                  <a:schemeClr val="dk1"/>
                </a:solidFill>
                <a:latin typeface="Calibri"/>
                <a:ea typeface="Calibri"/>
                <a:cs typeface="Calibri"/>
                <a:sym typeface="Calibri"/>
              </a:rPr>
              <a:t>“banged,” “hissed,” “fainted.”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each word on the board, referring to the “-ed” chart as needed to draw students’ attention to the relationship between the consonant at the end of the base word and the sound of the “-ed” suffix.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work! Now let’s read our list of ‘-ed’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students in reading words from the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“When we remember to identify what the last consonant is, it helps us say the correct sound for ‘ed.’ Knowing the three sounds ‘-ed’ makes will help us continue to be better readers and writers.”</a:t>
            </a:r>
            <a:endParaRPr sz="1200" i="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the correct enunciation of /-ed/.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pronunciation of “ed.” The pronunciation of words ending in “ed” depends on the final consonant sound in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 definition of “voiced” sounds and “unvoiced” sounds to students. Voiced sounds are sounds that use the vocal cords and they produce a vibration or humming sound in the throat. Encourage students to feel their vocal cords when pronouncing /id/ endings.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encouraging students to label “ed” a suffix. It is used to change regular verbs into past tense verbs as well as descriptive adjectives.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familiar with all of the base words and can identify the correct “-ed” sound for each base word orally, some or all students may need to do steps 17–19. If not, skip straight to step 20 for the whole group instruction and consider using the anchor chart and steps 17–19 with a smaller group that may need extra support with decoding words with the “-ed” suffix.</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7238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(“I need more practice identifying vowel sounds in words. I am going to work toward that goal in small group time.”)</a:t>
            </a:r>
            <a:endParaRPr sz="1200" b="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“My goal is to _____.”</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toward my goal during small group time, I will _____.”</a:t>
            </a:r>
            <a:endParaRPr sz="1200" i="0" u="none" strike="noStrike" cap="none" dirty="0">
              <a:solidFill>
                <a:schemeClr val="dk1"/>
              </a:solidFill>
              <a:latin typeface="Calibri"/>
              <a:ea typeface="Calibri"/>
              <a:cs typeface="Calibri"/>
              <a:sym typeface="Calibri"/>
            </a:endParaRPr>
          </a:p>
        </p:txBody>
      </p:sp>
      <p:sp>
        <p:nvSpPr>
          <p:cNvPr id="196" name="Google Shape;196;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7" name="Google Shape;197;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63026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5002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5a83690bb_0_6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5a83690bb_0_6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60401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5a83690bb_0_7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45a83690bb_0_7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(independent work time; this will gradually become independent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Words Rule words (projected or posted or copy provided); whiteboards, whiteboard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0" dirty="0">
                <a:solidFill>
                  <a:schemeClr val="dk1"/>
                </a:solidFill>
                <a:latin typeface="Calibri"/>
                <a:ea typeface="Calibri"/>
                <a:cs typeface="Calibri"/>
                <a:sym typeface="Calibri"/>
              </a:rPr>
              <a:t>Sentence Builder sentences, word list (projected or posted or copy provided); whiteboards, whiteboard markers and 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0" dirty="0">
                <a:solidFill>
                  <a:schemeClr val="dk1"/>
                </a:solidFill>
                <a:latin typeface="Calibri"/>
                <a:ea typeface="Calibri"/>
                <a:cs typeface="Calibri"/>
                <a:sym typeface="Calibri"/>
              </a:rPr>
              <a:t>“The Spelling Bee” decodable text </a:t>
            </a:r>
            <a:r>
              <a:rPr lang="en" sz="1200" dirty="0">
                <a:solidFill>
                  <a:schemeClr val="dk1"/>
                </a:solidFill>
                <a:latin typeface="Calibri"/>
                <a:ea typeface="Calibri"/>
                <a:cs typeface="Calibri"/>
                <a:sym typeface="Calibri"/>
              </a:rPr>
              <a:t>from Cycle 9; </a:t>
            </a:r>
            <a:r>
              <a:rPr lang="en" sz="1200" b="0"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“The Spelling Bee”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260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5a83690bb_0_8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5a83690bb_0_8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9738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(copied or posted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Pronunciation of “ed” anchor chart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(one per pair of students) or paper and pencils.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4127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2, Cycle 10 Overview</a:t>
            </a:r>
            <a:r>
              <a:rPr lang="en" sz="1200" dirty="0">
                <a:solidFill>
                  <a:schemeClr val="dk1"/>
                </a:solidFill>
                <a:latin typeface="Calibri"/>
                <a:ea typeface="Calibri"/>
                <a:cs typeface="Calibri"/>
                <a:sym typeface="Calibri"/>
              </a:rPr>
              <a:t>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104-114.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Independent and Small Group Work guidance 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0591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5a83690b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5a83690b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1788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and in Module 1 of second grade, students worked with five syllable types (i.e., written patterns representing a vowel sound). These include closed (CVC), open (CV), magic “e” (CVCe), r-controlled, and vowel teams (CVVC, CVV). In this lesson, students practice decoding two-syllable words using combinations of those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and writing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words and suffixes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Unfamiliar, long vowel spelling patterns that are exceptions to the closed syllable rule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Count the number of syllables by identifying the vowel sounds in the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and identify the syllable types in order to decode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Correctly pronounce the “ed” suffix appropriately.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spelling patterns in writing words on whiteboards.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syllable, similar, patterns, suffix, voiced, unvoiced</a:t>
            </a:r>
            <a:endParaRPr sz="1200" dirty="0">
              <a:latin typeface="Calibri"/>
              <a:ea typeface="Calibri"/>
              <a:cs typeface="Calibri"/>
              <a:sym typeface="Calibri"/>
            </a:endParaRPr>
          </a:p>
        </p:txBody>
      </p:sp>
    </p:spTree>
    <p:extLst>
      <p:ext uri="{BB962C8B-B14F-4D97-AF65-F5344CB8AC3E}">
        <p14:creationId xmlns:p14="http://schemas.microsoft.com/office/powerpoint/2010/main" val="473462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“I’ve </a:t>
            </a:r>
            <a:r>
              <a:rPr lang="en-US" sz="1200" dirty="0">
                <a:solidFill>
                  <a:schemeClr val="dk1"/>
                </a:solidFill>
                <a:latin typeface="Calibri"/>
                <a:ea typeface="Calibri"/>
                <a:cs typeface="Calibri"/>
                <a:sym typeface="Calibri"/>
              </a:rPr>
              <a:t>B</a:t>
            </a:r>
            <a:r>
              <a:rPr lang="en" sz="1200" dirty="0">
                <a:solidFill>
                  <a:schemeClr val="dk1"/>
                </a:solidFill>
                <a:latin typeface="Calibri"/>
                <a:ea typeface="Calibri"/>
                <a:cs typeface="Calibri"/>
                <a:sym typeface="Calibri"/>
              </a:rPr>
              <a:t>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6087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6745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5a83690bb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5a83690bb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t>
            </a:r>
            <a:r>
              <a:rPr lang="en-US" sz="1200" dirty="0">
                <a:solidFill>
                  <a:schemeClr val="dk1"/>
                </a:solidFill>
                <a:latin typeface="Calibri"/>
                <a:ea typeface="Calibri"/>
                <a:cs typeface="Calibri"/>
                <a:sym typeface="Calibri"/>
              </a:rPr>
              <a:t>slide</a:t>
            </a:r>
            <a:r>
              <a:rPr lang="en" sz="1200" dirty="0">
                <a:solidFill>
                  <a:schemeClr val="dk1"/>
                </a:solidFill>
                <a:latin typeface="Calibri"/>
                <a:ea typeface="Calibri"/>
                <a:cs typeface="Calibri"/>
                <a:sym typeface="Calibri"/>
              </a:rPr>
              <a:t> and</a:t>
            </a:r>
            <a:r>
              <a:rPr lang="en-US" sz="1200" dirty="0">
                <a:solidFill>
                  <a:schemeClr val="dk1"/>
                </a:solidFill>
                <a:latin typeface="Calibri"/>
                <a:ea typeface="Calibri"/>
                <a:cs typeface="Calibri"/>
                <a:sym typeface="Calibri"/>
              </a:rPr>
              <a:t> on</a:t>
            </a:r>
            <a:r>
              <a:rPr lang="en" sz="1200" dirty="0">
                <a:solidFill>
                  <a:schemeClr val="dk1"/>
                </a:solidFill>
                <a:latin typeface="Calibri"/>
                <a:ea typeface="Calibri"/>
                <a:cs typeface="Calibri"/>
                <a:sym typeface="Calibri"/>
              </a:rPr>
              <a:t>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2 students will be familiar with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“It’</a:t>
            </a:r>
            <a:r>
              <a:rPr lang="en" sz="1200" i="1" dirty="0">
                <a:solidFill>
                  <a:schemeClr val="dk1"/>
                </a:solidFill>
                <a:latin typeface="Calibri"/>
                <a:ea typeface="Calibri"/>
                <a:cs typeface="Calibri"/>
                <a:sym typeface="Calibri"/>
              </a:rPr>
              <a:t>s </a:t>
            </a:r>
            <a:r>
              <a:rPr lang="en" sz="1200" i="0" dirty="0">
                <a:solidFill>
                  <a:schemeClr val="dk1"/>
                </a:solidFill>
                <a:latin typeface="Calibri"/>
                <a:ea typeface="Calibri"/>
                <a:cs typeface="Calibri"/>
                <a:sym typeface="Calibri"/>
              </a:rPr>
              <a:t>time to be Syllable Sleuths. We are going to find some clues to help us figure out how to break longer words into parts so we can read them. Let’s start with a new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b="0" i="0" dirty="0">
                <a:solidFill>
                  <a:schemeClr val="dk1"/>
                </a:solidFill>
                <a:latin typeface="Calibri"/>
                <a:ea typeface="Calibri"/>
                <a:cs typeface="Calibri"/>
                <a:sym typeface="Calibri"/>
              </a:rPr>
              <a:t>summer</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 Say: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vowels and put a dot below each.” (vowels are also in bold on slide)</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consonants between the vowels.”</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“Divide the word (in this case, between the two consonants).”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do we know about the vowel sound when a consonant ends the syllable?”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vowel has a short sound /u/.)</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do we pronounce the first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(“sum”)</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 “</a:t>
            </a:r>
            <a:r>
              <a:rPr lang="en" sz="1200" i="1" dirty="0">
                <a:solidFill>
                  <a:schemeClr val="dk1"/>
                </a:solidFill>
                <a:latin typeface="Calibri"/>
                <a:ea typeface="Calibri"/>
                <a:cs typeface="Calibri"/>
                <a:sym typeface="Calibri"/>
              </a:rPr>
              <a:t>How do we pronounce this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“e” is controlled by the bossy “r.”)</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5497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45a83690bb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45a83690bb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b="0" i="0" dirty="0">
                <a:solidFill>
                  <a:schemeClr val="dk1"/>
                </a:solidFill>
                <a:latin typeface="Calibri"/>
                <a:ea typeface="Calibri"/>
                <a:cs typeface="Calibri"/>
                <a:sym typeface="Calibri"/>
              </a:rPr>
              <a:t>“Remember, a sleuth is a detective. When you are a syllable sleuth, your job is to search for the clues to find syllables. Look for vowel sounds to see how to divide the words into syllables to read them. Remember to divide words between the base words and suffixes if you find them in these two-syllable words.”</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Syllable Sleuth Word List on board or show list on slide. (</a:t>
            </a:r>
            <a:r>
              <a:rPr lang="en-US" sz="1200" dirty="0">
                <a:solidFill>
                  <a:schemeClr val="dk1"/>
                </a:solidFill>
                <a:latin typeface="Calibri"/>
                <a:ea typeface="Calibri"/>
                <a:cs typeface="Calibri"/>
                <a:sym typeface="Calibri"/>
              </a:rPr>
              <a:t>O</a:t>
            </a:r>
            <a:r>
              <a:rPr lang="en" sz="1200" dirty="0">
                <a:solidFill>
                  <a:schemeClr val="dk1"/>
                </a:solidFill>
                <a:latin typeface="Calibri"/>
                <a:ea typeface="Calibri"/>
                <a:cs typeface="Calibri"/>
                <a:sym typeface="Calibri"/>
              </a:rPr>
              <a:t>r copy and distribute </a:t>
            </a:r>
            <a:r>
              <a:rPr lang="en" sz="1200" b="0" dirty="0">
                <a:solidFill>
                  <a:schemeClr val="dk1"/>
                </a:solidFill>
                <a:latin typeface="Calibri"/>
                <a:ea typeface="Calibri"/>
                <a:cs typeface="Calibri"/>
                <a:sym typeface="Calibri"/>
              </a:rPr>
              <a:t>Syllable Sleuth Word List </a:t>
            </a:r>
            <a:r>
              <a:rPr lang="en" sz="1200" dirty="0">
                <a:solidFill>
                  <a:schemeClr val="dk1"/>
                </a:solidFill>
                <a:latin typeface="Calibri"/>
                <a:ea typeface="Calibri"/>
                <a:cs typeface="Calibri"/>
                <a:sym typeface="Calibri"/>
              </a:rPr>
              <a:t>in a transparent sleeve, one per pair of students and a clipboard if not working at desk or table.) </a:t>
            </a:r>
            <a:r>
              <a:rPr lang="en" sz="1200" dirty="0" smtClean="0">
                <a:solidFill>
                  <a:schemeClr val="dk1"/>
                </a:solidFill>
                <a:latin typeface="Calibri"/>
                <a:ea typeface="Calibri"/>
                <a:cs typeface="Calibri"/>
                <a:sym typeface="Calibri"/>
              </a:rPr>
              <a:t>Have students</a:t>
            </a:r>
            <a:r>
              <a:rPr lang="en" sz="1200" baseline="0" dirty="0" smtClean="0">
                <a:solidFill>
                  <a:schemeClr val="dk1"/>
                </a:solidFill>
                <a:latin typeface="Calibri"/>
                <a:ea typeface="Calibri"/>
                <a:cs typeface="Calibri"/>
                <a:sym typeface="Calibri"/>
              </a:rPr>
              <a:t> use </a:t>
            </a:r>
            <a:r>
              <a:rPr lang="en" sz="1200" b="1" dirty="0" smtClean="0">
                <a:solidFill>
                  <a:schemeClr val="dk1"/>
                </a:solidFill>
                <a:latin typeface="Calibri"/>
                <a:ea typeface="Calibri"/>
                <a:cs typeface="Calibri"/>
                <a:sym typeface="Calibri"/>
              </a:rPr>
              <a:t>white </a:t>
            </a:r>
            <a:r>
              <a:rPr lang="en" sz="1200" b="1" dirty="0">
                <a:solidFill>
                  <a:schemeClr val="dk1"/>
                </a:solidFill>
                <a:latin typeface="Calibri"/>
                <a:ea typeface="Calibri"/>
                <a:cs typeface="Calibri"/>
                <a:sym typeface="Calibri"/>
              </a:rPr>
              <a:t>boards </a:t>
            </a:r>
            <a:r>
              <a:rPr lang="en" sz="1200" dirty="0">
                <a:solidFill>
                  <a:schemeClr val="dk1"/>
                </a:solidFill>
                <a:latin typeface="Calibri"/>
                <a:ea typeface="Calibri"/>
                <a:cs typeface="Calibri"/>
                <a:sym typeface="Calibri"/>
              </a:rPr>
              <a:t>(if working from posted word list rather than paper copy) or </a:t>
            </a:r>
            <a:r>
              <a:rPr lang="en" sz="1200" b="1"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whiteboard markers</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pencils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whiteboard erasers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pencil erasers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(as needed)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where </a:t>
            </a:r>
            <a:r>
              <a:rPr lang="en-US" sz="1200" dirty="0">
                <a:solidFill>
                  <a:schemeClr val="dk1"/>
                </a:solidFill>
                <a:latin typeface="Calibri"/>
                <a:ea typeface="Calibri"/>
                <a:cs typeface="Calibri"/>
                <a:sym typeface="Calibri"/>
              </a:rPr>
              <a:t>to</a:t>
            </a:r>
            <a:r>
              <a:rPr lang="en" sz="1200" dirty="0">
                <a:solidFill>
                  <a:schemeClr val="dk1"/>
                </a:solidFill>
                <a:latin typeface="Calibri"/>
                <a:ea typeface="Calibri"/>
                <a:cs typeface="Calibri"/>
                <a:sym typeface="Calibri"/>
              </a:rPr>
              <a:t> 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ready, consider allowing them to work individually or with partners instead of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94478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0700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10: Lesson 46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95" name="Google Shape;95;p14"/>
          <p:cNvSpPr txBox="1">
            <a:spLocks noGrp="1"/>
          </p:cNvSpPr>
          <p:nvPr>
            <p:ph type="body" idx="1"/>
          </p:nvPr>
        </p:nvSpPr>
        <p:spPr>
          <a:xfrm>
            <a:off x="311700" y="971543"/>
            <a:ext cx="8520600" cy="41046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SzPts val="1100"/>
              <a:buNone/>
            </a:pPr>
            <a:r>
              <a:rPr lang="en" sz="1800" dirty="0"/>
              <a:t>In the lesson opening Syllable Sleuth instructional practice, students focus on decoding two-syllable words using the syllable types and spelling patterns accumulated thus far. This includes closed (CVC), open (CV), magic “e” (CVCe), r-controlled, and vowel teams. Students examine written words and identify the syllable types, and use the information to successfully decode the words. During work time Words Rule instructional practice, students discover the three sounds “-ed” makes when added to a base word: /id/, /t/, and /d/. They also examine the base words and learn that the pronunciation of “-ed” is dependent on the consonant at the end of that base word.</a:t>
            </a:r>
            <a:endParaRPr sz="1800" dirty="0"/>
          </a:p>
          <a:p>
            <a:pPr marL="0" lvl="0" indent="0" algn="l" rtl="0">
              <a:lnSpc>
                <a:spcPct val="70000"/>
              </a:lnSpc>
              <a:spcBef>
                <a:spcPts val="800"/>
              </a:spcBef>
              <a:spcAft>
                <a:spcPts val="0"/>
              </a:spcAft>
              <a:buSzPts val="1100"/>
              <a:buNone/>
            </a:pPr>
            <a:r>
              <a:rPr lang="en" sz="2000" b="1" dirty="0"/>
              <a:t>Be sure that students pay careful attention to:</a:t>
            </a:r>
            <a:endParaRPr sz="2000" b="1" dirty="0"/>
          </a:p>
          <a:p>
            <a:pPr marL="282575" lvl="0" indent="-257175" algn="l" rtl="0">
              <a:spcBef>
                <a:spcPts val="800"/>
              </a:spcBef>
              <a:spcAft>
                <a:spcPts val="0"/>
              </a:spcAft>
              <a:buSzPts val="1800"/>
              <a:buChar char="•"/>
            </a:pPr>
            <a:r>
              <a:rPr lang="en" sz="1800" dirty="0"/>
              <a:t>Sounds and spelling patterns and syllable types in words</a:t>
            </a:r>
          </a:p>
          <a:p>
            <a:pPr marL="282575" lvl="0" indent="-257175" algn="l" rtl="0">
              <a:spcBef>
                <a:spcPts val="800"/>
              </a:spcBef>
              <a:spcAft>
                <a:spcPts val="0"/>
              </a:spcAft>
              <a:buSzPts val="1800"/>
              <a:buChar char="•"/>
            </a:pPr>
            <a:r>
              <a:rPr lang="en" sz="1800" dirty="0"/>
              <a:t>Suffix “-ed” and the sounds it makes; /id/, /t/, /d/</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175300" y="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59" name="Google Shape;159;p23"/>
          <p:cNvSpPr txBox="1">
            <a:spLocks noGrp="1"/>
          </p:cNvSpPr>
          <p:nvPr>
            <p:ph type="body" idx="1"/>
          </p:nvPr>
        </p:nvSpPr>
        <p:spPr>
          <a:xfrm>
            <a:off x="63500" y="515350"/>
            <a:ext cx="3327300" cy="4515000"/>
          </a:xfrm>
          <a:prstGeom prst="rect">
            <a:avLst/>
          </a:prstGeom>
        </p:spPr>
        <p:txBody>
          <a:bodyPr spcFirstLastPara="1" wrap="square" lIns="68575" tIns="34275" rIns="68575" bIns="34275" anchor="t" anchorCtr="0">
            <a:noAutofit/>
          </a:bodyPr>
          <a:lstStyle/>
          <a:p>
            <a:pPr marL="457200" lvl="0" indent="0" algn="l" rtl="0">
              <a:lnSpc>
                <a:spcPct val="115000"/>
              </a:lnSpc>
              <a:spcBef>
                <a:spcPts val="0"/>
              </a:spcBef>
              <a:spcAft>
                <a:spcPts val="0"/>
              </a:spcAft>
              <a:buNone/>
            </a:pPr>
            <a:r>
              <a:rPr lang="en" sz="3000"/>
              <a:t>summer</a:t>
            </a:r>
            <a:br>
              <a:rPr lang="en" sz="3000"/>
            </a:br>
            <a:r>
              <a:rPr lang="en" sz="3000"/>
              <a:t>silly</a:t>
            </a:r>
            <a:br>
              <a:rPr lang="en" sz="3000"/>
            </a:br>
            <a:r>
              <a:rPr lang="en" sz="3000"/>
              <a:t>written</a:t>
            </a:r>
            <a:br>
              <a:rPr lang="en" sz="3000"/>
            </a:br>
            <a:r>
              <a:rPr lang="en" sz="3000"/>
              <a:t>address</a:t>
            </a:r>
            <a:br>
              <a:rPr lang="en" sz="3000"/>
            </a:br>
            <a:r>
              <a:rPr lang="en" sz="3000"/>
              <a:t>sudden</a:t>
            </a:r>
            <a:br>
              <a:rPr lang="en" sz="3000"/>
            </a:br>
            <a:r>
              <a:rPr lang="en" sz="3000"/>
              <a:t>popping</a:t>
            </a:r>
            <a:br>
              <a:rPr lang="en" sz="3000"/>
            </a:br>
            <a:r>
              <a:rPr lang="en" sz="3000"/>
              <a:t>hippo</a:t>
            </a:r>
            <a:br>
              <a:rPr lang="en" sz="3000"/>
            </a:br>
            <a:r>
              <a:rPr lang="en" sz="3000"/>
              <a:t>motten</a:t>
            </a:r>
            <a:br>
              <a:rPr lang="en" sz="3000"/>
            </a:br>
            <a:r>
              <a:rPr lang="en" sz="3000"/>
              <a:t> </a:t>
            </a: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60" name="Google Shape;160;p23"/>
          <p:cNvSpPr txBox="1"/>
          <p:nvPr/>
        </p:nvSpPr>
        <p:spPr>
          <a:xfrm>
            <a:off x="3208750" y="515350"/>
            <a:ext cx="2453700" cy="451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s</a:t>
            </a:r>
            <a:r>
              <a:rPr lang="en" sz="3000" b="1">
                <a:latin typeface="Century Gothic"/>
                <a:ea typeface="Century Gothic"/>
                <a:cs typeface="Century Gothic"/>
                <a:sym typeface="Century Gothic"/>
              </a:rPr>
              <a:t>u</a:t>
            </a:r>
            <a:r>
              <a:rPr lang="en" sz="3000">
                <a:latin typeface="Century Gothic"/>
                <a:ea typeface="Century Gothic"/>
                <a:cs typeface="Century Gothic"/>
                <a:sym typeface="Century Gothic"/>
              </a:rPr>
              <a:t>mm</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s</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ll</a:t>
            </a:r>
            <a:r>
              <a:rPr lang="en" sz="3000" b="1">
                <a:latin typeface="Century Gothic"/>
                <a:ea typeface="Century Gothic"/>
                <a:cs typeface="Century Gothic"/>
                <a:sym typeface="Century Gothic"/>
              </a:rPr>
              <a:t>y</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wr</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tt</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n</a:t>
            </a:r>
            <a:br>
              <a:rPr lang="en" sz="3000">
                <a:latin typeface="Century Gothic"/>
                <a:ea typeface="Century Gothic"/>
                <a:cs typeface="Century Gothic"/>
                <a:sym typeface="Century Gothic"/>
              </a:rPr>
            </a:b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ddr</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ss</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s</a:t>
            </a:r>
            <a:r>
              <a:rPr lang="en" sz="3000" b="1">
                <a:latin typeface="Century Gothic"/>
                <a:ea typeface="Century Gothic"/>
                <a:cs typeface="Century Gothic"/>
                <a:sym typeface="Century Gothic"/>
              </a:rPr>
              <a:t>u</a:t>
            </a:r>
            <a:r>
              <a:rPr lang="en" sz="3000">
                <a:latin typeface="Century Gothic"/>
                <a:ea typeface="Century Gothic"/>
                <a:cs typeface="Century Gothic"/>
                <a:sym typeface="Century Gothic"/>
              </a:rPr>
              <a:t>dd</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n</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p</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pp</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ng</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h</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pp</a:t>
            </a:r>
            <a:r>
              <a:rPr lang="en" sz="3000" b="1">
                <a:latin typeface="Century Gothic"/>
                <a:ea typeface="Century Gothic"/>
                <a:cs typeface="Century Gothic"/>
                <a:sym typeface="Century Gothic"/>
              </a:rPr>
              <a:t>o</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m</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tt</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n</a:t>
            </a:r>
            <a:endParaRPr sz="3000">
              <a:latin typeface="Century Gothic"/>
              <a:ea typeface="Century Gothic"/>
              <a:cs typeface="Century Gothic"/>
              <a:sym typeface="Century Gothic"/>
            </a:endParaRPr>
          </a:p>
        </p:txBody>
      </p:sp>
      <p:sp>
        <p:nvSpPr>
          <p:cNvPr id="161" name="Google Shape;161;p23"/>
          <p:cNvSpPr txBox="1"/>
          <p:nvPr/>
        </p:nvSpPr>
        <p:spPr>
          <a:xfrm>
            <a:off x="5746500" y="473850"/>
            <a:ext cx="3397500" cy="4195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sum</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mer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sil</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ly</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writ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ten</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ad</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dress</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sud</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den</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pop</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ping</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hip</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po</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mot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ten</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0"/>
                                        </p:tgtEl>
                                        <p:attrNameLst>
                                          <p:attrName>style.visibility</p:attrName>
                                        </p:attrNameLst>
                                      </p:cBhvr>
                                      <p:to>
                                        <p:strVal val="visible"/>
                                      </p:to>
                                    </p:set>
                                    <p:animEffect transition="in" filter="fade">
                                      <p:cBhvr>
                                        <p:cTn id="7" dur="1000"/>
                                        <p:tgtEl>
                                          <p:spTgt spid="1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1"/>
                                        </p:tgtEl>
                                        <p:attrNameLst>
                                          <p:attrName>style.visibility</p:attrName>
                                        </p:attrNameLst>
                                      </p:cBhvr>
                                      <p:to>
                                        <p:strVal val="visible"/>
                                      </p:to>
                                    </p:set>
                                    <p:animEffect transition="in" filter="fade">
                                      <p:cBhvr>
                                        <p:cTn id="12" dur="1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a:off x="311700" y="261257"/>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67" name="Google Shape;167;p24"/>
          <p:cNvSpPr txBox="1">
            <a:spLocks noGrp="1"/>
          </p:cNvSpPr>
          <p:nvPr>
            <p:ph type="body" idx="1"/>
          </p:nvPr>
        </p:nvSpPr>
        <p:spPr>
          <a:xfrm>
            <a:off x="311700" y="1146343"/>
            <a:ext cx="8520600" cy="41772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rPr>
              <a:t>Teacher: </a:t>
            </a:r>
            <a:r>
              <a:rPr lang="en" sz="2400" dirty="0">
                <a:solidFill>
                  <a:srgbClr val="FF0000"/>
                </a:solidFill>
              </a:rPr>
              <a:t>“Can you take a closer look, a closer look, a closer look? Can you take a closer look at some words today?”</a:t>
            </a:r>
            <a:endParaRPr sz="2400" dirty="0">
              <a:solidFill>
                <a:srgbClr val="FF0000"/>
              </a:solidFill>
            </a:endParaRPr>
          </a:p>
          <a:p>
            <a:pPr marL="0" lvl="0" indent="0" algn="ctr" rtl="0">
              <a:lnSpc>
                <a:spcPct val="150000"/>
              </a:lnSpc>
              <a:spcBef>
                <a:spcPts val="800"/>
              </a:spcBef>
              <a:spcAft>
                <a:spcPts val="0"/>
              </a:spcAft>
              <a:buNone/>
            </a:pPr>
            <a:r>
              <a:rPr lang="en" sz="2400" b="1" dirty="0">
                <a:solidFill>
                  <a:srgbClr val="FF0000"/>
                </a:solidFill>
              </a:rPr>
              <a:t>Students: </a:t>
            </a:r>
            <a:r>
              <a:rPr lang="en" sz="2400" dirty="0">
                <a:solidFill>
                  <a:srgbClr val="FF0000"/>
                </a:solidFill>
              </a:rPr>
              <a:t>“Yes, we’ll take a closer look, a closer look.  Yes, we’ll take a closer look to group the words today.”</a:t>
            </a:r>
            <a:endParaRPr sz="2400"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73" name="Google Shape;173;p25"/>
          <p:cNvSpPr txBox="1">
            <a:spLocks noGrp="1"/>
          </p:cNvSpPr>
          <p:nvPr>
            <p:ph type="body" idx="1"/>
          </p:nvPr>
        </p:nvSpPr>
        <p:spPr>
          <a:xfrm>
            <a:off x="201325" y="640950"/>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dirty="0"/>
          </a:p>
          <a:p>
            <a:pPr marL="457200" lvl="0" indent="-381000" algn="l" rtl="0">
              <a:lnSpc>
                <a:spcPct val="150000"/>
              </a:lnSpc>
              <a:spcBef>
                <a:spcPts val="1700"/>
              </a:spcBef>
              <a:spcAft>
                <a:spcPts val="0"/>
              </a:spcAft>
              <a:buSzPts val="2400"/>
              <a:buChar char="•"/>
            </a:pPr>
            <a:r>
              <a:rPr lang="en" sz="2400" dirty="0"/>
              <a:t>I can correctly read, write, and group words with the suffix “ed.”</a:t>
            </a:r>
            <a:endParaRPr sz="2400" dirty="0"/>
          </a:p>
          <a:p>
            <a:pPr marL="177800" lvl="0" indent="0" algn="l" rtl="0">
              <a:lnSpc>
                <a:spcPct val="150000"/>
              </a:lnSpc>
              <a:spcBef>
                <a:spcPts val="1700"/>
              </a:spcBef>
              <a:spcAft>
                <a:spcPts val="0"/>
              </a:spcAft>
              <a:buNone/>
            </a:pPr>
            <a:endParaRPr sz="2400" dirty="0"/>
          </a:p>
        </p:txBody>
      </p:sp>
      <p:pic>
        <p:nvPicPr>
          <p:cNvPr id="174" name="Google Shape;174;p25"/>
          <p:cNvPicPr preferRelativeResize="0"/>
          <p:nvPr/>
        </p:nvPicPr>
        <p:blipFill>
          <a:blip r:embed="rId3">
            <a:alphaModFix/>
          </a:blip>
          <a:stretch>
            <a:fillRect/>
          </a:stretch>
        </p:blipFill>
        <p:spPr>
          <a:xfrm>
            <a:off x="8367892" y="4331467"/>
            <a:ext cx="708065"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6"/>
          <p:cNvSpPr txBox="1">
            <a:spLocks noGrp="1"/>
          </p:cNvSpPr>
          <p:nvPr>
            <p:ph type="title"/>
          </p:nvPr>
        </p:nvSpPr>
        <p:spPr>
          <a:xfrm>
            <a:off x="0" y="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600" b="1" i="1">
                <a:solidFill>
                  <a:srgbClr val="999999"/>
                </a:solidFill>
              </a:rPr>
              <a:t>      Words Rule!</a:t>
            </a:r>
            <a:r>
              <a:rPr lang="en" b="1" i="1">
                <a:solidFill>
                  <a:srgbClr val="999999"/>
                </a:solidFill>
              </a:rPr>
              <a:t> </a:t>
            </a:r>
            <a:endParaRPr b="1" i="1">
              <a:solidFill>
                <a:srgbClr val="999999"/>
              </a:solidFill>
            </a:endParaRPr>
          </a:p>
        </p:txBody>
      </p:sp>
      <p:sp>
        <p:nvSpPr>
          <p:cNvPr id="180" name="Google Shape;180;p26"/>
          <p:cNvSpPr txBox="1"/>
          <p:nvPr/>
        </p:nvSpPr>
        <p:spPr>
          <a:xfrm>
            <a:off x="4847475" y="2950375"/>
            <a:ext cx="3984900" cy="210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181" name="Google Shape;181;p26"/>
          <p:cNvSpPr txBox="1">
            <a:spLocks noGrp="1"/>
          </p:cNvSpPr>
          <p:nvPr>
            <p:ph type="body" idx="1"/>
          </p:nvPr>
        </p:nvSpPr>
        <p:spPr>
          <a:xfrm>
            <a:off x="128500" y="572700"/>
            <a:ext cx="1677000" cy="23955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3000" b="1"/>
              <a:t>wanted</a:t>
            </a:r>
            <a:endParaRPr sz="3000" b="1"/>
          </a:p>
          <a:p>
            <a:pPr marL="0" lvl="0" indent="0" algn="l" rtl="0">
              <a:lnSpc>
                <a:spcPct val="100000"/>
              </a:lnSpc>
              <a:spcBef>
                <a:spcPts val="0"/>
              </a:spcBef>
              <a:spcAft>
                <a:spcPts val="0"/>
              </a:spcAft>
              <a:buNone/>
            </a:pPr>
            <a:r>
              <a:rPr lang="en" sz="3000" b="1"/>
              <a:t>needed</a:t>
            </a:r>
            <a:endParaRPr sz="3000" b="1"/>
          </a:p>
          <a:p>
            <a:pPr marL="0" lvl="0" indent="0" algn="l" rtl="0">
              <a:lnSpc>
                <a:spcPct val="100000"/>
              </a:lnSpc>
              <a:spcBef>
                <a:spcPts val="0"/>
              </a:spcBef>
              <a:spcAft>
                <a:spcPts val="0"/>
              </a:spcAft>
              <a:buNone/>
            </a:pPr>
            <a:r>
              <a:rPr lang="en" sz="3000" b="1"/>
              <a:t>helped</a:t>
            </a:r>
            <a:endParaRPr sz="3000" b="1"/>
          </a:p>
          <a:p>
            <a:pPr marL="0" lvl="0" indent="0" algn="l" rtl="0">
              <a:lnSpc>
                <a:spcPct val="100000"/>
              </a:lnSpc>
              <a:spcBef>
                <a:spcPts val="0"/>
              </a:spcBef>
              <a:spcAft>
                <a:spcPts val="0"/>
              </a:spcAft>
              <a:buNone/>
            </a:pPr>
            <a:r>
              <a:rPr lang="en" sz="3000" b="1"/>
              <a:t>fixed</a:t>
            </a:r>
            <a:endParaRPr sz="3000" b="1"/>
          </a:p>
        </p:txBody>
      </p:sp>
      <p:sp>
        <p:nvSpPr>
          <p:cNvPr id="182" name="Google Shape;182;p26"/>
          <p:cNvSpPr txBox="1"/>
          <p:nvPr/>
        </p:nvSpPr>
        <p:spPr>
          <a:xfrm>
            <a:off x="2325325" y="677225"/>
            <a:ext cx="3622500" cy="159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a:solidFill>
                  <a:srgbClr val="666666"/>
                </a:solidFill>
                <a:latin typeface="Century Gothic"/>
                <a:ea typeface="Century Gothic"/>
                <a:cs typeface="Century Gothic"/>
                <a:sym typeface="Century Gothic"/>
              </a:rPr>
              <a:t>/id/</a:t>
            </a:r>
            <a:r>
              <a:rPr lang="en" sz="3000" b="1" dirty="0">
                <a:solidFill>
                  <a:srgbClr val="666666"/>
                </a:solidFill>
                <a:latin typeface="Century Gothic"/>
                <a:ea typeface="Century Gothic"/>
                <a:cs typeface="Century Gothic"/>
                <a:sym typeface="Century Gothic"/>
              </a:rPr>
              <a:t>		</a:t>
            </a:r>
            <a:r>
              <a:rPr lang="en" sz="3000" b="1" u="sng" dirty="0">
                <a:solidFill>
                  <a:srgbClr val="666666"/>
                </a:solidFill>
                <a:latin typeface="Century Gothic"/>
                <a:ea typeface="Century Gothic"/>
                <a:cs typeface="Century Gothic"/>
                <a:sym typeface="Century Gothic"/>
              </a:rPr>
              <a:t>/t/</a:t>
            </a:r>
            <a:endParaRPr sz="3000" b="1" u="sng"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3000" b="1" dirty="0">
                <a:latin typeface="Century Gothic"/>
                <a:ea typeface="Century Gothic"/>
                <a:cs typeface="Century Gothic"/>
                <a:sym typeface="Century Gothic"/>
              </a:rPr>
              <a:t>wanted	fixed</a:t>
            </a:r>
            <a:endParaRPr sz="3000" b="1" dirty="0">
              <a:latin typeface="Century Gothic"/>
              <a:ea typeface="Century Gothic"/>
              <a:cs typeface="Century Gothic"/>
              <a:sym typeface="Century Gothic"/>
            </a:endParaRPr>
          </a:p>
          <a:p>
            <a:pPr marL="0" lvl="0" indent="0" algn="l" rtl="0">
              <a:spcBef>
                <a:spcPts val="0"/>
              </a:spcBef>
              <a:spcAft>
                <a:spcPts val="0"/>
              </a:spcAft>
              <a:buNone/>
            </a:pPr>
            <a:r>
              <a:rPr lang="en" sz="3000" b="1" dirty="0">
                <a:latin typeface="Century Gothic"/>
                <a:ea typeface="Century Gothic"/>
                <a:cs typeface="Century Gothic"/>
                <a:sym typeface="Century Gothic"/>
              </a:rPr>
              <a:t>needed   helped	</a:t>
            </a:r>
            <a:r>
              <a:rPr lang="en" sz="3000" dirty="0">
                <a:latin typeface="Century Gothic"/>
                <a:ea typeface="Century Gothic"/>
                <a:cs typeface="Century Gothic"/>
                <a:sym typeface="Century Gothic"/>
              </a:rPr>
              <a:t>					</a:t>
            </a:r>
            <a:endParaRPr dirty="0"/>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
        <p:nvSpPr>
          <p:cNvPr id="183" name="Google Shape;183;p26"/>
          <p:cNvSpPr txBox="1"/>
          <p:nvPr/>
        </p:nvSpPr>
        <p:spPr>
          <a:xfrm>
            <a:off x="6092050" y="677225"/>
            <a:ext cx="2661300" cy="27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 </a:t>
            </a:r>
            <a:r>
              <a:rPr lang="en" sz="3000" b="1" u="sng" dirty="0">
                <a:solidFill>
                  <a:srgbClr val="666666"/>
                </a:solidFill>
                <a:latin typeface="Century Gothic"/>
                <a:ea typeface="Century Gothic"/>
                <a:cs typeface="Century Gothic"/>
                <a:sym typeface="Century Gothic"/>
              </a:rPr>
              <a:t>/d/</a:t>
            </a:r>
            <a:endParaRPr sz="3000" b="1" u="sng"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3000" b="1" dirty="0">
                <a:solidFill>
                  <a:srgbClr val="666666"/>
                </a:solidFill>
                <a:latin typeface="Century Gothic"/>
                <a:ea typeface="Century Gothic"/>
                <a:cs typeface="Century Gothic"/>
                <a:sym typeface="Century Gothic"/>
              </a:rPr>
              <a:t>called</a:t>
            </a:r>
            <a:r>
              <a:rPr lang="en" sz="3000" b="1" u="sng" dirty="0">
                <a:solidFill>
                  <a:srgbClr val="666666"/>
                </a:solidFill>
                <a:latin typeface="Century Gothic"/>
                <a:ea typeface="Century Gothic"/>
                <a:cs typeface="Century Gothic"/>
                <a:sym typeface="Century Gothic"/>
              </a:rPr>
              <a:t>	</a:t>
            </a:r>
            <a:endParaRPr sz="3000" b="1" u="sng"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3000" b="1" dirty="0">
                <a:solidFill>
                  <a:srgbClr val="666666"/>
                </a:solidFill>
                <a:latin typeface="Century Gothic"/>
                <a:ea typeface="Century Gothic"/>
                <a:cs typeface="Century Gothic"/>
                <a:sym typeface="Century Gothic"/>
              </a:rPr>
              <a:t>loved	      </a:t>
            </a:r>
            <a:endParaRPr sz="3000" b="1" dirty="0">
              <a:latin typeface="Century Gothic"/>
              <a:ea typeface="Century Gothic"/>
              <a:cs typeface="Century Gothic"/>
              <a:sym typeface="Century Gothic"/>
            </a:endParaRPr>
          </a:p>
        </p:txBody>
      </p:sp>
      <p:sp>
        <p:nvSpPr>
          <p:cNvPr id="184" name="Google Shape;184;p26"/>
          <p:cNvSpPr txBox="1"/>
          <p:nvPr/>
        </p:nvSpPr>
        <p:spPr>
          <a:xfrm>
            <a:off x="1988675" y="2092350"/>
            <a:ext cx="10314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b="1"/>
          </a:p>
        </p:txBody>
      </p:sp>
      <p:sp>
        <p:nvSpPr>
          <p:cNvPr id="185" name="Google Shape;185;p26"/>
          <p:cNvSpPr txBox="1"/>
          <p:nvPr/>
        </p:nvSpPr>
        <p:spPr>
          <a:xfrm>
            <a:off x="3633275" y="2038200"/>
            <a:ext cx="1325700" cy="93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 </a:t>
            </a:r>
            <a:endParaRPr sz="3000" b="1">
              <a:solidFill>
                <a:schemeClr val="dk1"/>
              </a:solidFill>
              <a:latin typeface="Century Gothic"/>
              <a:ea typeface="Century Gothic"/>
              <a:cs typeface="Century Gothic"/>
              <a:sym typeface="Century Gothic"/>
            </a:endParaRPr>
          </a:p>
        </p:txBody>
      </p:sp>
      <p:sp>
        <p:nvSpPr>
          <p:cNvPr id="186" name="Google Shape;186;p26"/>
          <p:cNvSpPr txBox="1"/>
          <p:nvPr/>
        </p:nvSpPr>
        <p:spPr>
          <a:xfrm>
            <a:off x="90299" y="2308077"/>
            <a:ext cx="1677000" cy="21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solidFill>
                  <a:schemeClr val="dk1"/>
                </a:solidFill>
                <a:latin typeface="Century Gothic"/>
                <a:ea typeface="Century Gothic"/>
                <a:cs typeface="Century Gothic"/>
                <a:sym typeface="Century Gothic"/>
              </a:rPr>
              <a:t>called</a:t>
            </a:r>
            <a:endParaRPr sz="3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b="1" dirty="0">
                <a:solidFill>
                  <a:schemeClr val="dk1"/>
                </a:solidFill>
                <a:latin typeface="Century Gothic"/>
                <a:ea typeface="Century Gothic"/>
                <a:cs typeface="Century Gothic"/>
                <a:sym typeface="Century Gothic"/>
              </a:rPr>
              <a:t>loved</a:t>
            </a:r>
            <a:endParaRPr sz="3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000" b="1"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0">
                                            <p:txEl>
                                              <p:pRg st="0" end="0"/>
                                            </p:txEl>
                                          </p:spTgt>
                                        </p:tgtEl>
                                        <p:attrNameLst>
                                          <p:attrName>style.visibility</p:attrName>
                                        </p:attrNameLst>
                                      </p:cBhvr>
                                      <p:to>
                                        <p:strVal val="visible"/>
                                      </p:to>
                                    </p:set>
                                    <p:animEffect transition="in" filter="fade">
                                      <p:cBhvr>
                                        <p:cTn id="7" dur="2500"/>
                                        <p:tgtEl>
                                          <p:spTgt spid="1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1"/>
                                        </p:tgtEl>
                                        <p:attrNameLst>
                                          <p:attrName>style.visibility</p:attrName>
                                        </p:attrNameLst>
                                      </p:cBhvr>
                                      <p:to>
                                        <p:strVal val="visible"/>
                                      </p:to>
                                    </p:set>
                                    <p:animEffect transition="in" filter="fade">
                                      <p:cBhvr>
                                        <p:cTn id="12" dur="1000"/>
                                        <p:tgtEl>
                                          <p:spTgt spid="18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2"/>
                                        </p:tgtEl>
                                        <p:attrNameLst>
                                          <p:attrName>style.visibility</p:attrName>
                                        </p:attrNameLst>
                                      </p:cBhvr>
                                      <p:to>
                                        <p:strVal val="visible"/>
                                      </p:to>
                                    </p:set>
                                    <p:animEffect transition="in" filter="fade">
                                      <p:cBhvr>
                                        <p:cTn id="17" dur="1000"/>
                                        <p:tgtEl>
                                          <p:spTgt spid="18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4"/>
                                        </p:tgtEl>
                                        <p:attrNameLst>
                                          <p:attrName>style.visibility</p:attrName>
                                        </p:attrNameLst>
                                      </p:cBhvr>
                                      <p:to>
                                        <p:strVal val="visible"/>
                                      </p:to>
                                    </p:set>
                                    <p:animEffect transition="in" filter="fade">
                                      <p:cBhvr>
                                        <p:cTn id="22" dur="1000"/>
                                        <p:tgtEl>
                                          <p:spTgt spid="18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5"/>
                                        </p:tgtEl>
                                        <p:attrNameLst>
                                          <p:attrName>style.visibility</p:attrName>
                                        </p:attrNameLst>
                                      </p:cBhvr>
                                      <p:to>
                                        <p:strVal val="visible"/>
                                      </p:to>
                                    </p:set>
                                    <p:animEffect transition="in" filter="fade">
                                      <p:cBhvr>
                                        <p:cTn id="27" dur="1000"/>
                                        <p:tgtEl>
                                          <p:spTgt spid="18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6"/>
                                        </p:tgtEl>
                                        <p:attrNameLst>
                                          <p:attrName>style.visibility</p:attrName>
                                        </p:attrNameLst>
                                      </p:cBhvr>
                                      <p:to>
                                        <p:strVal val="visible"/>
                                      </p:to>
                                    </p:set>
                                    <p:animEffect transition="in" filter="fade">
                                      <p:cBhvr>
                                        <p:cTn id="32" dur="1000"/>
                                        <p:tgtEl>
                                          <p:spTgt spid="18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3"/>
                                        </p:tgtEl>
                                        <p:attrNameLst>
                                          <p:attrName>style.visibility</p:attrName>
                                        </p:attrNameLst>
                                      </p:cBhvr>
                                      <p:to>
                                        <p:strVal val="visible"/>
                                      </p:to>
                                    </p:set>
                                    <p:animEffect transition="in" filter="fade">
                                      <p:cBhvr>
                                        <p:cTn id="37" dur="10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7"/>
          <p:cNvSpPr txBox="1">
            <a:spLocks noGrp="1"/>
          </p:cNvSpPr>
          <p:nvPr>
            <p:ph type="title"/>
          </p:nvPr>
        </p:nvSpPr>
        <p:spPr>
          <a:xfrm>
            <a:off x="311700" y="304439"/>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Words Rule!</a:t>
            </a:r>
            <a:endParaRPr dirty="0"/>
          </a:p>
        </p:txBody>
      </p:sp>
      <p:pic>
        <p:nvPicPr>
          <p:cNvPr id="192" name="Google Shape;192;p27"/>
          <p:cNvPicPr preferRelativeResize="0"/>
          <p:nvPr/>
        </p:nvPicPr>
        <p:blipFill rotWithShape="1">
          <a:blip r:embed="rId3">
            <a:alphaModFix/>
          </a:blip>
          <a:srcRect l="28718" t="22796" r="42958" b="22891"/>
          <a:stretch/>
        </p:blipFill>
        <p:spPr>
          <a:xfrm>
            <a:off x="2438399" y="820447"/>
            <a:ext cx="4221036" cy="389280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00" name="Google Shape;200;p2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201" name="Google Shape;201;p28"/>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07" name="Google Shape;207;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13" name="Google Shape;213;p30"/>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dirty="0">
                <a:solidFill>
                  <a:schemeClr val="dk1"/>
                </a:solidFill>
              </a:rPr>
              <a:t>I can use what I know </a:t>
            </a:r>
            <a:r>
              <a:rPr lang="en" sz="2400" dirty="0"/>
              <a:t>about vowel spelling patterns to read, group, and spell words.</a:t>
            </a:r>
            <a:endParaRPr sz="2400" dirty="0"/>
          </a:p>
          <a:p>
            <a:pPr marL="457200" lvl="0" indent="-381000" algn="l" rtl="0">
              <a:lnSpc>
                <a:spcPct val="100000"/>
              </a:lnSpc>
              <a:spcBef>
                <a:spcPts val="1700"/>
              </a:spcBef>
              <a:spcAft>
                <a:spcPts val="0"/>
              </a:spcAft>
              <a:buSzPts val="2400"/>
              <a:buChar char="•"/>
            </a:pPr>
            <a:r>
              <a:rPr lang="en" sz="2400" dirty="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dirty="0"/>
              <a:t>I can read fluently (smoothly, with expression and meaning, and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14" name="Google Shape;214;p30"/>
          <p:cNvPicPr preferRelativeResize="0"/>
          <p:nvPr/>
        </p:nvPicPr>
        <p:blipFill>
          <a:blip r:embed="rId3">
            <a:alphaModFix/>
          </a:blip>
          <a:stretch>
            <a:fillRect/>
          </a:stretch>
        </p:blipFill>
        <p:spPr>
          <a:xfrm>
            <a:off x="8251371" y="4268880"/>
            <a:ext cx="796796" cy="60278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graphicFrame>
        <p:nvGraphicFramePr>
          <p:cNvPr id="219" name="Google Shape;219;p31"/>
          <p:cNvGraphicFramePr/>
          <p:nvPr>
            <p:extLst>
              <p:ext uri="{D42A27DB-BD31-4B8C-83A1-F6EECF244321}">
                <p14:modId xmlns:p14="http://schemas.microsoft.com/office/powerpoint/2010/main" val="2085734882"/>
              </p:ext>
            </p:extLst>
          </p:nvPr>
        </p:nvGraphicFramePr>
        <p:xfrm>
          <a:off x="0" y="26525"/>
          <a:ext cx="9144000" cy="5071185"/>
        </p:xfrm>
        <a:graphic>
          <a:graphicData uri="http://schemas.openxmlformats.org/drawingml/2006/table">
            <a:tbl>
              <a:tblPr>
                <a:noFill/>
                <a:tableStyleId>{34A8D7E2-5BCA-4AA2-99E5-F52B749807A6}</a:tableStyleId>
              </a:tblPr>
              <a:tblGrid>
                <a:gridCol w="2927750">
                  <a:extLst>
                    <a:ext uri="{9D8B030D-6E8A-4147-A177-3AD203B41FA5}">
                      <a16:colId xmlns:a16="http://schemas.microsoft.com/office/drawing/2014/main" xmlns="" val="20000"/>
                    </a:ext>
                  </a:extLst>
                </a:gridCol>
                <a:gridCol w="2994575">
                  <a:extLst>
                    <a:ext uri="{9D8B030D-6E8A-4147-A177-3AD203B41FA5}">
                      <a16:colId xmlns:a16="http://schemas.microsoft.com/office/drawing/2014/main" xmlns="" val="20001"/>
                    </a:ext>
                  </a:extLst>
                </a:gridCol>
                <a:gridCol w="3221675">
                  <a:extLst>
                    <a:ext uri="{9D8B030D-6E8A-4147-A177-3AD203B41FA5}">
                      <a16:colId xmlns:a16="http://schemas.microsoft.com/office/drawing/2014/main" xmlns=""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Write “helped - needed  - called” across the top of your board or paper.</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Take turns reading words and grouping them under the words you wrote down.</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Read all the words together, then take turns reading the words to each other.</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Tell each other a sentence using any of the words.</a:t>
                      </a:r>
                      <a:endParaRPr sz="17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Read the sentences together with your partner, then take turns reading them to each other.</a:t>
                      </a:r>
                      <a:endParaRPr sz="1700" dirty="0">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Read “The Spelling Bee” together, using the same voice. </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Then, take turns reading “The Spelling Bee”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Follow the Rules of Fluency! Read </a:t>
                      </a:r>
                      <a:r>
                        <a:rPr lang="en" sz="1700" i="1" dirty="0">
                          <a:solidFill>
                            <a:schemeClr val="dk1"/>
                          </a:solidFill>
                          <a:latin typeface="Century Gothic"/>
                          <a:ea typeface="Century Gothic"/>
                          <a:cs typeface="Century Gothic"/>
                          <a:sym typeface="Century Gothic"/>
                        </a:rPr>
                        <a:t>smoothly</a:t>
                      </a:r>
                      <a:r>
                        <a:rPr lang="en" sz="1700" dirty="0">
                          <a:solidFill>
                            <a:schemeClr val="dk1"/>
                          </a:solidFill>
                          <a:latin typeface="Century Gothic"/>
                          <a:ea typeface="Century Gothic"/>
                          <a:cs typeface="Century Gothic"/>
                          <a:sym typeface="Century Gothic"/>
                        </a:rPr>
                        <a:t>, </a:t>
                      </a:r>
                      <a:r>
                        <a:rPr lang="en" sz="1700" i="1" dirty="0">
                          <a:solidFill>
                            <a:schemeClr val="dk1"/>
                          </a:solidFill>
                          <a:latin typeface="Century Gothic"/>
                          <a:ea typeface="Century Gothic"/>
                          <a:cs typeface="Century Gothic"/>
                          <a:sym typeface="Century Gothic"/>
                        </a:rPr>
                        <a:t>with expression </a:t>
                      </a:r>
                      <a:r>
                        <a:rPr lang="en-US" sz="1700" i="1" dirty="0">
                          <a:solidFill>
                            <a:schemeClr val="dk1"/>
                          </a:solidFill>
                          <a:latin typeface="Century Gothic"/>
                          <a:ea typeface="Century Gothic"/>
                          <a:cs typeface="Century Gothic"/>
                          <a:sym typeface="Century Gothic"/>
                        </a:rPr>
                        <a:t>and</a:t>
                      </a:r>
                      <a:r>
                        <a:rPr lang="en" sz="1700" i="1" dirty="0">
                          <a:solidFill>
                            <a:schemeClr val="dk1"/>
                          </a:solidFill>
                          <a:latin typeface="Century Gothic"/>
                          <a:ea typeface="Century Gothic"/>
                          <a:cs typeface="Century Gothic"/>
                          <a:sym typeface="Century Gothic"/>
                        </a:rPr>
                        <a:t> meaning</a:t>
                      </a:r>
                      <a:r>
                        <a:rPr lang="en" sz="1700" dirty="0">
                          <a:solidFill>
                            <a:schemeClr val="dk1"/>
                          </a:solidFill>
                          <a:latin typeface="Century Gothic"/>
                          <a:ea typeface="Century Gothic"/>
                          <a:cs typeface="Century Gothic"/>
                          <a:sym typeface="Century Gothic"/>
                        </a:rPr>
                        <a:t> and at </a:t>
                      </a:r>
                      <a:r>
                        <a:rPr lang="en" sz="1700" i="1" dirty="0">
                          <a:solidFill>
                            <a:schemeClr val="dk1"/>
                          </a:solidFill>
                          <a:latin typeface="Century Gothic"/>
                          <a:ea typeface="Century Gothic"/>
                          <a:cs typeface="Century Gothic"/>
                          <a:sym typeface="Century Gothic"/>
                        </a:rPr>
                        <a:t>just the right speed.</a:t>
                      </a:r>
                      <a:endParaRPr sz="17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bl>
          </a:graphicData>
        </a:graphic>
      </p:graphicFrame>
      <p:pic>
        <p:nvPicPr>
          <p:cNvPr id="220" name="Google Shape;220;p31"/>
          <p:cNvPicPr preferRelativeResize="0"/>
          <p:nvPr/>
        </p:nvPicPr>
        <p:blipFill>
          <a:blip r:embed="rId3">
            <a:alphaModFix/>
          </a:blip>
          <a:stretch>
            <a:fillRect/>
          </a:stretch>
        </p:blipFill>
        <p:spPr>
          <a:xfrm>
            <a:off x="0" y="0"/>
            <a:ext cx="618750" cy="499575"/>
          </a:xfrm>
          <a:prstGeom prst="rect">
            <a:avLst/>
          </a:prstGeom>
          <a:noFill/>
          <a:ln>
            <a:noFill/>
          </a:ln>
        </p:spPr>
      </p:pic>
      <p:pic>
        <p:nvPicPr>
          <p:cNvPr id="221" name="Google Shape;221;p31"/>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22" name="Google Shape;222;p31"/>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2"/>
          <p:cNvSpPr txBox="1"/>
          <p:nvPr/>
        </p:nvSpPr>
        <p:spPr>
          <a:xfrm>
            <a:off x="558175" y="66125"/>
            <a:ext cx="3901500" cy="468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rgbClr val="666666"/>
                </a:solidFill>
                <a:latin typeface="Century Gothic"/>
                <a:ea typeface="Century Gothic"/>
                <a:cs typeface="Century Gothic"/>
                <a:sym typeface="Century Gothic"/>
              </a:rPr>
              <a:t>    Words Rule!</a:t>
            </a:r>
            <a:endParaRPr sz="2400" b="1">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2000" b="1">
                <a:latin typeface="Century Gothic"/>
                <a:ea typeface="Century Gothic"/>
                <a:cs typeface="Century Gothic"/>
                <a:sym typeface="Century Gothic"/>
              </a:rPr>
              <a:t> </a:t>
            </a:r>
            <a:endParaRPr sz="3000">
              <a:latin typeface="Century Gothic"/>
              <a:ea typeface="Century Gothic"/>
              <a:cs typeface="Century Gothic"/>
              <a:sym typeface="Century Gothic"/>
            </a:endParaRPr>
          </a:p>
        </p:txBody>
      </p:sp>
      <p:sp>
        <p:nvSpPr>
          <p:cNvPr id="228" name="Google Shape;228;p32"/>
          <p:cNvSpPr txBox="1"/>
          <p:nvPr/>
        </p:nvSpPr>
        <p:spPr>
          <a:xfrm>
            <a:off x="3954600" y="0"/>
            <a:ext cx="51894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dk1"/>
                </a:solidFill>
              </a:rPr>
              <a:t>          </a:t>
            </a:r>
            <a:r>
              <a:rPr lang="en" sz="2400" b="1">
                <a:solidFill>
                  <a:srgbClr val="666666"/>
                </a:solidFill>
                <a:latin typeface="Century Gothic"/>
                <a:ea typeface="Century Gothic"/>
                <a:cs typeface="Century Gothic"/>
                <a:sym typeface="Century Gothic"/>
              </a:rPr>
              <a:t>Sentence Builder</a:t>
            </a:r>
            <a:r>
              <a:rPr lang="en" sz="2000">
                <a:solidFill>
                  <a:schemeClr val="dk1"/>
                </a:solidFill>
                <a:latin typeface="Century Gothic"/>
                <a:ea typeface="Century Gothic"/>
                <a:cs typeface="Century Gothic"/>
                <a:sym typeface="Century Gothic"/>
              </a:rPr>
              <a:t> </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229" name="Google Shape;229;p32"/>
          <p:cNvPicPr preferRelativeResize="0"/>
          <p:nvPr/>
        </p:nvPicPr>
        <p:blipFill>
          <a:blip r:embed="rId3">
            <a:alphaModFix/>
          </a:blip>
          <a:stretch>
            <a:fillRect/>
          </a:stretch>
        </p:blipFill>
        <p:spPr>
          <a:xfrm rot="-1698307">
            <a:off x="273250" y="0"/>
            <a:ext cx="618750" cy="499575"/>
          </a:xfrm>
          <a:prstGeom prst="rect">
            <a:avLst/>
          </a:prstGeom>
          <a:noFill/>
          <a:ln>
            <a:noFill/>
          </a:ln>
        </p:spPr>
      </p:pic>
      <p:pic>
        <p:nvPicPr>
          <p:cNvPr id="230" name="Google Shape;230;p32"/>
          <p:cNvPicPr preferRelativeResize="0"/>
          <p:nvPr/>
        </p:nvPicPr>
        <p:blipFill>
          <a:blip r:embed="rId4">
            <a:alphaModFix/>
          </a:blip>
          <a:stretch>
            <a:fillRect/>
          </a:stretch>
        </p:blipFill>
        <p:spPr>
          <a:xfrm rot="-871531">
            <a:off x="4157357" y="59673"/>
            <a:ext cx="541537" cy="515656"/>
          </a:xfrm>
          <a:prstGeom prst="rect">
            <a:avLst/>
          </a:prstGeom>
          <a:noFill/>
          <a:ln>
            <a:noFill/>
          </a:ln>
        </p:spPr>
      </p:pic>
      <p:pic>
        <p:nvPicPr>
          <p:cNvPr id="231" name="Google Shape;231;p32"/>
          <p:cNvPicPr preferRelativeResize="0"/>
          <p:nvPr/>
        </p:nvPicPr>
        <p:blipFill rotWithShape="1">
          <a:blip r:embed="rId5">
            <a:alphaModFix/>
          </a:blip>
          <a:srcRect l="27683" t="32575" r="44380" b="12785"/>
          <a:stretch/>
        </p:blipFill>
        <p:spPr>
          <a:xfrm>
            <a:off x="4572000" y="542825"/>
            <a:ext cx="3901501" cy="4289906"/>
          </a:xfrm>
          <a:prstGeom prst="rect">
            <a:avLst/>
          </a:prstGeom>
          <a:noFill/>
          <a:ln>
            <a:noFill/>
          </a:ln>
        </p:spPr>
      </p:pic>
      <p:pic>
        <p:nvPicPr>
          <p:cNvPr id="232" name="Google Shape;232;p32"/>
          <p:cNvPicPr preferRelativeResize="0"/>
          <p:nvPr/>
        </p:nvPicPr>
        <p:blipFill rotWithShape="1">
          <a:blip r:embed="rId6">
            <a:alphaModFix/>
          </a:blip>
          <a:srcRect l="39161" t="26466" r="48704" b="14179"/>
          <a:stretch/>
        </p:blipFill>
        <p:spPr>
          <a:xfrm>
            <a:off x="969743" y="590527"/>
            <a:ext cx="1773458" cy="4471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b="1" dirty="0"/>
              <a:t>Materials and classroom preparation</a:t>
            </a:r>
            <a:endParaRPr b="1" dirty="0"/>
          </a:p>
          <a:p>
            <a:pPr marL="457200" lvl="0" indent="-361950" algn="l" rtl="0">
              <a:lnSpc>
                <a:spcPct val="115000"/>
              </a:lnSpc>
              <a:spcBef>
                <a:spcPts val="800"/>
              </a:spcBef>
              <a:spcAft>
                <a:spcPts val="0"/>
              </a:spcAft>
              <a:buSzPts val="2100"/>
              <a:buChar char="•"/>
            </a:pPr>
            <a:r>
              <a:rPr lang="en" dirty="0"/>
              <a:t>Materials to prepare in advance: (see </a:t>
            </a:r>
            <a:r>
              <a:rPr lang="en-US" dirty="0"/>
              <a:t>n</a:t>
            </a:r>
            <a:r>
              <a:rPr lang="en" dirty="0"/>
              <a:t>otes)</a:t>
            </a:r>
            <a:endParaRPr dirty="0"/>
          </a:p>
          <a:p>
            <a:pPr marL="914400" lvl="1" indent="-355600" algn="l" rtl="0">
              <a:lnSpc>
                <a:spcPct val="115000"/>
              </a:lnSpc>
              <a:spcBef>
                <a:spcPts val="0"/>
              </a:spcBef>
              <a:spcAft>
                <a:spcPts val="0"/>
              </a:spcAft>
              <a:buSzPts val="2000"/>
              <a:buChar char="•"/>
            </a:pPr>
            <a:r>
              <a:rPr lang="en" sz="2000" dirty="0"/>
              <a:t>Syllable Sleuth Word List </a:t>
            </a:r>
            <a:endParaRPr sz="2000" dirty="0"/>
          </a:p>
          <a:p>
            <a:pPr marL="914400" lvl="1" indent="-355600" algn="l" rtl="0">
              <a:lnSpc>
                <a:spcPct val="115000"/>
              </a:lnSpc>
              <a:spcBef>
                <a:spcPts val="0"/>
              </a:spcBef>
              <a:spcAft>
                <a:spcPts val="0"/>
              </a:spcAft>
              <a:buSzPts val="2000"/>
              <a:buChar char="•"/>
            </a:pPr>
            <a:r>
              <a:rPr lang="en" sz="2000" dirty="0"/>
              <a:t>Words Rule Word Cards or Word List</a:t>
            </a:r>
            <a:endParaRPr sz="2000" dirty="0"/>
          </a:p>
          <a:p>
            <a:pPr marL="914400" lvl="1" indent="-355600" algn="l" rtl="0">
              <a:lnSpc>
                <a:spcPct val="115000"/>
              </a:lnSpc>
              <a:spcBef>
                <a:spcPts val="0"/>
              </a:spcBef>
              <a:spcAft>
                <a:spcPts val="0"/>
              </a:spcAft>
              <a:buSzPts val="2000"/>
              <a:buChar char="•"/>
            </a:pPr>
            <a:r>
              <a:rPr lang="en" sz="2000" dirty="0"/>
              <a:t>Pronunciation of “ed” anchor chart</a:t>
            </a:r>
            <a:endParaRPr sz="2000" dirty="0"/>
          </a:p>
          <a:p>
            <a:pPr marL="0" lvl="0" indent="0" algn="l" rtl="0">
              <a:lnSpc>
                <a:spcPct val="120000"/>
              </a:lnSpc>
              <a:spcBef>
                <a:spcPts val="800"/>
              </a:spcBef>
              <a:spcAft>
                <a:spcPts val="0"/>
              </a:spcAft>
              <a:buClr>
                <a:schemeClr val="dk1"/>
              </a:buClr>
              <a:buSzPts val="1100"/>
              <a:buFont typeface="Arial"/>
              <a:buNone/>
            </a:pPr>
            <a:r>
              <a:rPr lang="en" b="1" dirty="0"/>
              <a:t>Materials to Gather from Previous Lessons:</a:t>
            </a:r>
            <a:endParaRPr b="1" dirty="0"/>
          </a:p>
          <a:p>
            <a:pPr marL="457200" lvl="0" indent="-355600" algn="l" rtl="0">
              <a:lnSpc>
                <a:spcPct val="115000"/>
              </a:lnSpc>
              <a:spcBef>
                <a:spcPts val="800"/>
              </a:spcBef>
              <a:spcAft>
                <a:spcPts val="0"/>
              </a:spcAft>
              <a:buSzPts val="2000"/>
              <a:buFont typeface="Century Gothic"/>
              <a:buChar char="•"/>
            </a:pPr>
            <a:r>
              <a:rPr lang="en" sz="2000" dirty="0"/>
              <a:t>Whiteboard, whiteboard markers, and erasers (one per pair) or paper and pencils</a:t>
            </a:r>
            <a:endParaRPr b="1" dirty="0"/>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5" name="Google Shape;94;p14"/>
          <p:cNvSpPr txBox="1">
            <a:spLocks noGrp="1"/>
          </p:cNvSpPr>
          <p:nvPr>
            <p:ph type="title"/>
          </p:nvPr>
        </p:nvSpPr>
        <p:spPr>
          <a:xfrm>
            <a:off x="311700" y="30700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10: Lesson 46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rgbClr val="000000"/>
              </a:buClr>
              <a:buSzPts val="1100"/>
              <a:buFont typeface="Arial"/>
              <a:buNone/>
            </a:pPr>
            <a:r>
              <a:rPr lang="en" b="1" dirty="0"/>
              <a:t>Preparing for Lesson 46:</a:t>
            </a:r>
            <a:endParaRPr i="1" dirty="0"/>
          </a:p>
          <a:p>
            <a:pPr marL="0" lvl="0" indent="0" algn="l" rtl="0">
              <a:lnSpc>
                <a:spcPct val="90000"/>
              </a:lnSpc>
              <a:spcBef>
                <a:spcPts val="1000"/>
              </a:spcBef>
              <a:spcAft>
                <a:spcPts val="0"/>
              </a:spcAft>
              <a:buClr>
                <a:srgbClr val="000000"/>
              </a:buClr>
              <a:buSzPts val="1100"/>
              <a:buFont typeface="Arial"/>
              <a:buNone/>
            </a:pPr>
            <a:r>
              <a:rPr lang="en" dirty="0"/>
              <a:t>Reading and protocols to read in preparation:</a:t>
            </a:r>
            <a:endParaRPr dirty="0"/>
          </a:p>
          <a:p>
            <a:pPr marL="282575" lvl="0" indent="-276225" algn="l" rtl="0">
              <a:spcBef>
                <a:spcPts val="800"/>
              </a:spcBef>
              <a:spcAft>
                <a:spcPts val="0"/>
              </a:spcAft>
              <a:buSzPts val="2100"/>
              <a:buChar char="•"/>
            </a:pPr>
            <a:r>
              <a:rPr lang="en" dirty="0"/>
              <a:t>Read Cycle 10 Overview (pages 104-114 in Teacher Guide)</a:t>
            </a:r>
          </a:p>
          <a:p>
            <a:pPr marL="282575" lvl="0" indent="-276225" algn="l" rtl="0">
              <a:spcBef>
                <a:spcPts val="800"/>
              </a:spcBef>
              <a:spcAft>
                <a:spcPts val="0"/>
              </a:spcAft>
              <a:buSzPts val="2100"/>
              <a:buChar char="•"/>
            </a:pPr>
            <a:r>
              <a:rPr lang="en" dirty="0"/>
              <a:t>Review the Syllabication Guidance Document (pages 27-29 in Skills Block Resource Manual)</a:t>
            </a:r>
          </a:p>
          <a:p>
            <a:pPr marL="282575" lvl="0" indent="-276225" algn="l" rtl="0">
              <a:spcBef>
                <a:spcPts val="800"/>
              </a:spcBef>
              <a:spcAft>
                <a:spcPts val="0"/>
              </a:spcAft>
              <a:buSzPts val="2100"/>
              <a:buChar char="•"/>
            </a:pPr>
            <a:r>
              <a:rPr lang="en" dirty="0"/>
              <a:t>Review Independent and Small Group Work guidance (Skills Block Resource Manual)</a:t>
            </a:r>
            <a:endParaRPr b="1"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5" name="Google Shape;94;p14"/>
          <p:cNvSpPr txBox="1">
            <a:spLocks noGrp="1"/>
          </p:cNvSpPr>
          <p:nvPr>
            <p:ph type="title"/>
          </p:nvPr>
        </p:nvSpPr>
        <p:spPr>
          <a:xfrm>
            <a:off x="311700" y="30700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10: Lesson 46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2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13" name="Google Shape;113;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10: Lesson 46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Cycle 10: Lesson 46</a:t>
            </a:r>
            <a:br>
              <a:rPr lang="en" sz="3200" b="1">
                <a:solidFill>
                  <a:srgbClr val="404040"/>
                </a:solidFill>
                <a:latin typeface="Century Gothic"/>
                <a:ea typeface="Century Gothic"/>
                <a:cs typeface="Century Gothic"/>
                <a:sym typeface="Century Gothic"/>
              </a:rPr>
            </a:br>
            <a:endParaRPr sz="3200" b="1" u="sng">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9" name="Google Shape;129;p1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dirty="0">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35" name="Google Shape;135;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read one- and two-syllable words using what I know about syllables and vowel spelling patterns. </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136" name="Google Shape;136;p20"/>
          <p:cNvPicPr preferRelativeResize="0"/>
          <p:nvPr/>
        </p:nvPicPr>
        <p:blipFill>
          <a:blip r:embed="rId3">
            <a:alphaModFix/>
          </a:blip>
          <a:stretch>
            <a:fillRect/>
          </a:stretch>
        </p:blipFill>
        <p:spPr>
          <a:xfrm>
            <a:off x="8331678" y="4336955"/>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42" name="Google Shape;142;p21"/>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summer</a:t>
            </a:r>
            <a:endParaRPr sz="3600"/>
          </a:p>
          <a:p>
            <a:pPr marL="0" lvl="0" indent="0" algn="l" rtl="0">
              <a:spcBef>
                <a:spcPts val="800"/>
              </a:spcBef>
              <a:spcAft>
                <a:spcPts val="0"/>
              </a:spcAft>
              <a:buNone/>
            </a:pPr>
            <a:r>
              <a:rPr lang="en" sz="3000"/>
              <a:t>			</a:t>
            </a:r>
            <a:endParaRPr sz="3000"/>
          </a:p>
        </p:txBody>
      </p:sp>
      <p:sp>
        <p:nvSpPr>
          <p:cNvPr id="143" name="Google Shape;143;p21"/>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21"/>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s</a:t>
            </a:r>
            <a:r>
              <a:rPr lang="en" sz="3600" b="1"/>
              <a:t>u</a:t>
            </a:r>
            <a:r>
              <a:rPr lang="en" sz="3600"/>
              <a:t>mm</a:t>
            </a:r>
            <a:r>
              <a:rPr lang="en" sz="3600" b="1"/>
              <a:t>e</a:t>
            </a:r>
            <a:r>
              <a:rPr lang="en" sz="3600"/>
              <a:t>r</a:t>
            </a:r>
            <a:endParaRPr sz="3600"/>
          </a:p>
          <a:p>
            <a:pPr marL="0" lvl="0" indent="0" algn="l" rtl="0">
              <a:spcBef>
                <a:spcPts val="800"/>
              </a:spcBef>
              <a:spcAft>
                <a:spcPts val="0"/>
              </a:spcAft>
              <a:buClr>
                <a:srgbClr val="000000"/>
              </a:buClr>
              <a:buSzPts val="1100"/>
              <a:buFont typeface="Arial"/>
              <a:buNone/>
            </a:pPr>
            <a:r>
              <a:rPr lang="en" sz="3000"/>
              <a:t>			</a:t>
            </a:r>
            <a:endParaRPr sz="3000"/>
          </a:p>
        </p:txBody>
      </p:sp>
      <p:sp>
        <p:nvSpPr>
          <p:cNvPr id="145" name="Google Shape;145;p21"/>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u="sng"/>
              <a:t>sum</a:t>
            </a:r>
            <a:r>
              <a:rPr lang="en" sz="3600"/>
              <a:t> </a:t>
            </a:r>
            <a:r>
              <a:rPr lang="en" sz="3600" u="sng"/>
              <a:t>mer</a:t>
            </a:r>
            <a:endParaRPr sz="3600" u="sng"/>
          </a:p>
          <a:p>
            <a:pPr marL="0" lvl="0" indent="0" algn="l" rtl="0">
              <a:spcBef>
                <a:spcPts val="800"/>
              </a:spcBef>
              <a:spcAft>
                <a:spcPts val="0"/>
              </a:spcAft>
              <a:buNone/>
            </a:pPr>
            <a:r>
              <a:rPr lang="en" sz="3000"/>
              <a:t>			</a:t>
            </a:r>
            <a:endParaRPr sz="3000"/>
          </a:p>
        </p:txBody>
      </p:sp>
      <p:sp>
        <p:nvSpPr>
          <p:cNvPr id="146" name="Google Shape;146;p21"/>
          <p:cNvSpPr txBox="1"/>
          <p:nvPr/>
        </p:nvSpPr>
        <p:spPr>
          <a:xfrm>
            <a:off x="4717750" y="2345775"/>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6"/>
                                        </p:tgtEl>
                                        <p:attrNameLst>
                                          <p:attrName>style.visibility</p:attrName>
                                        </p:attrNameLst>
                                      </p:cBhvr>
                                      <p:to>
                                        <p:strVal val="visible"/>
                                      </p:to>
                                    </p:set>
                                    <p:animEffect transition="in" filter="fade">
                                      <p:cBhvr>
                                        <p:cTn id="12" dur="1000"/>
                                        <p:tgtEl>
                                          <p:spTgt spid="1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5"/>
                                        </p:tgtEl>
                                        <p:attrNameLst>
                                          <p:attrName>style.visibility</p:attrName>
                                        </p:attrNameLst>
                                      </p:cBhvr>
                                      <p:to>
                                        <p:strVal val="visible"/>
                                      </p:to>
                                    </p:set>
                                    <p:animEffect transition="in" filter="fade">
                                      <p:cBhvr>
                                        <p:cTn id="17" dur="10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938800" y="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Syllable Sleuth Steps </a:t>
            </a:r>
            <a:endParaRPr sz="2400"/>
          </a:p>
        </p:txBody>
      </p:sp>
      <p:sp>
        <p:nvSpPr>
          <p:cNvPr id="152" name="Google Shape;152;p22"/>
          <p:cNvSpPr txBox="1">
            <a:spLocks noGrp="1"/>
          </p:cNvSpPr>
          <p:nvPr>
            <p:ph type="body" idx="1"/>
          </p:nvPr>
        </p:nvSpPr>
        <p:spPr>
          <a:xfrm>
            <a:off x="806575" y="-45000"/>
            <a:ext cx="3696900" cy="523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them. </a:t>
            </a:r>
            <a:endParaRPr sz="1800" dirty="0"/>
          </a:p>
          <a:p>
            <a:pPr marL="457200" lvl="0" indent="-342900" algn="l" rtl="0">
              <a:spcBef>
                <a:spcPts val="0"/>
              </a:spcBef>
              <a:spcAft>
                <a:spcPts val="0"/>
              </a:spcAft>
              <a:buSzPts val="1800"/>
              <a:buAutoNum type="arabicPeriod"/>
            </a:pPr>
            <a:r>
              <a:rPr lang="en" sz="1800" dirty="0"/>
              <a:t>Look between the vowels.</a:t>
            </a:r>
            <a:endParaRPr sz="1800" dirty="0"/>
          </a:p>
          <a:p>
            <a:pPr marL="457200" lvl="0" indent="-342900" algn="l" rtl="0">
              <a:spcBef>
                <a:spcPts val="0"/>
              </a:spcBef>
              <a:spcAft>
                <a:spcPts val="0"/>
              </a:spcAft>
              <a:buSzPts val="1800"/>
              <a:buAutoNum type="arabicPeriod"/>
            </a:pPr>
            <a:r>
              <a:rPr lang="en" sz="1800" dirty="0"/>
              <a:t>Look for base words and suffixes.</a:t>
            </a:r>
            <a:endParaRPr sz="1800" dirty="0"/>
          </a:p>
          <a:p>
            <a:pPr marL="457200" lvl="0" indent="-342900" algn="l" rtl="0">
              <a:spcBef>
                <a:spcPts val="0"/>
              </a:spcBef>
              <a:spcAft>
                <a:spcPts val="0"/>
              </a:spcAft>
              <a:buSzPts val="1800"/>
              <a:buAutoNum type="arabicPeriod"/>
            </a:pPr>
            <a:r>
              <a:rPr lang="en" sz="1800" dirty="0"/>
              <a:t>Break the words into syllables.</a:t>
            </a:r>
            <a:endParaRPr sz="1800" dirty="0"/>
          </a:p>
          <a:p>
            <a:pPr marL="457200" lvl="0" indent="-342900" algn="l" rtl="0">
              <a:spcBef>
                <a:spcPts val="0"/>
              </a:spcBef>
              <a:spcAft>
                <a:spcPts val="0"/>
              </a:spcAft>
              <a:buSzPts val="1800"/>
              <a:buAutoNum type="arabicPeriod"/>
            </a:pPr>
            <a:r>
              <a:rPr lang="en" sz="1800" dirty="0"/>
              <a:t>Read each syllable using the vowel spelling 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53" name="Google Shape;153;p22"/>
          <p:cNvSpPr txBox="1">
            <a:spLocks noGrp="1"/>
          </p:cNvSpPr>
          <p:nvPr>
            <p:ph type="body" idx="1"/>
          </p:nvPr>
        </p:nvSpPr>
        <p:spPr>
          <a:xfrm>
            <a:off x="5239200" y="177900"/>
            <a:ext cx="3190800" cy="47877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3000"/>
              <a:t>summer</a:t>
            </a:r>
            <a:endParaRPr sz="3000"/>
          </a:p>
          <a:p>
            <a:pPr marL="0" lvl="0" indent="0" algn="ctr" rtl="0">
              <a:spcBef>
                <a:spcPts val="800"/>
              </a:spcBef>
              <a:spcAft>
                <a:spcPts val="0"/>
              </a:spcAft>
              <a:buNone/>
            </a:pPr>
            <a:r>
              <a:rPr lang="en" sz="3000"/>
              <a:t>silly</a:t>
            </a:r>
            <a:endParaRPr sz="3000"/>
          </a:p>
          <a:p>
            <a:pPr marL="0" lvl="0" indent="0" algn="ctr" rtl="0">
              <a:spcBef>
                <a:spcPts val="800"/>
              </a:spcBef>
              <a:spcAft>
                <a:spcPts val="0"/>
              </a:spcAft>
              <a:buNone/>
            </a:pPr>
            <a:r>
              <a:rPr lang="en" sz="3000"/>
              <a:t>written</a:t>
            </a:r>
            <a:endParaRPr sz="3000"/>
          </a:p>
          <a:p>
            <a:pPr marL="0" lvl="0" indent="0" algn="ctr" rtl="0">
              <a:spcBef>
                <a:spcPts val="800"/>
              </a:spcBef>
              <a:spcAft>
                <a:spcPts val="0"/>
              </a:spcAft>
              <a:buNone/>
            </a:pPr>
            <a:r>
              <a:rPr lang="en" sz="3000"/>
              <a:t>address</a:t>
            </a:r>
            <a:endParaRPr sz="3000"/>
          </a:p>
          <a:p>
            <a:pPr marL="0" lvl="0" indent="0" algn="ctr" rtl="0">
              <a:spcBef>
                <a:spcPts val="800"/>
              </a:spcBef>
              <a:spcAft>
                <a:spcPts val="0"/>
              </a:spcAft>
              <a:buNone/>
            </a:pPr>
            <a:r>
              <a:rPr lang="en" sz="3000"/>
              <a:t>sudden</a:t>
            </a:r>
            <a:endParaRPr sz="3000"/>
          </a:p>
          <a:p>
            <a:pPr marL="0" lvl="0" indent="0" algn="ctr" rtl="0">
              <a:spcBef>
                <a:spcPts val="800"/>
              </a:spcBef>
              <a:spcAft>
                <a:spcPts val="0"/>
              </a:spcAft>
              <a:buNone/>
            </a:pPr>
            <a:r>
              <a:rPr lang="en" sz="3000"/>
              <a:t>popping</a:t>
            </a:r>
            <a:endParaRPr sz="3000"/>
          </a:p>
          <a:p>
            <a:pPr marL="0" lvl="0" indent="0" algn="ctr" rtl="0">
              <a:spcBef>
                <a:spcPts val="800"/>
              </a:spcBef>
              <a:spcAft>
                <a:spcPts val="0"/>
              </a:spcAft>
              <a:buNone/>
            </a:pPr>
            <a:r>
              <a:rPr lang="en" sz="3000"/>
              <a:t>hippo</a:t>
            </a:r>
            <a:endParaRPr sz="3000"/>
          </a:p>
          <a:p>
            <a:pPr marL="0" lvl="0" indent="0" algn="ctr" rtl="0">
              <a:spcBef>
                <a:spcPts val="800"/>
              </a:spcBef>
              <a:spcAft>
                <a:spcPts val="0"/>
              </a:spcAft>
              <a:buNone/>
            </a:pPr>
            <a:r>
              <a:rPr lang="en" sz="3000"/>
              <a:t>motten</a:t>
            </a:r>
            <a:endParaRPr sz="3000"/>
          </a:p>
          <a:p>
            <a:pPr marL="0" lvl="0" indent="0" algn="l" rtl="0">
              <a:spcBef>
                <a:spcPts val="800"/>
              </a:spcBef>
              <a:spcAft>
                <a:spcPts val="0"/>
              </a:spcAft>
              <a:buClr>
                <a:srgbClr val="000000"/>
              </a:buClr>
              <a:buSzPts val="1100"/>
              <a:buFont typeface="Arial"/>
              <a:buNone/>
            </a:pPr>
            <a:r>
              <a:rPr lang="en" sz="3000"/>
              <a:t>			</a:t>
            </a:r>
            <a:endParaRPr sz="30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D48DC5B-41C5-466D-993E-19DBC52D345F}"/>
</file>

<file path=customXml/itemProps2.xml><?xml version="1.0" encoding="utf-8"?>
<ds:datastoreItem xmlns:ds="http://schemas.openxmlformats.org/officeDocument/2006/customXml" ds:itemID="{445C6095-89F8-4019-9200-88AAA6D72A23}"/>
</file>

<file path=customXml/itemProps3.xml><?xml version="1.0" encoding="utf-8"?>
<ds:datastoreItem xmlns:ds="http://schemas.openxmlformats.org/officeDocument/2006/customXml" ds:itemID="{F7B92149-4DDC-450D-BE21-3CEA569BA24E}"/>
</file>

<file path=docProps/app.xml><?xml version="1.0" encoding="utf-8"?>
<Properties xmlns="http://schemas.openxmlformats.org/officeDocument/2006/extended-properties" xmlns:vt="http://schemas.openxmlformats.org/officeDocument/2006/docPropsVTypes">
  <TotalTime>90</TotalTime>
  <Words>5726</Words>
  <Application>Microsoft Office PowerPoint</Application>
  <PresentationFormat>On-screen Show (16:9)</PresentationFormat>
  <Paragraphs>466</Paragraphs>
  <Slides>19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Calibri</vt:lpstr>
      <vt:lpstr>Century Gothic</vt:lpstr>
      <vt:lpstr>Times New Roman</vt:lpstr>
      <vt:lpstr>Arial</vt:lpstr>
      <vt:lpstr>Courier New</vt:lpstr>
      <vt:lpstr>Office Theme</vt:lpstr>
      <vt:lpstr>Grade 2: Module 2: Part 2: Cycle 10: Lesson 46 Teacher slide, before teaching.</vt:lpstr>
      <vt:lpstr>Grade 2: Module 2: Part 2: Cycle 10: Lesson 46 Teacher slide, before teaching.</vt:lpstr>
      <vt:lpstr>Grade 2: Module 2: Part 2: Cycle 10: Lesson 46 Teacher slide, before teaching.</vt:lpstr>
      <vt:lpstr>Grade 2: Module 2: Part 2: Cycle 10: Lesson 46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      Words Rule! </vt:lpstr>
      <vt:lpstr>Words Rule!</vt:lpstr>
      <vt:lpstr>Reflection Time </vt:lpstr>
      <vt:lpstr>Transition Song</vt:lpstr>
      <vt:lpstr>Independent Work Learning Targets</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10: Lesson 46 Teacher slide, before teaching.</dc:title>
  <dc:creator>nbravo</dc:creator>
  <cp:lastModifiedBy>Nicole Bravo</cp:lastModifiedBy>
  <cp:revision>10</cp:revision>
  <dcterms:modified xsi:type="dcterms:W3CDTF">2018-12-29T19:22:48Z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