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9.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slides/slide12.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3.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1.xml" ContentType="application/vnd.openxmlformats-officedocument.presentationml.notesSlide+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12.xml" ContentType="application/vnd.openxmlformats-officedocument.presentationml.slideLayout+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notesSlides/notesSlide15.xml" ContentType="application/vnd.openxmlformats-officedocument.presentationml.notesSlide+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slideLayouts/slideLayout1.xml" ContentType="application/vnd.openxmlformats-officedocument.presentationml.slideLayout+xml"/>
  <Override PartName="/ppt/notesSlides/notesSlide14.xml" ContentType="application/vnd.openxmlformats-officedocument.presentationml.notesSlide+xml"/>
  <Override PartName="/ppt/notesSlides/notesSlide7.xml" ContentType="application/vnd.openxmlformats-officedocument.presentationml.notesSlide+xml"/>
  <Override PartName="/ppt/notesSlides/notesSlide9.xml" ContentType="application/vnd.openxmlformats-officedocument.presentationml.notesSlide+xml"/>
  <Override PartName="/ppt/slideLayouts/slideLayout6.xml" ContentType="application/vnd.openxmlformats-officedocument.presentationml.slideLayout+xml"/>
  <Override PartName="/ppt/notesSlides/notesSlide10.xml" ContentType="application/vnd.openxmlformats-officedocument.presentationml.notesSlide+xml"/>
  <Override PartName="/ppt/slideLayouts/slideLayout5.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4.xml" ContentType="application/vnd.openxmlformats-officedocument.presentationml.slideLayout+xml"/>
  <Override PartName="/ppt/notesSlides/notesSlide13.xml" ContentType="application/vnd.openxmlformats-officedocument.presentationml.notesSlide+xml"/>
  <Override PartName="/ppt/slideLayouts/slideLayout7.xml" ContentType="application/vnd.openxmlformats-officedocument.presentationml.slideLayout+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2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52ED7C6-7099-4364-A6A7-70EBE5159E49}">
  <a:tblStyle styleId="{552ED7C6-7099-4364-A6A7-70EBE5159E49}"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502" autoAdjust="0"/>
  </p:normalViewPr>
  <p:slideViewPr>
    <p:cSldViewPr snapToGrid="0">
      <p:cViewPr varScale="1">
        <p:scale>
          <a:sx n="109" d="100"/>
          <a:sy n="109" d="100"/>
        </p:scale>
        <p:origin x="-1088" y="-104"/>
      </p:cViewPr>
      <p:guideLst>
        <p:guide orient="horz" pos="1620"/>
        <p:guide pos="2880"/>
      </p:guideLst>
    </p:cSldViewPr>
  </p:slideViewPr>
  <p:notesTextViewPr>
    <p:cViewPr>
      <p:scale>
        <a:sx n="1" d="1"/>
        <a:sy n="1" d="1"/>
      </p:scale>
      <p:origin x="0" y="1152"/>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heme" Target="theme/theme1.xml"/><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1" Type="http://schemas.openxmlformats.org/officeDocument/2006/relationships/slide" Target="slides/slide19.xml"/><Relationship Id="rId3" Type="http://schemas.openxmlformats.org/officeDocument/2006/relationships/slide" Target="slides/slide1.xml"/><Relationship Id="rId25" Type="http://schemas.openxmlformats.org/officeDocument/2006/relationships/viewProps" Target="viewProps.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slide" Target="slides/slide18.xml"/><Relationship Id="rId16" Type="http://schemas.openxmlformats.org/officeDocument/2006/relationships/slide" Target="slides/slide14.xml"/><Relationship Id="rId2" Type="http://schemas.openxmlformats.org/officeDocument/2006/relationships/slideMaster" Target="slideMasters/slideMaster2.xml"/><Relationship Id="rId29" Type="http://schemas.openxmlformats.org/officeDocument/2006/relationships/customXml" Target="../customXml/item2.xml"/><Relationship Id="rId24" Type="http://schemas.openxmlformats.org/officeDocument/2006/relationships/presProps" Target="presProps.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printerSettings" Target="printerSettings/printerSettings1.bin"/><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notesMaster" Target="notesMasters/notesMaster1.xml"/><Relationship Id="rId27" Type="http://schemas.openxmlformats.org/officeDocument/2006/relationships/tableStyles" Target="tableStyles.xml"/><Relationship Id="rId14" Type="http://schemas.openxmlformats.org/officeDocument/2006/relationships/slide" Target="slides/slide12.xml"/><Relationship Id="rId4" Type="http://schemas.openxmlformats.org/officeDocument/2006/relationships/slide" Target="slides/slide2.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29944029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2/lesson-7"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9" name="Google Shape;16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In Unit 2, students continue to read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by Karen Schwabach. As they read chapters of the text in triads, they analyze the meaning of similes, metaphors, idioms, adages, and proverbs, and use relative pronouns and relative adverbs. They also analyze how character actions show evidence of themes and summarize the events in each chapter that show evidence of a theme. For the </a:t>
            </a:r>
            <a:r>
              <a:rPr lang="en" sz="1200" b="1" dirty="0">
                <a:latin typeface="Calibri"/>
                <a:ea typeface="Calibri"/>
                <a:cs typeface="Calibri"/>
                <a:sym typeface="Calibri"/>
              </a:rPr>
              <a:t>mid-unit assessment</a:t>
            </a:r>
            <a:r>
              <a:rPr lang="en" sz="1200" dirty="0">
                <a:latin typeface="Calibri"/>
                <a:ea typeface="Calibri"/>
                <a:cs typeface="Calibri"/>
                <a:sym typeface="Calibri"/>
              </a:rPr>
              <a:t>, students read a new chapter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with their triad and summarize the events in the chapter that show evidence of a theme.</a:t>
            </a:r>
            <a:endParaRPr sz="1200" b="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0" dirty="0">
                <a:latin typeface="Calibri"/>
                <a:ea typeface="Calibri"/>
                <a:cs typeface="Calibri"/>
                <a:sym typeface="Calibri"/>
              </a:rPr>
              <a:t>In the second half of the unit, students continue to read chapters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until they finish it at the end of the unit. Building on their summary writing work from the first half of the unit, they also write a literary essay about a theme in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For the </a:t>
            </a:r>
            <a:r>
              <a:rPr lang="en" sz="1200" b="1" dirty="0">
                <a:latin typeface="Calibri"/>
                <a:ea typeface="Calibri"/>
                <a:cs typeface="Calibri"/>
                <a:sym typeface="Calibri"/>
              </a:rPr>
              <a:t>End-of-Unit 2 Assessment</a:t>
            </a:r>
            <a:r>
              <a:rPr lang="en" sz="1200" dirty="0">
                <a:latin typeface="Calibri"/>
                <a:ea typeface="Calibri"/>
                <a:cs typeface="Calibri"/>
                <a:sym typeface="Calibri"/>
              </a:rPr>
              <a:t>, students write an on-demand essay about another theme in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following the same structure used throughout the unit.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latin typeface="Calibri"/>
                <a:ea typeface="Calibri"/>
                <a:cs typeface="Calibri"/>
                <a:sym typeface="Calibri"/>
              </a:rPr>
              <a:t/>
            </a:r>
            <a:br>
              <a:rPr lang="en" sz="1200" i="0" u="none" strike="noStrike" cap="none" dirty="0">
                <a:latin typeface="Calibri"/>
                <a:ea typeface="Calibri"/>
                <a:cs typeface="Calibri"/>
                <a:sym typeface="Calibri"/>
              </a:rPr>
            </a:br>
            <a:endParaRPr sz="1200" i="0" u="none" strike="noStrike" cap="none" dirty="0">
              <a:latin typeface="Calibri"/>
              <a:ea typeface="Calibri"/>
              <a:cs typeface="Calibri"/>
              <a:sym typeface="Calibri"/>
            </a:endParaRPr>
          </a:p>
        </p:txBody>
      </p:sp>
    </p:spTree>
    <p:extLst>
      <p:ext uri="{BB962C8B-B14F-4D97-AF65-F5344CB8AC3E}">
        <p14:creationId xmlns:p14="http://schemas.microsoft.com/office/powerpoint/2010/main" val="20481584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Theme anchor charts</a:t>
            </a:r>
            <a:r>
              <a:rPr lang="en" sz="1200" dirty="0">
                <a:latin typeface="Calibri"/>
                <a:ea typeface="Calibri"/>
                <a:cs typeface="Calibri"/>
                <a:sym typeface="Calibri"/>
              </a:rPr>
              <a:t> and follow the same routine from Unit 1 to guide students through creating new anchor charts as necessary (see below for directions).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“Are there any new themes you are noticing now?”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“What, in the text, makes you think so?"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Create new Theme anchor charts on </a:t>
            </a:r>
            <a:r>
              <a:rPr lang="en" sz="1200" b="0" dirty="0">
                <a:latin typeface="Calibri"/>
                <a:ea typeface="Calibri"/>
                <a:cs typeface="Calibri"/>
                <a:sym typeface="Calibri"/>
              </a:rPr>
              <a:t>chart paper </a:t>
            </a:r>
            <a:r>
              <a:rPr lang="en" sz="1200" dirty="0">
                <a:latin typeface="Calibri"/>
                <a:ea typeface="Calibri"/>
                <a:cs typeface="Calibri"/>
                <a:sym typeface="Calibri"/>
              </a:rPr>
              <a:t>for appropriate student suggestions, if any.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“What evidence can you find for any of the themes we have identified so far?”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student responses on the appropriate anchor chart. Refer to </a:t>
            </a:r>
            <a:r>
              <a:rPr lang="en" sz="1200" b="1" dirty="0">
                <a:latin typeface="Calibri"/>
                <a:ea typeface="Calibri"/>
                <a:cs typeface="Calibri"/>
                <a:sym typeface="Calibri"/>
              </a:rPr>
              <a:t>Theme Anchor Charts: Chapter 14 (example, for teacher reference) </a:t>
            </a:r>
            <a:r>
              <a:rPr lang="en" sz="1200" dirty="0">
                <a:latin typeface="Calibri"/>
                <a:ea typeface="Calibri"/>
                <a:cs typeface="Calibri"/>
                <a:sym typeface="Calibri"/>
              </a:rPr>
              <a:t>as necessary.</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themes that are emerging from the reading as well as be able to find evidence from the text to support their thinking.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(Reading Aloud Key Sections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reading aloud key sections of the text that highlight the emerging themes in the chapter, and then asking students to identify a theme based on what they hear. Invite students to write the theme on </a:t>
            </a:r>
            <a:r>
              <a:rPr lang="en" sz="1200" b="0" dirty="0">
                <a:latin typeface="Calibri"/>
                <a:ea typeface="Calibri"/>
                <a:cs typeface="Calibri"/>
                <a:sym typeface="Calibri"/>
              </a:rPr>
              <a:t>sticky notes </a:t>
            </a:r>
            <a:r>
              <a:rPr lang="en" sz="1200" dirty="0">
                <a:latin typeface="Calibri"/>
                <a:ea typeface="Calibri"/>
                <a:cs typeface="Calibri"/>
                <a:sym typeface="Calibri"/>
              </a:rPr>
              <a:t>and place them where they see evidence of the theme in the text. Encourage students to defend their thinking by citing specific sentences that emphasize the theme they suggest.</a:t>
            </a:r>
            <a:endParaRPr sz="1200" dirty="0">
              <a:latin typeface="Calibri"/>
              <a:ea typeface="Calibri"/>
              <a:cs typeface="Calibri"/>
              <a:sym typeface="Calibri"/>
            </a:endParaRPr>
          </a:p>
        </p:txBody>
      </p:sp>
      <p:sp>
        <p:nvSpPr>
          <p:cNvPr id="239" name="Google Shape;23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758783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the same routine from Opening B of Lesson 1 to guide students through adding new information to the </a:t>
            </a:r>
            <a:r>
              <a:rPr lang="en" sz="1200" b="1" dirty="0">
                <a:latin typeface="Calibri"/>
                <a:ea typeface="Calibri"/>
                <a:cs typeface="Calibri"/>
                <a:sym typeface="Calibri"/>
              </a:rPr>
              <a:t>Idioms, Adages, and Proverbs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turn to Page 172 and read chorally: </a:t>
            </a:r>
            <a:r>
              <a:rPr lang="en" sz="1200" b="1" i="1" dirty="0">
                <a:latin typeface="Calibri"/>
                <a:ea typeface="Calibri"/>
                <a:cs typeface="Calibri"/>
                <a:sym typeface="Calibri"/>
              </a:rPr>
              <a:t>“She just believes all the applesauce they’ve told her.”</a:t>
            </a:r>
            <a:endParaRPr sz="1200" b="1"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on the anchor chart and invite students to read it chorally with you: </a:t>
            </a:r>
            <a:r>
              <a:rPr lang="en" sz="1200" b="1" i="1" dirty="0">
                <a:latin typeface="Calibri"/>
                <a:ea typeface="Calibri"/>
                <a:cs typeface="Calibri"/>
                <a:sym typeface="Calibri"/>
              </a:rPr>
              <a:t>“It’s applesauce.”</a:t>
            </a:r>
            <a:endParaRPr sz="1200" b="1"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Discuss what the idiom means by thinking of a synonym </a:t>
            </a:r>
            <a:r>
              <a:rPr lang="en" sz="1200" b="1" dirty="0">
                <a:latin typeface="Calibri"/>
                <a:ea typeface="Calibri"/>
                <a:cs typeface="Calibri"/>
                <a:sym typeface="Calibri"/>
              </a:rPr>
              <a:t>(nonsense)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Provide a real-life example: </a:t>
            </a:r>
            <a:r>
              <a:rPr lang="en" sz="1200" i="1" dirty="0">
                <a:latin typeface="Calibri"/>
                <a:ea typeface="Calibri"/>
                <a:cs typeface="Calibri"/>
                <a:sym typeface="Calibri"/>
              </a:rPr>
              <a:t>“If someone says something that isn’t true, you might say, ‘That’s applesauce.’”</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the meaning on the anchor chart. Refer to </a:t>
            </a:r>
            <a:r>
              <a:rPr lang="en" sz="1200" b="1" dirty="0">
                <a:latin typeface="Calibri"/>
                <a:ea typeface="Calibri"/>
                <a:cs typeface="Calibri"/>
                <a:sym typeface="Calibri"/>
              </a:rPr>
              <a:t>Idioms, Adages, and Proverbs anchor chart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idioms, adages, and proverbs as well as explain the meaning of the saying.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a:t>
            </a:r>
            <a:r>
              <a:rPr lang="en" sz="1200" dirty="0">
                <a:latin typeface="Calibri"/>
                <a:ea typeface="Calibri"/>
                <a:cs typeface="Calibri"/>
                <a:sym typeface="Calibri"/>
              </a:rPr>
              <a:t>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(Visualizing and Sketching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As the class discusses the meaning of the simile and metaphor presented in Chapter 14 </a:t>
            </a:r>
            <a:r>
              <a:rPr lang="en" sz="1200" b="0" dirty="0">
                <a:latin typeface="Calibri"/>
                <a:ea typeface="Calibri"/>
                <a:cs typeface="Calibri"/>
                <a:sym typeface="Calibri"/>
              </a:rPr>
              <a:t>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r>
              <a:rPr lang="en" sz="1200" b="0" i="1" dirty="0">
                <a:latin typeface="Calibri"/>
                <a:ea typeface="Calibri"/>
                <a:cs typeface="Calibri"/>
                <a:sym typeface="Calibri"/>
              </a:rPr>
              <a:t> </a:t>
            </a:r>
            <a:r>
              <a:rPr lang="en" sz="1200" dirty="0">
                <a:latin typeface="Calibri"/>
                <a:ea typeface="Calibri"/>
                <a:cs typeface="Calibri"/>
                <a:sym typeface="Calibri"/>
              </a:rPr>
              <a:t>invite students to close their eyes, visualize each sentence, and then sketch the meaning. </a:t>
            </a:r>
            <a:endParaRPr sz="1200" b="1" dirty="0">
              <a:latin typeface="Calibri"/>
              <a:ea typeface="Calibri"/>
              <a:cs typeface="Calibri"/>
              <a:sym typeface="Calibri"/>
            </a:endParaRPr>
          </a:p>
        </p:txBody>
      </p:sp>
      <p:sp>
        <p:nvSpPr>
          <p:cNvPr id="247" name="Google Shape;247;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632014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Similar to Lesson 5, space has been provided for students to create their own graphic organizer on the handout, if they desire. Also consider referring them to their previous summarizing handouts for support.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a:t>
            </a:r>
            <a:r>
              <a:rPr lang="en" sz="1200" dirty="0">
                <a:latin typeface="Calibri"/>
                <a:ea typeface="Calibri"/>
                <a:cs typeface="Calibri"/>
                <a:sym typeface="Calibri"/>
              </a:rPr>
              <a:t>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Distribute and display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14</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the same routine from Work Time A of Lesson 1 to guide students through completing the theme and supporting details graphic organizer in triads, and then writing a summary of the part of the chapter where they found evidence of one of the themes.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to refer to: </a:t>
            </a:r>
            <a:r>
              <a:rPr lang="en" sz="1200" b="1" dirty="0">
                <a:latin typeface="Calibri"/>
                <a:ea typeface="Calibri"/>
                <a:cs typeface="Calibri"/>
                <a:sym typeface="Calibri"/>
              </a:rPr>
              <a:t>Model summary </a:t>
            </a:r>
            <a:r>
              <a:rPr lang="en" sz="1200" dirty="0">
                <a:latin typeface="Calibri"/>
                <a:ea typeface="Calibri"/>
                <a:cs typeface="Calibri"/>
                <a:sym typeface="Calibri"/>
              </a:rPr>
              <a:t>and </a:t>
            </a:r>
            <a:r>
              <a:rPr lang="en" sz="1200" b="1" dirty="0">
                <a:latin typeface="Calibri"/>
                <a:ea typeface="Calibri"/>
                <a:cs typeface="Calibri"/>
                <a:sym typeface="Calibri"/>
              </a:rPr>
              <a:t>Criteria of an Effective Summary anchor chart.  </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Directions for Work Time A of Lesson 1 </a:t>
            </a:r>
            <a:r>
              <a:rPr lang="en" sz="1200" dirty="0" smtClean="0">
                <a:latin typeface="Calibri"/>
                <a:ea typeface="Calibri"/>
                <a:cs typeface="Calibri"/>
                <a:sym typeface="Calibri"/>
              </a:rPr>
              <a:t>follow </a:t>
            </a:r>
            <a:r>
              <a:rPr lang="en" sz="1200" dirty="0" smtClean="0">
                <a:latin typeface="Calibri"/>
                <a:ea typeface="Calibri"/>
                <a:cs typeface="Calibri"/>
                <a:sym typeface="Calibri"/>
              </a:rPr>
              <a:t>below</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Remind students that summaries give a brief idea of what a text is about and that when we summarize a text</a:t>
            </a:r>
            <a:r>
              <a:rPr lang="en" sz="1200" b="1" dirty="0">
                <a:latin typeface="Calibri"/>
                <a:ea typeface="Calibri"/>
                <a:cs typeface="Calibri"/>
                <a:sym typeface="Calibri"/>
              </a:rPr>
              <a:t> (give a brief statement of the main points)</a:t>
            </a:r>
            <a:r>
              <a:rPr lang="en" sz="1200" dirty="0">
                <a:latin typeface="Calibri"/>
                <a:ea typeface="Calibri"/>
                <a:cs typeface="Calibri"/>
                <a:sym typeface="Calibri"/>
              </a:rPr>
              <a:t>, we provide the title and author and briefly describe what it was about, including the theme and the supporting details.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Tell students they are going to write a summary of the part of the chapter where they found evidence of one of the themes.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Display the </a:t>
            </a:r>
            <a:r>
              <a:rPr lang="en" sz="1200" b="1" dirty="0">
                <a:latin typeface="Calibri"/>
                <a:ea typeface="Calibri"/>
                <a:cs typeface="Calibri"/>
                <a:sym typeface="Calibri"/>
              </a:rPr>
              <a:t>model summary</a:t>
            </a:r>
            <a:r>
              <a:rPr lang="en" sz="1200" dirty="0">
                <a:latin typeface="Calibri"/>
                <a:ea typeface="Calibri"/>
                <a:cs typeface="Calibri"/>
                <a:sym typeface="Calibri"/>
              </a:rPr>
              <a:t> and invite students to refer to it.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(If needed) Focus students on the </a:t>
            </a:r>
            <a:r>
              <a:rPr lang="en" sz="1200" b="1" dirty="0">
                <a:latin typeface="Calibri"/>
                <a:ea typeface="Calibri"/>
                <a:cs typeface="Calibri"/>
                <a:sym typeface="Calibri"/>
              </a:rPr>
              <a:t>Criteria of an Effective Summary anchor chart </a:t>
            </a:r>
            <a:r>
              <a:rPr lang="en" sz="1200" dirty="0">
                <a:latin typeface="Calibri"/>
                <a:ea typeface="Calibri"/>
                <a:cs typeface="Calibri"/>
                <a:sym typeface="Calibri"/>
              </a:rPr>
              <a:t>and briefly review it.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Distribute and display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14</a:t>
            </a:r>
            <a:r>
              <a:rPr lang="en" sz="1200" dirty="0">
                <a:latin typeface="Calibri"/>
                <a:ea typeface="Calibri"/>
                <a:cs typeface="Calibri"/>
                <a:sym typeface="Calibri"/>
              </a:rPr>
              <a:t>. Remind students they saw this same organizer in Lesson 6 of Unit 1.</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Review what students will record in each box on the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14 handout</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Invite students to work in their triads to complete the theme and supporting details chart at the top of the page. Tell students it will make it easier for them when writing a summary later in the lesson if both of the supporting details they choose to support their theme come from the same part of the chapter. Emphasize that this isn’t always possible, though.</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Remind students of the themes and evidence recorded during Opening A on the </a:t>
            </a:r>
            <a:r>
              <a:rPr lang="en" sz="1200" b="1" dirty="0">
                <a:latin typeface="Calibri"/>
                <a:ea typeface="Calibri"/>
                <a:cs typeface="Calibri"/>
                <a:sym typeface="Calibri"/>
              </a:rPr>
              <a:t>Theme anchor charts</a:t>
            </a:r>
            <a:r>
              <a:rPr lang="en" sz="1200" dirty="0">
                <a:latin typeface="Calibri"/>
                <a:ea typeface="Calibri"/>
                <a:cs typeface="Calibri"/>
                <a:sym typeface="Calibri"/>
              </a:rPr>
              <a:t>. Tell students that if multiple themes were identified, triads should choose one to focus on, preferably the one with the most evidence to support it, because this will make it easier to write the summary.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5 minutes, refocus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write an effective summary of Chapter 14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fine motor skills: Provide options for expression by offering a template that includes lines in each box or partial dictation.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(Rereading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inviting triads to complete the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14 graphic organizer</a:t>
            </a:r>
            <a:r>
              <a:rPr lang="en" sz="1200" dirty="0">
                <a:latin typeface="Calibri"/>
                <a:ea typeface="Calibri"/>
                <a:cs typeface="Calibri"/>
                <a:sym typeface="Calibri"/>
              </a:rPr>
              <a:t>, consider rereading aloud the section(s) of the chapter that highlights each theme that students can choose to write about in their summaries.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(Shared Writing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working closely with a group of students to write their summaries as a shared or interactive writing experience. Display the shared writing for students to refer to when writing summaries independently in future lessons.</a:t>
            </a:r>
            <a:endParaRPr sz="1200" dirty="0">
              <a:latin typeface="Calibri"/>
              <a:ea typeface="Calibri"/>
              <a:cs typeface="Calibri"/>
              <a:sym typeface="Calibri"/>
            </a:endParaRPr>
          </a:p>
        </p:txBody>
      </p:sp>
      <p:sp>
        <p:nvSpPr>
          <p:cNvPr id="255" name="Google Shape;255;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394093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Give students a minute in silence to think about how they would summarize the part(s) of the chapter where they found evidence of the theme. Remind students that the summary needs to contain two supporting details to prove this theme really is evident, so if those supporting details come from two different parts of the chapter, they will need to briefly summarize what is happening in both parts of the chapter.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label themselves A, B, and C in their triads.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a:t>
            </a:r>
            <a:r>
              <a:rPr lang="en" sz="1200" b="0" dirty="0">
                <a:latin typeface="Calibri"/>
                <a:ea typeface="Calibri"/>
                <a:cs typeface="Calibri"/>
                <a:sym typeface="Calibri"/>
              </a:rPr>
              <a:t>timer</a:t>
            </a:r>
            <a:r>
              <a:rPr lang="en" sz="1200" dirty="0">
                <a:latin typeface="Calibri"/>
                <a:ea typeface="Calibri"/>
                <a:cs typeface="Calibri"/>
                <a:sym typeface="Calibri"/>
              </a:rPr>
              <a:t>, give partner B 45 seconds to orally summarize the part(s) of the chapter where they found evidence of the theme to the triad. Then give partner C 30 seconds, and partner A 15 seconds.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Select volunteers to share out their summaries. Refer to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14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write their summaries on their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14 handout</a:t>
            </a:r>
            <a:r>
              <a:rPr lang="en" sz="1200" dirty="0">
                <a:latin typeface="Calibri"/>
                <a:ea typeface="Calibri"/>
                <a:cs typeface="Calibri"/>
                <a:sym typeface="Calibri"/>
              </a:rPr>
              <a:t>. Distribute </a:t>
            </a:r>
            <a:r>
              <a:rPr lang="en" sz="1200" b="1" dirty="0">
                <a:latin typeface="Calibri"/>
                <a:ea typeface="Calibri"/>
                <a:cs typeface="Calibri"/>
                <a:sym typeface="Calibri"/>
              </a:rPr>
              <a:t>summary sentence frames</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as they write and ask questions to guide their thinking:</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“Where can you see evidence of this theme in Chapter 14?”</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would you retell this part of the chapter for me?”</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would you summarize it?”</a:t>
            </a:r>
            <a:endParaRPr sz="1200" i="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summarize the text that contains evidence of a theme in chapter 14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complete the graphic organizer.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fine motor skills: Provide options for expression by offering a template that includes lines in each box.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Model Summary: Displaying and Annotating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enlarged model summary</a:t>
            </a:r>
            <a:r>
              <a:rPr lang="en" sz="1200" dirty="0">
                <a:solidFill>
                  <a:schemeClr val="dk1"/>
                </a:solidFill>
                <a:latin typeface="Calibri"/>
                <a:ea typeface="Calibri"/>
                <a:cs typeface="Calibri"/>
                <a:sym typeface="Calibri"/>
              </a:rPr>
              <a:t> (see </a:t>
            </a:r>
            <a:r>
              <a:rPr lang="en" sz="1200" i="1" dirty="0">
                <a:solidFill>
                  <a:schemeClr val="dk1"/>
                </a:solidFill>
                <a:latin typeface="Calibri"/>
                <a:ea typeface="Calibri"/>
                <a:cs typeface="Calibri"/>
                <a:sym typeface="Calibri"/>
              </a:rPr>
              <a:t>For heavier support)</a:t>
            </a:r>
            <a:r>
              <a:rPr lang="en" sz="1200" dirty="0">
                <a:solidFill>
                  <a:schemeClr val="dk1"/>
                </a:solidFill>
                <a:latin typeface="Calibri"/>
                <a:ea typeface="Calibri"/>
                <a:cs typeface="Calibri"/>
                <a:sym typeface="Calibri"/>
              </a:rPr>
              <a:t> next to the </a:t>
            </a:r>
            <a:r>
              <a:rPr lang="en" sz="1200" b="1" dirty="0">
                <a:solidFill>
                  <a:schemeClr val="dk1"/>
                </a:solidFill>
                <a:latin typeface="Calibri"/>
                <a:ea typeface="Calibri"/>
                <a:cs typeface="Calibri"/>
                <a:sym typeface="Calibri"/>
              </a:rPr>
              <a:t>Criteria for an Effective Summary anchor chart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think about where they see each criterion present in the </a:t>
            </a:r>
            <a:r>
              <a:rPr lang="en" sz="1200" b="1" dirty="0">
                <a:solidFill>
                  <a:schemeClr val="dk1"/>
                </a:solidFill>
                <a:latin typeface="Calibri"/>
                <a:ea typeface="Calibri"/>
                <a:cs typeface="Calibri"/>
                <a:sym typeface="Calibri"/>
              </a:rPr>
              <a:t>model summary</a:t>
            </a:r>
            <a:r>
              <a:rPr lang="en" sz="1200" dirty="0">
                <a:solidFill>
                  <a:schemeClr val="dk1"/>
                </a:solidFill>
                <a:latin typeface="Calibri"/>
                <a:ea typeface="Calibri"/>
                <a:cs typeface="Calibri"/>
                <a:sym typeface="Calibri"/>
              </a:rPr>
              <a:t>. As they share their thinking, annotate the </a:t>
            </a:r>
            <a:r>
              <a:rPr lang="en" sz="1200" b="1" dirty="0">
                <a:solidFill>
                  <a:schemeClr val="dk1"/>
                </a:solidFill>
                <a:latin typeface="Calibri"/>
                <a:ea typeface="Calibri"/>
                <a:cs typeface="Calibri"/>
                <a:sym typeface="Calibri"/>
              </a:rPr>
              <a:t>enlarged summary</a:t>
            </a:r>
            <a:r>
              <a:rPr lang="en" sz="1200" dirty="0">
                <a:solidFill>
                  <a:schemeClr val="dk1"/>
                </a:solidFill>
                <a:latin typeface="Calibri"/>
                <a:ea typeface="Calibri"/>
                <a:cs typeface="Calibri"/>
                <a:sym typeface="Calibri"/>
              </a:rPr>
              <a:t> by writing each criterion in the margin next to where it appears. Display the summary and the anchor chart side by side for students to refer to throughout the unit.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and Thinking Aloud: Completing the Graphic Organizer</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modeling and thinking aloud the process for completing the </a:t>
            </a:r>
            <a:r>
              <a:rPr lang="en" sz="1200" b="1" dirty="0">
                <a:solidFill>
                  <a:schemeClr val="dk1"/>
                </a:solidFill>
                <a:latin typeface="Calibri"/>
                <a:ea typeface="Calibri"/>
                <a:cs typeface="Calibri"/>
                <a:sym typeface="Calibri"/>
              </a:rPr>
              <a:t>Summarizing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14 graphic organizer</a:t>
            </a:r>
            <a:r>
              <a:rPr lang="en" sz="1200" dirty="0">
                <a:solidFill>
                  <a:schemeClr val="dk1"/>
                </a:solidFill>
                <a:latin typeface="Calibri"/>
                <a:ea typeface="Calibri"/>
                <a:cs typeface="Calibri"/>
                <a:sym typeface="Calibri"/>
              </a:rPr>
              <a:t>. Explicitly refer to the </a:t>
            </a:r>
            <a:r>
              <a:rPr lang="en" sz="1200" b="1" dirty="0">
                <a:solidFill>
                  <a:schemeClr val="dk1"/>
                </a:solidFill>
                <a:latin typeface="Calibri"/>
                <a:ea typeface="Calibri"/>
                <a:cs typeface="Calibri"/>
                <a:sym typeface="Calibri"/>
              </a:rPr>
              <a:t>Theme anchor chart for Chapter 14 </a:t>
            </a:r>
            <a:r>
              <a:rPr lang="en" sz="1200" dirty="0">
                <a:solidFill>
                  <a:schemeClr val="dk1"/>
                </a:solidFill>
                <a:latin typeface="Calibri"/>
                <a:ea typeface="Calibri"/>
                <a:cs typeface="Calibri"/>
                <a:sym typeface="Calibri"/>
              </a:rPr>
              <a:t>as you model, showing how to use information from that chart to help you complete the graphic organizer.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and Thinking Aloud: Writing a Summary</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modeling and thinking aloud the process for writing a summary using the information on the completed summarizing graphic organizer.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Writing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working closely with a group of students to write their summaries as a shared or interactive writing experience. Display the shared writing for students to refer to when writing summaries independently in future lessons.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263" name="Google Shape;263;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74157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1" name="Google Shape;271;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second learning target and read it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summarize Chapter 14 of</a:t>
            </a:r>
            <a:r>
              <a:rPr lang="en" sz="1200" b="0" i="1" dirty="0">
                <a:solidFill>
                  <a:schemeClr val="dk1"/>
                </a:solidFill>
                <a:latin typeface="Calibri"/>
                <a:ea typeface="Calibri"/>
                <a:cs typeface="Calibri"/>
                <a:sym typeface="Calibri"/>
              </a:rPr>
              <a:t> The Hope Chest.”</a:t>
            </a:r>
            <a:endParaRPr sz="1200" b="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39318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8" name="Google Shape;278;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10</a:t>
            </a:r>
            <a:r>
              <a:rPr lang="en-US" sz="1200" b="1" dirty="0" smtClean="0">
                <a:solidFill>
                  <a:schemeClr val="dk1"/>
                </a:solidFill>
                <a:latin typeface="Calibri"/>
                <a:ea typeface="Calibri"/>
                <a:cs typeface="Calibri"/>
                <a:sym typeface="Calibri"/>
              </a:rPr>
              <a:t>-12</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find a new partner and to label themselves A and B.</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they will now participate in a peer critique. Focus students on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and review the </a:t>
            </a:r>
            <a:r>
              <a:rPr lang="en" sz="1200" i="1" dirty="0">
                <a:latin typeface="Calibri"/>
                <a:ea typeface="Calibri"/>
                <a:cs typeface="Calibri"/>
                <a:sym typeface="Calibri"/>
              </a:rPr>
              <a:t>respect</a:t>
            </a:r>
            <a:r>
              <a:rPr lang="en" sz="1200" dirty="0">
                <a:latin typeface="Calibri"/>
                <a:ea typeface="Calibri"/>
                <a:cs typeface="Calibri"/>
                <a:sym typeface="Calibri"/>
              </a:rPr>
              <a:t> criteria. Remind students that when providing peer feedback, they need to be respectful.</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to be looking for evidence of the criteria on the </a:t>
            </a:r>
            <a:r>
              <a:rPr lang="en" sz="1200" b="1" dirty="0">
                <a:latin typeface="Calibri"/>
                <a:ea typeface="Calibri"/>
                <a:cs typeface="Calibri"/>
                <a:sym typeface="Calibri"/>
              </a:rPr>
              <a:t>Criteria of an Effective Summary anchor chart</a:t>
            </a:r>
            <a:r>
              <a:rPr lang="en" sz="1200" dirty="0">
                <a:latin typeface="Calibri"/>
                <a:ea typeface="Calibri"/>
                <a:cs typeface="Calibri"/>
                <a:sym typeface="Calibri"/>
              </a:rPr>
              <a:t> in their new partner’s work.</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a:t>
            </a:r>
            <a:r>
              <a:rPr lang="en" sz="1200" b="0" dirty="0">
                <a:latin typeface="Calibri"/>
                <a:ea typeface="Calibri"/>
                <a:cs typeface="Calibri"/>
                <a:sym typeface="Calibri"/>
              </a:rPr>
              <a:t>sticky notes </a:t>
            </a:r>
            <a:r>
              <a:rPr lang="en" sz="1200" dirty="0">
                <a:latin typeface="Calibri"/>
                <a:ea typeface="Calibri"/>
                <a:cs typeface="Calibri"/>
                <a:sym typeface="Calibri"/>
              </a:rPr>
              <a:t>and use the </a:t>
            </a:r>
            <a:r>
              <a:rPr lang="en" sz="1200" b="1" dirty="0">
                <a:latin typeface="Calibri"/>
                <a:ea typeface="Calibri"/>
                <a:cs typeface="Calibri"/>
                <a:sym typeface="Calibri"/>
              </a:rPr>
              <a:t>Peer Critique anchor chart</a:t>
            </a:r>
            <a:r>
              <a:rPr lang="en" sz="1200" dirty="0">
                <a:latin typeface="Calibri"/>
                <a:ea typeface="Calibri"/>
                <a:cs typeface="Calibri"/>
                <a:sym typeface="Calibri"/>
              </a:rPr>
              <a:t> and the </a:t>
            </a:r>
            <a:r>
              <a:rPr lang="en" sz="1200" b="1" dirty="0">
                <a:latin typeface="Calibri"/>
                <a:ea typeface="Calibri"/>
                <a:cs typeface="Calibri"/>
                <a:sym typeface="Calibri"/>
              </a:rPr>
              <a:t>Directions for Peer Critique</a:t>
            </a:r>
            <a:r>
              <a:rPr lang="en" sz="1200" dirty="0">
                <a:latin typeface="Calibri"/>
                <a:ea typeface="Calibri"/>
                <a:cs typeface="Calibri"/>
                <a:sym typeface="Calibri"/>
              </a:rPr>
              <a:t> to guide students through a peer critique (steps for a Peer Critique </a:t>
            </a:r>
            <a:r>
              <a:rPr lang="en" sz="1200" dirty="0" smtClean="0">
                <a:latin typeface="Calibri"/>
                <a:ea typeface="Calibri"/>
                <a:cs typeface="Calibri"/>
                <a:sym typeface="Calibri"/>
              </a:rPr>
              <a:t>follow).</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Georgia"/>
              <a:buChar char="○"/>
            </a:pPr>
            <a:r>
              <a:rPr lang="en" sz="1200" dirty="0">
                <a:latin typeface="Calibri"/>
                <a:ea typeface="Calibri"/>
                <a:cs typeface="Calibri"/>
                <a:sym typeface="Calibri"/>
              </a:rPr>
              <a:t>Partner B reads presentation aloud to A.  Partner A listens to where it sounds jumpy, where linking words and phrases might help.</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As a pair, discuss places where linking words and phrases would improve the flow of writing and would help to connect sentences or paragraphs.</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Highlight in blue.</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As a pair, look at the </a:t>
            </a:r>
            <a:r>
              <a:rPr lang="en" sz="1200" b="1" dirty="0">
                <a:latin typeface="Calibri"/>
                <a:ea typeface="Calibri"/>
                <a:cs typeface="Calibri"/>
                <a:sym typeface="Calibri"/>
              </a:rPr>
              <a:t>Linking Words and Phrases handout</a:t>
            </a:r>
            <a:r>
              <a:rPr lang="en" sz="1200" dirty="0">
                <a:latin typeface="Calibri"/>
                <a:ea typeface="Calibri"/>
                <a:cs typeface="Calibri"/>
                <a:sym typeface="Calibri"/>
              </a:rPr>
              <a:t> to choose appropriate linking words and phrases to make the writing flow more smoothly.</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Read aloud how it would sound with different options before recording the chosen linking word or phrase on the line below the blue highlighted area.</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Partner B reads presentation aloud a second time to A.  Partner A </a:t>
            </a:r>
            <a:r>
              <a:rPr lang="en-US" sz="1200" dirty="0" smtClean="0">
                <a:latin typeface="Calibri"/>
                <a:ea typeface="Calibri"/>
                <a:cs typeface="Calibri"/>
                <a:sym typeface="Calibri"/>
              </a:rPr>
              <a:t>l</a:t>
            </a:r>
            <a:r>
              <a:rPr lang="en" sz="1200" dirty="0" smtClean="0">
                <a:latin typeface="Calibri"/>
                <a:ea typeface="Calibri"/>
                <a:cs typeface="Calibri"/>
                <a:sym typeface="Calibri"/>
              </a:rPr>
              <a:t>istens </a:t>
            </a:r>
            <a:r>
              <a:rPr lang="en" sz="1200" dirty="0">
                <a:latin typeface="Calibri"/>
                <a:ea typeface="Calibri"/>
                <a:cs typeface="Calibri"/>
                <a:sym typeface="Calibri"/>
              </a:rPr>
              <a:t>to where the language would be more precise to describe something more exactly.</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As a pair, discuss places where adding or revising the vocabulary would make the description more precise.  Where is it vague or not clear?</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Highlight in orange.</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As a pair, consider precise vocabulary to improve the writing.  Use a thesaurus if necessary.  Record the revision on the line below the orange highlighted area.</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Repeat steps 1 - 9 with Partner A’s work.</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participate in an effective and respectful peer critique.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Provide differentiated mentors by purposefully selecting partners. Consider meeting with the mentors in advance to encourage them to share their thinking aloud while they find evidence of the criteria in their partner’s work.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(Sentence Starters: Heavier Support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Encourage students to use the </a:t>
            </a:r>
            <a:r>
              <a:rPr lang="en" sz="1200" b="0" dirty="0">
                <a:latin typeface="Calibri"/>
                <a:ea typeface="Calibri"/>
                <a:cs typeface="Calibri"/>
                <a:sym typeface="Calibri"/>
              </a:rPr>
              <a:t>sentence starters </a:t>
            </a:r>
            <a:r>
              <a:rPr lang="en" sz="1200" dirty="0">
                <a:latin typeface="Calibri"/>
                <a:ea typeface="Calibri"/>
                <a:cs typeface="Calibri"/>
                <a:sym typeface="Calibri"/>
              </a:rPr>
              <a:t>created by more proficient students when giving feedback on </a:t>
            </a:r>
            <a:r>
              <a:rPr lang="en" sz="1200" b="0" dirty="0">
                <a:latin typeface="Calibri"/>
                <a:ea typeface="Calibri"/>
                <a:cs typeface="Calibri"/>
                <a:sym typeface="Calibri"/>
              </a:rPr>
              <a:t>sticky notes </a:t>
            </a:r>
            <a:r>
              <a:rPr lang="en" sz="1200" dirty="0">
                <a:latin typeface="Calibri"/>
                <a:ea typeface="Calibri"/>
                <a:cs typeface="Calibri"/>
                <a:sym typeface="Calibri"/>
              </a:rPr>
              <a:t>during the peer critique.</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(Home Languages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placing students in home language partnerships and allowing them to share kind, specific, and helpful comments in their home languages.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194867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6" name="Google Shape;286;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second learning target and read it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provide kind, specific, and helpful feedback to peers about their summaries.”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a:t>
            </a:r>
            <a:r>
              <a:rPr lang="en" sz="1200" dirty="0">
                <a:latin typeface="Calibri"/>
                <a:ea typeface="Calibri"/>
                <a:cs typeface="Calibri"/>
                <a:sym typeface="Calibri"/>
              </a:rPr>
              <a:t>erstanding technique for students to indicate their understanding of these targets.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Collect the </a:t>
            </a:r>
            <a:r>
              <a:rPr lang="en" sz="1200" b="1" dirty="0">
                <a:latin typeface="Calibri"/>
                <a:ea typeface="Calibri"/>
                <a:cs typeface="Calibri"/>
                <a:sym typeface="Calibri"/>
              </a:rPr>
              <a:t>Language Dive I Practice: Relative Adverbs</a:t>
            </a:r>
            <a:r>
              <a:rPr lang="en" sz="1200" dirty="0">
                <a:latin typeface="Calibri"/>
                <a:ea typeface="Calibri"/>
                <a:cs typeface="Calibri"/>
                <a:sym typeface="Calibri"/>
              </a:rPr>
              <a:t> homework from Lesson 5. Refer to </a:t>
            </a:r>
            <a:r>
              <a:rPr lang="en" sz="1200" b="1" dirty="0">
                <a:latin typeface="Calibri"/>
                <a:ea typeface="Calibri"/>
                <a:cs typeface="Calibri"/>
                <a:sym typeface="Calibri"/>
              </a:rPr>
              <a:t>Language Dive I Practice: Relative Adverbs (answers, for teacher reference)</a:t>
            </a:r>
            <a:r>
              <a:rPr lang="en" sz="1200" dirty="0">
                <a:latin typeface="Calibri"/>
                <a:ea typeface="Calibri"/>
                <a:cs typeface="Calibri"/>
                <a:sym typeface="Calibri"/>
              </a:rPr>
              <a: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482738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Prompts for the Accountable Research Reading are on the following </a:t>
            </a:r>
            <a:r>
              <a:rPr lang="en" sz="1200" i="0" u="none" strike="noStrike" cap="none" dirty="0" smtClean="0">
                <a:solidFill>
                  <a:srgbClr val="000000"/>
                </a:solidFill>
                <a:latin typeface="Calibri"/>
                <a:ea typeface="Calibri"/>
                <a:cs typeface="Calibri"/>
                <a:sym typeface="Calibri"/>
              </a:rPr>
              <a:t>slide.</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Student Look-fors/Listen-fors: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
        <p:nvSpPr>
          <p:cNvPr id="293" name="Google Shape;293;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146688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Independent Reading Journals.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a:t>
            </a:r>
            <a:r>
              <a:rPr lang="en" sz="1200" dirty="0" smtClean="0">
                <a:solidFill>
                  <a:schemeClr val="dk1"/>
                </a:solidFill>
                <a:latin typeface="Calibri"/>
                <a:ea typeface="Calibri"/>
                <a:cs typeface="Calibri"/>
                <a:sym typeface="Calibri"/>
              </a:rPr>
              <a:t>student</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a prompt and write it in the front of their Independent Reading Journal.</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1" dirty="0">
              <a:latin typeface="Calibri"/>
              <a:ea typeface="Calibri"/>
              <a:cs typeface="Calibri"/>
              <a:sym typeface="Calibri"/>
            </a:endParaRPr>
          </a:p>
        </p:txBody>
      </p:sp>
      <p:sp>
        <p:nvSpPr>
          <p:cNvPr id="300" name="Google Shape;300;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925668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 name="Google Shape;307;p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a:t>
            </a:r>
            <a:r>
              <a:rPr lang="en" sz="1200" b="1" i="0" u="none" strike="noStrike" cap="none" dirty="0" smtClean="0">
                <a:solidFill>
                  <a:schemeClr val="dk1"/>
                </a:solidFill>
                <a:latin typeface="Calibri"/>
                <a:ea typeface="Calibri"/>
                <a:cs typeface="Calibri"/>
                <a:sym typeface="Calibri"/>
              </a:rPr>
              <a:t>document</a:t>
            </a:r>
            <a:r>
              <a:rPr lang="en-US" sz="1200" b="1"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highlight>
                <a:srgbClr val="FFFF00"/>
              </a:highlight>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308" name="Google Shape;308;p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489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u="sng" dirty="0">
                <a:solidFill>
                  <a:schemeClr val="hlink"/>
                </a:solidFill>
                <a:latin typeface="Calibri"/>
                <a:ea typeface="Calibri"/>
                <a:cs typeface="Calibri"/>
                <a:sym typeface="Calibri"/>
                <a:hlinkClick r:id="rId3"/>
              </a:rPr>
              <a:t>https://curriculum.eleducation.org/curriculum/ela/grade-4/module-4/unit-2/lesson-7</a:t>
            </a:r>
            <a:r>
              <a:rPr lang="en" sz="1200" dirty="0">
                <a:latin typeface="Calibri"/>
                <a:ea typeface="Calibri"/>
                <a:cs typeface="Calibri"/>
                <a:sym typeface="Calibri"/>
              </a:rPr>
              <a:t> </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Char char="●"/>
            </a:pPr>
            <a:r>
              <a:rPr lang="en" sz="1200" dirty="0">
                <a:latin typeface="Calibri"/>
                <a:ea typeface="Calibri"/>
                <a:cs typeface="Calibri"/>
                <a:sym typeface="Calibri"/>
              </a:rPr>
              <a:t>This lesson follows a similar structure to Lessons 1–6, with students reading Chapter 14 </a:t>
            </a:r>
            <a:r>
              <a:rPr lang="en" sz="1200" b="0" dirty="0">
                <a:latin typeface="Calibri"/>
                <a:ea typeface="Calibri"/>
                <a:cs typeface="Calibri"/>
                <a:sym typeface="Calibri"/>
              </a:rPr>
              <a:t>of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in triads, determining themes that were evident in the chapter, and summarizing the chapter.</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Char char="●"/>
            </a:pPr>
            <a:r>
              <a:rPr lang="en" sz="1200" dirty="0">
                <a:latin typeface="Calibri"/>
                <a:ea typeface="Calibri"/>
                <a:cs typeface="Calibri"/>
                <a:sym typeface="Calibri"/>
              </a:rPr>
              <a:t>In the Closing, students participate in a peer critique of their summary from Work Time A against the </a:t>
            </a:r>
            <a:r>
              <a:rPr lang="en" sz="1200" b="1" dirty="0">
                <a:latin typeface="Calibri"/>
                <a:ea typeface="Calibri"/>
                <a:cs typeface="Calibri"/>
                <a:sym typeface="Calibri"/>
              </a:rPr>
              <a:t>Criteria of an Effective Summary anchor chart</a:t>
            </a:r>
            <a:r>
              <a:rPr lang="en" sz="1200" dirty="0">
                <a:latin typeface="Calibri"/>
                <a:ea typeface="Calibri"/>
                <a:cs typeface="Calibri"/>
                <a:sym typeface="Calibri"/>
              </a:rPr>
              <a:t>. This prepares them for writing effective summaries in the </a:t>
            </a:r>
            <a:r>
              <a:rPr lang="en" sz="1200" b="1" dirty="0">
                <a:latin typeface="Calibri"/>
                <a:ea typeface="Calibri"/>
                <a:cs typeface="Calibri"/>
                <a:sym typeface="Calibri"/>
              </a:rPr>
              <a:t>mid-unit assessment</a:t>
            </a:r>
            <a:r>
              <a:rPr lang="en" sz="1200" dirty="0">
                <a:latin typeface="Calibri"/>
                <a:ea typeface="Calibri"/>
                <a:cs typeface="Calibri"/>
                <a:sym typeface="Calibri"/>
              </a:rPr>
              <a:t> in the next lesson.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In this lesson, students continue to focus on working to become ethical people by showing </a:t>
            </a:r>
            <a:r>
              <a:rPr lang="en" sz="1200" i="1" dirty="0">
                <a:latin typeface="Calibri"/>
                <a:ea typeface="Calibri"/>
                <a:cs typeface="Calibri"/>
                <a:sym typeface="Calibri"/>
              </a:rPr>
              <a:t>respect</a:t>
            </a:r>
            <a:r>
              <a:rPr lang="en" sz="1200" dirty="0">
                <a:latin typeface="Calibri"/>
                <a:ea typeface="Calibri"/>
                <a:cs typeface="Calibri"/>
                <a:sym typeface="Calibri"/>
              </a:rPr>
              <a:t>—particularly as they provide peer feedback—and </a:t>
            </a:r>
            <a:r>
              <a:rPr lang="en" sz="1200" i="1" dirty="0">
                <a:latin typeface="Calibri"/>
                <a:ea typeface="Calibri"/>
                <a:cs typeface="Calibri"/>
                <a:sym typeface="Calibri"/>
              </a:rPr>
              <a:t>empathy</a:t>
            </a:r>
            <a:r>
              <a:rPr lang="en" sz="1200" dirty="0">
                <a:latin typeface="Calibri"/>
                <a:ea typeface="Calibri"/>
                <a:cs typeface="Calibri"/>
                <a:sym typeface="Calibri"/>
              </a:rPr>
              <a:t> and </a:t>
            </a:r>
            <a:r>
              <a:rPr lang="en" sz="1200" i="1" dirty="0">
                <a:latin typeface="Calibri"/>
                <a:ea typeface="Calibri"/>
                <a:cs typeface="Calibri"/>
                <a:sym typeface="Calibri"/>
              </a:rPr>
              <a:t>compassion</a:t>
            </a:r>
            <a:r>
              <a:rPr lang="en" sz="1200" dirty="0">
                <a:latin typeface="Calibri"/>
                <a:ea typeface="Calibri"/>
                <a:cs typeface="Calibri"/>
                <a:sym typeface="Calibri"/>
              </a:rPr>
              <a:t> if their peers are upset by events in the text.</a:t>
            </a:r>
            <a:endParaRPr sz="120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0" dirty="0">
                <a:latin typeface="Calibri"/>
                <a:ea typeface="Calibri"/>
                <a:cs typeface="Calibri"/>
                <a:sym typeface="Calibri"/>
              </a:rPr>
              <a:t>How this lesson builds on previous work:</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use the same routines from Lesson 1–6 in this lesson to read and summarize Chapter 14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0" dirty="0">
                <a:latin typeface="Calibri"/>
                <a:ea typeface="Calibri"/>
                <a:cs typeface="Calibri"/>
                <a:sym typeface="Calibri"/>
              </a:rPr>
              <a:t>Areas in which students may need additional support:</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may continue to need support with reading, summarizing, or writing about the chapter. Continue to provide sentence frames and teacher-guided groups as necessary.  </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4049934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1" name="Google Shape;18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i="0" u="none" strike="noStrike" cap="none" dirty="0">
                <a:latin typeface="Calibri"/>
                <a:ea typeface="Calibri"/>
                <a:cs typeface="Calibri"/>
                <a:sym typeface="Calibri"/>
              </a:rPr>
              <a:t>New Materials to Prepare in Advance: </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Theme Anchor Charts: Chapter 14 (example,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Summarizing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14</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Summarizing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14 (example,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Timer</a:t>
            </a:r>
            <a:r>
              <a:rPr lang="en" sz="1200" dirty="0">
                <a:solidFill>
                  <a:schemeClr val="dk1"/>
                </a:solidFill>
                <a:latin typeface="Calibri"/>
                <a:ea typeface="Calibri"/>
                <a:cs typeface="Calibri"/>
                <a:sym typeface="Calibri"/>
              </a:rPr>
              <a:t> (one per class)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Sticky notes </a:t>
            </a:r>
            <a:r>
              <a:rPr lang="en" sz="1200" dirty="0">
                <a:solidFill>
                  <a:schemeClr val="dk1"/>
                </a:solidFill>
                <a:latin typeface="Calibri"/>
                <a:ea typeface="Calibri"/>
                <a:cs typeface="Calibri"/>
                <a:sym typeface="Calibri"/>
              </a:rPr>
              <a:t>(two different colors; one of each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I Practice: Relative Adverbs</a:t>
            </a:r>
            <a:r>
              <a:rPr lang="en" sz="1200" dirty="0">
                <a:solidFill>
                  <a:schemeClr val="dk1"/>
                </a:solidFill>
                <a:latin typeface="Calibri"/>
                <a:ea typeface="Calibri"/>
                <a:cs typeface="Calibri"/>
                <a:sym typeface="Calibri"/>
              </a:rPr>
              <a:t> (homework from Lesson 5;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I Practice: Relative Adverbs (answers, for teacher reference)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The Hope Chest</a:t>
            </a:r>
            <a:r>
              <a:rPr lang="en" sz="1200" dirty="0">
                <a:solidFill>
                  <a:schemeClr val="dk1"/>
                </a:solidFill>
                <a:latin typeface="Calibri"/>
                <a:ea typeface="Calibri"/>
                <a:cs typeface="Calibri"/>
                <a:sym typeface="Calibri"/>
              </a:rPr>
              <a:t> (from Unit 1, Lesson 1;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(begun in Module 1)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Theme anchor charts</a:t>
            </a:r>
            <a:r>
              <a:rPr lang="en" sz="1200" dirty="0">
                <a:solidFill>
                  <a:schemeClr val="dk1"/>
                </a:solidFill>
                <a:latin typeface="Calibri"/>
                <a:ea typeface="Calibri"/>
                <a:cs typeface="Calibri"/>
                <a:sym typeface="Calibri"/>
              </a:rPr>
              <a:t> (begun in Unit 1, Lesson 6; added to during Work Time B; see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Idioms, Adages, and Proverbs anchor chart</a:t>
            </a:r>
            <a:r>
              <a:rPr lang="en" sz="1200" dirty="0">
                <a:solidFill>
                  <a:schemeClr val="dk1"/>
                </a:solidFill>
                <a:latin typeface="Calibri"/>
                <a:ea typeface="Calibri"/>
                <a:cs typeface="Calibri"/>
                <a:sym typeface="Calibri"/>
              </a:rPr>
              <a:t> (begun in Unit 1, Lesson 6; added to during Opening B; see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Idioms, Adages, and Proverbs anchor chart</a:t>
            </a:r>
            <a:r>
              <a:rPr lang="en" sz="1200" dirty="0">
                <a:solidFill>
                  <a:schemeClr val="dk1"/>
                </a:solidFill>
                <a:latin typeface="Calibri"/>
                <a:ea typeface="Calibri"/>
                <a:cs typeface="Calibri"/>
                <a:sym typeface="Calibri"/>
              </a:rPr>
              <a:t> (begun in Unit 1, Lesson 6; </a:t>
            </a:r>
            <a:r>
              <a:rPr lang="en" sz="1200" b="1" dirty="0">
                <a:solidFill>
                  <a:schemeClr val="dk1"/>
                </a:solidFill>
                <a:latin typeface="Calibri"/>
                <a:ea typeface="Calibri"/>
                <a:cs typeface="Calibri"/>
                <a:sym typeface="Calibri"/>
              </a:rPr>
              <a:t>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summary</a:t>
            </a:r>
            <a:r>
              <a:rPr lang="en" sz="1200" dirty="0">
                <a:solidFill>
                  <a:schemeClr val="dk1"/>
                </a:solidFill>
                <a:latin typeface="Calibri"/>
                <a:ea typeface="Calibri"/>
                <a:cs typeface="Calibri"/>
                <a:sym typeface="Calibri"/>
              </a:rPr>
              <a:t> (from Unit 1, Lesson 6;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Criteria of an Effective Summary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Summary sentence frame</a:t>
            </a:r>
            <a:r>
              <a:rPr lang="en" sz="1200" dirty="0">
                <a:solidFill>
                  <a:schemeClr val="dk1"/>
                </a:solidFill>
                <a:latin typeface="Calibri"/>
                <a:ea typeface="Calibri"/>
                <a:cs typeface="Calibri"/>
                <a:sym typeface="Calibri"/>
              </a:rPr>
              <a:t> (from Unit 1, Lesson 6; new; optional; for students needing additional support)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Peer Critique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Directions for Peer Critique</a:t>
            </a:r>
            <a:r>
              <a:rPr lang="en" sz="1200" dirty="0">
                <a:solidFill>
                  <a:schemeClr val="dk1"/>
                </a:solidFill>
                <a:latin typeface="Calibri"/>
                <a:ea typeface="Calibri"/>
                <a:cs typeface="Calibri"/>
                <a:sym typeface="Calibri"/>
              </a:rPr>
              <a:t> (one to display)</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Prepare classroom systems for active learning: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Post:  Learning targets and applicable anchor charts (see materials list).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200643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Triad Talk</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Peer Critique</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187" name="Google Shape;18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406793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6" name="Google Shape;196;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SzPts val="1100"/>
              <a:buNone/>
            </a:pPr>
            <a:r>
              <a:rPr lang="en" sz="1200" i="1" dirty="0">
                <a:latin typeface="Calibri"/>
                <a:ea typeface="Calibri"/>
                <a:cs typeface="Calibri"/>
                <a:sym typeface="Calibri"/>
              </a:rPr>
              <a:t>Light Supports:</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Challenge students to create sentence starters for students who need heavier support to use when giving feedback on sticky notes during the peer critique. (Examples</a:t>
            </a:r>
            <a:r>
              <a:rPr lang="en" sz="1200" i="0" dirty="0">
                <a:latin typeface="Calibri"/>
                <a:ea typeface="Calibri"/>
                <a:cs typeface="Calibri"/>
                <a:sym typeface="Calibri"/>
              </a:rPr>
              <a:t>: “One thing you did well was _____.” “Have you thought about _____?”)</a:t>
            </a:r>
            <a:endParaRPr sz="1200" i="0" dirty="0">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marR="0" lvl="0" indent="0" algn="l" rtl="0">
              <a:lnSpc>
                <a:spcPct val="100000"/>
              </a:lnSpc>
              <a:spcBef>
                <a:spcPts val="0"/>
              </a:spcBef>
              <a:spcAft>
                <a:spcPts val="0"/>
              </a:spcAft>
              <a:buSzPts val="1100"/>
              <a:buNone/>
            </a:pPr>
            <a:r>
              <a:rPr lang="en" sz="1200" i="1" dirty="0">
                <a:solidFill>
                  <a:schemeClr val="dk1"/>
                </a:solidFill>
                <a:latin typeface="Calibri"/>
                <a:ea typeface="Calibri"/>
                <a:cs typeface="Calibri"/>
                <a:sym typeface="Calibri"/>
              </a:rPr>
              <a:t>Heavy Supports: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reading Chapter 14 aloud to students before the lesson, and inviting them to practice reading aloud a section of the chapter that they can then be responsible for reading in their triads in Opening B.</a:t>
            </a:r>
            <a:endParaRPr sz="1200" dirty="0">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99109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08" name="Google Shape;20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0342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Google Shape;217;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agenda for the day.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547461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5 - 7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a:t>
            </a:r>
            <a:r>
              <a:rPr lang="en" sz="1200" dirty="0">
                <a:latin typeface="Calibri"/>
                <a:ea typeface="Calibri"/>
                <a:cs typeface="Calibri"/>
                <a:sym typeface="Calibri"/>
              </a:rPr>
              <a:t>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select a volunteer to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summarize Chapter 14 of </a:t>
            </a:r>
            <a:r>
              <a:rPr lang="en" sz="1200" b="1" i="1" dirty="0">
                <a:latin typeface="Calibri"/>
                <a:ea typeface="Calibri"/>
                <a:cs typeface="Calibri"/>
                <a:sym typeface="Calibri"/>
              </a:rPr>
              <a:t>The Hope Chest</a:t>
            </a:r>
            <a:r>
              <a:rPr lang="en" sz="1200" b="1" i="0" dirty="0">
                <a:latin typeface="Calibri"/>
                <a:ea typeface="Calibri"/>
                <a:cs typeface="Calibri"/>
                <a:sym typeface="Calibri"/>
              </a:rPr>
              <a:t>.”</a:t>
            </a:r>
            <a:endParaRPr sz="1200" b="1"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provide kind, specific, and helpful feedback to peers about their summaries.”</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they have seen the first learning target throughout the first half of this unit for Chapters 8–13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they have participated in many peer critiques over the course of the year, so this learning target should be familiar to them.</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about the learning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(Transparency</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To ensure that the purpose of providing peer feedback is transparent, cue students to problem-solve:  </a:t>
            </a:r>
            <a:r>
              <a:rPr lang="en" sz="1200" i="1" dirty="0">
                <a:latin typeface="Calibri"/>
                <a:ea typeface="Calibri"/>
                <a:cs typeface="Calibri"/>
                <a:sym typeface="Calibri"/>
              </a:rPr>
              <a:t>“Can you figure out why we provide kind, specific, and helpful feedback to our peers? I will give you time to think and discuss.” </a:t>
            </a:r>
            <a:r>
              <a:rPr lang="en" sz="1200" b="1" dirty="0">
                <a:latin typeface="Calibri"/>
                <a:ea typeface="Calibri"/>
                <a:cs typeface="Calibri"/>
                <a:sym typeface="Calibri"/>
              </a:rPr>
              <a:t>(Responses will vary, but may include: to improve our writing; to learn from each other.)</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223" name="Google Shape;2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353089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15 - 20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in the same reading triads that they were in during Unit 1.</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Follow the same routine from Unit 1 (steps follow below) to move students into their triads and have them read and discuss </a:t>
            </a:r>
            <a:r>
              <a:rPr lang="en" sz="1200" b="0" dirty="0">
                <a:latin typeface="Calibri"/>
                <a:ea typeface="Calibri"/>
                <a:cs typeface="Calibri"/>
                <a:sym typeface="Calibri"/>
              </a:rPr>
              <a:t>Chapter 14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Invite students to get into their reading triads.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and review </a:t>
            </a:r>
            <a:r>
              <a:rPr lang="en" sz="1200" i="1" dirty="0">
                <a:latin typeface="Calibri"/>
                <a:ea typeface="Calibri"/>
                <a:cs typeface="Calibri"/>
                <a:sym typeface="Calibri"/>
              </a:rPr>
              <a:t>respect, compassion</a:t>
            </a:r>
            <a:r>
              <a:rPr lang="en" sz="1200" dirty="0">
                <a:latin typeface="Calibri"/>
                <a:ea typeface="Calibri"/>
                <a:cs typeface="Calibri"/>
                <a:sym typeface="Calibri"/>
              </a:rPr>
              <a:t>, and </a:t>
            </a:r>
            <a:r>
              <a:rPr lang="en" sz="1200" i="1" dirty="0">
                <a:latin typeface="Calibri"/>
                <a:ea typeface="Calibri"/>
                <a:cs typeface="Calibri"/>
                <a:sym typeface="Calibri"/>
              </a:rPr>
              <a:t>empathy</a:t>
            </a:r>
            <a:r>
              <a:rPr lang="en" sz="1200" dirty="0">
                <a:latin typeface="Calibri"/>
                <a:ea typeface="Calibri"/>
                <a:cs typeface="Calibri"/>
                <a:sym typeface="Calibri"/>
              </a:rPr>
              <a:t> as needed.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Invite students to retrieve their copies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Tell students that they are going to read Chapter 14 in their reading triads and review this process as needed.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Review the posted directions:</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 Chapter 14 aloud, taking turns with your triad.</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Discuss the gist.</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Spend the rest of the time reflecting silently in writing, drawing, or thinking, and recording unfamiliar vocabulary in your </a:t>
            </a:r>
            <a:r>
              <a:rPr lang="en" sz="1200" b="1" dirty="0">
                <a:latin typeface="Calibri"/>
                <a:ea typeface="Calibri"/>
                <a:cs typeface="Calibri"/>
                <a:sym typeface="Calibri"/>
              </a:rPr>
              <a:t>vocabulary logs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startAt="2"/>
            </a:pPr>
            <a:r>
              <a:rPr lang="en" sz="1200" dirty="0">
                <a:latin typeface="Calibri"/>
                <a:ea typeface="Calibri"/>
                <a:cs typeface="Calibri"/>
                <a:sym typeface="Calibri"/>
              </a:rPr>
              <a:t>Remind students to refer to the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as they read.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startAt="2"/>
            </a:pPr>
            <a:r>
              <a:rPr lang="en" sz="1200" dirty="0">
                <a:latin typeface="Calibri"/>
                <a:ea typeface="Calibri"/>
                <a:cs typeface="Calibri"/>
                <a:sym typeface="Calibri"/>
              </a:rPr>
              <a:t>Circulate to support students as they read aloud.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startAt="2"/>
            </a:pPr>
            <a:r>
              <a:rPr lang="en" sz="1200" dirty="0">
                <a:latin typeface="Calibri"/>
                <a:ea typeface="Calibri"/>
                <a:cs typeface="Calibri"/>
                <a:sym typeface="Calibri"/>
              </a:rPr>
              <a:t>When triads have finished reading, invite students to share and discuss their reflections if they choose.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reading and discussion regarding chapter 14 </a:t>
            </a:r>
            <a:r>
              <a:rPr lang="en" sz="1200" b="0" dirty="0">
                <a:solidFill>
                  <a:schemeClr val="dk1"/>
                </a:solidFill>
                <a:latin typeface="Calibri"/>
                <a:ea typeface="Calibri"/>
                <a:cs typeface="Calibri"/>
                <a:sym typeface="Calibri"/>
              </a:rPr>
              <a:t>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activating prior knowledge: (Summarizing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reading, invite students to summarize Chapter 13 </a:t>
            </a:r>
            <a:r>
              <a:rPr lang="en" sz="1200" b="0" dirty="0">
                <a:latin typeface="Calibri"/>
                <a:ea typeface="Calibri"/>
                <a:cs typeface="Calibri"/>
                <a:sym typeface="Calibri"/>
              </a:rPr>
              <a:t>of </a:t>
            </a:r>
            <a:r>
              <a:rPr lang="en" sz="1200" b="0" i="1" dirty="0">
                <a:latin typeface="Calibri"/>
                <a:ea typeface="Calibri"/>
                <a:cs typeface="Calibri"/>
                <a:sym typeface="Calibri"/>
              </a:rPr>
              <a:t>The Hope Chest</a:t>
            </a:r>
            <a:r>
              <a:rPr lang="en" sz="1200" b="0" dirty="0">
                <a:latin typeface="Calibri"/>
                <a:ea typeface="Calibri"/>
                <a:cs typeface="Calibri"/>
                <a:sym typeface="Calibri"/>
              </a:rPr>
              <a:t> in </a:t>
            </a:r>
            <a:r>
              <a:rPr lang="en" sz="1200" dirty="0">
                <a:latin typeface="Calibri"/>
                <a:ea typeface="Calibri"/>
                <a:cs typeface="Calibri"/>
                <a:sym typeface="Calibri"/>
              </a:rPr>
              <a:t>1 minute or less (with feedback) and then again in 30 seconds or less with a partner.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(Strategic Grouping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During this lesson and throughout the unit, check in with triads to gauge the reading comprehension of the group. As necessary, rearrange triads with varying levels of language proficiency to ensure the most supportive grouping. Continue to prioritize grouping students according to home language as well.</a:t>
            </a:r>
            <a:endParaRPr sz="1200" dirty="0">
              <a:latin typeface="Calibri"/>
              <a:ea typeface="Calibri"/>
              <a:cs typeface="Calibri"/>
              <a:sym typeface="Calibri"/>
            </a:endParaRPr>
          </a:p>
        </p:txBody>
      </p:sp>
      <p:sp>
        <p:nvSpPr>
          <p:cNvPr id="231" name="Google Shape;231;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74392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03" name="Google Shape;103;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7" name="Google Shape;107;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8" name="Google Shape;108;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9" name="Google Shape;109;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3">
            <a:alphaModFix/>
          </a:blip>
          <a:srcRect/>
          <a:stretch/>
        </p:blipFill>
        <p:spPr>
          <a:xfrm>
            <a:off x="4274861" y="4632722"/>
            <a:ext cx="594279" cy="495232"/>
          </a:xfrm>
          <a:prstGeom prst="rect">
            <a:avLst/>
          </a:prstGeom>
          <a:noFill/>
          <a:ln>
            <a:noFill/>
          </a:ln>
        </p:spPr>
      </p:pic>
      <p:pic>
        <p:nvPicPr>
          <p:cNvPr id="93" name="Google Shape;93;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2/lesson-7"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4: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2" name="Google Shape;172;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a:t>
            </a:r>
            <a:r>
              <a:rPr lang="en" sz="1800" dirty="0"/>
              <a:t>60</a:t>
            </a:r>
            <a:r>
              <a:rPr lang="en" sz="1800" b="0" i="0" u="none" strike="noStrike" cap="none" dirty="0">
                <a:solidFill>
                  <a:schemeClr val="dk1"/>
                </a:solidFill>
                <a:latin typeface="Century Gothic"/>
                <a:ea typeface="Century Gothic"/>
                <a:cs typeface="Century Gothic"/>
                <a:sym typeface="Century Gothic"/>
              </a:rPr>
              <a:t>-</a:t>
            </a:r>
            <a:r>
              <a:rPr lang="en" sz="1800" dirty="0"/>
              <a:t>100</a:t>
            </a:r>
            <a:r>
              <a:rPr lang="en" sz="1800" b="0" i="0" u="none" strike="noStrike" cap="none" dirty="0">
                <a:solidFill>
                  <a:schemeClr val="dk1"/>
                </a:solidFill>
                <a:latin typeface="Century Gothic"/>
                <a:ea typeface="Century Gothic"/>
                <a:cs typeface="Century Gothic"/>
                <a:sym typeface="Century Gothic"/>
              </a:rPr>
              <a:t>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0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purpose of today’s lesson is </a:t>
            </a:r>
            <a:r>
              <a:rPr lang="en" sz="1800" dirty="0"/>
              <a:t>for:</a:t>
            </a:r>
            <a:endParaRPr sz="1100" dirty="0">
              <a:solidFill>
                <a:srgbClr val="000000"/>
              </a:solidFill>
            </a:endParaRPr>
          </a:p>
          <a:p>
            <a:pPr marL="457200" lvl="0" indent="-304800" algn="l" rtl="0">
              <a:lnSpc>
                <a:spcPct val="100000"/>
              </a:lnSpc>
              <a:spcBef>
                <a:spcPts val="0"/>
              </a:spcBef>
              <a:spcAft>
                <a:spcPts val="0"/>
              </a:spcAft>
              <a:buClr>
                <a:srgbClr val="000000"/>
              </a:buClr>
              <a:buSzPts val="1200"/>
              <a:buFont typeface="Georgia"/>
              <a:buChar char="•"/>
            </a:pPr>
            <a:r>
              <a:rPr lang="en" sz="1200" dirty="0">
                <a:solidFill>
                  <a:srgbClr val="000000"/>
                </a:solidFill>
              </a:rPr>
              <a:t>This lesson follows a similar structure to Lessons 1–6, with students reading Chapter 14 of </a:t>
            </a:r>
            <a:r>
              <a:rPr lang="en" sz="1200" i="1" dirty="0">
                <a:solidFill>
                  <a:srgbClr val="000000"/>
                </a:solidFill>
              </a:rPr>
              <a:t>The Hope Chest</a:t>
            </a:r>
            <a:r>
              <a:rPr lang="en" sz="1200" dirty="0">
                <a:solidFill>
                  <a:srgbClr val="000000"/>
                </a:solidFill>
              </a:rPr>
              <a:t> in triads, determining themes that were evident in the chapter, and summarizing the chapter.</a:t>
            </a:r>
            <a:endParaRPr sz="1200" dirty="0">
              <a:solidFill>
                <a:srgbClr val="000000"/>
              </a:solidFill>
            </a:endParaRPr>
          </a:p>
          <a:p>
            <a:pPr marL="457200" lvl="0" indent="-304800" algn="l" rtl="0">
              <a:lnSpc>
                <a:spcPct val="100000"/>
              </a:lnSpc>
              <a:spcBef>
                <a:spcPts val="0"/>
              </a:spcBef>
              <a:spcAft>
                <a:spcPts val="0"/>
              </a:spcAft>
              <a:buClr>
                <a:srgbClr val="000000"/>
              </a:buClr>
              <a:buSzPts val="1200"/>
              <a:buFont typeface="Georgia"/>
              <a:buChar char="•"/>
            </a:pPr>
            <a:r>
              <a:rPr lang="en" sz="1200" dirty="0">
                <a:solidFill>
                  <a:srgbClr val="000000"/>
                </a:solidFill>
              </a:rPr>
              <a:t>In the Closing, students participate in a peer critique of their summary from Work Time A against the </a:t>
            </a:r>
            <a:r>
              <a:rPr lang="en" sz="1200" b="1" dirty="0">
                <a:solidFill>
                  <a:srgbClr val="000000"/>
                </a:solidFill>
              </a:rPr>
              <a:t>Criteria of an Effective Summary anchor chart</a:t>
            </a:r>
            <a:r>
              <a:rPr lang="en" sz="1200" dirty="0">
                <a:solidFill>
                  <a:srgbClr val="000000"/>
                </a:solidFill>
              </a:rPr>
              <a:t>. This prepares them for writing effective summaries in the </a:t>
            </a:r>
            <a:r>
              <a:rPr lang="en" sz="1200" b="1" dirty="0">
                <a:solidFill>
                  <a:srgbClr val="000000"/>
                </a:solidFill>
              </a:rPr>
              <a:t>mid-unit assessment </a:t>
            </a:r>
            <a:r>
              <a:rPr lang="en" sz="1200" dirty="0">
                <a:solidFill>
                  <a:srgbClr val="000000"/>
                </a:solidFill>
              </a:rPr>
              <a:t>in the next lesson.</a:t>
            </a:r>
            <a:endParaRPr sz="1200" dirty="0">
              <a:solidFill>
                <a:srgbClr val="000000"/>
              </a:solidFill>
            </a:endParaRPr>
          </a:p>
          <a:p>
            <a:pPr marL="457200" lvl="0" indent="-304800" algn="l" rtl="0">
              <a:lnSpc>
                <a:spcPct val="100000"/>
              </a:lnSpc>
              <a:spcBef>
                <a:spcPts val="0"/>
              </a:spcBef>
              <a:spcAft>
                <a:spcPts val="0"/>
              </a:spcAft>
              <a:buClr>
                <a:srgbClr val="000000"/>
              </a:buClr>
              <a:buSzPts val="1200"/>
              <a:buChar char="•"/>
            </a:pPr>
            <a:r>
              <a:rPr lang="en" sz="1200" dirty="0">
                <a:solidFill>
                  <a:srgbClr val="000000"/>
                </a:solidFill>
              </a:rPr>
              <a:t>In this lesson, students continue to focus on working to become ethical people by showing respect—particularly as they provide peer feedback—and empathy and compassion if their peers are upset by events in the text.</a:t>
            </a:r>
            <a:endParaRPr sz="1100" dirty="0">
              <a:solidFill>
                <a:srgbClr val="000000"/>
              </a:solidFill>
            </a:endParaRPr>
          </a:p>
          <a:p>
            <a:pPr marL="0" marR="0" lvl="1" indent="0" algn="l" rtl="0">
              <a:lnSpc>
                <a:spcPct val="100000"/>
              </a:lnSpc>
              <a:spcBef>
                <a:spcPts val="0"/>
              </a:spcBef>
              <a:spcAft>
                <a:spcPts val="0"/>
              </a:spcAft>
              <a:buClr>
                <a:schemeClr val="dk1"/>
              </a:buClr>
              <a:buSzPts val="1200"/>
              <a:buFont typeface="Arial"/>
              <a:buNone/>
            </a:pPr>
            <a:endParaRPr sz="10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a:t>
            </a:r>
            <a:endParaRPr sz="1400" dirty="0">
              <a:solidFill>
                <a:srgbClr val="000000"/>
              </a:solidFill>
            </a:endParaRPr>
          </a:p>
          <a:p>
            <a:pPr marL="457200" marR="0" lvl="0" indent="-317500" algn="l" rtl="0">
              <a:lnSpc>
                <a:spcPct val="100000"/>
              </a:lnSpc>
              <a:spcBef>
                <a:spcPts val="0"/>
              </a:spcBef>
              <a:spcAft>
                <a:spcPts val="0"/>
              </a:spcAft>
              <a:buClr>
                <a:srgbClr val="000000"/>
              </a:buClr>
              <a:buSzPts val="1400"/>
              <a:buAutoNum type="arabicPeriod"/>
            </a:pPr>
            <a:r>
              <a:rPr lang="en" sz="1400" dirty="0">
                <a:solidFill>
                  <a:srgbClr val="000000"/>
                </a:solidFill>
              </a:rPr>
              <a:t>I can summarize Chapter 14 of </a:t>
            </a:r>
            <a:r>
              <a:rPr lang="en" sz="1400" i="1" dirty="0">
                <a:solidFill>
                  <a:srgbClr val="000000"/>
                </a:solidFill>
              </a:rPr>
              <a:t>The Hope Chest</a:t>
            </a:r>
            <a:r>
              <a:rPr lang="en" sz="1400" dirty="0">
                <a:solidFill>
                  <a:srgbClr val="000000"/>
                </a:solidFill>
              </a:rPr>
              <a:t>.</a:t>
            </a:r>
            <a:endParaRPr sz="1400" dirty="0">
              <a:solidFill>
                <a:srgbClr val="000000"/>
              </a:solidFill>
            </a:endParaRPr>
          </a:p>
          <a:p>
            <a:pPr marL="457200" marR="0" lvl="0" indent="-317500" algn="l" rtl="0">
              <a:lnSpc>
                <a:spcPct val="100000"/>
              </a:lnSpc>
              <a:spcBef>
                <a:spcPts val="0"/>
              </a:spcBef>
              <a:spcAft>
                <a:spcPts val="0"/>
              </a:spcAft>
              <a:buClr>
                <a:srgbClr val="000000"/>
              </a:buClr>
              <a:buSzPts val="1400"/>
              <a:buAutoNum type="arabicPeriod"/>
            </a:pPr>
            <a:r>
              <a:rPr lang="en" sz="1400" dirty="0">
                <a:solidFill>
                  <a:srgbClr val="000000"/>
                </a:solidFill>
              </a:rPr>
              <a:t>I can provide kind, specific, and helpful feedback to peers about their summaries.</a:t>
            </a:r>
            <a:endParaRPr sz="1400" dirty="0">
              <a:solidFill>
                <a:srgbClr val="000000"/>
              </a:solidFill>
            </a:endParaRPr>
          </a:p>
          <a:p>
            <a:pPr marL="0" marR="0" lvl="0" indent="0" algn="l" rtl="0">
              <a:lnSpc>
                <a:spcPct val="100000"/>
              </a:lnSpc>
              <a:spcBef>
                <a:spcPts val="0"/>
              </a:spcBef>
              <a:spcAft>
                <a:spcPts val="0"/>
              </a:spcAft>
              <a:buSzPts val="2100"/>
              <a:buNone/>
            </a:pPr>
            <a:endParaRPr sz="1400" b="1" dirty="0">
              <a:solidFill>
                <a:srgbClr val="000000"/>
              </a:solidFill>
            </a:endParaRPr>
          </a:p>
          <a:p>
            <a:pPr marL="0" marR="0" lvl="0" indent="0" algn="l" rtl="0">
              <a:lnSpc>
                <a:spcPct val="90000"/>
              </a:lnSpc>
              <a:spcBef>
                <a:spcPts val="800"/>
              </a:spcBef>
              <a:spcAft>
                <a:spcPts val="0"/>
              </a:spcAft>
              <a:buSzPts val="2100"/>
              <a:buNone/>
            </a:pPr>
            <a:endParaRPr sz="1800" dirty="0">
              <a:solidFill>
                <a:srgbClr val="0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Determine Themes of </a:t>
            </a:r>
            <a:r>
              <a:rPr lang="en" i="1">
                <a:latin typeface="Century Gothic"/>
                <a:ea typeface="Century Gothic"/>
                <a:cs typeface="Century Gothic"/>
                <a:sym typeface="Century Gothic"/>
              </a:rPr>
              <a:t>The Hope Chest</a:t>
            </a:r>
            <a:r>
              <a:rPr lang="en">
                <a:latin typeface="Century Gothic"/>
                <a:ea typeface="Century Gothic"/>
                <a:cs typeface="Century Gothic"/>
                <a:sym typeface="Century Gothic"/>
              </a:rPr>
              <a:t>, Chapter 14</a:t>
            </a:r>
            <a:endParaRPr sz="3300" u="none" strike="noStrike" cap="none">
              <a:solidFill>
                <a:schemeClr val="dk1"/>
              </a:solidFill>
              <a:latin typeface="Century Gothic"/>
              <a:ea typeface="Century Gothic"/>
              <a:cs typeface="Century Gothic"/>
              <a:sym typeface="Century Gothic"/>
            </a:endParaRPr>
          </a:p>
        </p:txBody>
      </p:sp>
      <p:sp>
        <p:nvSpPr>
          <p:cNvPr id="242" name="Google Shape;242;p34"/>
          <p:cNvSpPr txBox="1"/>
          <p:nvPr/>
        </p:nvSpPr>
        <p:spPr>
          <a:xfrm>
            <a:off x="4036950" y="1537125"/>
            <a:ext cx="4387800" cy="2220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Are there any new themes you are noticing now?</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in the text makes you think so?</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evidence can you find for any of the themes we have identified so far?</a:t>
            </a:r>
            <a:endParaRPr sz="1800" b="0" i="0" u="none" strike="noStrike" cap="none">
              <a:solidFill>
                <a:srgbClr val="000000"/>
              </a:solidFill>
              <a:latin typeface="Century Gothic"/>
              <a:ea typeface="Century Gothic"/>
              <a:cs typeface="Century Gothic"/>
              <a:sym typeface="Century Gothic"/>
            </a:endParaRPr>
          </a:p>
        </p:txBody>
      </p:sp>
      <p:pic>
        <p:nvPicPr>
          <p:cNvPr id="244" name="Google Shape;244;p34"/>
          <p:cNvPicPr preferRelativeResize="0"/>
          <p:nvPr/>
        </p:nvPicPr>
        <p:blipFill rotWithShape="1">
          <a:blip r:embed="rId3">
            <a:alphaModFix/>
          </a:blip>
          <a:srcRect/>
          <a:stretch/>
        </p:blipFill>
        <p:spPr>
          <a:xfrm>
            <a:off x="1305250" y="1268044"/>
            <a:ext cx="2478380" cy="3570656"/>
          </a:xfrm>
          <a:prstGeom prst="rect">
            <a:avLst/>
          </a:prstGeom>
          <a:noFill/>
          <a:ln w="9525" cap="flat" cmpd="sng">
            <a:solidFill>
              <a:schemeClr val="dk2"/>
            </a:solidFill>
            <a:prstDash val="solid"/>
            <a:round/>
            <a:headEnd type="none" w="sm" len="sm"/>
            <a:tailEnd type="none" w="sm" len="sm"/>
          </a:ln>
        </p:spPr>
      </p:pic>
      <p:pic>
        <p:nvPicPr>
          <p:cNvPr id="6" name="Google Shape;228;p32"/>
          <p:cNvPicPr preferRelativeResize="0"/>
          <p:nvPr/>
        </p:nvPicPr>
        <p:blipFill rotWithShape="1">
          <a:blip r:embed="rId4">
            <a:alphaModFix/>
          </a:blip>
          <a:srcRect/>
          <a:stretch/>
        </p:blipFill>
        <p:spPr>
          <a:xfrm>
            <a:off x="8515349" y="4397829"/>
            <a:ext cx="478775" cy="50465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Idioms, Adages, and Proverbs, Chapter 13, </a:t>
            </a:r>
            <a:r>
              <a:rPr lang="en" i="1">
                <a:latin typeface="Century Gothic"/>
                <a:ea typeface="Century Gothic"/>
                <a:cs typeface="Century Gothic"/>
                <a:sym typeface="Century Gothic"/>
              </a:rPr>
              <a:t>The Hope Chest</a:t>
            </a:r>
            <a:endParaRPr sz="3300" i="1" u="none" strike="noStrike" cap="none">
              <a:solidFill>
                <a:schemeClr val="dk1"/>
              </a:solidFill>
              <a:latin typeface="Century Gothic"/>
              <a:ea typeface="Century Gothic"/>
              <a:cs typeface="Century Gothic"/>
              <a:sym typeface="Century Gothic"/>
            </a:endParaRPr>
          </a:p>
        </p:txBody>
      </p:sp>
      <p:sp>
        <p:nvSpPr>
          <p:cNvPr id="250" name="Google Shape;250;p35"/>
          <p:cNvSpPr txBox="1"/>
          <p:nvPr/>
        </p:nvSpPr>
        <p:spPr>
          <a:xfrm>
            <a:off x="628650" y="1268050"/>
            <a:ext cx="6777900" cy="1076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1" i="0" u="none" strike="noStrike" cap="none">
                <a:solidFill>
                  <a:srgbClr val="000000"/>
                </a:solidFill>
                <a:latin typeface="Century Gothic"/>
                <a:ea typeface="Century Gothic"/>
                <a:cs typeface="Century Gothic"/>
                <a:sym typeface="Century Gothic"/>
              </a:rPr>
              <a:t>“She just believes all the applesauce they’ve told her.” (Page 172)</a:t>
            </a:r>
            <a:endParaRPr sz="2400" b="1" i="0" u="none" strike="noStrike" cap="none">
              <a:solidFill>
                <a:srgbClr val="000000"/>
              </a:solidFill>
              <a:latin typeface="Century Gothic"/>
              <a:ea typeface="Century Gothic"/>
              <a:cs typeface="Century Gothic"/>
              <a:sym typeface="Century Gothic"/>
            </a:endParaRPr>
          </a:p>
        </p:txBody>
      </p:sp>
      <p:sp>
        <p:nvSpPr>
          <p:cNvPr id="252" name="Google Shape;252;p35"/>
          <p:cNvSpPr txBox="1"/>
          <p:nvPr/>
        </p:nvSpPr>
        <p:spPr>
          <a:xfrm>
            <a:off x="628650" y="2440450"/>
            <a:ext cx="6777900" cy="1228036"/>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Read the quote chorally.</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Think of a synonym.</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Provide a real-life example.</a:t>
            </a:r>
            <a:endParaRPr sz="1800" b="0" i="0" u="none" strike="noStrike" cap="none">
              <a:solidFill>
                <a:srgbClr val="000000"/>
              </a:solidFill>
              <a:latin typeface="Century Gothic"/>
              <a:ea typeface="Century Gothic"/>
              <a:cs typeface="Century Gothic"/>
              <a:sym typeface="Century Gothic"/>
            </a:endParaRPr>
          </a:p>
        </p:txBody>
      </p:sp>
      <p:pic>
        <p:nvPicPr>
          <p:cNvPr id="6" name="Google Shape;228;p32"/>
          <p:cNvPicPr preferRelativeResize="0"/>
          <p:nvPr/>
        </p:nvPicPr>
        <p:blipFill rotWithShape="1">
          <a:blip r:embed="rId3">
            <a:alphaModFix/>
          </a:blip>
          <a:srcRect/>
          <a:stretch/>
        </p:blipFill>
        <p:spPr>
          <a:xfrm>
            <a:off x="8515349" y="4397829"/>
            <a:ext cx="478775" cy="50465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6"/>
          <p:cNvSpPr txBox="1">
            <a:spLocks noGrp="1"/>
          </p:cNvSpPr>
          <p:nvPr>
            <p:ph type="title"/>
          </p:nvPr>
        </p:nvSpPr>
        <p:spPr>
          <a:xfrm>
            <a:off x="4572000" y="273850"/>
            <a:ext cx="39435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Summarizing Chapter 14 of </a:t>
            </a:r>
            <a:r>
              <a:rPr lang="en" i="1">
                <a:latin typeface="Century Gothic"/>
                <a:ea typeface="Century Gothic"/>
                <a:cs typeface="Century Gothic"/>
                <a:sym typeface="Century Gothic"/>
              </a:rPr>
              <a:t>The Hope Chest</a:t>
            </a:r>
            <a:endParaRPr sz="3300" u="none" strike="noStrike" cap="none">
              <a:solidFill>
                <a:schemeClr val="dk1"/>
              </a:solidFill>
              <a:latin typeface="Century Gothic"/>
              <a:ea typeface="Century Gothic"/>
              <a:cs typeface="Century Gothic"/>
              <a:sym typeface="Century Gothic"/>
            </a:endParaRPr>
          </a:p>
        </p:txBody>
      </p:sp>
      <p:sp>
        <p:nvSpPr>
          <p:cNvPr id="259" name="Google Shape;259;p36"/>
          <p:cNvSpPr txBox="1"/>
          <p:nvPr/>
        </p:nvSpPr>
        <p:spPr>
          <a:xfrm>
            <a:off x="4650300" y="1789650"/>
            <a:ext cx="3466500" cy="218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Century Gothic"/>
                <a:ea typeface="Century Gothic"/>
                <a:cs typeface="Century Gothic"/>
                <a:sym typeface="Century Gothic"/>
              </a:rPr>
              <a:t>Refer to the:</a:t>
            </a: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entury Gothic"/>
                <a:ea typeface="Century Gothic"/>
                <a:cs typeface="Century Gothic"/>
                <a:sym typeface="Century Gothic"/>
              </a:rPr>
              <a:t>Model Summary</a:t>
            </a:r>
            <a:endParaRPr sz="1400" b="1"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entury Gothic"/>
                <a:ea typeface="Century Gothic"/>
                <a:cs typeface="Century Gothic"/>
                <a:sym typeface="Century Gothic"/>
              </a:rPr>
              <a:t>Criteria of an Effective Summary anchor chart</a:t>
            </a:r>
            <a:endParaRPr sz="1400" b="1" i="0" u="none" strike="noStrike" cap="none">
              <a:solidFill>
                <a:srgbClr val="000000"/>
              </a:solidFill>
              <a:latin typeface="Century Gothic"/>
              <a:ea typeface="Century Gothic"/>
              <a:cs typeface="Century Gothic"/>
              <a:sym typeface="Century Gothic"/>
            </a:endParaRPr>
          </a:p>
        </p:txBody>
      </p:sp>
      <p:pic>
        <p:nvPicPr>
          <p:cNvPr id="260" name="Google Shape;260;p36"/>
          <p:cNvPicPr preferRelativeResize="0"/>
          <p:nvPr/>
        </p:nvPicPr>
        <p:blipFill rotWithShape="1">
          <a:blip r:embed="rId3">
            <a:alphaModFix/>
          </a:blip>
          <a:srcRect/>
          <a:stretch/>
        </p:blipFill>
        <p:spPr>
          <a:xfrm>
            <a:off x="690475" y="402006"/>
            <a:ext cx="3409950" cy="4248150"/>
          </a:xfrm>
          <a:prstGeom prst="rect">
            <a:avLst/>
          </a:prstGeom>
          <a:noFill/>
          <a:ln w="9525" cap="flat" cmpd="sng">
            <a:solidFill>
              <a:schemeClr val="dk2"/>
            </a:solidFill>
            <a:prstDash val="solid"/>
            <a:round/>
            <a:headEnd type="none" w="sm" len="sm"/>
            <a:tailEnd type="none" w="sm" len="sm"/>
          </a:ln>
        </p:spPr>
      </p:pic>
      <p:pic>
        <p:nvPicPr>
          <p:cNvPr id="6" name="Google Shape;228;p32"/>
          <p:cNvPicPr preferRelativeResize="0"/>
          <p:nvPr/>
        </p:nvPicPr>
        <p:blipFill rotWithShape="1">
          <a:blip r:embed="rId4">
            <a:alphaModFix/>
          </a:blip>
          <a:srcRect/>
          <a:stretch/>
        </p:blipFill>
        <p:spPr>
          <a:xfrm>
            <a:off x="8515349" y="4397829"/>
            <a:ext cx="478775" cy="50465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Summarizing Chapter 14 of </a:t>
            </a:r>
            <a:r>
              <a:rPr lang="en" sz="2800" i="1">
                <a:latin typeface="Century Gothic"/>
                <a:ea typeface="Century Gothic"/>
                <a:cs typeface="Century Gothic"/>
                <a:sym typeface="Century Gothic"/>
              </a:rPr>
              <a:t>The Hope Chest</a:t>
            </a:r>
            <a:endParaRPr sz="2800" u="none" strike="noStrike" cap="none">
              <a:solidFill>
                <a:schemeClr val="dk1"/>
              </a:solidFill>
              <a:latin typeface="Century Gothic"/>
              <a:ea typeface="Century Gothic"/>
              <a:cs typeface="Century Gothic"/>
              <a:sym typeface="Century Gothic"/>
            </a:endParaRPr>
          </a:p>
        </p:txBody>
      </p:sp>
      <p:sp>
        <p:nvSpPr>
          <p:cNvPr id="266" name="Google Shape;266;p37"/>
          <p:cNvSpPr txBox="1"/>
          <p:nvPr/>
        </p:nvSpPr>
        <p:spPr>
          <a:xfrm>
            <a:off x="4020200" y="1095300"/>
            <a:ext cx="3872400" cy="3570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Take a minute to think about how you would summarize the part(s) of the chapter where you found evidence of the theme.  Remember:  a summary needs to contain two supporting details to prove this theme is really evident.</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Label yourselves A, B, and C in your triads.</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Partner B will have 45 seconds to orally summarize the part(s) of the chapter where you found evidence of the theme to the triad.  </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Partner C will have 30 seconds.</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Partner A will have 15 </a:t>
            </a:r>
            <a:r>
              <a:rPr lang="en" sz="1400" b="0" i="0" u="none" strike="noStrike" cap="none" dirty="0" smtClean="0">
                <a:solidFill>
                  <a:srgbClr val="000000"/>
                </a:solidFill>
                <a:latin typeface="Century Gothic"/>
                <a:ea typeface="Century Gothic"/>
                <a:cs typeface="Century Gothic"/>
                <a:sym typeface="Century Gothic"/>
              </a:rPr>
              <a:t>seconds</a:t>
            </a:r>
            <a:r>
              <a:rPr lang="en-US" sz="1400" b="0" i="0" u="none" strike="noStrike" cap="none" dirty="0" smtClean="0">
                <a:solidFill>
                  <a:srgbClr val="000000"/>
                </a:solidFill>
                <a:latin typeface="Century Gothic"/>
                <a:ea typeface="Century Gothic"/>
                <a:cs typeface="Century Gothic"/>
                <a:sym typeface="Century Gothic"/>
              </a:rPr>
              <a:t>.</a:t>
            </a:r>
            <a:endParaRPr sz="1400" b="0" i="0" u="none" strike="noStrike" cap="none" dirty="0">
              <a:solidFill>
                <a:srgbClr val="000000"/>
              </a:solidFill>
              <a:latin typeface="Century Gothic"/>
              <a:ea typeface="Century Gothic"/>
              <a:cs typeface="Century Gothic"/>
              <a:sym typeface="Century Gothic"/>
            </a:endParaRPr>
          </a:p>
        </p:txBody>
      </p:sp>
      <p:pic>
        <p:nvPicPr>
          <p:cNvPr id="267" name="Google Shape;267;p37"/>
          <p:cNvPicPr preferRelativeResize="0"/>
          <p:nvPr/>
        </p:nvPicPr>
        <p:blipFill rotWithShape="1">
          <a:blip r:embed="rId3">
            <a:alphaModFix/>
          </a:blip>
          <a:srcRect/>
          <a:stretch/>
        </p:blipFill>
        <p:spPr>
          <a:xfrm>
            <a:off x="628650" y="1095269"/>
            <a:ext cx="2866132" cy="3570656"/>
          </a:xfrm>
          <a:prstGeom prst="rect">
            <a:avLst/>
          </a:prstGeom>
          <a:noFill/>
          <a:ln w="9525" cap="flat" cmpd="sng">
            <a:solidFill>
              <a:schemeClr val="dk2"/>
            </a:solidFill>
            <a:prstDash val="solid"/>
            <a:round/>
            <a:headEnd type="none" w="sm" len="sm"/>
            <a:tailEnd type="none" w="sm" len="sm"/>
          </a:ln>
        </p:spPr>
      </p:pic>
      <p:pic>
        <p:nvPicPr>
          <p:cNvPr id="6" name="Google Shape;228;p32"/>
          <p:cNvPicPr preferRelativeResize="0"/>
          <p:nvPr/>
        </p:nvPicPr>
        <p:blipFill rotWithShape="1">
          <a:blip r:embed="rId4">
            <a:alphaModFix/>
          </a:blip>
          <a:srcRect/>
          <a:stretch/>
        </p:blipFill>
        <p:spPr>
          <a:xfrm>
            <a:off x="8515349" y="4397829"/>
            <a:ext cx="478775" cy="50465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274" name="Google Shape;274;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AutoNum type="arabicPeriod"/>
            </a:pPr>
            <a:r>
              <a:rPr lang="en" sz="2400"/>
              <a:t>I can summarize Chapter 14 of </a:t>
            </a:r>
            <a:r>
              <a:rPr lang="en" sz="2400" i="1"/>
              <a:t>The Hope Chest</a:t>
            </a:r>
            <a:r>
              <a:rPr lang="en" sz="2400"/>
              <a:t>.</a:t>
            </a:r>
            <a:endParaRPr sz="2400"/>
          </a:p>
          <a:p>
            <a:pPr marL="0" lvl="0" indent="0" algn="l" rtl="0">
              <a:lnSpc>
                <a:spcPct val="90000"/>
              </a:lnSpc>
              <a:spcBef>
                <a:spcPts val="800"/>
              </a:spcBef>
              <a:spcAft>
                <a:spcPts val="0"/>
              </a:spcAft>
              <a:buSzPts val="2100"/>
              <a:buNone/>
            </a:pPr>
            <a:endParaRPr/>
          </a:p>
        </p:txBody>
      </p:sp>
      <p:pic>
        <p:nvPicPr>
          <p:cNvPr id="275" name="Google Shape;275;p38"/>
          <p:cNvPicPr preferRelativeResize="0"/>
          <p:nvPr/>
        </p:nvPicPr>
        <p:blipFill rotWithShape="1">
          <a:blip r:embed="rId3">
            <a:alphaModFix/>
          </a:blip>
          <a:srcRect/>
          <a:stretch/>
        </p:blipFill>
        <p:spPr>
          <a:xfrm>
            <a:off x="8425542" y="4358608"/>
            <a:ext cx="568771" cy="54802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39"/>
          <p:cNvSpPr txBox="1">
            <a:spLocks noGrp="1"/>
          </p:cNvSpPr>
          <p:nvPr>
            <p:ph type="title"/>
          </p:nvPr>
        </p:nvSpPr>
        <p:spPr>
          <a:xfrm>
            <a:off x="382275" y="273850"/>
            <a:ext cx="55431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Peer Critique:  Summaries</a:t>
            </a:r>
            <a:endParaRPr/>
          </a:p>
        </p:txBody>
      </p:sp>
      <p:pic>
        <p:nvPicPr>
          <p:cNvPr id="281" name="Google Shape;281;p39"/>
          <p:cNvPicPr preferRelativeResize="0"/>
          <p:nvPr/>
        </p:nvPicPr>
        <p:blipFill rotWithShape="1">
          <a:blip r:embed="rId3">
            <a:alphaModFix/>
          </a:blip>
          <a:srcRect/>
          <a:stretch/>
        </p:blipFill>
        <p:spPr>
          <a:xfrm>
            <a:off x="382272" y="1268050"/>
            <a:ext cx="4152900" cy="2762250"/>
          </a:xfrm>
          <a:prstGeom prst="rect">
            <a:avLst/>
          </a:prstGeom>
          <a:noFill/>
          <a:ln w="9525" cap="flat" cmpd="sng">
            <a:solidFill>
              <a:schemeClr val="dk2"/>
            </a:solidFill>
            <a:prstDash val="solid"/>
            <a:round/>
            <a:headEnd type="none" w="sm" len="sm"/>
            <a:tailEnd type="none" w="sm" len="sm"/>
          </a:ln>
        </p:spPr>
      </p:pic>
      <p:pic>
        <p:nvPicPr>
          <p:cNvPr id="282" name="Google Shape;282;p39"/>
          <p:cNvPicPr preferRelativeResize="0"/>
          <p:nvPr/>
        </p:nvPicPr>
        <p:blipFill rotWithShape="1">
          <a:blip r:embed="rId4">
            <a:alphaModFix/>
          </a:blip>
          <a:srcRect/>
          <a:stretch/>
        </p:blipFill>
        <p:spPr>
          <a:xfrm>
            <a:off x="4878697" y="1107675"/>
            <a:ext cx="3295650" cy="3438525"/>
          </a:xfrm>
          <a:prstGeom prst="rect">
            <a:avLst/>
          </a:prstGeom>
          <a:noFill/>
          <a:ln w="9525" cap="flat" cmpd="sng">
            <a:solidFill>
              <a:schemeClr val="dk2"/>
            </a:solidFill>
            <a:prstDash val="solid"/>
            <a:round/>
            <a:headEnd type="none" w="sm" len="sm"/>
            <a:tailEnd type="none" w="sm" len="sm"/>
          </a:ln>
        </p:spPr>
      </p:pic>
      <p:pic>
        <p:nvPicPr>
          <p:cNvPr id="283" name="Google Shape;283;p39" descr="https://d30y9cdsu7xlg0.cloudfront.net/png/419920-200.png"/>
          <p:cNvPicPr preferRelativeResize="0"/>
          <p:nvPr/>
        </p:nvPicPr>
        <p:blipFill rotWithShape="1">
          <a:blip r:embed="rId5">
            <a:alphaModFix/>
          </a:blip>
          <a:srcRect/>
          <a:stretch/>
        </p:blipFill>
        <p:spPr>
          <a:xfrm>
            <a:off x="8414657" y="4397830"/>
            <a:ext cx="560143" cy="52766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289" name="Google Shape;289;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AutoNum type="arabicPeriod"/>
            </a:pPr>
            <a:r>
              <a:rPr lang="en" sz="2400"/>
              <a:t>I can provide kind, specific, and helpful feedback to peers about their summaries.</a:t>
            </a:r>
            <a:endParaRPr sz="2400"/>
          </a:p>
          <a:p>
            <a:pPr marL="0" lvl="0" indent="0" algn="l" rtl="0">
              <a:lnSpc>
                <a:spcPct val="90000"/>
              </a:lnSpc>
              <a:spcBef>
                <a:spcPts val="800"/>
              </a:spcBef>
              <a:spcAft>
                <a:spcPts val="0"/>
              </a:spcAft>
              <a:buSzPts val="2100"/>
              <a:buNone/>
            </a:pPr>
            <a:endParaRPr/>
          </a:p>
        </p:txBody>
      </p:sp>
      <p:pic>
        <p:nvPicPr>
          <p:cNvPr id="290" name="Google Shape;290;p40"/>
          <p:cNvPicPr preferRelativeResize="0"/>
          <p:nvPr/>
        </p:nvPicPr>
        <p:blipFill rotWithShape="1">
          <a:blip r:embed="rId3">
            <a:alphaModFix/>
          </a:blip>
          <a:srcRect/>
          <a:stretch/>
        </p:blipFill>
        <p:spPr>
          <a:xfrm>
            <a:off x="8436429" y="4364051"/>
            <a:ext cx="557885" cy="53713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41"/>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Homework</a:t>
            </a:r>
            <a:endParaRPr sz="3300" b="0" i="0" u="none" strike="noStrike" cap="none">
              <a:solidFill>
                <a:schemeClr val="dk1"/>
              </a:solidFill>
              <a:latin typeface="Century Gothic"/>
              <a:ea typeface="Century Gothic"/>
              <a:cs typeface="Century Gothic"/>
              <a:sym typeface="Century Gothic"/>
            </a:endParaRPr>
          </a:p>
        </p:txBody>
      </p:sp>
      <p:sp>
        <p:nvSpPr>
          <p:cNvPr id="296" name="Google Shape;296;p41"/>
          <p:cNvSpPr txBox="1"/>
          <p:nvPr/>
        </p:nvSpPr>
        <p:spPr>
          <a:xfrm>
            <a:off x="628650" y="1150900"/>
            <a:ext cx="3608400" cy="3361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lphaUcPeriod"/>
            </a:pPr>
            <a:r>
              <a:rPr lang="en" sz="1800" b="0" i="0" u="none" strike="noStrike" cap="none" dirty="0">
                <a:solidFill>
                  <a:srgbClr val="000000"/>
                </a:solidFill>
                <a:latin typeface="Century Gothic"/>
                <a:ea typeface="Century Gothic"/>
                <a:cs typeface="Century Gothic"/>
                <a:sym typeface="Century Gothic"/>
              </a:rPr>
              <a:t>Accountable Research </a:t>
            </a:r>
            <a:r>
              <a:rPr lang="en" sz="1800" b="0" i="0" u="none" strike="noStrike" cap="none" dirty="0" smtClean="0">
                <a:solidFill>
                  <a:srgbClr val="000000"/>
                </a:solidFill>
                <a:latin typeface="Century Gothic"/>
                <a:ea typeface="Century Gothic"/>
                <a:cs typeface="Century Gothic"/>
                <a:sym typeface="Century Gothic"/>
              </a:rPr>
              <a:t>Reading</a:t>
            </a:r>
            <a:r>
              <a:rPr lang="en-US" sz="1800" b="0" i="0" u="none" strike="noStrike" cap="none" dirty="0" smtClean="0">
                <a:solidFill>
                  <a:srgbClr val="000000"/>
                </a:solidFill>
                <a:latin typeface="Century Gothic"/>
                <a:ea typeface="Century Gothic"/>
                <a:cs typeface="Century Gothic"/>
                <a:sym typeface="Century Gothic"/>
              </a:rPr>
              <a:t>:</a:t>
            </a:r>
            <a:r>
              <a:rPr lang="en" sz="1800" b="0" i="0" u="none" strike="noStrike" cap="none" dirty="0" smtClean="0">
                <a:solidFill>
                  <a:srgbClr val="000000"/>
                </a:solidFill>
                <a:latin typeface="Century Gothic"/>
                <a:ea typeface="Century Gothic"/>
                <a:cs typeface="Century Gothic"/>
                <a:sym typeface="Century Gothic"/>
              </a:rPr>
              <a:t> </a:t>
            </a:r>
            <a:r>
              <a:rPr lang="en" sz="1800" b="0" i="0" u="none" strike="noStrike" cap="none" dirty="0">
                <a:solidFill>
                  <a:srgbClr val="000000"/>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entury Gothic"/>
              <a:ea typeface="Century Gothic"/>
              <a:cs typeface="Century Gothic"/>
              <a:sym typeface="Century Gothic"/>
            </a:endParaRPr>
          </a:p>
        </p:txBody>
      </p:sp>
      <p:sp>
        <p:nvSpPr>
          <p:cNvPr id="297" name="Google Shape;297;p41"/>
          <p:cNvSpPr txBox="1"/>
          <p:nvPr/>
        </p:nvSpPr>
        <p:spPr>
          <a:xfrm>
            <a:off x="4572000" y="334175"/>
            <a:ext cx="4260300" cy="4177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Module 4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What can we learn from the process of ratifying the 19</a:t>
            </a:r>
            <a:r>
              <a:rPr lang="en" sz="1800" b="0" i="0" u="none" strike="noStrike" cap="none" baseline="30000">
                <a:solidFill>
                  <a:srgbClr val="000000"/>
                </a:solidFill>
                <a:latin typeface="Century Gothic"/>
                <a:ea typeface="Century Gothic"/>
                <a:cs typeface="Century Gothic"/>
                <a:sym typeface="Century Gothic"/>
              </a:rPr>
              <a:t>th</a:t>
            </a:r>
            <a:r>
              <a:rPr lang="en" sz="1800" b="0" i="0" u="none" strike="noStrike" cap="none">
                <a:solidFill>
                  <a:srgbClr val="000000"/>
                </a:solidFill>
                <a:latin typeface="Century Gothic"/>
                <a:ea typeface="Century Gothic"/>
                <a:cs typeface="Century Gothic"/>
                <a:sym typeface="Century Gothic"/>
              </a:rPr>
              <a:t> Amendment?</a:t>
            </a:r>
            <a:endParaRPr sz="1800" b="0" i="0" u="none" strike="noStrike" cap="none">
              <a:solidFill>
                <a:srgbClr val="000000"/>
              </a:solidFill>
              <a:latin typeface="Arial"/>
              <a:ea typeface="Arial"/>
              <a:cs typeface="Arial"/>
              <a:sym typeface="Arial"/>
            </a:endParaRPr>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can stories inspire us to take action to contribute to a better world?</a:t>
            </a:r>
            <a:endParaRPr sz="1800" b="0" i="0" u="none" strike="noStrike" cap="none">
              <a:solidFill>
                <a:srgbClr val="000000"/>
              </a:solidFill>
              <a:latin typeface="Arial"/>
              <a:ea typeface="Arial"/>
              <a:cs typeface="Arial"/>
              <a:sym typeface="Arial"/>
            </a:endParaRPr>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and why can we encourage and support others to contribute to a better world?</a:t>
            </a: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b="0" i="0" u="none" strike="noStrike" cap="none">
                <a:solidFill>
                  <a:schemeClr val="dk1"/>
                </a:solidFill>
                <a:latin typeface="Century Gothic"/>
                <a:ea typeface="Century Gothic"/>
                <a:cs typeface="Century Gothic"/>
                <a:sym typeface="Century Gothic"/>
              </a:rPr>
              <a:t>Homework: Accountable Research Reading</a:t>
            </a:r>
            <a:endParaRPr sz="3300" b="0" i="0" u="none" strike="noStrike" cap="none">
              <a:solidFill>
                <a:schemeClr val="dk1"/>
              </a:solidFill>
              <a:latin typeface="Century Gothic"/>
              <a:ea typeface="Century Gothic"/>
              <a:cs typeface="Century Gothic"/>
              <a:sym typeface="Century Gothic"/>
            </a:endParaRPr>
          </a:p>
        </p:txBody>
      </p:sp>
      <p:sp>
        <p:nvSpPr>
          <p:cNvPr id="303" name="Google Shape;303;p42"/>
          <p:cNvSpPr txBox="1">
            <a:spLocks noGrp="1"/>
          </p:cNvSpPr>
          <p:nvPr>
            <p:ph type="body" idx="1"/>
          </p:nvPr>
        </p:nvSpPr>
        <p:spPr>
          <a:xfrm>
            <a:off x="466675" y="1268044"/>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Take out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Select a prompt.</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Copy prompt into front of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Respond to prompt for HW.</a:t>
            </a: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rgbClr val="444444"/>
              </a:solidFill>
              <a:latin typeface="Century Gothic"/>
              <a:ea typeface="Century Gothic"/>
              <a:cs typeface="Century Gothic"/>
              <a:sym typeface="Century Gothic"/>
            </a:endParaRPr>
          </a:p>
        </p:txBody>
      </p:sp>
      <p:sp>
        <p:nvSpPr>
          <p:cNvPr id="304" name="Google Shape;304;p42"/>
          <p:cNvSpPr txBox="1"/>
          <p:nvPr/>
        </p:nvSpPr>
        <p:spPr>
          <a:xfrm>
            <a:off x="466675" y="1854394"/>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300"/>
              <a:buFont typeface="Arial"/>
              <a:buNone/>
            </a:pPr>
            <a:r>
              <a:rPr lang="en" sz="1300" b="1" i="0" u="none" strike="noStrike" cap="none">
                <a:solidFill>
                  <a:srgbClr val="000000"/>
                </a:solidFill>
                <a:latin typeface="Century Gothic"/>
                <a:ea typeface="Century Gothic"/>
                <a:cs typeface="Century Gothic"/>
                <a:sym typeface="Century Gothic"/>
              </a:rPr>
              <a:t>Module 4: Journal Prompts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90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11" name="Google Shape;311;p43"/>
          <p:cNvSpPr txBox="1">
            <a:spLocks noGrp="1"/>
          </p:cNvSpPr>
          <p:nvPr>
            <p:ph type="body" idx="1"/>
          </p:nvPr>
        </p:nvSpPr>
        <p:spPr>
          <a:xfrm>
            <a:off x="628650" y="6464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12" name="Google Shape;312;p43"/>
          <p:cNvGraphicFramePr/>
          <p:nvPr/>
        </p:nvGraphicFramePr>
        <p:xfrm>
          <a:off x="952500" y="2809725"/>
          <a:ext cx="7239000" cy="1859219"/>
        </p:xfrm>
        <a:graphic>
          <a:graphicData uri="http://schemas.openxmlformats.org/drawingml/2006/table">
            <a:tbl>
              <a:tblPr>
                <a:noFill/>
                <a:tableStyleId>{552ED7C6-7099-4364-A6A7-70EBE5159E49}</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 </a:t>
            </a:r>
            <a:r>
              <a:rPr lang="en" sz="3400" b="0" i="0" u="none" strike="noStrike" cap="none">
                <a:solidFill>
                  <a:schemeClr val="dk1"/>
                </a:solidFill>
                <a:latin typeface="Century Gothic"/>
                <a:ea typeface="Century Gothic"/>
                <a:cs typeface="Century Gothic"/>
                <a:sym typeface="Century Gothic"/>
              </a:rPr>
              <a:t>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8" name="Google Shape;178;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t>7</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t>7 </a:t>
            </a:r>
            <a:r>
              <a:rPr lang="en" sz="1700" u="sng" dirty="0">
                <a:solidFill>
                  <a:schemeClr val="hlink"/>
                </a:solidFill>
                <a:hlinkClick r:id="rId3"/>
              </a:rPr>
              <a:t>here</a:t>
            </a:r>
            <a:r>
              <a:rPr lang="en" sz="1700" dirty="0"/>
              <a:t>.  </a:t>
            </a:r>
            <a:r>
              <a:rPr lang="en" sz="1700" b="0" i="0" u="none" strike="noStrike" cap="none" dirty="0">
                <a:solidFill>
                  <a:schemeClr val="dk1"/>
                </a:solidFill>
                <a:latin typeface="Century Gothic"/>
                <a:ea typeface="Century Gothic"/>
                <a:cs typeface="Century Gothic"/>
                <a:sym typeface="Century Gothic"/>
              </a:rPr>
              <a:t> </a:t>
            </a:r>
            <a:endParaRPr dirty="0"/>
          </a:p>
          <a:p>
            <a:pPr marL="120650" marR="0" lvl="0" indent="0" algn="l" rtl="0">
              <a:lnSpc>
                <a:spcPct val="100000"/>
              </a:lnSpc>
              <a:spcBef>
                <a:spcPts val="0"/>
              </a:spcBef>
              <a:spcAft>
                <a:spcPts val="0"/>
              </a:spcAft>
              <a:buClr>
                <a:schemeClr val="dk1"/>
              </a:buClr>
              <a:buSzPts val="1700"/>
              <a:buFont typeface="Arial"/>
              <a:buNone/>
            </a:pPr>
            <a:endParaRPr lang="en" sz="1800" b="0" i="0" u="none" strike="noStrike" cap="none" dirty="0" smtClean="0">
              <a:solidFill>
                <a:schemeClr val="dk1"/>
              </a:solidFill>
              <a:latin typeface="Century Gothic"/>
              <a:ea typeface="Century Gothic"/>
              <a:cs typeface="Century Gothic"/>
              <a:sym typeface="Century Gothic"/>
            </a:endParaRPr>
          </a:p>
          <a:p>
            <a:pPr marL="120650" marR="0" lvl="0" indent="0" algn="l" rtl="0">
              <a:lnSpc>
                <a:spcPct val="100000"/>
              </a:lnSpc>
              <a:spcBef>
                <a:spcPts val="0"/>
              </a:spcBef>
              <a:spcAft>
                <a:spcPts val="0"/>
              </a:spcAft>
              <a:buClr>
                <a:schemeClr val="dk1"/>
              </a:buClr>
              <a:buSzPts val="1700"/>
              <a:buFont typeface="Arial"/>
              <a:buNone/>
            </a:pPr>
            <a:r>
              <a:rPr lang="en" sz="1800" b="0" i="0" u="none" strike="noStrike" cap="none" dirty="0" smtClean="0">
                <a:solidFill>
                  <a:schemeClr val="dk1"/>
                </a:solidFill>
                <a:latin typeface="Century Gothic"/>
                <a:ea typeface="Century Gothic"/>
                <a:cs typeface="Century Gothic"/>
                <a:sym typeface="Century Gothic"/>
              </a:rPr>
              <a:t>In </a:t>
            </a:r>
            <a:r>
              <a:rPr lang="en" sz="1800" b="0" i="0" u="none" strike="noStrike" cap="none" dirty="0">
                <a:solidFill>
                  <a:schemeClr val="dk1"/>
                </a:solidFill>
                <a:latin typeface="Century Gothic"/>
                <a:ea typeface="Century Gothic"/>
                <a:cs typeface="Century Gothic"/>
                <a:sym typeface="Century Gothic"/>
              </a:rPr>
              <a:t>this lesson, students will be: </a:t>
            </a:r>
            <a:endParaRPr sz="1800" dirty="0"/>
          </a:p>
          <a:p>
            <a:pPr marL="406400" marR="0" lvl="0" indent="-292100" algn="l" rtl="0">
              <a:lnSpc>
                <a:spcPct val="100000"/>
              </a:lnSpc>
              <a:spcBef>
                <a:spcPts val="0"/>
              </a:spcBef>
              <a:spcAft>
                <a:spcPts val="0"/>
              </a:spcAft>
              <a:buSzPts val="1800"/>
              <a:buChar char="•"/>
            </a:pPr>
            <a:r>
              <a:rPr lang="en" sz="1700" dirty="0"/>
              <a:t>Reviewing Learning Targets</a:t>
            </a:r>
            <a:endParaRPr sz="1700" dirty="0"/>
          </a:p>
          <a:p>
            <a:pPr marL="406400" marR="0" lvl="0" indent="-285750" algn="l" rtl="0">
              <a:lnSpc>
                <a:spcPct val="100000"/>
              </a:lnSpc>
              <a:spcBef>
                <a:spcPts val="0"/>
              </a:spcBef>
              <a:spcAft>
                <a:spcPts val="0"/>
              </a:spcAft>
              <a:buSzPts val="1700"/>
              <a:buChar char="•"/>
            </a:pPr>
            <a:r>
              <a:rPr lang="en" sz="1700" dirty="0"/>
              <a:t>Reading in Triads:  </a:t>
            </a:r>
            <a:r>
              <a:rPr lang="en" sz="1700" i="1" dirty="0"/>
              <a:t>The Hope Chest</a:t>
            </a:r>
            <a:r>
              <a:rPr lang="en" sz="1700" dirty="0"/>
              <a:t>, Chapter 14</a:t>
            </a:r>
            <a:endParaRPr sz="1700" dirty="0"/>
          </a:p>
          <a:p>
            <a:pPr marL="406400" marR="0" lvl="0" indent="-285750" algn="l" rtl="0">
              <a:lnSpc>
                <a:spcPct val="100000"/>
              </a:lnSpc>
              <a:spcBef>
                <a:spcPts val="0"/>
              </a:spcBef>
              <a:spcAft>
                <a:spcPts val="0"/>
              </a:spcAft>
              <a:buSzPts val="1700"/>
              <a:buChar char="•"/>
            </a:pPr>
            <a:r>
              <a:rPr lang="en" sz="1700" dirty="0"/>
              <a:t>Summarizing Chapter 14 of </a:t>
            </a:r>
            <a:r>
              <a:rPr lang="en" sz="1700" i="1" dirty="0"/>
              <a:t>The Hope Chest</a:t>
            </a:r>
            <a:endParaRPr sz="1700" i="1" dirty="0"/>
          </a:p>
          <a:p>
            <a:pPr marL="406400" marR="0" lvl="0" indent="-285750" algn="l" rtl="0">
              <a:lnSpc>
                <a:spcPct val="100000"/>
              </a:lnSpc>
              <a:spcBef>
                <a:spcPts val="0"/>
              </a:spcBef>
              <a:spcAft>
                <a:spcPts val="0"/>
              </a:spcAft>
              <a:buSzPts val="1700"/>
              <a:buChar char="•"/>
            </a:pPr>
            <a:r>
              <a:rPr lang="en" sz="1700" dirty="0"/>
              <a:t>Participating in a Peer Critique:  Summaries </a:t>
            </a:r>
            <a:endParaRPr sz="1700" dirty="0"/>
          </a:p>
          <a:p>
            <a:pPr marL="406400" marR="0" lvl="0" indent="-285750" algn="l" rtl="0">
              <a:lnSpc>
                <a:spcPct val="100000"/>
              </a:lnSpc>
              <a:spcBef>
                <a:spcPts val="0"/>
              </a:spcBef>
              <a:spcAft>
                <a:spcPts val="0"/>
              </a:spcAft>
              <a:buSzPts val="1700"/>
              <a:buChar char="•"/>
            </a:pPr>
            <a:r>
              <a:rPr lang="en" sz="1700" dirty="0"/>
              <a:t>Reviewing </a:t>
            </a:r>
            <a:r>
              <a:rPr lang="en" sz="1700" dirty="0" smtClean="0"/>
              <a:t>Homework</a:t>
            </a:r>
            <a:endParaRPr sz="1700" dirty="0"/>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4" name="Google Shape;184;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t>7</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0" name="Google Shape;190;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t>7</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t>3</a:t>
            </a:r>
            <a:r>
              <a:rPr lang="en" sz="2400" b="0" i="0" u="none" strike="noStrike" cap="none">
                <a:solidFill>
                  <a:schemeClr val="dk1"/>
                </a:solidFill>
                <a:latin typeface="Century Gothic"/>
                <a:ea typeface="Century Gothic"/>
                <a:cs typeface="Century Gothic"/>
                <a:sym typeface="Century Gothic"/>
              </a:rPr>
              <a:t> protocols:  </a:t>
            </a:r>
            <a:r>
              <a:rPr lang="en" sz="2400"/>
              <a:t>Triad Talk, Peer Critique, and Thumb-O-Meter.</a:t>
            </a: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91" name="Google Shape;191;p28"/>
          <p:cNvPicPr preferRelativeResize="0"/>
          <p:nvPr/>
        </p:nvPicPr>
        <p:blipFill rotWithShape="1">
          <a:blip r:embed="rId3">
            <a:alphaModFix/>
          </a:blip>
          <a:srcRect/>
          <a:stretch/>
        </p:blipFill>
        <p:spPr>
          <a:xfrm>
            <a:off x="8391525" y="4059915"/>
            <a:ext cx="572700" cy="572700"/>
          </a:xfrm>
          <a:prstGeom prst="rect">
            <a:avLst/>
          </a:prstGeom>
          <a:noFill/>
          <a:ln>
            <a:noFill/>
          </a:ln>
        </p:spPr>
      </p:pic>
      <p:pic>
        <p:nvPicPr>
          <p:cNvPr id="192" name="Google Shape;192;p28"/>
          <p:cNvPicPr preferRelativeResize="0"/>
          <p:nvPr/>
        </p:nvPicPr>
        <p:blipFill rotWithShape="1">
          <a:blip r:embed="rId4">
            <a:alphaModFix/>
          </a:blip>
          <a:srcRect/>
          <a:stretch/>
        </p:blipFill>
        <p:spPr>
          <a:xfrm>
            <a:off x="6633478" y="4019976"/>
            <a:ext cx="652622" cy="652600"/>
          </a:xfrm>
          <a:prstGeom prst="rect">
            <a:avLst/>
          </a:prstGeom>
          <a:noFill/>
          <a:ln>
            <a:noFill/>
          </a:ln>
        </p:spPr>
      </p:pic>
      <p:pic>
        <p:nvPicPr>
          <p:cNvPr id="193" name="Google Shape;193;p28" descr="https://d30y9cdsu7xlg0.cloudfront.net/png/419920-200.png"/>
          <p:cNvPicPr preferRelativeResize="0"/>
          <p:nvPr/>
        </p:nvPicPr>
        <p:blipFill rotWithShape="1">
          <a:blip r:embed="rId5">
            <a:alphaModFix/>
          </a:blip>
          <a:srcRect/>
          <a:stretch/>
        </p:blipFill>
        <p:spPr>
          <a:xfrm>
            <a:off x="7519725" y="4027188"/>
            <a:ext cx="638175" cy="6381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9"/>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a:t>4</a:t>
            </a:r>
            <a:r>
              <a:rPr lang="en" sz="3400" b="0" i="0" u="none" strike="noStrike" cap="none">
                <a:solidFill>
                  <a:schemeClr val="dk1"/>
                </a:solidFill>
                <a:latin typeface="Century Gothic"/>
                <a:ea typeface="Century Gothic"/>
                <a:cs typeface="Century Gothic"/>
                <a:sym typeface="Century Gothic"/>
              </a:rPr>
              <a:t>: Unit </a:t>
            </a:r>
            <a:r>
              <a:rPr lang="en" sz="3600"/>
              <a:t>2</a:t>
            </a:r>
            <a:r>
              <a:rPr lang="en" sz="3400" b="0" i="0" u="none" strike="noStrike" cap="none">
                <a:solidFill>
                  <a:schemeClr val="dk1"/>
                </a:solidFill>
                <a:latin typeface="Century Gothic"/>
                <a:ea typeface="Century Gothic"/>
                <a:cs typeface="Century Gothic"/>
                <a:sym typeface="Century Gothic"/>
              </a:rPr>
              <a:t>: Lesson </a:t>
            </a:r>
            <a:r>
              <a:rPr lang="en" sz="3600"/>
              <a:t>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9" name="Google Shape;199;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t>7</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0" lvl="0" indent="0" algn="l" rtl="0">
              <a:lnSpc>
                <a:spcPct val="100000"/>
              </a:lnSpc>
              <a:spcBef>
                <a:spcPts val="1700"/>
              </a:spcBef>
              <a:spcAft>
                <a:spcPts val="0"/>
              </a:spcAft>
              <a:buSzPts val="2100"/>
              <a:buNone/>
            </a:pPr>
            <a:r>
              <a:rPr lang="en" sz="1400" dirty="0">
                <a:solidFill>
                  <a:srgbClr val="000000"/>
                </a:solidFill>
              </a:rPr>
              <a:t>The basic design of this lesson supports students with opportunities to return to familiar routines for reading in triads, identifying emerging themes in the text, and writing summaries. Students also have the opportunity to give and receive peer feedback on their summaries in preparation for the </a:t>
            </a:r>
            <a:r>
              <a:rPr lang="en" sz="1400" b="1" dirty="0">
                <a:solidFill>
                  <a:srgbClr val="000000"/>
                </a:solidFill>
              </a:rPr>
              <a:t>mid-unit assessment </a:t>
            </a:r>
            <a:r>
              <a:rPr lang="en" sz="1400" dirty="0">
                <a:solidFill>
                  <a:srgbClr val="000000"/>
                </a:solidFill>
              </a:rPr>
              <a:t>in the next lesson.</a:t>
            </a:r>
            <a:endParaRPr sz="1400" dirty="0">
              <a:solidFill>
                <a:srgbClr val="000000"/>
              </a:solidFill>
            </a:endParaRPr>
          </a:p>
          <a:p>
            <a:pPr marL="0" lvl="0" indent="0" algn="l" rtl="0">
              <a:lnSpc>
                <a:spcPct val="100000"/>
              </a:lnSpc>
              <a:spcBef>
                <a:spcPts val="1700"/>
              </a:spcBef>
              <a:spcAft>
                <a:spcPts val="0"/>
              </a:spcAft>
              <a:buSzPts val="2100"/>
              <a:buNone/>
            </a:pPr>
            <a:r>
              <a:rPr lang="en" sz="1400" dirty="0">
                <a:solidFill>
                  <a:srgbClr val="000000"/>
                </a:solidFill>
              </a:rPr>
              <a:t>Students may find it challenging to keep pace with the linguistic and cognitive demands of the many tasks and concepts covered in this lesson. Continue to work closely with students who need additional support.</a:t>
            </a:r>
            <a:endParaRPr sz="1400" dirty="0">
              <a:solidFill>
                <a:srgbClr val="000000"/>
              </a:solidFill>
            </a:endParaRPr>
          </a:p>
          <a:p>
            <a:pPr marL="0" lvl="0" indent="0" algn="l" rtl="0">
              <a:lnSpc>
                <a:spcPct val="150000"/>
              </a:lnSpc>
              <a:spcBef>
                <a:spcPts val="1700"/>
              </a:spcBef>
              <a:spcAft>
                <a:spcPts val="0"/>
              </a:spcAft>
              <a:buSzPts val="2100"/>
              <a:buNone/>
            </a:pPr>
            <a:endParaRPr sz="1400" dirty="0">
              <a:solidFill>
                <a:srgbClr val="444444"/>
              </a:solidFill>
            </a:endParaRPr>
          </a:p>
          <a:p>
            <a:pPr marL="0" lvl="0" indent="0" algn="l" rtl="0">
              <a:lnSpc>
                <a:spcPct val="100000"/>
              </a:lnSpc>
              <a:spcBef>
                <a:spcPts val="1700"/>
              </a:spcBef>
              <a:spcAft>
                <a:spcPts val="0"/>
              </a:spcAft>
              <a:buSzPts val="2100"/>
              <a:buNone/>
            </a:pPr>
            <a:endParaRPr sz="1400" dirty="0">
              <a:solidFill>
                <a:srgbClr val="000000"/>
              </a:solidFill>
            </a:endParaRPr>
          </a:p>
          <a:p>
            <a:pPr marL="0" marR="0" lvl="0" indent="0" algn="l" rtl="0">
              <a:lnSpc>
                <a:spcPct val="200000"/>
              </a:lnSpc>
              <a:spcBef>
                <a:spcPts val="0"/>
              </a:spcBef>
              <a:spcAft>
                <a:spcPts val="0"/>
              </a:spcAft>
              <a:buSzPts val="2100"/>
              <a:buNone/>
            </a:pPr>
            <a:endParaRPr sz="1800" dirty="0"/>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200" name="Google Shape;200;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1" name="Google Shape;201;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2" name="Google Shape;202;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3" name="Google Shape;203;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4" name="Google Shape;204;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5" name="Google Shape;205;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9"/>
        <p:cNvGrpSpPr/>
        <p:nvPr/>
      </p:nvGrpSpPr>
      <p:grpSpPr>
        <a:xfrm>
          <a:off x="0" y="0"/>
          <a:ext cx="0" cy="0"/>
          <a:chOff x="0" y="0"/>
          <a:chExt cx="0" cy="0"/>
        </a:xfrm>
      </p:grpSpPr>
      <p:pic>
        <p:nvPicPr>
          <p:cNvPr id="210" name="Google Shape;210;p3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1" name="Google Shape;211;p3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2" name="Google Shape;212;p3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7</a:t>
            </a:r>
            <a:endParaRPr sz="3000" b="0" i="0" u="none" strike="noStrike" cap="none">
              <a:solidFill>
                <a:srgbClr val="404040"/>
              </a:solidFill>
              <a:latin typeface="Calibri"/>
              <a:ea typeface="Calibri"/>
              <a:cs typeface="Calibri"/>
              <a:sym typeface="Calibri"/>
            </a:endParaRPr>
          </a:p>
        </p:txBody>
      </p:sp>
      <p:pic>
        <p:nvPicPr>
          <p:cNvPr id="213" name="Google Shape;213;p3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4" name="Google Shape;214;p3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220" name="Google Shape;220;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1100"/>
              <a:buFont typeface="Arial"/>
              <a:buNone/>
            </a:pPr>
            <a:r>
              <a:rPr lang="en" sz="2400" b="0" i="0" u="none" strike="noStrike" cap="none" dirty="0">
                <a:solidFill>
                  <a:schemeClr val="dk1"/>
                </a:solidFill>
                <a:latin typeface="Century Gothic"/>
                <a:ea typeface="Century Gothic"/>
                <a:cs typeface="Century Gothic"/>
                <a:sym typeface="Century Gothic"/>
              </a:rPr>
              <a:t>What are we learning and doing today?</a:t>
            </a:r>
            <a:endParaRPr sz="2400" b="0" i="0" u="none" strike="noStrike" cap="none" dirty="0">
              <a:solidFill>
                <a:schemeClr val="dk1"/>
              </a:solidFill>
              <a:latin typeface="Century Gothic"/>
              <a:ea typeface="Century Gothic"/>
              <a:cs typeface="Century Gothic"/>
              <a:sym typeface="Century Gothic"/>
            </a:endParaRPr>
          </a:p>
          <a:p>
            <a:pPr marL="347663" lvl="0" indent="-347663" algn="l" rtl="0">
              <a:lnSpc>
                <a:spcPct val="100000"/>
              </a:lnSpc>
              <a:spcBef>
                <a:spcPts val="0"/>
              </a:spcBef>
              <a:spcAft>
                <a:spcPts val="0"/>
              </a:spcAft>
              <a:buSzPct val="90000"/>
              <a:buChar char="●"/>
            </a:pPr>
            <a:r>
              <a:rPr lang="en" sz="2400" dirty="0"/>
              <a:t>Reviewing Learning </a:t>
            </a:r>
            <a:r>
              <a:rPr lang="en" sz="2400" dirty="0" smtClean="0"/>
              <a:t>Targets;</a:t>
            </a:r>
            <a:endParaRPr lang="en" sz="2400" dirty="0"/>
          </a:p>
          <a:p>
            <a:pPr marL="347663" lvl="0" indent="-347663" algn="l" rtl="0">
              <a:lnSpc>
                <a:spcPct val="100000"/>
              </a:lnSpc>
              <a:spcBef>
                <a:spcPts val="0"/>
              </a:spcBef>
              <a:spcAft>
                <a:spcPts val="0"/>
              </a:spcAft>
              <a:buSzPct val="90000"/>
              <a:buChar char="●"/>
            </a:pPr>
            <a:r>
              <a:rPr lang="en" sz="2400" dirty="0" smtClean="0"/>
              <a:t>Reading </a:t>
            </a:r>
            <a:r>
              <a:rPr lang="en" sz="2400" dirty="0"/>
              <a:t>in Triads:  </a:t>
            </a:r>
            <a:r>
              <a:rPr lang="en" sz="2400" i="1" dirty="0"/>
              <a:t>The Hope Chest</a:t>
            </a:r>
            <a:r>
              <a:rPr lang="en" sz="2400" dirty="0"/>
              <a:t>, Chapter </a:t>
            </a:r>
            <a:r>
              <a:rPr lang="en" sz="2400" dirty="0" smtClean="0"/>
              <a:t>14;</a:t>
            </a:r>
            <a:endParaRPr lang="en" sz="2400" dirty="0"/>
          </a:p>
          <a:p>
            <a:pPr marL="347663" lvl="0" indent="-347663" algn="l" rtl="0">
              <a:lnSpc>
                <a:spcPct val="100000"/>
              </a:lnSpc>
              <a:spcBef>
                <a:spcPts val="0"/>
              </a:spcBef>
              <a:spcAft>
                <a:spcPts val="0"/>
              </a:spcAft>
              <a:buSzPct val="90000"/>
              <a:buChar char="●"/>
            </a:pPr>
            <a:r>
              <a:rPr lang="en" sz="2400" dirty="0" smtClean="0"/>
              <a:t>Summarizing </a:t>
            </a:r>
            <a:r>
              <a:rPr lang="en" sz="2400" dirty="0"/>
              <a:t>Chapter 13 of </a:t>
            </a:r>
            <a:r>
              <a:rPr lang="en" sz="2400" i="1" dirty="0"/>
              <a:t>The Hope Chest;</a:t>
            </a:r>
            <a:r>
              <a:rPr lang="en" sz="2400" dirty="0"/>
              <a:t> </a:t>
            </a:r>
          </a:p>
          <a:p>
            <a:pPr marL="347663" lvl="0" indent="-347663" algn="l" rtl="0">
              <a:lnSpc>
                <a:spcPct val="100000"/>
              </a:lnSpc>
              <a:spcBef>
                <a:spcPts val="0"/>
              </a:spcBef>
              <a:spcAft>
                <a:spcPts val="0"/>
              </a:spcAft>
              <a:buSzPct val="90000"/>
              <a:buChar char="●"/>
            </a:pPr>
            <a:r>
              <a:rPr lang="en" sz="2400" dirty="0" smtClean="0"/>
              <a:t>Participating </a:t>
            </a:r>
            <a:r>
              <a:rPr lang="en" sz="2400" dirty="0"/>
              <a:t>in a Peer Critique:  Summaries; </a:t>
            </a:r>
            <a:r>
              <a:rPr lang="en" sz="2400" dirty="0" smtClean="0"/>
              <a:t>and</a:t>
            </a:r>
            <a:endParaRPr lang="en" sz="2400" dirty="0"/>
          </a:p>
          <a:p>
            <a:pPr marL="347663" lvl="0" indent="-347663" algn="l" rtl="0">
              <a:lnSpc>
                <a:spcPct val="100000"/>
              </a:lnSpc>
              <a:spcBef>
                <a:spcPts val="0"/>
              </a:spcBef>
              <a:spcAft>
                <a:spcPts val="0"/>
              </a:spcAft>
              <a:buSzPct val="90000"/>
              <a:buChar char="●"/>
            </a:pPr>
            <a:r>
              <a:rPr lang="en" sz="2400" dirty="0" smtClean="0"/>
              <a:t>Reviewing </a:t>
            </a:r>
            <a:r>
              <a:rPr lang="en" sz="2400" dirty="0"/>
              <a:t>Homework.</a:t>
            </a:r>
            <a:endParaRPr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Reviewing Learning Target</a:t>
            </a:r>
            <a:endParaRPr sz="3300" i="0" u="none" strike="noStrike" cap="none">
              <a:solidFill>
                <a:schemeClr val="dk1"/>
              </a:solidFill>
              <a:latin typeface="Century Gothic"/>
              <a:ea typeface="Century Gothic"/>
              <a:cs typeface="Century Gothic"/>
              <a:sym typeface="Century Gothic"/>
            </a:endParaRPr>
          </a:p>
        </p:txBody>
      </p:sp>
      <p:sp>
        <p:nvSpPr>
          <p:cNvPr id="226" name="Google Shape;226;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summarize Chapter 14 of </a:t>
            </a:r>
            <a:r>
              <a:rPr lang="en" sz="2400" i="1">
                <a:latin typeface="Century Gothic"/>
                <a:ea typeface="Century Gothic"/>
                <a:cs typeface="Century Gothic"/>
                <a:sym typeface="Century Gothic"/>
              </a:rPr>
              <a:t>The Hope Chest</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provide kind, specific, and helpful feedback to peers about their summaries.</a:t>
            </a:r>
            <a:endParaRPr sz="2400">
              <a:latin typeface="Century Gothic"/>
              <a:ea typeface="Century Gothic"/>
              <a:cs typeface="Century Gothic"/>
              <a:sym typeface="Century Gothic"/>
            </a:endParaRPr>
          </a:p>
          <a:p>
            <a:pPr marL="0" marR="0" lvl="0" indent="0" algn="l" rtl="0">
              <a:lnSpc>
                <a:spcPct val="90000"/>
              </a:lnSpc>
              <a:spcBef>
                <a:spcPts val="0"/>
              </a:spcBef>
              <a:spcAft>
                <a:spcPts val="0"/>
              </a:spcAft>
              <a:buSzPts val="2100"/>
              <a:buNone/>
            </a:pPr>
            <a:endParaRPr sz="2400">
              <a:latin typeface="Century Gothic"/>
              <a:ea typeface="Century Gothic"/>
              <a:cs typeface="Century Gothic"/>
              <a:sym typeface="Century Gothic"/>
            </a:endParaRPr>
          </a:p>
        </p:txBody>
      </p:sp>
      <p:pic>
        <p:nvPicPr>
          <p:cNvPr id="227" name="Google Shape;227;p32"/>
          <p:cNvPicPr preferRelativeResize="0"/>
          <p:nvPr/>
        </p:nvPicPr>
        <p:blipFill rotWithShape="1">
          <a:blip r:embed="rId3">
            <a:alphaModFix/>
          </a:blip>
          <a:srcRect/>
          <a:stretch/>
        </p:blipFill>
        <p:spPr>
          <a:xfrm>
            <a:off x="7923919" y="4351935"/>
            <a:ext cx="591429" cy="561368"/>
          </a:xfrm>
          <a:prstGeom prst="rect">
            <a:avLst/>
          </a:prstGeom>
          <a:noFill/>
          <a:ln>
            <a:noFill/>
          </a:ln>
        </p:spPr>
      </p:pic>
      <p:pic>
        <p:nvPicPr>
          <p:cNvPr id="228" name="Google Shape;228;p32"/>
          <p:cNvPicPr preferRelativeResize="0"/>
          <p:nvPr/>
        </p:nvPicPr>
        <p:blipFill rotWithShape="1">
          <a:blip r:embed="rId4">
            <a:alphaModFix/>
          </a:blip>
          <a:srcRect/>
          <a:stretch/>
        </p:blipFill>
        <p:spPr>
          <a:xfrm>
            <a:off x="8515349" y="4397829"/>
            <a:ext cx="478775" cy="50465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3"/>
          <p:cNvSpPr txBox="1">
            <a:spLocks noGrp="1"/>
          </p:cNvSpPr>
          <p:nvPr>
            <p:ph type="title"/>
          </p:nvPr>
        </p:nvSpPr>
        <p:spPr>
          <a:xfrm>
            <a:off x="628650" y="1260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Reading in Triads:  </a:t>
            </a:r>
            <a:r>
              <a:rPr lang="en" i="1">
                <a:latin typeface="Century Gothic"/>
                <a:ea typeface="Century Gothic"/>
                <a:cs typeface="Century Gothic"/>
                <a:sym typeface="Century Gothic"/>
              </a:rPr>
              <a:t>The Hope Chest, </a:t>
            </a:r>
            <a:r>
              <a:rPr lang="en">
                <a:latin typeface="Century Gothic"/>
                <a:ea typeface="Century Gothic"/>
                <a:cs typeface="Century Gothic"/>
                <a:sym typeface="Century Gothic"/>
              </a:rPr>
              <a:t>Chapter 14</a:t>
            </a:r>
            <a:endParaRPr sz="3300" u="none" strike="noStrike" cap="none">
              <a:solidFill>
                <a:schemeClr val="dk1"/>
              </a:solidFill>
              <a:latin typeface="Century Gothic"/>
              <a:ea typeface="Century Gothic"/>
              <a:cs typeface="Century Gothic"/>
              <a:sym typeface="Century Gothic"/>
            </a:endParaRPr>
          </a:p>
        </p:txBody>
      </p:sp>
      <p:pic>
        <p:nvPicPr>
          <p:cNvPr id="234" name="Google Shape;234;p33"/>
          <p:cNvPicPr preferRelativeResize="0"/>
          <p:nvPr/>
        </p:nvPicPr>
        <p:blipFill rotWithShape="1">
          <a:blip r:embed="rId3">
            <a:alphaModFix/>
          </a:blip>
          <a:srcRect/>
          <a:stretch/>
        </p:blipFill>
        <p:spPr>
          <a:xfrm>
            <a:off x="196750" y="1120244"/>
            <a:ext cx="3529424" cy="3570655"/>
          </a:xfrm>
          <a:prstGeom prst="rect">
            <a:avLst/>
          </a:prstGeom>
          <a:noFill/>
          <a:ln w="9525" cap="flat" cmpd="sng">
            <a:solidFill>
              <a:schemeClr val="dk2"/>
            </a:solidFill>
            <a:prstDash val="solid"/>
            <a:round/>
            <a:headEnd type="none" w="sm" len="sm"/>
            <a:tailEnd type="none" w="sm" len="sm"/>
          </a:ln>
        </p:spPr>
      </p:pic>
      <p:sp>
        <p:nvSpPr>
          <p:cNvPr id="235" name="Google Shape;235;p33"/>
          <p:cNvSpPr txBox="1"/>
          <p:nvPr/>
        </p:nvSpPr>
        <p:spPr>
          <a:xfrm>
            <a:off x="3928875" y="1338825"/>
            <a:ext cx="4035000" cy="3133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dirty="0">
                <a:solidFill>
                  <a:srgbClr val="000000"/>
                </a:solidFill>
                <a:latin typeface="Century Gothic"/>
                <a:ea typeface="Century Gothic"/>
                <a:cs typeface="Century Gothic"/>
                <a:sym typeface="Century Gothic"/>
              </a:rPr>
              <a:t>Directions</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Read Chapter 14 aloud, taking turns with your triad.</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Discuss the gist.</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Spend the rest of the time reflecting silently in writing, drawing, or thinking, and recording unfamiliar vocabulary in your </a:t>
            </a:r>
            <a:r>
              <a:rPr lang="en" sz="1400" b="1" i="0" u="none" strike="noStrike" cap="none" dirty="0">
                <a:solidFill>
                  <a:srgbClr val="000000"/>
                </a:solidFill>
                <a:latin typeface="Century Gothic"/>
                <a:ea typeface="Century Gothic"/>
                <a:cs typeface="Century Gothic"/>
                <a:sym typeface="Century Gothic"/>
              </a:rPr>
              <a:t>vocabulary logs</a:t>
            </a:r>
            <a:r>
              <a:rPr lang="en" sz="1400" b="0" i="0" u="none" strike="noStrike" cap="none" dirty="0">
                <a:solidFill>
                  <a:srgbClr val="000000"/>
                </a:solidFill>
                <a:latin typeface="Century Gothic"/>
                <a:ea typeface="Century Gothic"/>
                <a:cs typeface="Century Gothic"/>
                <a:sym typeface="Century Gothic"/>
              </a:rPr>
              <a:t>.</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dirty="0">
                <a:solidFill>
                  <a:srgbClr val="000000"/>
                </a:solidFill>
                <a:latin typeface="Century Gothic"/>
                <a:ea typeface="Century Gothic"/>
                <a:cs typeface="Century Gothic"/>
                <a:sym typeface="Century Gothic"/>
              </a:rPr>
              <a:t>Remember: </a:t>
            </a:r>
            <a:r>
              <a:rPr lang="en" sz="1400" b="0" i="0" u="none" strike="noStrike" cap="none" dirty="0" smtClean="0">
                <a:solidFill>
                  <a:srgbClr val="000000"/>
                </a:solidFill>
                <a:latin typeface="Century Gothic"/>
                <a:ea typeface="Century Gothic"/>
                <a:cs typeface="Century Gothic"/>
                <a:sym typeface="Century Gothic"/>
              </a:rPr>
              <a:t>refer </a:t>
            </a:r>
            <a:r>
              <a:rPr lang="en" sz="1400" b="0" i="0" u="none" strike="noStrike" cap="none" dirty="0">
                <a:solidFill>
                  <a:srgbClr val="000000"/>
                </a:solidFill>
                <a:latin typeface="Century Gothic"/>
                <a:ea typeface="Century Gothic"/>
                <a:cs typeface="Century Gothic"/>
                <a:sym typeface="Century Gothic"/>
              </a:rPr>
              <a:t>to the </a:t>
            </a:r>
            <a:r>
              <a:rPr lang="en" sz="1400" b="1" i="0" u="none" strike="noStrike" cap="none" dirty="0">
                <a:solidFill>
                  <a:srgbClr val="000000"/>
                </a:solidFill>
                <a:latin typeface="Century Gothic"/>
                <a:ea typeface="Century Gothic"/>
                <a:cs typeface="Century Gothic"/>
                <a:sym typeface="Century Gothic"/>
              </a:rPr>
              <a:t>Close Readers Do These Things Anchor Chart</a:t>
            </a:r>
            <a:r>
              <a:rPr lang="en" sz="1400" b="0" i="0" u="none" strike="noStrike" cap="none" dirty="0">
                <a:solidFill>
                  <a:srgbClr val="000000"/>
                </a:solidFill>
                <a:latin typeface="Century Gothic"/>
                <a:ea typeface="Century Gothic"/>
                <a:cs typeface="Century Gothic"/>
                <a:sym typeface="Century Gothic"/>
              </a:rPr>
              <a:t> as your read.</a:t>
            </a:r>
            <a:endParaRPr sz="1400" b="0" i="0" u="none" strike="noStrike" cap="none" dirty="0">
              <a:solidFill>
                <a:srgbClr val="000000"/>
              </a:solidFill>
              <a:latin typeface="Century Gothic"/>
              <a:ea typeface="Century Gothic"/>
              <a:cs typeface="Century Gothic"/>
              <a:sym typeface="Century Gothic"/>
            </a:endParaRPr>
          </a:p>
        </p:txBody>
      </p:sp>
      <p:pic>
        <p:nvPicPr>
          <p:cNvPr id="6" name="Google Shape;228;p32"/>
          <p:cNvPicPr preferRelativeResize="0"/>
          <p:nvPr/>
        </p:nvPicPr>
        <p:blipFill rotWithShape="1">
          <a:blip r:embed="rId4">
            <a:alphaModFix/>
          </a:blip>
          <a:srcRect/>
          <a:stretch/>
        </p:blipFill>
        <p:spPr>
          <a:xfrm>
            <a:off x="8515349" y="4397829"/>
            <a:ext cx="478775" cy="504654"/>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E57237E-EF96-4922-A1EC-BBA47A9DE852}"/>
</file>

<file path=customXml/itemProps2.xml><?xml version="1.0" encoding="utf-8"?>
<ds:datastoreItem xmlns:ds="http://schemas.openxmlformats.org/officeDocument/2006/customXml" ds:itemID="{DC69A2E0-7CE6-4008-854B-F29ECE4291C2}"/>
</file>

<file path=customXml/itemProps3.xml><?xml version="1.0" encoding="utf-8"?>
<ds:datastoreItem xmlns:ds="http://schemas.openxmlformats.org/officeDocument/2006/customXml" ds:itemID="{E3ADF7FE-70F3-43CD-9CDE-E49D572ABF02}"/>
</file>

<file path=docProps/app.xml><?xml version="1.0" encoding="utf-8"?>
<Properties xmlns="http://schemas.openxmlformats.org/officeDocument/2006/extended-properties" xmlns:vt="http://schemas.openxmlformats.org/officeDocument/2006/docPropsVTypes">
  <TotalTime>18</TotalTime>
  <Words>5296</Words>
  <Application>Microsoft Macintosh PowerPoint</Application>
  <PresentationFormat>On-screen Show (16:9)</PresentationFormat>
  <Paragraphs>431</Paragraphs>
  <Slides>19</Slides>
  <Notes>19</Notes>
  <HiddenSlides>0</HiddenSlides>
  <MMClips>0</MMClips>
  <ScaleCrop>false</ScaleCrop>
  <HeadingPairs>
    <vt:vector size="4" baseType="variant">
      <vt:variant>
        <vt:lpstr>Theme</vt:lpstr>
      </vt:variant>
      <vt:variant>
        <vt:i4>2</vt:i4>
      </vt:variant>
      <vt:variant>
        <vt:lpstr>Slide Titles</vt:lpstr>
      </vt:variant>
      <vt:variant>
        <vt:i4>19</vt:i4>
      </vt:variant>
    </vt:vector>
  </HeadingPairs>
  <TitlesOfParts>
    <vt:vector size="21" baseType="lpstr">
      <vt:lpstr>Office Theme</vt:lpstr>
      <vt:lpstr>Office Theme</vt:lpstr>
      <vt:lpstr>Grade 4: Module 4: Unit 2: Lesson 7 Teacher slide, before teaching.</vt:lpstr>
      <vt:lpstr>Grade 4: Module 4: Unit 2: Lesson 7 Teacher slide, before teaching.</vt:lpstr>
      <vt:lpstr>Grade 4: Module 4: Unit 2: Lesson 7 Teacher slide, before teaching.</vt:lpstr>
      <vt:lpstr>Grade 4: Module 4: Unit 2: Lesson 7 Teacher slide, before teaching.</vt:lpstr>
      <vt:lpstr>Grade 4: Module 4: Unit 2: Lesson 7 Teacher slide, before teaching.</vt:lpstr>
      <vt:lpstr>Grade 4: Module 4:  Unit 2: Lesson 7</vt:lpstr>
      <vt:lpstr>Hello, Students!</vt:lpstr>
      <vt:lpstr>Reviewing Learning Target</vt:lpstr>
      <vt:lpstr>Reading in Triads:  The Hope Chest, Chapter 14</vt:lpstr>
      <vt:lpstr>Determine Themes of The Hope Chest, Chapter 14</vt:lpstr>
      <vt:lpstr>Idioms, Adages, and Proverbs, Chapter 13, The Hope Chest</vt:lpstr>
      <vt:lpstr>Summarizing Chapter 14 of The Hope Chest</vt:lpstr>
      <vt:lpstr>Summarizing Chapter 14 of The Hope Chest</vt:lpstr>
      <vt:lpstr>Reviewing the Learning Target</vt:lpstr>
      <vt:lpstr>Peer Critique:  Summaries</vt:lpstr>
      <vt:lpstr>Reviewing the Learning Target</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2: Lesson 7 Teacher slide, before teaching.</dc:title>
  <dc:creator>nbravo</dc:creator>
  <cp:lastModifiedBy>Alexander Specht</cp:lastModifiedBy>
  <cp:revision>8</cp:revision>
  <dcterms:modified xsi:type="dcterms:W3CDTF">2018-12-05T21:37:23Z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