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20.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19.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8.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Lst>
  <p:sldSz cx="9144000" cy="5143500" type="screen16x9"/>
  <p:notesSz cx="6858000" cy="9144000"/>
  <p:embeddedFontLst>
    <p:embeddedFont>
      <p:font typeface="Calibri" panose="020F0502020204030204" pitchFamily="34" charset="0"/>
      <p:regular r:id="rId34"/>
      <p:bold r:id="rId35"/>
      <p:italic r:id="rId36"/>
      <p:boldItalic r:id="rId37"/>
    </p:embeddedFont>
    <p:embeddedFont>
      <p:font typeface="Century Gothic" panose="020B050202020202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8E389BC-AA97-4FC6-BCD6-BB8691B88B73}">
  <a:tblStyle styleId="{78E389BC-AA97-4FC6-BCD6-BB8691B88B7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6.fntdata"/><Relationship Id="rId21" Type="http://schemas.openxmlformats.org/officeDocument/2006/relationships/slide" Target="slides/slide18.xml"/><Relationship Id="rId34" Type="http://schemas.openxmlformats.org/officeDocument/2006/relationships/font" Target="fonts/font1.fntdata"/><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2.fntdata"/><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customXml" Target="../customXml/item1.xml"/><Relationship Id="rId20" Type="http://schemas.openxmlformats.org/officeDocument/2006/relationships/slide" Target="slides/slide17.xml"/><Relationship Id="rId41"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4113806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the Opening, students work with the Engagement Text: “The Lifecycle of Moths and Butterflies.” This text serves to pique students’ interest about the Decodable Reader, introduced in Work Time B, by incorporating the topic and some words from this cycle into an engaging read-aloud. Students will notice that this Engagement Text has a different format: an informative, nonfiction text.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Although the K–2 Skills Block focuses primarily on RF standards, comprehension is an integral part of reading development. Leading a brief discussion after the read-aloud connects students to key ideas, details, and vocabulary contained within it. Because these questions likely cause the Opening to take longer than 5 minutes, they are optional. Consider adjusting differentiated small group instruction time accordingly to accommodate the extended Opening.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examine the following high-frequency words: “another,” “inside,” “isn’t,” “pretty,” “process,” “similar,” “usually,” “you’re.”  Students must determine which are “snap” (easily decodable) and which are “trap” (difficult to </a:t>
            </a:r>
            <a:r>
              <a:rPr lang="en" sz="1200" dirty="0" smtClean="0">
                <a:latin typeface="Calibri"/>
                <a:ea typeface="Calibri"/>
                <a:cs typeface="Calibri"/>
                <a:sym typeface="Calibri"/>
              </a:rPr>
              <a:t>decode/irregular) words </a:t>
            </a:r>
            <a:r>
              <a:rPr lang="en" sz="1200" dirty="0">
                <a:latin typeface="Calibri"/>
                <a:ea typeface="Calibri"/>
                <a:cs typeface="Calibri"/>
                <a:sym typeface="Calibri"/>
              </a:rPr>
              <a:t>and explain their thinking. This lesson includes a contraction that is also a homophone (“you’re”). While students are familiar with the word, this provides an opportunity to review “you’re” as both a contraction for you” and “are,” and as a homophone of “your.”</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Before students read the Decodable Student Reader: “The Lifecycle of Moths and Butterflies”, alone or in pairs, they search for the high-frequency words from Work Time A. Pairing students during the Decodable Reader routine provides support for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those who need it and engages more proficient students to apply their knowledge to support a peer. Have students work individually if you prefer that they receive more individual practice without peer guidance or support.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368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7053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learn read some high-frequency words. Some of these words we will know in a “snap” because those words </a:t>
            </a:r>
            <a:r>
              <a:rPr lang="en" sz="1200" i="1" dirty="0" smtClean="0">
                <a:solidFill>
                  <a:schemeClr val="dk1"/>
                </a:solidFill>
                <a:latin typeface="Calibri"/>
                <a:ea typeface="Calibri"/>
                <a:cs typeface="Calibri"/>
                <a:sym typeface="Calibri"/>
              </a:rPr>
              <a:t>“play </a:t>
            </a:r>
            <a:r>
              <a:rPr lang="en" sz="1200" i="1" dirty="0">
                <a:solidFill>
                  <a:schemeClr val="dk1"/>
                </a:solidFill>
                <a:latin typeface="Calibri"/>
                <a:ea typeface="Calibri"/>
                <a:cs typeface="Calibri"/>
                <a:sym typeface="Calibri"/>
              </a:rPr>
              <a:t>fair” and some words </a:t>
            </a:r>
            <a:r>
              <a:rPr lang="en" sz="1200" i="1" dirty="0" smtClean="0">
                <a:solidFill>
                  <a:schemeClr val="dk1"/>
                </a:solidFill>
                <a:latin typeface="Calibri"/>
                <a:ea typeface="Calibri"/>
                <a:cs typeface="Calibri"/>
                <a:sym typeface="Calibri"/>
              </a:rPr>
              <a:t>are “trap words” </a:t>
            </a:r>
            <a:r>
              <a:rPr lang="en" sz="1200" i="1" dirty="0">
                <a:solidFill>
                  <a:schemeClr val="dk1"/>
                </a:solidFill>
                <a:latin typeface="Calibri"/>
                <a:ea typeface="Calibri"/>
                <a:cs typeface="Calibri"/>
                <a:sym typeface="Calibri"/>
              </a:rPr>
              <a:t>and </a:t>
            </a:r>
            <a:r>
              <a:rPr lang="en" sz="1200" i="1" dirty="0" smtClean="0">
                <a:solidFill>
                  <a:schemeClr val="dk1"/>
                </a:solidFill>
                <a:latin typeface="Calibri"/>
                <a:ea typeface="Calibri"/>
                <a:cs typeface="Calibri"/>
                <a:sym typeface="Calibri"/>
              </a:rPr>
              <a:t>“don’t </a:t>
            </a:r>
            <a:r>
              <a:rPr lang="en" sz="1200" i="1" dirty="0">
                <a:solidFill>
                  <a:schemeClr val="dk1"/>
                </a:solidFill>
                <a:latin typeface="Calibri"/>
                <a:ea typeface="Calibri"/>
                <a:cs typeface="Calibri"/>
                <a:sym typeface="Calibri"/>
              </a:rPr>
              <a:t>play fair</a:t>
            </a:r>
            <a:r>
              <a:rPr lang="en" sz="1200" i="1" dirty="0" smtClean="0">
                <a:solidFill>
                  <a:schemeClr val="dk1"/>
                </a:solidFill>
                <a:latin typeface="Calibri"/>
                <a:ea typeface="Calibri"/>
                <a:cs typeface="Calibri"/>
                <a:sym typeface="Calibri"/>
              </a:rPr>
              <a:t>.’”That </a:t>
            </a:r>
            <a:r>
              <a:rPr lang="en" sz="1200" i="1" dirty="0">
                <a:solidFill>
                  <a:schemeClr val="dk1"/>
                </a:solidFill>
                <a:latin typeface="Calibri"/>
                <a:ea typeface="Calibri"/>
                <a:cs typeface="Calibri"/>
                <a:sym typeface="Calibri"/>
              </a:rPr>
              <a:t>means that some of these words don’t allow us to use the sounds that we have learned. When we learn a word that “doesn’t play fair</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7447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know some words can be hard to read and spell because they don’t look and sound like they should. We say those words ‘don’t play fair.’ Today we’re going to look at words like this and figure out what makes them hard to read and spell.”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or project slide/post on board (“another,” “inside,” “isn’t,” “pretty,” “process,” “similar,” “usually,” “you’re</a:t>
            </a:r>
            <a:r>
              <a:rPr lang="en" sz="1200" dirty="0" smtClean="0">
                <a:solidFill>
                  <a:schemeClr val="dk1"/>
                </a:solidFill>
                <a:latin typeface="Calibri"/>
                <a:ea typeface="Calibri"/>
                <a:cs typeface="Calibri"/>
                <a:sym typeface="Calibri"/>
              </a:rPr>
              <a:t>”) and </a:t>
            </a:r>
            <a:r>
              <a:rPr lang="en" sz="1200" dirty="0">
                <a:solidFill>
                  <a:schemeClr val="dk1"/>
                </a:solidFill>
                <a:latin typeface="Calibri"/>
                <a:ea typeface="Calibri"/>
                <a:cs typeface="Calibri"/>
                <a:sym typeface="Calibri"/>
              </a:rPr>
              <a:t>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a:t>
            </a:r>
            <a:r>
              <a:rPr lang="en" sz="1200" i="1" dirty="0" smtClean="0">
                <a:solidFill>
                  <a:schemeClr val="dk1"/>
                </a:solidFill>
                <a:latin typeface="Calibri"/>
                <a:ea typeface="Calibri"/>
                <a:cs typeface="Calibri"/>
                <a:sym typeface="Calibri"/>
              </a:rPr>
              <a:t>spelled</a:t>
            </a:r>
            <a:r>
              <a:rPr lang="en" sz="1200" i="1" baseline="0" dirty="0" smtClean="0">
                <a:solidFill>
                  <a:schemeClr val="dk1"/>
                </a:solidFill>
                <a:latin typeface="Calibri"/>
                <a:ea typeface="Calibri"/>
                <a:cs typeface="Calibri"/>
                <a:sym typeface="Calibri"/>
              </a:rPr>
              <a:t> and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play fair.’ Some of them are irregularly spelled, so they ‘don’t play fair.’ We will figure out which ones should go in the Trap column (words that don’t play fair) and which ones go in the Snap column (words that do play fair)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and then reread the word “another.”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Take a minute to think about this word and read it to yourself</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(trap)</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why this is a trap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because it has two schwa sounds each spelled with a different letter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In the word ‘another,’ we hear two schwa sounds. The first one is at the beginning of the word and spelled with an ‘a,’ like we just learned. The second schwa sound is spelled with an ‘o.’ Those two different spellings for the schwa sound make this word one that we can identify as a trap</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word to Trap column on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with their knowledge of letter sounds to decide whether a high-frequency word is a snap or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each high-frequency word first and then analyze the word after reading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supports future learning in morphology.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that students may identify “you’re” as a trap word because it is a homophone and easily confused with “your.”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68208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latin typeface="Calibri"/>
                <a:ea typeface="Calibri"/>
                <a:cs typeface="Calibri"/>
                <a:sym typeface="Calibri"/>
              </a:rPr>
              <a:t>Teacher Reference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Snap or Track T-chart for Teacher Reference.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6517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5676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decodable </a:t>
            </a:r>
            <a:r>
              <a:rPr lang="en" sz="1200" i="1" dirty="0" smtClean="0">
                <a:solidFill>
                  <a:schemeClr val="dk1"/>
                </a:solidFill>
                <a:latin typeface="Calibri"/>
                <a:ea typeface="Calibri"/>
                <a:cs typeface="Calibri"/>
                <a:sym typeface="Calibri"/>
              </a:rPr>
              <a:t>text, </a:t>
            </a:r>
            <a:r>
              <a:rPr lang="en" sz="1200" i="1" dirty="0">
                <a:solidFill>
                  <a:schemeClr val="dk1"/>
                </a:solidFill>
                <a:latin typeface="Calibri"/>
                <a:ea typeface="Calibri"/>
                <a:cs typeface="Calibri"/>
                <a:sym typeface="Calibri"/>
              </a:rPr>
              <a:t>“The Lifecycle of Moths and Butterflies</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69455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a:t>
            </a:r>
            <a:r>
              <a:rPr lang="en" sz="1200" dirty="0" smtClean="0">
                <a:solidFill>
                  <a:schemeClr val="dk1"/>
                </a:solidFill>
                <a:latin typeface="Calibri"/>
                <a:ea typeface="Calibri"/>
                <a:cs typeface="Calibri"/>
                <a:sym typeface="Calibri"/>
              </a:rPr>
              <a:t>Reader, </a:t>
            </a:r>
            <a:r>
              <a:rPr lang="en" sz="1200" dirty="0">
                <a:solidFill>
                  <a:schemeClr val="dk1"/>
                </a:solidFill>
                <a:latin typeface="Calibri"/>
                <a:ea typeface="Calibri"/>
                <a:cs typeface="Calibri"/>
                <a:sym typeface="Calibri"/>
              </a:rPr>
              <a:t>“The Lifecycle of Moths and Butterflies.”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“First we read the text, ‘Babies,’ together. Now we will read a related text with the same title. This text is filled with words that YOU can read! There are decodable words, and there are some words that don’t play fair, like ‘another.’”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t>
            </a:r>
            <a:r>
              <a:rPr lang="en" sz="1200" dirty="0" smtClean="0">
                <a:solidFill>
                  <a:schemeClr val="dk1"/>
                </a:solidFill>
                <a:latin typeface="Calibri"/>
                <a:ea typeface="Calibri"/>
                <a:cs typeface="Calibri"/>
                <a:sym typeface="Calibri"/>
              </a:rPr>
              <a:t>students</a:t>
            </a:r>
            <a:r>
              <a:rPr lang="en" sz="1200" dirty="0">
                <a:solidFill>
                  <a:schemeClr val="dk1"/>
                </a:solidFill>
                <a:latin typeface="Calibri"/>
                <a:ea typeface="Calibri"/>
                <a:cs typeface="Calibri"/>
                <a:sym typeface="Calibri"/>
              </a:rPr>
              <a:t>’ attention to high-frequency words (“another,” “inside,” “isn’t,” “pretty,” “process,” “similar,” “usually,” “you’re”) on the Interactive Word Wall.</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Lifecycle of Moths and Butterflies.</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“The Lifecycle of Moths and Butterflies.”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“The Lifecycle of Moths and Butterflies.”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readers in the Partial Alphabetic phase have trouble finding the high-frequency words, consider allowing a reader in the Full or Consolidated Alphabetic phase to help them. Or consider asking them to find the beginning letter of the word instead of the whole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their “Reader’s Toolbox” as needed to decode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Fluency Rubric as needed.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2311944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2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34031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3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19995995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4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026654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Engagement Text: “The Lifecycle of Moths and Butterflies”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“Babies”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(Supporting Materials-Teacher Guide,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Decodable Reader: “The Lifecycle of Moths and Butterflies”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“The Lifecycle of Moths and Butterflies” (one per student, see Student Workbook)</a:t>
            </a:r>
            <a:endParaRPr sz="1200"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04455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5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1916447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6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162847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7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10864310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8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14700076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473c041cd8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g473c041cd8_0_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i="0" dirty="0">
                <a:latin typeface="Calibri"/>
                <a:ea typeface="Calibri"/>
                <a:cs typeface="Calibri"/>
                <a:sym typeface="Calibri"/>
              </a:rPr>
              <a:t>(examples: </a:t>
            </a:r>
            <a:r>
              <a:rPr lang="en" sz="1200" b="1" i="0" dirty="0">
                <a:latin typeface="Calibri"/>
                <a:ea typeface="Calibri"/>
                <a:cs typeface="Calibri"/>
                <a:sym typeface="Calibri"/>
              </a:rPr>
              <a:t>be able to do something on your own, be able to help myself with something</a:t>
            </a:r>
            <a:r>
              <a:rPr lang="en" sz="1200" i="0" dirty="0">
                <a:latin typeface="Calibri"/>
                <a:ea typeface="Calibri"/>
                <a:cs typeface="Calibri"/>
                <a:sym typeface="Calibri"/>
              </a:rPr>
              <a:t>) </a:t>
            </a:r>
            <a:r>
              <a:rPr lang="en" sz="1200" i="1" dirty="0">
                <a:latin typeface="Calibri"/>
                <a:ea typeface="Calibri"/>
                <a:cs typeface="Calibri"/>
                <a:sym typeface="Calibri"/>
              </a:rPr>
              <a:t>“What does it mean to be an independent reader?” </a:t>
            </a:r>
            <a:r>
              <a:rPr lang="en" sz="1200" i="0" dirty="0">
                <a:latin typeface="Calibri"/>
                <a:ea typeface="Calibri"/>
                <a:cs typeface="Calibri"/>
                <a:sym typeface="Calibri"/>
              </a:rPr>
              <a:t>(examples: </a:t>
            </a:r>
            <a:r>
              <a:rPr lang="en" sz="1200" b="1" i="0" dirty="0">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latin typeface="Calibri"/>
                <a:ea typeface="Calibri"/>
                <a:cs typeface="Calibri"/>
                <a:sym typeface="Calibri"/>
              </a:rPr>
              <a:t>)</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t>
            </a:r>
            <a:r>
              <a:rPr lang="en" sz="1200" dirty="0" smtClean="0">
                <a:solidFill>
                  <a:schemeClr val="dk1"/>
                </a:solidFill>
                <a:latin typeface="Calibri"/>
                <a:ea typeface="Calibri"/>
                <a:cs typeface="Calibri"/>
                <a:sym typeface="Calibri"/>
              </a:rPr>
              <a:t>responses </a:t>
            </a:r>
            <a:r>
              <a:rPr lang="en" sz="1200" dirty="0">
                <a:solidFill>
                  <a:schemeClr val="dk1"/>
                </a:solidFill>
                <a:latin typeface="Calibri"/>
                <a:ea typeface="Calibri"/>
                <a:cs typeface="Calibri"/>
                <a:sym typeface="Calibri"/>
              </a:rPr>
              <a:t>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384" name="Google Shape;384;g473c041cd8_0_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5" name="Google Shape;385;g473c041cd8_0_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14143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 frequency words from this cycle by either completing detective word work and/or reading the decodable story.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73360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70203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t>
            </a:r>
            <a:r>
              <a:rPr lang="en" sz="1200" dirty="0" smtClean="0">
                <a:solidFill>
                  <a:schemeClr val="dk1"/>
                </a:solidFill>
                <a:latin typeface="Calibri"/>
                <a:ea typeface="Calibri"/>
                <a:cs typeface="Calibri"/>
                <a:sym typeface="Calibri"/>
              </a:rPr>
              <a:t>apart. Student </a:t>
            </a:r>
            <a:r>
              <a:rPr lang="en" sz="1200" dirty="0">
                <a:solidFill>
                  <a:schemeClr val="dk1"/>
                </a:solidFill>
                <a:latin typeface="Calibri"/>
                <a:ea typeface="Calibri"/>
                <a:cs typeface="Calibri"/>
                <a:sym typeface="Calibri"/>
              </a:rPr>
              <a:t>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a:t>
            </a:r>
            <a:r>
              <a:rPr lang="en" sz="1200" dirty="0" smtClean="0">
                <a:solidFill>
                  <a:schemeClr val="dk1"/>
                </a:solidFill>
                <a:latin typeface="Calibri"/>
                <a:ea typeface="Calibri"/>
                <a:cs typeface="Calibri"/>
                <a:sym typeface="Calibri"/>
              </a:rPr>
              <a:t>of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The Lifecycle of Moths and Butterflies” decodable text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1" dirty="0">
                <a:solidFill>
                  <a:schemeClr val="dk1"/>
                </a:solidFill>
                <a:latin typeface="Calibri"/>
                <a:ea typeface="Calibri"/>
                <a:cs typeface="Calibri"/>
                <a:sym typeface="Calibri"/>
              </a:rPr>
              <a:t>: Fluency Rubric</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Reader’s Toolbox</a:t>
            </a:r>
            <a:r>
              <a:rPr lang="en" sz="1200" dirty="0">
                <a:solidFill>
                  <a:schemeClr val="dk1"/>
                </a:solidFill>
                <a:latin typeface="Calibri"/>
                <a:ea typeface="Calibri"/>
                <a:cs typeface="Calibri"/>
                <a:sym typeface="Calibri"/>
              </a:rPr>
              <a:t>,  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 sz="1200" dirty="0" smtClean="0">
                <a:solidFill>
                  <a:schemeClr val="dk1"/>
                </a:solidFill>
                <a:latin typeface="Calibri"/>
                <a:ea typeface="Calibri"/>
                <a:cs typeface="Calibri"/>
                <a:sym typeface="Calibri"/>
              </a:rPr>
              <a:t>on</a:t>
            </a:r>
            <a:r>
              <a:rPr lang="en" sz="1200" baseline="0" dirty="0" smtClean="0">
                <a:solidFill>
                  <a:schemeClr val="dk1"/>
                </a:solidFill>
                <a:latin typeface="Calibri"/>
                <a:ea typeface="Calibri"/>
                <a:cs typeface="Calibri"/>
                <a:sym typeface="Calibri"/>
              </a:rPr>
              <a:t> the </a:t>
            </a:r>
            <a:r>
              <a:rPr lang="en" sz="1200" dirty="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a:t>
            </a:r>
            <a:r>
              <a:rPr lang="en" sz="1200" dirty="0" smtClean="0">
                <a:solidFill>
                  <a:schemeClr val="dk1"/>
                </a:solidFill>
                <a:latin typeface="Calibri"/>
                <a:ea typeface="Calibri"/>
                <a:cs typeface="Calibri"/>
                <a:sym typeface="Calibri"/>
              </a:rPr>
              <a:t>words </a:t>
            </a:r>
            <a:r>
              <a:rPr lang="en" sz="1200" dirty="0">
                <a:solidFill>
                  <a:schemeClr val="dk1"/>
                </a:solidFill>
                <a:latin typeface="Calibri"/>
                <a:ea typeface="Calibri"/>
                <a:cs typeface="Calibri"/>
                <a:sym typeface="Calibri"/>
              </a:rPr>
              <a:t>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Fluency Rubric?</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for independent reading in place of or in addition to the decodable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their “Reader’s Toolbox” tools as needed to decode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8903641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4a622c8f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4a622c8f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Pacing: see slide 27</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Suggested Fluency Rubric for refer</a:t>
            </a:r>
            <a:r>
              <a:rPr lang="en" sz="1200">
                <a:latin typeface="Calibri"/>
                <a:ea typeface="Calibri"/>
                <a:cs typeface="Calibri"/>
                <a:sym typeface="Calibri"/>
              </a:rPr>
              <a:t>ence as needed</a:t>
            </a:r>
            <a:r>
              <a:rPr lang="en"/>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5655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4a622c8f7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4a622c8f7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27</a:t>
            </a:r>
            <a:endParaRPr sz="1200" b="1">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5661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the Engagement Text: “The Lifecycle of Moths and Butterflies.”</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2885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apply what they have learned about the schwa sound to reading words containing /ə/ spelled with “a.” Students also apply knowledge of vowel sounds to decode and analyze high-frequency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read high frequency words and determine why the words are regularly or irregularly spelled.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decode two-syllable /ə/ words spelled with “a,” words containing vowel teams (one- or two-syllable) and irregularly spelled high-frequency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Key Vocabulary: </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comprehension, grapple, responsibility, retelling (L)</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advanced, caterpillar, chrysalis, emerges, frequent, larva, lifecycle, migrate, pupa, structure, transformation (T)</a:t>
            </a:r>
            <a:endParaRPr sz="1200">
              <a:latin typeface="Calibri"/>
              <a:ea typeface="Calibri"/>
              <a:cs typeface="Calibri"/>
              <a:sym typeface="Calibri"/>
            </a:endParaRPr>
          </a:p>
        </p:txBody>
      </p:sp>
    </p:spTree>
    <p:extLst>
      <p:ext uri="{BB962C8B-B14F-4D97-AF65-F5344CB8AC3E}">
        <p14:creationId xmlns:p14="http://schemas.microsoft.com/office/powerpoint/2010/main" val="2924882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7827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a:t>
            </a:r>
            <a:r>
              <a:rPr lang="en" sz="1200" dirty="0" smtClean="0">
                <a:latin typeface="Calibri" panose="020F0502020204030204" pitchFamily="34" charset="0"/>
                <a:sym typeface="Calibri"/>
              </a:rPr>
              <a:t>meaning </a:t>
            </a:r>
            <a:r>
              <a:rPr lang="en" sz="1200" dirty="0">
                <a:latin typeface="Calibri" panose="020F0502020204030204" pitchFamily="34" charset="0"/>
                <a:sym typeface="Calibri"/>
              </a:rPr>
              <a:t>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a:t>
            </a:r>
            <a:r>
              <a:rPr lang="en" sz="1200" dirty="0" smtClean="0">
                <a:latin typeface="Calibri" panose="020F0502020204030204" pitchFamily="34" charset="0"/>
                <a:sym typeface="Calibri"/>
              </a:rPr>
              <a:t>heard.“ </a:t>
            </a:r>
            <a:r>
              <a:rPr lang="en" sz="1200" dirty="0">
                <a:latin typeface="Calibri" panose="020F0502020204030204" pitchFamily="34" charset="0"/>
                <a:sym typeface="Calibri"/>
              </a:rPr>
              <a:t>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7508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86b4a2af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86b4a2af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3 - 5 minutes for uninterrupted first read and 8 - 15 minutes for the second read with questions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“The Lifecycle of Moths and Butterflies” aloud twice. The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text: ‘The Lifecycle of Moths and Butterflies.’ After 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“The Lifecycle of Moths and Butterflies.”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are sharing what they have learned from listening to the story</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additional help, including ELLs, consider providing picture cards of nouns in “The Lifecycle of Moths and Butterflies” to support comprehension.</a:t>
            </a:r>
            <a:endParaRPr sz="1200" dirty="0">
              <a:latin typeface="Calibri" panose="020F0502020204030204" pitchFamily="34" charset="0"/>
              <a:sym typeface="Calibri"/>
            </a:endParaRPr>
          </a:p>
          <a:p>
            <a:pPr marL="457200" lvl="0" indent="0" algn="l" rtl="0">
              <a:spcBef>
                <a:spcPts val="0"/>
              </a:spcBef>
              <a:spcAft>
                <a:spcPts val="0"/>
              </a:spcAft>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604088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latin typeface="Calibri"/>
                <a:ea typeface="Calibri"/>
                <a:cs typeface="Calibri"/>
                <a:sym typeface="Calibri"/>
              </a:rPr>
              <a:t>Suggested slide pacing: 5 - 8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ask comprehension questions.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comprehension questions for “The Lifecycle of Moths and Butterflies.”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Recall: </a:t>
            </a:r>
            <a:endParaRPr sz="120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What are the four stages in the life cycle of butterflies and moths</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egg, larva, pupa, adult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Inference:  </a:t>
            </a:r>
            <a:endParaRPr sz="120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Why do you think the larva needs to shed its skin?</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so it can grow; because it is growing bigger</a:t>
            </a:r>
            <a:r>
              <a:rPr lang="en"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Extension Question:</a:t>
            </a:r>
            <a:endParaRPr sz="120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What questions do you have about the lifecycle of butterflies and moths?</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Questions will vary</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answer comprehension questions about text.</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Reread the portion of the text with the answer to the question as needed.</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latin typeface="Calibri"/>
              <a:ea typeface="Calibri"/>
              <a:cs typeface="Calibri"/>
              <a:sym typeface="Calibri"/>
            </a:endParaRPr>
          </a:p>
        </p:txBody>
      </p:sp>
    </p:spTree>
    <p:extLst>
      <p:ext uri="{BB962C8B-B14F-4D97-AF65-F5344CB8AC3E}">
        <p14:creationId xmlns:p14="http://schemas.microsoft.com/office/powerpoint/2010/main" val="1551905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The Lifecycle of Moths and Butterflies.” </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the text, we learn that the pupa stage is when the real ‘transformation’ begins. What does ‘transformation’ 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change; changing into something new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 adult butterfly ‘emerges’ from its chrysalis as an adult. How can you describe the word ‘emerges’?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comes out; appears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reread portion of text with the information to answer the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24538047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4"/>
        <p:cNvGrpSpPr/>
        <p:nvPr/>
      </p:nvGrpSpPr>
      <p:grpSpPr>
        <a:xfrm>
          <a:off x="0" y="0"/>
          <a:ext cx="0" cy="0"/>
          <a:chOff x="0" y="0"/>
          <a:chExt cx="0" cy="0"/>
        </a:xfrm>
      </p:grpSpPr>
      <p:sp>
        <p:nvSpPr>
          <p:cNvPr id="185" name="Google Shape;185;p2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6" name="Google Shape;186;p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7" name="Google Shape;187;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8"/>
        <p:cNvGrpSpPr/>
        <p:nvPr/>
      </p:nvGrpSpPr>
      <p:grpSpPr>
        <a:xfrm>
          <a:off x="0" y="0"/>
          <a:ext cx="0" cy="0"/>
          <a:chOff x="0" y="0"/>
          <a:chExt cx="0" cy="0"/>
        </a:xfrm>
      </p:grpSpPr>
      <p:sp>
        <p:nvSpPr>
          <p:cNvPr id="189" name="Google Shape;189;p3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0" name="Google Shape;190;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1"/>
        <p:cNvGrpSpPr/>
        <p:nvPr/>
      </p:nvGrpSpPr>
      <p:grpSpPr>
        <a:xfrm>
          <a:off x="0" y="0"/>
          <a:ext cx="0" cy="0"/>
          <a:chOff x="0" y="0"/>
          <a:chExt cx="0" cy="0"/>
        </a:xfrm>
      </p:grpSpPr>
      <p:sp>
        <p:nvSpPr>
          <p:cNvPr id="192" name="Google Shape;192;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3" name="Google Shape;19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8" name="Google Shape;198;p3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9" name="Google Shape;199;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0"/>
        <p:cNvGrpSpPr/>
        <p:nvPr/>
      </p:nvGrpSpPr>
      <p:grpSpPr>
        <a:xfrm>
          <a:off x="0" y="0"/>
          <a:ext cx="0" cy="0"/>
          <a:chOff x="0" y="0"/>
          <a:chExt cx="0" cy="0"/>
        </a:xfrm>
      </p:grpSpPr>
      <p:sp>
        <p:nvSpPr>
          <p:cNvPr id="201" name="Google Shape;201;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2" name="Google Shape;202;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5" name="Google Shape;205;p3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6" name="Google Shape;206;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9" name="Google Shape;209;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10"/>
        <p:cNvGrpSpPr/>
        <p:nvPr/>
      </p:nvGrpSpPr>
      <p:grpSpPr>
        <a:xfrm>
          <a:off x="0" y="0"/>
          <a:ext cx="0" cy="0"/>
          <a:chOff x="0" y="0"/>
          <a:chExt cx="0" cy="0"/>
        </a:xfrm>
      </p:grpSpPr>
      <p:sp>
        <p:nvSpPr>
          <p:cNvPr id="211" name="Google Shape;211;p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13" name="Google Shape;213;p3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4" name="Google Shape;214;p3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5" name="Google Shape;21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6"/>
        <p:cNvGrpSpPr/>
        <p:nvPr/>
      </p:nvGrpSpPr>
      <p:grpSpPr>
        <a:xfrm>
          <a:off x="0" y="0"/>
          <a:ext cx="0" cy="0"/>
          <a:chOff x="0" y="0"/>
          <a:chExt cx="0" cy="0"/>
        </a:xfrm>
      </p:grpSpPr>
      <p:sp>
        <p:nvSpPr>
          <p:cNvPr id="217" name="Google Shape;217;p3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8" name="Google Shape;218;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9"/>
        <p:cNvGrpSpPr/>
        <p:nvPr/>
      </p:nvGrpSpPr>
      <p:grpSpPr>
        <a:xfrm>
          <a:off x="0" y="0"/>
          <a:ext cx="0" cy="0"/>
          <a:chOff x="0" y="0"/>
          <a:chExt cx="0" cy="0"/>
        </a:xfrm>
      </p:grpSpPr>
      <p:sp>
        <p:nvSpPr>
          <p:cNvPr id="220" name="Google Shape;220;p3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21" name="Google Shape;221;p3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22" name="Google Shape;222;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82" name="Google Shape;182;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83" name="Google Shape;183;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5.xml"/><Relationship Id="rId5" Type="http://schemas.openxmlformats.org/officeDocument/2006/relationships/image" Target="../media/image22.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8.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221675" y="23139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21: Lesson 102</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30" name="Google Shape;230;p40"/>
          <p:cNvSpPr txBox="1">
            <a:spLocks noGrp="1"/>
          </p:cNvSpPr>
          <p:nvPr>
            <p:ph type="body" idx="1"/>
          </p:nvPr>
        </p:nvSpPr>
        <p:spPr>
          <a:xfrm>
            <a:off x="221675" y="986401"/>
            <a:ext cx="8611929" cy="3607371"/>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i="1" dirty="0">
                <a:solidFill>
                  <a:schemeClr val="dk1"/>
                </a:solidFill>
              </a:rPr>
              <a:t>This lesson in</a:t>
            </a:r>
            <a:r>
              <a:rPr lang="en" sz="1600" i="1" dirty="0"/>
              <a:t>cludes three instructional practices: Engagement Text Read Aloud, Snap or Trap, and Decodable Reader Partner Search and Read. Students work with the Engagement Text: “The Lifecycle of Moths and Butterflies” to pique their interest about the Decodable Reader, by incorporating the topic and some words from this cycle into a read-aloud and engaging in a comprehension discussion. During Snap or Trap, students will determine which words are “snap” (easily decodable) and which are “trap” (difficult to decode/irregular) and explain their thinking. This lesson includes a contraction that is also a homophone (you’re). </a:t>
            </a:r>
            <a:r>
              <a:rPr lang="en" sz="1600" i="1" dirty="0" smtClean="0"/>
              <a:t>Students </a:t>
            </a:r>
            <a:r>
              <a:rPr lang="en" sz="1600" i="1" dirty="0"/>
              <a:t>will then read the decodable “The Lifecycle of Moths and Butterflies” with partners.</a:t>
            </a:r>
            <a:endParaRPr sz="1600" b="1" i="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a:t>
            </a:r>
            <a:r>
              <a:rPr lang="en" sz="1600" dirty="0"/>
              <a:t>/ə/ spelled with “a”</a:t>
            </a:r>
            <a:r>
              <a:rPr lang="en" sz="1600" dirty="0">
                <a:solidFill>
                  <a:schemeClr val="dk1"/>
                </a:solidFill>
              </a:rPr>
              <a:t>and </a:t>
            </a:r>
            <a:r>
              <a:rPr lang="en" sz="1600" dirty="0"/>
              <a:t>previous </a:t>
            </a:r>
            <a:r>
              <a:rPr lang="en" sz="1600" dirty="0">
                <a:solidFill>
                  <a:schemeClr val="dk1"/>
                </a:solidFill>
              </a:rPr>
              <a:t>cycles</a:t>
            </a:r>
            <a:r>
              <a:rPr lang="en" sz="1600" dirty="0"/>
              <a:t>’ spelling patterns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“another,” “inside,” “isn’t,” “pretty,” “process,” “similar,” “usually,” “you’re.”</a:t>
            </a:r>
            <a:endParaRPr sz="16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92" name="Google Shape;292;p4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8" name="Google Shape;298;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99" name="Google Shape;299;p50"/>
          <p:cNvPicPr preferRelativeResize="0"/>
          <p:nvPr/>
        </p:nvPicPr>
        <p:blipFill>
          <a:blip r:embed="rId3">
            <a:alphaModFix/>
          </a:blip>
          <a:stretch>
            <a:fillRect/>
          </a:stretch>
        </p:blipFill>
        <p:spPr>
          <a:xfrm>
            <a:off x="8319342" y="4269572"/>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1"/>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05" name="Google Shape;305;p51"/>
          <p:cNvSpPr txBox="1">
            <a:spLocks noGrp="1"/>
          </p:cNvSpPr>
          <p:nvPr>
            <p:ph type="body" idx="1"/>
          </p:nvPr>
        </p:nvSpPr>
        <p:spPr>
          <a:xfrm>
            <a:off x="311700" y="1033775"/>
            <a:ext cx="86925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another      inside  	 isn’t	  </a:t>
            </a:r>
            <a:r>
              <a:rPr lang="en" sz="3600" dirty="0" smtClean="0"/>
              <a:t>pretty    </a:t>
            </a: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306" name="Google Shape;306;p51"/>
          <p:cNvSpPr txBox="1"/>
          <p:nvPr/>
        </p:nvSpPr>
        <p:spPr>
          <a:xfrm>
            <a:off x="311700" y="2347475"/>
            <a:ext cx="85206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solidFill>
                  <a:schemeClr val="dk1"/>
                </a:solidFill>
                <a:latin typeface="Century Gothic"/>
                <a:ea typeface="Century Gothic"/>
                <a:cs typeface="Century Gothic"/>
                <a:sym typeface="Century Gothic"/>
              </a:rPr>
              <a:t>process  </a:t>
            </a:r>
            <a:r>
              <a:rPr lang="en" sz="3600" dirty="0" smtClean="0">
                <a:solidFill>
                  <a:schemeClr val="dk1"/>
                </a:solidFill>
                <a:latin typeface="Century Gothic"/>
                <a:ea typeface="Century Gothic"/>
                <a:cs typeface="Century Gothic"/>
                <a:sym typeface="Century Gothic"/>
              </a:rPr>
              <a:t>    similar </a:t>
            </a:r>
            <a:r>
              <a:rPr lang="en" sz="3600" dirty="0">
                <a:solidFill>
                  <a:schemeClr val="dk1"/>
                </a:solidFill>
                <a:latin typeface="Century Gothic"/>
                <a:ea typeface="Century Gothic"/>
                <a:cs typeface="Century Gothic"/>
                <a:sym typeface="Century Gothic"/>
              </a:rPr>
              <a:t>	usually  	  you’re	</a:t>
            </a:r>
            <a:endParaRPr dirty="0"/>
          </a:p>
          <a:p>
            <a:pPr marL="0" lvl="0" indent="0" algn="l" rtl="0">
              <a:spcBef>
                <a:spcPts val="800"/>
              </a:spcBef>
              <a:spcAft>
                <a:spcPts val="0"/>
              </a:spcAft>
              <a:buClr>
                <a:schemeClr val="dk1"/>
              </a:buClr>
              <a:buSzPts val="1100"/>
              <a:buFont typeface="Arial"/>
              <a:buNone/>
            </a:pP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12" name="Google Shape;312;p52"/>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13" name="Google Shape;313;p52"/>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14" name="Google Shape;314;p52"/>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3"/>
                                        </p:tgtEl>
                                        <p:attrNameLst>
                                          <p:attrName>style.visibility</p:attrName>
                                        </p:attrNameLst>
                                      </p:cBhvr>
                                      <p:to>
                                        <p:strVal val="visible"/>
                                      </p:to>
                                    </p:set>
                                    <p:animEffect transition="in" filter="fade">
                                      <p:cBhvr>
                                        <p:cTn id="7" dur="1000"/>
                                        <p:tgtEl>
                                          <p:spTgt spid="3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4"/>
                                        </p:tgtEl>
                                        <p:attrNameLst>
                                          <p:attrName>style.visibility</p:attrName>
                                        </p:attrNameLst>
                                      </p:cBhvr>
                                      <p:to>
                                        <p:strVal val="visible"/>
                                      </p:to>
                                    </p:set>
                                    <p:animEffect transition="in" filter="fade">
                                      <p:cBhvr>
                                        <p:cTn id="12" dur="1000"/>
                                        <p:tgtEl>
                                          <p:spTgt spid="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20" name="Google Shape;320;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6" name="Google Shape;326;p54"/>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The Lifecycle of Moths and Butterflies.</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27" name="Google Shape;327;p54"/>
          <p:cNvPicPr preferRelativeResize="0"/>
          <p:nvPr/>
        </p:nvPicPr>
        <p:blipFill>
          <a:blip r:embed="rId3">
            <a:alphaModFix/>
          </a:blip>
          <a:stretch>
            <a:fillRect/>
          </a:stretch>
        </p:blipFill>
        <p:spPr>
          <a:xfrm>
            <a:off x="8301558" y="4247800"/>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33" name="Google Shape;333;p55"/>
          <p:cNvPicPr preferRelativeResize="0"/>
          <p:nvPr/>
        </p:nvPicPr>
        <p:blipFill>
          <a:blip r:embed="rId3">
            <a:alphaModFix/>
          </a:blip>
          <a:stretch>
            <a:fillRect/>
          </a:stretch>
        </p:blipFill>
        <p:spPr>
          <a:xfrm>
            <a:off x="1107075" y="985925"/>
            <a:ext cx="3724275" cy="2105025"/>
          </a:xfrm>
          <a:prstGeom prst="rect">
            <a:avLst/>
          </a:prstGeom>
          <a:noFill/>
          <a:ln>
            <a:noFill/>
          </a:ln>
        </p:spPr>
      </p:pic>
      <p:pic>
        <p:nvPicPr>
          <p:cNvPr id="334" name="Google Shape;334;p55"/>
          <p:cNvPicPr preferRelativeResize="0"/>
          <p:nvPr/>
        </p:nvPicPr>
        <p:blipFill>
          <a:blip r:embed="rId4">
            <a:alphaModFix/>
          </a:blip>
          <a:stretch>
            <a:fillRect/>
          </a:stretch>
        </p:blipFill>
        <p:spPr>
          <a:xfrm>
            <a:off x="4208250" y="1116527"/>
            <a:ext cx="4031550" cy="2640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title"/>
          </p:nvPr>
        </p:nvSpPr>
        <p:spPr>
          <a:xfrm>
            <a:off x="311700" y="31108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40" name="Google Shape;340;p56"/>
          <p:cNvPicPr preferRelativeResize="0"/>
          <p:nvPr/>
        </p:nvPicPr>
        <p:blipFill>
          <a:blip r:embed="rId3">
            <a:alphaModFix/>
          </a:blip>
          <a:stretch>
            <a:fillRect/>
          </a:stretch>
        </p:blipFill>
        <p:spPr>
          <a:xfrm>
            <a:off x="2243650" y="1276325"/>
            <a:ext cx="4656700" cy="20489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46" name="Google Shape;346;p57"/>
          <p:cNvPicPr preferRelativeResize="0"/>
          <p:nvPr/>
        </p:nvPicPr>
        <p:blipFill>
          <a:blip r:embed="rId3">
            <a:alphaModFix/>
          </a:blip>
          <a:stretch>
            <a:fillRect/>
          </a:stretch>
        </p:blipFill>
        <p:spPr>
          <a:xfrm>
            <a:off x="2567100" y="1291900"/>
            <a:ext cx="4587462" cy="273640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2" name="Google Shape;352;p58"/>
          <p:cNvPicPr preferRelativeResize="0"/>
          <p:nvPr/>
        </p:nvPicPr>
        <p:blipFill>
          <a:blip r:embed="rId3">
            <a:alphaModFix/>
          </a:blip>
          <a:stretch>
            <a:fillRect/>
          </a:stretch>
        </p:blipFill>
        <p:spPr>
          <a:xfrm>
            <a:off x="5209450" y="1016050"/>
            <a:ext cx="3476625" cy="2971800"/>
          </a:xfrm>
          <a:prstGeom prst="rect">
            <a:avLst/>
          </a:prstGeom>
          <a:noFill/>
          <a:ln>
            <a:noFill/>
          </a:ln>
        </p:spPr>
      </p:pic>
      <p:pic>
        <p:nvPicPr>
          <p:cNvPr id="353" name="Google Shape;353;p58"/>
          <p:cNvPicPr preferRelativeResize="0"/>
          <p:nvPr/>
        </p:nvPicPr>
        <p:blipFill>
          <a:blip r:embed="rId4">
            <a:alphaModFix/>
          </a:blip>
          <a:stretch>
            <a:fillRect/>
          </a:stretch>
        </p:blipFill>
        <p:spPr>
          <a:xfrm>
            <a:off x="311700" y="1470488"/>
            <a:ext cx="4612025" cy="1701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500">
              <a:solidFill>
                <a:schemeClr val="dk1"/>
              </a:solidFill>
            </a:endParaRPr>
          </a:p>
          <a:p>
            <a:pPr marL="457200" lvl="0" indent="-342900" algn="l" rtl="0">
              <a:spcBef>
                <a:spcPts val="800"/>
              </a:spcBef>
              <a:spcAft>
                <a:spcPts val="0"/>
              </a:spcAft>
              <a:buClr>
                <a:schemeClr val="dk1"/>
              </a:buClr>
              <a:buSzPts val="1800"/>
              <a:buChar char="•"/>
            </a:pPr>
            <a:r>
              <a:rPr lang="en" sz="1800"/>
              <a:t>Enlarged Engagement Text: “The Lifecycle of Moths and Butterflies”</a:t>
            </a:r>
            <a:r>
              <a:rPr lang="en" sz="1800">
                <a:solidFill>
                  <a:schemeClr val="dk1"/>
                </a:solidFill>
              </a:rPr>
              <a:t> </a:t>
            </a:r>
            <a:endParaRPr sz="1800"/>
          </a:p>
          <a:p>
            <a:pPr marL="457200" lvl="0" indent="-342900" algn="l" rtl="0">
              <a:spcBef>
                <a:spcPts val="0"/>
              </a:spcBef>
              <a:spcAft>
                <a:spcPts val="0"/>
              </a:spcAft>
              <a:buClr>
                <a:schemeClr val="dk1"/>
              </a:buClr>
              <a:buSzPts val="1800"/>
              <a:buChar char="•"/>
            </a:pPr>
            <a:r>
              <a:rPr lang="en" sz="1800"/>
              <a:t>Snap or Trap</a:t>
            </a:r>
            <a:r>
              <a:rPr lang="en" sz="1800">
                <a:solidFill>
                  <a:schemeClr val="dk1"/>
                </a:solidFill>
              </a:rPr>
              <a:t> Word Cards and T-chart </a:t>
            </a:r>
            <a:endParaRPr sz="1800"/>
          </a:p>
          <a:p>
            <a:pPr marL="457200" lvl="0" indent="-342900" algn="l" rtl="0">
              <a:spcBef>
                <a:spcPts val="0"/>
              </a:spcBef>
              <a:spcAft>
                <a:spcPts val="0"/>
              </a:spcAft>
              <a:buSzPts val="1800"/>
              <a:buChar char="•"/>
            </a:pPr>
            <a:r>
              <a:rPr lang="en" sz="1800"/>
              <a:t>Enlarged Decodable Reader: “The Lifecycle of Moths and Butterflies”</a:t>
            </a:r>
            <a:endParaRPr sz="1800"/>
          </a:p>
          <a:p>
            <a:pPr marL="457200" lvl="0" indent="-342900" algn="l" rtl="0">
              <a:spcBef>
                <a:spcPts val="0"/>
              </a:spcBef>
              <a:spcAft>
                <a:spcPts val="0"/>
              </a:spcAft>
              <a:buSzPts val="1800"/>
              <a:buChar char="•"/>
            </a:pPr>
            <a:r>
              <a:rPr lang="en" sz="1800"/>
              <a:t>Decodable Reader: “The Lifecycle of Moths and Butterflies” </a:t>
            </a:r>
            <a:endParaRPr sz="1800" b="1">
              <a:solidFill>
                <a:schemeClr val="dk1"/>
              </a:solidFill>
            </a:endParaRPr>
          </a:p>
          <a:p>
            <a:pPr marL="0" lvl="0" indent="0" algn="l" rtl="0">
              <a:spcBef>
                <a:spcPts val="1000"/>
              </a:spcBef>
              <a:spcAft>
                <a:spcPts val="0"/>
              </a:spcAft>
              <a:buClr>
                <a:schemeClr val="dk1"/>
              </a:buClr>
              <a:buSzPts val="1100"/>
              <a:buFont typeface="Arial"/>
              <a:buNone/>
            </a:pPr>
            <a:r>
              <a:rPr lang="en" sz="1800" b="1">
                <a:solidFill>
                  <a:schemeClr val="dk1"/>
                </a:solidFill>
              </a:rPr>
              <a:t>Materials to Gather from Previous Lessons:</a:t>
            </a:r>
            <a:endParaRPr sz="1500">
              <a:solidFill>
                <a:schemeClr val="dk1"/>
              </a:solidFill>
            </a:endParaRPr>
          </a:p>
          <a:p>
            <a:pPr marL="457200" lvl="0" indent="-342900" algn="l" rtl="0">
              <a:spcBef>
                <a:spcPts val="800"/>
              </a:spcBef>
              <a:spcAft>
                <a:spcPts val="0"/>
              </a:spcAft>
              <a:buClr>
                <a:schemeClr val="dk1"/>
              </a:buClr>
              <a:buSzPts val="1800"/>
              <a:buChar char="•"/>
            </a:pPr>
            <a:r>
              <a:rPr lang="en" sz="1800">
                <a:solidFill>
                  <a:schemeClr val="dk1"/>
                </a:solidFill>
              </a:rPr>
              <a:t>Highlighters, highlighter tape (optional)</a:t>
            </a:r>
            <a:endParaRPr sz="180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a:t>
            </a:r>
            <a:r>
              <a:rPr lang="en" sz="2800" dirty="0" smtClean="0"/>
              <a:t>2: </a:t>
            </a:r>
            <a:r>
              <a:rPr lang="en" sz="2800" dirty="0"/>
              <a:t>Module 4: Part 1: Cycle 21: Lesson 102</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9" name="Google Shape;359;p59"/>
          <p:cNvPicPr preferRelativeResize="0"/>
          <p:nvPr/>
        </p:nvPicPr>
        <p:blipFill>
          <a:blip r:embed="rId3">
            <a:alphaModFix/>
          </a:blip>
          <a:stretch>
            <a:fillRect/>
          </a:stretch>
        </p:blipFill>
        <p:spPr>
          <a:xfrm>
            <a:off x="1000125" y="1044875"/>
            <a:ext cx="3571875" cy="3381375"/>
          </a:xfrm>
          <a:prstGeom prst="rect">
            <a:avLst/>
          </a:prstGeom>
          <a:noFill/>
          <a:ln>
            <a:noFill/>
          </a:ln>
        </p:spPr>
      </p:pic>
      <p:pic>
        <p:nvPicPr>
          <p:cNvPr id="360" name="Google Shape;360;p59"/>
          <p:cNvPicPr preferRelativeResize="0"/>
          <p:nvPr/>
        </p:nvPicPr>
        <p:blipFill>
          <a:blip r:embed="rId4">
            <a:alphaModFix/>
          </a:blip>
          <a:stretch>
            <a:fillRect/>
          </a:stretch>
        </p:blipFill>
        <p:spPr>
          <a:xfrm>
            <a:off x="4572000" y="1606750"/>
            <a:ext cx="4460100" cy="17905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6" name="Google Shape;366;p60"/>
          <p:cNvPicPr preferRelativeResize="0"/>
          <p:nvPr/>
        </p:nvPicPr>
        <p:blipFill>
          <a:blip r:embed="rId3">
            <a:alphaModFix/>
          </a:blip>
          <a:stretch>
            <a:fillRect/>
          </a:stretch>
        </p:blipFill>
        <p:spPr>
          <a:xfrm>
            <a:off x="5396750" y="605838"/>
            <a:ext cx="3210990" cy="3931825"/>
          </a:xfrm>
          <a:prstGeom prst="rect">
            <a:avLst/>
          </a:prstGeom>
          <a:noFill/>
          <a:ln>
            <a:noFill/>
          </a:ln>
        </p:spPr>
      </p:pic>
      <p:pic>
        <p:nvPicPr>
          <p:cNvPr id="367" name="Google Shape;367;p60"/>
          <p:cNvPicPr preferRelativeResize="0"/>
          <p:nvPr/>
        </p:nvPicPr>
        <p:blipFill>
          <a:blip r:embed="rId4">
            <a:alphaModFix/>
          </a:blip>
          <a:stretch>
            <a:fillRect/>
          </a:stretch>
        </p:blipFill>
        <p:spPr>
          <a:xfrm>
            <a:off x="311700" y="1757100"/>
            <a:ext cx="4770500" cy="15825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73" name="Google Shape;373;p61"/>
          <p:cNvPicPr preferRelativeResize="0"/>
          <p:nvPr/>
        </p:nvPicPr>
        <p:blipFill>
          <a:blip r:embed="rId3">
            <a:alphaModFix/>
          </a:blip>
          <a:stretch>
            <a:fillRect/>
          </a:stretch>
        </p:blipFill>
        <p:spPr>
          <a:xfrm>
            <a:off x="311700" y="1044086"/>
            <a:ext cx="3868675" cy="3055315"/>
          </a:xfrm>
          <a:prstGeom prst="rect">
            <a:avLst/>
          </a:prstGeom>
          <a:noFill/>
          <a:ln>
            <a:noFill/>
          </a:ln>
        </p:spPr>
      </p:pic>
      <p:pic>
        <p:nvPicPr>
          <p:cNvPr id="374" name="Google Shape;374;p61"/>
          <p:cNvPicPr preferRelativeResize="0"/>
          <p:nvPr/>
        </p:nvPicPr>
        <p:blipFill>
          <a:blip r:embed="rId4">
            <a:alphaModFix/>
          </a:blip>
          <a:stretch>
            <a:fillRect/>
          </a:stretch>
        </p:blipFill>
        <p:spPr>
          <a:xfrm>
            <a:off x="4572000" y="1111312"/>
            <a:ext cx="4283925" cy="29208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6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80" name="Google Shape;380;p62"/>
          <p:cNvPicPr preferRelativeResize="0"/>
          <p:nvPr/>
        </p:nvPicPr>
        <p:blipFill>
          <a:blip r:embed="rId3">
            <a:alphaModFix/>
          </a:blip>
          <a:stretch>
            <a:fillRect/>
          </a:stretch>
        </p:blipFill>
        <p:spPr>
          <a:xfrm>
            <a:off x="1993475" y="1422291"/>
            <a:ext cx="5157050" cy="22989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63"/>
          <p:cNvSpPr txBox="1">
            <a:spLocks noGrp="1"/>
          </p:cNvSpPr>
          <p:nvPr>
            <p:ph type="title"/>
          </p:nvPr>
        </p:nvSpPr>
        <p:spPr>
          <a:xfrm>
            <a:off x="384916"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388" name="Google Shape;388;p63"/>
          <p:cNvSpPr txBox="1">
            <a:spLocks noGrp="1"/>
          </p:cNvSpPr>
          <p:nvPr>
            <p:ph type="body" idx="1"/>
          </p:nvPr>
        </p:nvSpPr>
        <p:spPr>
          <a:xfrm>
            <a:off x="3858591" y="13649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389" name="Google Shape;389;p63"/>
          <p:cNvPicPr preferRelativeResize="0"/>
          <p:nvPr/>
        </p:nvPicPr>
        <p:blipFill>
          <a:blip r:embed="rId3">
            <a:alphaModFix/>
          </a:blip>
          <a:stretch>
            <a:fillRect/>
          </a:stretch>
        </p:blipFill>
        <p:spPr>
          <a:xfrm>
            <a:off x="666998" y="1364923"/>
            <a:ext cx="2416224" cy="24162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6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95" name="Google Shape;395;p64"/>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01" name="Google Shape;401;p6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t>I can use what I know to read high frequency words and two-syllable words with the schwa sound spelled “a.”</a:t>
            </a:r>
            <a:endParaRPr sz="2400"/>
          </a:p>
          <a:p>
            <a:pPr marL="457200" lvl="0" indent="-381000" algn="l" rtl="0">
              <a:lnSpc>
                <a:spcPct val="120000"/>
              </a:lnSpc>
              <a:spcBef>
                <a:spcPts val="0"/>
              </a:spcBef>
              <a:spcAft>
                <a:spcPts val="0"/>
              </a:spcAft>
              <a:buClr>
                <a:schemeClr val="dk1"/>
              </a:buClr>
              <a:buSzPts val="2400"/>
              <a:buChar char="•"/>
            </a:pPr>
            <a:r>
              <a:rPr lang="en" sz="2400">
                <a:solidFill>
                  <a:schemeClr val="dk1"/>
                </a:solidFill>
              </a:rPr>
              <a:t>I can fl</a:t>
            </a:r>
            <a:r>
              <a:rPr lang="en" sz="2400"/>
              <a:t>uently </a:t>
            </a:r>
            <a:r>
              <a:rPr lang="en" sz="2400">
                <a:solidFill>
                  <a:schemeClr val="dk1"/>
                </a:solidFill>
              </a:rPr>
              <a:t>read the decodable text: “</a:t>
            </a:r>
            <a:r>
              <a:rPr lang="en" sz="2400"/>
              <a:t>The Lifecycle of Moths and Butterflies.</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402" name="Google Shape;402;p65"/>
          <p:cNvPicPr preferRelativeResize="0"/>
          <p:nvPr/>
        </p:nvPicPr>
        <p:blipFill>
          <a:blip r:embed="rId3">
            <a:alphaModFix/>
          </a:blip>
          <a:stretch>
            <a:fillRect/>
          </a:stretch>
        </p:blipFill>
        <p:spPr>
          <a:xfrm>
            <a:off x="8301558" y="4280458"/>
            <a:ext cx="792000" cy="6421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graphicFrame>
        <p:nvGraphicFramePr>
          <p:cNvPr id="407" name="Google Shape;407;p66"/>
          <p:cNvGraphicFramePr/>
          <p:nvPr>
            <p:extLst>
              <p:ext uri="{D42A27DB-BD31-4B8C-83A1-F6EECF244321}">
                <p14:modId xmlns:p14="http://schemas.microsoft.com/office/powerpoint/2010/main" val="3719261295"/>
              </p:ext>
            </p:extLst>
          </p:nvPr>
        </p:nvGraphicFramePr>
        <p:xfrm>
          <a:off x="0" y="-16094"/>
          <a:ext cx="9143975" cy="5082365"/>
        </p:xfrm>
        <a:graphic>
          <a:graphicData uri="http://schemas.openxmlformats.org/drawingml/2006/table">
            <a:tbl>
              <a:tblPr>
                <a:noFill/>
                <a:tableStyleId>{78E389BC-AA97-4FC6-BCD6-BB8691B88B73}</a:tableStyleId>
              </a:tblPr>
              <a:tblGrid>
                <a:gridCol w="3120125"/>
                <a:gridCol w="3144075"/>
                <a:gridCol w="2879775"/>
              </a:tblGrid>
              <a:tr h="5789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solidFill>
                            <a:schemeClr val="dk1"/>
                          </a:solidFill>
                          <a:latin typeface="Century Gothic"/>
                          <a:ea typeface="Century Gothic"/>
                          <a:cs typeface="Century Gothic"/>
                          <a:sym typeface="Century Gothic"/>
                        </a:rPr>
                        <a:t>  Independent Reading</a:t>
                      </a:r>
                      <a:endParaRPr sz="1800" b="1" dirty="0">
                        <a:latin typeface="Century Gothic"/>
                        <a:ea typeface="Century Gothic"/>
                        <a:cs typeface="Century Gothic"/>
                        <a:sym typeface="Century Gothic"/>
                      </a:endParaRPr>
                    </a:p>
                  </a:txBody>
                  <a:tcPr marL="91425" marR="91425" marT="91425" marB="91425"/>
                </a:tc>
              </a:tr>
              <a:tr h="4487295">
                <a:tc>
                  <a:txBody>
                    <a:bodyPr/>
                    <a:lstStyle/>
                    <a:p>
                      <a:pPr marL="0" lvl="0" indent="0" algn="l" rtl="0">
                        <a:spcBef>
                          <a:spcPts val="0"/>
                        </a:spcBef>
                        <a:spcAft>
                          <a:spcPts val="0"/>
                        </a:spcAft>
                        <a:buClr>
                          <a:schemeClr val="dk1"/>
                        </a:buClr>
                        <a:buSzPts val="1100"/>
                        <a:buFont typeface="Arial"/>
                        <a:buNone/>
                      </a:pPr>
                      <a:r>
                        <a:rPr lang="en" sz="1450" b="1" dirty="0">
                          <a:solidFill>
                            <a:schemeClr val="dk1"/>
                          </a:solidFill>
                          <a:latin typeface="Century Gothic"/>
                          <a:ea typeface="Century Gothic"/>
                          <a:cs typeface="Century Gothic"/>
                          <a:sym typeface="Century Gothic"/>
                        </a:rPr>
                        <a:t>Be a word detective!</a:t>
                      </a:r>
                      <a:r>
                        <a:rPr lang="en" sz="145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Find </a:t>
                      </a:r>
                      <a:r>
                        <a:rPr lang="en" sz="1450" dirty="0">
                          <a:solidFill>
                            <a:schemeClr val="dk1"/>
                          </a:solidFill>
                          <a:latin typeface="Century Gothic"/>
                          <a:ea typeface="Century Gothic"/>
                          <a:cs typeface="Century Gothic"/>
                          <a:sym typeface="Century Gothic"/>
                        </a:rPr>
                        <a:t>the high frequency </a:t>
                      </a:r>
                      <a:r>
                        <a:rPr lang="en" sz="1450" dirty="0" smtClean="0">
                          <a:solidFill>
                            <a:schemeClr val="dk1"/>
                          </a:solidFill>
                          <a:latin typeface="Century Gothic"/>
                          <a:ea typeface="Century Gothic"/>
                          <a:cs typeface="Century Gothic"/>
                          <a:sym typeface="Century Gothic"/>
                        </a:rPr>
                        <a:t>words,  </a:t>
                      </a:r>
                      <a:r>
                        <a:rPr lang="en" sz="1450" dirty="0">
                          <a:solidFill>
                            <a:schemeClr val="dk1"/>
                          </a:solidFill>
                          <a:latin typeface="Century Gothic"/>
                          <a:ea typeface="Century Gothic"/>
                          <a:cs typeface="Century Gothic"/>
                          <a:sym typeface="Century Gothic"/>
                        </a:rPr>
                        <a:t>“another,” “inside,” “isn’t,” “pretty,” “process,” “similar,” “usually,” “you’re</a:t>
                      </a:r>
                      <a:r>
                        <a:rPr lang="en" sz="1450" dirty="0" smtClean="0">
                          <a:solidFill>
                            <a:schemeClr val="dk1"/>
                          </a:solidFill>
                          <a:latin typeface="Century Gothic"/>
                          <a:ea typeface="Century Gothic"/>
                          <a:cs typeface="Century Gothic"/>
                          <a:sym typeface="Century Gothic"/>
                        </a:rPr>
                        <a:t>.”</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Find </a:t>
                      </a:r>
                      <a:r>
                        <a:rPr lang="en" sz="1450" dirty="0">
                          <a:solidFill>
                            <a:schemeClr val="dk1"/>
                          </a:solidFill>
                          <a:latin typeface="Century Gothic"/>
                          <a:ea typeface="Century Gothic"/>
                          <a:cs typeface="Century Gothic"/>
                          <a:sym typeface="Century Gothic"/>
                        </a:rPr>
                        <a:t>all the two-syllable words with the schwa sound spelled “a</a:t>
                      </a:r>
                      <a:r>
                        <a:rPr lang="en" sz="1450" dirty="0" smtClean="0">
                          <a:solidFill>
                            <a:schemeClr val="dk1"/>
                          </a:solidFill>
                          <a:latin typeface="Century Gothic"/>
                          <a:ea typeface="Century Gothic"/>
                          <a:cs typeface="Century Gothic"/>
                          <a:sym typeface="Century Gothic"/>
                        </a:rPr>
                        <a:t>.”</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If </a:t>
                      </a:r>
                      <a:r>
                        <a:rPr lang="en" sz="1450" dirty="0">
                          <a:solidFill>
                            <a:schemeClr val="dk1"/>
                          </a:solidFill>
                          <a:latin typeface="Century Gothic"/>
                          <a:ea typeface="Century Gothic"/>
                          <a:cs typeface="Century Gothic"/>
                          <a:sym typeface="Century Gothic"/>
                        </a:rPr>
                        <a:t>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Work </a:t>
                      </a:r>
                      <a:r>
                        <a:rPr lang="en" sz="1450" dirty="0">
                          <a:solidFill>
                            <a:schemeClr val="dk1"/>
                          </a:solidFill>
                          <a:latin typeface="Century Gothic"/>
                          <a:ea typeface="Century Gothic"/>
                          <a:cs typeface="Century Gothic"/>
                          <a:sym typeface="Century Gothic"/>
                        </a:rPr>
                        <a:t>with your partner to read all the words.  Did you circle the same words</a:t>
                      </a:r>
                      <a:r>
                        <a:rPr lang="en" sz="1450" dirty="0" smtClean="0">
                          <a:solidFill>
                            <a:schemeClr val="dk1"/>
                          </a:solidFill>
                          <a:latin typeface="Century Gothic"/>
                          <a:ea typeface="Century Gothic"/>
                          <a:cs typeface="Century Gothic"/>
                          <a:sym typeface="Century Gothic"/>
                        </a:rPr>
                        <a:t>?</a:t>
                      </a: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Complete </a:t>
                      </a:r>
                      <a:r>
                        <a:rPr lang="en" sz="1350" dirty="0">
                          <a:solidFill>
                            <a:schemeClr val="dk1"/>
                          </a:solidFill>
                          <a:latin typeface="Century Gothic"/>
                          <a:ea typeface="Century Gothic"/>
                          <a:cs typeface="Century Gothic"/>
                          <a:sym typeface="Century Gothic"/>
                        </a:rPr>
                        <a:t>the Word </a:t>
                      </a:r>
                      <a:r>
                        <a:rPr lang="en" sz="1350" dirty="0" smtClean="0">
                          <a:solidFill>
                            <a:schemeClr val="dk1"/>
                          </a:solidFill>
                          <a:latin typeface="Century Gothic"/>
                          <a:ea typeface="Century Gothic"/>
                          <a:cs typeface="Century Gothic"/>
                          <a:sym typeface="Century Gothic"/>
                        </a:rPr>
                        <a:t>Work.</a:t>
                      </a:r>
                      <a:endParaRPr lang="en" sz="13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Are </a:t>
                      </a:r>
                      <a:r>
                        <a:rPr lang="en" sz="135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Read </a:t>
                      </a:r>
                      <a:r>
                        <a:rPr lang="en" sz="1350" dirty="0">
                          <a:solidFill>
                            <a:schemeClr val="dk1"/>
                          </a:solidFill>
                          <a:latin typeface="Century Gothic"/>
                          <a:ea typeface="Century Gothic"/>
                          <a:cs typeface="Century Gothic"/>
                          <a:sym typeface="Century Gothic"/>
                        </a:rPr>
                        <a:t>the first page of “The Lifecycle of Moths and Butterflies” together, using the same </a:t>
                      </a:r>
                      <a:r>
                        <a:rPr lang="en" sz="1350" dirty="0" smtClean="0">
                          <a:solidFill>
                            <a:schemeClr val="dk1"/>
                          </a:solidFill>
                          <a:latin typeface="Century Gothic"/>
                          <a:ea typeface="Century Gothic"/>
                          <a:cs typeface="Century Gothic"/>
                          <a:sym typeface="Century Gothic"/>
                        </a:rPr>
                        <a:t>voice.</a:t>
                      </a:r>
                      <a:endParaRPr lang="en" sz="13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Take </a:t>
                      </a:r>
                      <a:r>
                        <a:rPr lang="en" sz="1350" dirty="0">
                          <a:solidFill>
                            <a:schemeClr val="dk1"/>
                          </a:solidFill>
                          <a:latin typeface="Century Gothic"/>
                          <a:ea typeface="Century Gothic"/>
                          <a:cs typeface="Century Gothic"/>
                          <a:sym typeface="Century Gothic"/>
                        </a:rPr>
                        <a:t>turns reading the other pages of the </a:t>
                      </a:r>
                      <a:r>
                        <a:rPr lang="en" sz="1350" dirty="0" smtClean="0">
                          <a:solidFill>
                            <a:schemeClr val="dk1"/>
                          </a:solidFill>
                          <a:latin typeface="Century Gothic"/>
                          <a:ea typeface="Century Gothic"/>
                          <a:cs typeface="Century Gothic"/>
                          <a:sym typeface="Century Gothic"/>
                        </a:rPr>
                        <a:t>decodable.</a:t>
                      </a:r>
                      <a:endParaRPr lang="en" sz="13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If </a:t>
                      </a:r>
                      <a:r>
                        <a:rPr lang="en" sz="1350" dirty="0">
                          <a:solidFill>
                            <a:schemeClr val="dk1"/>
                          </a:solidFill>
                          <a:latin typeface="Century Gothic"/>
                          <a:ea typeface="Century Gothic"/>
                          <a:cs typeface="Century Gothic"/>
                          <a:sym typeface="Century Gothic"/>
                        </a:rPr>
                        <a:t>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Check </a:t>
                      </a:r>
                      <a:r>
                        <a:rPr lang="en" sz="1350" dirty="0">
                          <a:solidFill>
                            <a:schemeClr val="dk1"/>
                          </a:solidFill>
                          <a:latin typeface="Century Gothic"/>
                          <a:ea typeface="Century Gothic"/>
                          <a:cs typeface="Century Gothic"/>
                          <a:sym typeface="Century Gothic"/>
                        </a:rPr>
                        <a:t>the Fluency Rubric. Did you read </a:t>
                      </a:r>
                      <a:r>
                        <a:rPr lang="en" sz="1350" i="1" dirty="0">
                          <a:solidFill>
                            <a:schemeClr val="dk1"/>
                          </a:solidFill>
                          <a:latin typeface="Century Gothic"/>
                          <a:ea typeface="Century Gothic"/>
                          <a:cs typeface="Century Gothic"/>
                          <a:sym typeface="Century Gothic"/>
                        </a:rPr>
                        <a:t>smoothly</a:t>
                      </a:r>
                      <a:r>
                        <a:rPr lang="en" sz="1350" dirty="0">
                          <a:solidFill>
                            <a:schemeClr val="dk1"/>
                          </a:solidFill>
                          <a:latin typeface="Century Gothic"/>
                          <a:ea typeface="Century Gothic"/>
                          <a:cs typeface="Century Gothic"/>
                          <a:sym typeface="Century Gothic"/>
                        </a:rPr>
                        <a:t>, </a:t>
                      </a:r>
                      <a:r>
                        <a:rPr lang="en" sz="1350" i="1" dirty="0">
                          <a:solidFill>
                            <a:schemeClr val="dk1"/>
                          </a:solidFill>
                          <a:latin typeface="Century Gothic"/>
                          <a:ea typeface="Century Gothic"/>
                          <a:cs typeface="Century Gothic"/>
                          <a:sym typeface="Century Gothic"/>
                        </a:rPr>
                        <a:t>with expression &amp; meaning</a:t>
                      </a:r>
                      <a:r>
                        <a:rPr lang="en" sz="1350" dirty="0">
                          <a:solidFill>
                            <a:schemeClr val="dk1"/>
                          </a:solidFill>
                          <a:latin typeface="Century Gothic"/>
                          <a:ea typeface="Century Gothic"/>
                          <a:cs typeface="Century Gothic"/>
                          <a:sym typeface="Century Gothic"/>
                        </a:rPr>
                        <a:t> and at </a:t>
                      </a:r>
                      <a:r>
                        <a:rPr lang="en" sz="1350" i="1" dirty="0">
                          <a:solidFill>
                            <a:schemeClr val="dk1"/>
                          </a:solidFill>
                          <a:latin typeface="Century Gothic"/>
                          <a:ea typeface="Century Gothic"/>
                          <a:cs typeface="Century Gothic"/>
                          <a:sym typeface="Century Gothic"/>
                        </a:rPr>
                        <a:t>just the right </a:t>
                      </a:r>
                      <a:r>
                        <a:rPr lang="en" sz="1350" i="1" dirty="0" smtClean="0">
                          <a:solidFill>
                            <a:schemeClr val="dk1"/>
                          </a:solidFill>
                          <a:latin typeface="Century Gothic"/>
                          <a:ea typeface="Century Gothic"/>
                          <a:cs typeface="Century Gothic"/>
                          <a:sym typeface="Century Gothic"/>
                        </a:rPr>
                        <a:t>speed</a:t>
                      </a:r>
                      <a:r>
                        <a:rPr lang="en" sz="1350" dirty="0" smtClean="0">
                          <a:solidFill>
                            <a:schemeClr val="dk1"/>
                          </a:solidFill>
                          <a:latin typeface="Century Gothic"/>
                          <a:ea typeface="Century Gothic"/>
                          <a:cs typeface="Century Gothic"/>
                          <a:sym typeface="Century Gothic"/>
                        </a:rPr>
                        <a:t>?</a:t>
                      </a:r>
                      <a:endParaRPr lang="en" sz="13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If </a:t>
                      </a:r>
                      <a:r>
                        <a:rPr lang="en" sz="1350" dirty="0">
                          <a:solidFill>
                            <a:schemeClr val="dk1"/>
                          </a:solidFill>
                          <a:latin typeface="Century Gothic"/>
                          <a:ea typeface="Century Gothic"/>
                          <a:cs typeface="Century Gothic"/>
                          <a:sym typeface="Century Gothic"/>
                        </a:rPr>
                        <a:t>time allows, read the story again and act out what happens as you take turns reading.</a:t>
                      </a:r>
                      <a:endParaRPr sz="13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Read </a:t>
                      </a:r>
                      <a:r>
                        <a:rPr lang="en" dirty="0">
                          <a:solidFill>
                            <a:schemeClr val="dk1"/>
                          </a:solidFill>
                          <a:latin typeface="Century Gothic"/>
                          <a:ea typeface="Century Gothic"/>
                          <a:cs typeface="Century Gothic"/>
                          <a:sym typeface="Century Gothic"/>
                        </a:rPr>
                        <a:t>“The Lifecycle of Moths and Butterflies.” </a:t>
                      </a: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As </a:t>
                      </a:r>
                      <a:r>
                        <a:rPr lang="en" dirty="0">
                          <a:solidFill>
                            <a:schemeClr val="dk1"/>
                          </a:solidFill>
                          <a:latin typeface="Century Gothic"/>
                          <a:ea typeface="Century Gothic"/>
                          <a:cs typeface="Century Gothic"/>
                          <a:sym typeface="Century Gothic"/>
                        </a:rPr>
                        <a:t>you read, circle all the two-syllable words with the schwa sound spelled “</a:t>
                      </a:r>
                      <a:r>
                        <a:rPr lang="en" dirty="0" smtClean="0">
                          <a:solidFill>
                            <a:schemeClr val="dk1"/>
                          </a:solidFill>
                          <a:latin typeface="Century Gothic"/>
                          <a:ea typeface="Century Gothic"/>
                          <a:cs typeface="Century Gothic"/>
                          <a:sym typeface="Century Gothic"/>
                        </a:rPr>
                        <a:t>a” </a:t>
                      </a:r>
                      <a:r>
                        <a:rPr lang="en" dirty="0">
                          <a:solidFill>
                            <a:schemeClr val="dk1"/>
                          </a:solidFill>
                          <a:latin typeface="Century Gothic"/>
                          <a:ea typeface="Century Gothic"/>
                          <a:cs typeface="Century Gothic"/>
                          <a:sym typeface="Century Gothic"/>
                        </a:rPr>
                        <a:t>and the high frequency </a:t>
                      </a:r>
                      <a:r>
                        <a:rPr lang="en" dirty="0" smtClean="0">
                          <a:solidFill>
                            <a:schemeClr val="dk1"/>
                          </a:solidFill>
                          <a:latin typeface="Century Gothic"/>
                          <a:ea typeface="Century Gothic"/>
                          <a:cs typeface="Century Gothic"/>
                          <a:sym typeface="Century Gothic"/>
                        </a:rPr>
                        <a:t>words, “</a:t>
                      </a:r>
                      <a:r>
                        <a:rPr lang="en" dirty="0">
                          <a:solidFill>
                            <a:schemeClr val="dk1"/>
                          </a:solidFill>
                          <a:latin typeface="Century Gothic"/>
                          <a:ea typeface="Century Gothic"/>
                          <a:cs typeface="Century Gothic"/>
                          <a:sym typeface="Century Gothic"/>
                        </a:rPr>
                        <a:t>another,” “inside,” “isn’t,” “pretty,” “process,” “similar,” “usually,” &amp; “you’re</a:t>
                      </a:r>
                      <a:r>
                        <a:rPr lang="en" dirty="0" smtClean="0">
                          <a:solidFill>
                            <a:schemeClr val="dk1"/>
                          </a:solidFill>
                          <a:latin typeface="Century Gothic"/>
                          <a:ea typeface="Century Gothic"/>
                          <a:cs typeface="Century Gothic"/>
                          <a:sym typeface="Century Gothic"/>
                        </a:rPr>
                        <a:t>.”</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Read </a:t>
                      </a:r>
                      <a:r>
                        <a:rPr lang="en" dirty="0">
                          <a:solidFill>
                            <a:schemeClr val="dk1"/>
                          </a:solidFill>
                          <a:latin typeface="Century Gothic"/>
                          <a:ea typeface="Century Gothic"/>
                          <a:cs typeface="Century Gothic"/>
                          <a:sym typeface="Century Gothic"/>
                        </a:rPr>
                        <a:t>the story </a:t>
                      </a:r>
                      <a:r>
                        <a:rPr lang="en" dirty="0" smtClean="0">
                          <a:solidFill>
                            <a:schemeClr val="dk1"/>
                          </a:solidFill>
                          <a:latin typeface="Century Gothic"/>
                          <a:ea typeface="Century Gothic"/>
                          <a:cs typeface="Century Gothic"/>
                          <a:sym typeface="Century Gothic"/>
                        </a:rPr>
                        <a:t>again.</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If </a:t>
                      </a:r>
                      <a:r>
                        <a:rPr lang="en" dirty="0">
                          <a:solidFill>
                            <a:schemeClr val="dk1"/>
                          </a:solidFill>
                          <a:latin typeface="Century Gothic"/>
                          <a:ea typeface="Century Gothic"/>
                          <a:cs typeface="Century Gothic"/>
                          <a:sym typeface="Century Gothic"/>
                        </a:rPr>
                        <a:t>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If </a:t>
                      </a:r>
                      <a:r>
                        <a:rPr lang="en" dirty="0">
                          <a:solidFill>
                            <a:schemeClr val="dk1"/>
                          </a:solidFill>
                          <a:latin typeface="Century Gothic"/>
                          <a:ea typeface="Century Gothic"/>
                          <a:cs typeface="Century Gothic"/>
                          <a:sym typeface="Century Gothic"/>
                        </a:rPr>
                        <a:t>you have time, find another student that independently read the story and tell each other sentences with the words you circled.</a:t>
                      </a:r>
                      <a:endParaRPr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408" name="Google Shape;408;p66"/>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09" name="Google Shape;409;p66"/>
          <p:cNvPicPr preferRelativeResize="0"/>
          <p:nvPr/>
        </p:nvPicPr>
        <p:blipFill>
          <a:blip r:embed="rId4">
            <a:alphaModFix/>
          </a:blip>
          <a:stretch>
            <a:fillRect/>
          </a:stretch>
        </p:blipFill>
        <p:spPr>
          <a:xfrm>
            <a:off x="3120125" y="1925"/>
            <a:ext cx="576750" cy="548850"/>
          </a:xfrm>
          <a:prstGeom prst="rect">
            <a:avLst/>
          </a:prstGeom>
          <a:noFill/>
          <a:ln>
            <a:noFill/>
          </a:ln>
        </p:spPr>
      </p:pic>
      <p:pic>
        <p:nvPicPr>
          <p:cNvPr id="410" name="Google Shape;410;p66"/>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graphicFrame>
        <p:nvGraphicFramePr>
          <p:cNvPr id="415" name="Google Shape;415;p67"/>
          <p:cNvGraphicFramePr/>
          <p:nvPr>
            <p:extLst>
              <p:ext uri="{D42A27DB-BD31-4B8C-83A1-F6EECF244321}">
                <p14:modId xmlns:p14="http://schemas.microsoft.com/office/powerpoint/2010/main" val="1282453601"/>
              </p:ext>
            </p:extLst>
          </p:nvPr>
        </p:nvGraphicFramePr>
        <p:xfrm>
          <a:off x="86050" y="0"/>
          <a:ext cx="8971900" cy="4769466"/>
        </p:xfrm>
        <a:graphic>
          <a:graphicData uri="http://schemas.openxmlformats.org/drawingml/2006/table">
            <a:tbl>
              <a:tblPr>
                <a:noFill/>
                <a:tableStyleId>{78E389BC-AA97-4FC6-BCD6-BB8691B88B73}</a:tableStyleId>
              </a:tblPr>
              <a:tblGrid>
                <a:gridCol w="2242975"/>
                <a:gridCol w="2242975"/>
                <a:gridCol w="2242975"/>
                <a:gridCol w="2242975"/>
              </a:tblGrid>
              <a:tr h="339850">
                <a:tc>
                  <a:txBody>
                    <a:bodyPr/>
                    <a:lstStyle/>
                    <a:p>
                      <a:pPr marL="0" lvl="0" indent="0" algn="l" rtl="0">
                        <a:spcBef>
                          <a:spcPts val="0"/>
                        </a:spcBef>
                        <a:spcAft>
                          <a:spcPts val="0"/>
                        </a:spcAft>
                        <a:buNone/>
                      </a:pPr>
                      <a:r>
                        <a:rPr lang="en" sz="1500" b="1" dirty="0">
                          <a:latin typeface="Century Gothic"/>
                          <a:ea typeface="Century Gothic"/>
                          <a:cs typeface="Century Gothic"/>
                          <a:sym typeface="Century Gothic"/>
                        </a:rPr>
                        <a:t>I Can Read:</a:t>
                      </a:r>
                      <a:endParaRPr sz="1500" b="1"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latin typeface="Century Gothic"/>
                          <a:ea typeface="Century Gothic"/>
                          <a:cs typeface="Century Gothic"/>
                          <a:sym typeface="Century Gothic"/>
                        </a:rPr>
                        <a:t>1. Not Yet Fluent</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latin typeface="Century Gothic"/>
                          <a:ea typeface="Century Gothic"/>
                          <a:cs typeface="Century Gothic"/>
                          <a:sym typeface="Century Gothic"/>
                        </a:rPr>
                        <a:t>2. Somewhat Fluent</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latin typeface="Century Gothic"/>
                          <a:ea typeface="Century Gothic"/>
                          <a:cs typeface="Century Gothic"/>
                          <a:sym typeface="Century Gothic"/>
                        </a:rPr>
                        <a:t>3. Fluent</a:t>
                      </a:r>
                      <a:endParaRPr b="1">
                        <a:latin typeface="Century Gothic"/>
                        <a:ea typeface="Century Gothic"/>
                        <a:cs typeface="Century Gothic"/>
                        <a:sym typeface="Century Gothic"/>
                      </a:endParaRPr>
                    </a:p>
                  </a:txBody>
                  <a:tcPr marL="91425" marR="91425" marT="91425" marB="91425"/>
                </a:tc>
              </a:tr>
              <a:tr h="898366">
                <a:tc>
                  <a:txBody>
                    <a:bodyPr/>
                    <a:lstStyle/>
                    <a:p>
                      <a:pPr marL="0" lvl="0" indent="0" algn="l" rtl="0">
                        <a:spcBef>
                          <a:spcPts val="0"/>
                        </a:spcBef>
                        <a:spcAft>
                          <a:spcPts val="0"/>
                        </a:spcAft>
                        <a:buNone/>
                      </a:pPr>
                      <a:r>
                        <a:rPr lang="en" sz="1500" b="1">
                          <a:latin typeface="Century Gothic"/>
                          <a:ea typeface="Century Gothic"/>
                          <a:cs typeface="Century Gothic"/>
                          <a:sym typeface="Century Gothic"/>
                        </a:rPr>
                        <a:t>Smoothly</a:t>
                      </a:r>
                      <a:endParaRPr sz="15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Many errors and/or many pauses, sounds </a:t>
                      </a:r>
                      <a:r>
                        <a:rPr lang="en" dirty="0" smtClean="0">
                          <a:latin typeface="Century Gothic"/>
                          <a:ea typeface="Century Gothic"/>
                          <a:cs typeface="Century Gothic"/>
                          <a:sym typeface="Century Gothic"/>
                        </a:rPr>
                        <a:t>choppy</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 errors and/or pauses, sometimes sounds choppy</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Minimal or no errors </a:t>
                      </a:r>
                      <a:r>
                        <a:rPr lang="en" dirty="0" smtClean="0">
                          <a:latin typeface="Century Gothic"/>
                          <a:ea typeface="Century Gothic"/>
                          <a:cs typeface="Century Gothic"/>
                          <a:sym typeface="Century Gothic"/>
                        </a:rPr>
                        <a:t>and/</a:t>
                      </a:r>
                      <a:r>
                        <a:rPr lang="en" baseline="0" dirty="0">
                          <a:latin typeface="Century Gothic"/>
                          <a:ea typeface="Century Gothic"/>
                          <a:cs typeface="Century Gothic"/>
                          <a:sym typeface="Century Gothic"/>
                        </a:rPr>
                        <a:t> </a:t>
                      </a:r>
                      <a:r>
                        <a:rPr lang="en" dirty="0" smtClean="0">
                          <a:latin typeface="Century Gothic"/>
                          <a:ea typeface="Century Gothic"/>
                          <a:cs typeface="Century Gothic"/>
                          <a:sym typeface="Century Gothic"/>
                        </a:rPr>
                        <a:t>or </a:t>
                      </a:r>
                      <a:r>
                        <a:rPr lang="en" dirty="0">
                          <a:latin typeface="Century Gothic"/>
                          <a:ea typeface="Century Gothic"/>
                          <a:cs typeface="Century Gothic"/>
                          <a:sym typeface="Century Gothic"/>
                        </a:rPr>
                        <a:t>pauses, sounds </a:t>
                      </a:r>
                      <a:r>
                        <a:rPr lang="en" dirty="0" smtClean="0">
                          <a:latin typeface="Century Gothic"/>
                          <a:ea typeface="Century Gothic"/>
                          <a:cs typeface="Century Gothic"/>
                          <a:sym typeface="Century Gothic"/>
                        </a:rPr>
                        <a:t>fluid</a:t>
                      </a:r>
                      <a:endParaRPr dirty="0">
                        <a:latin typeface="Century Gothic"/>
                        <a:ea typeface="Century Gothic"/>
                        <a:cs typeface="Century Gothic"/>
                        <a:sym typeface="Century Gothic"/>
                      </a:endParaRPr>
                    </a:p>
                  </a:txBody>
                  <a:tcPr marL="91425" marR="91425" marT="91425" marB="91425"/>
                </a:tc>
              </a:tr>
              <a:tr h="818450">
                <a:tc>
                  <a:txBody>
                    <a:bodyPr/>
                    <a:lstStyle/>
                    <a:p>
                      <a:pPr marL="0" lvl="0" indent="0" algn="l" rtl="0">
                        <a:spcBef>
                          <a:spcPts val="0"/>
                        </a:spcBef>
                        <a:spcAft>
                          <a:spcPts val="0"/>
                        </a:spcAft>
                        <a:buNone/>
                      </a:pPr>
                      <a:r>
                        <a:rPr lang="en" sz="1500" b="1">
                          <a:latin typeface="Century Gothic"/>
                          <a:ea typeface="Century Gothic"/>
                          <a:cs typeface="Century Gothic"/>
                          <a:sym typeface="Century Gothic"/>
                        </a:rPr>
                        <a:t>With Expression</a:t>
                      </a:r>
                      <a:endParaRPr sz="15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Monotone, does not sound natural</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Sometimes </a:t>
                      </a:r>
                      <a:r>
                        <a:rPr lang="en" dirty="0" smtClean="0">
                          <a:latin typeface="Century Gothic"/>
                          <a:ea typeface="Century Gothic"/>
                          <a:cs typeface="Century Gothic"/>
                          <a:sym typeface="Century Gothic"/>
                        </a:rPr>
                        <a:t>monotone</a:t>
                      </a:r>
                      <a:r>
                        <a:rPr lang="en" dirty="0">
                          <a:latin typeface="Century Gothic"/>
                          <a:ea typeface="Century Gothic"/>
                          <a:cs typeface="Century Gothic"/>
                          <a:sym typeface="Century Gothic"/>
                        </a:rPr>
                        <a:t>, sounds like natural talking sometimes </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Sounds </a:t>
                      </a:r>
                      <a:r>
                        <a:rPr lang="en" dirty="0" smtClean="0">
                          <a:latin typeface="Century Gothic"/>
                          <a:ea typeface="Century Gothic"/>
                          <a:cs typeface="Century Gothic"/>
                          <a:sym typeface="Century Gothic"/>
                        </a:rPr>
                        <a:t>like</a:t>
                      </a:r>
                      <a:r>
                        <a:rPr lang="en" baseline="0" dirty="0" smtClean="0">
                          <a:latin typeface="Century Gothic"/>
                          <a:ea typeface="Century Gothic"/>
                          <a:cs typeface="Century Gothic"/>
                          <a:sym typeface="Century Gothic"/>
                        </a:rPr>
                        <a:t> </a:t>
                      </a:r>
                      <a:r>
                        <a:rPr lang="en" dirty="0" smtClean="0">
                          <a:latin typeface="Century Gothic"/>
                          <a:ea typeface="Century Gothic"/>
                          <a:cs typeface="Century Gothic"/>
                          <a:sym typeface="Century Gothic"/>
                        </a:rPr>
                        <a:t>natural </a:t>
                      </a:r>
                      <a:r>
                        <a:rPr lang="en" dirty="0">
                          <a:latin typeface="Century Gothic"/>
                          <a:ea typeface="Century Gothic"/>
                          <a:cs typeface="Century Gothic"/>
                          <a:sym typeface="Century Gothic"/>
                        </a:rPr>
                        <a:t>talking while reading</a:t>
                      </a:r>
                      <a:endParaRPr dirty="0">
                        <a:latin typeface="Century Gothic"/>
                        <a:ea typeface="Century Gothic"/>
                        <a:cs typeface="Century Gothic"/>
                        <a:sym typeface="Century Gothic"/>
                      </a:endParaRPr>
                    </a:p>
                  </a:txBody>
                  <a:tcPr marL="91425" marR="91425" marT="91425" marB="91425"/>
                </a:tc>
              </a:tr>
              <a:tr h="1597550">
                <a:tc>
                  <a:txBody>
                    <a:bodyPr/>
                    <a:lstStyle/>
                    <a:p>
                      <a:pPr marL="0" lvl="0" indent="0" algn="l" rtl="0">
                        <a:spcBef>
                          <a:spcPts val="0"/>
                        </a:spcBef>
                        <a:spcAft>
                          <a:spcPts val="0"/>
                        </a:spcAft>
                        <a:buNone/>
                      </a:pPr>
                      <a:r>
                        <a:rPr lang="en" sz="1500" b="1">
                          <a:latin typeface="Century Gothic"/>
                          <a:ea typeface="Century Gothic"/>
                          <a:cs typeface="Century Gothic"/>
                          <a:sym typeface="Century Gothic"/>
                        </a:rPr>
                        <a:t>With Meaning</a:t>
                      </a:r>
                      <a:endParaRPr sz="15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-Not yet attending to</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punctuation.</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-Some </a:t>
                      </a:r>
                      <a:r>
                        <a:rPr lang="en" dirty="0" smtClean="0">
                          <a:latin typeface="Century Gothic"/>
                          <a:ea typeface="Century Gothic"/>
                          <a:cs typeface="Century Gothic"/>
                          <a:sym typeface="Century Gothic"/>
                        </a:rPr>
                        <a:t>intonation </a:t>
                      </a:r>
                      <a:r>
                        <a:rPr lang="en" dirty="0">
                          <a:latin typeface="Century Gothic"/>
                          <a:ea typeface="Century Gothic"/>
                          <a:cs typeface="Century Gothic"/>
                          <a:sym typeface="Century Gothic"/>
                        </a:rPr>
                        <a:t>that reflects the tone/ mood of the text.</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-Little or no self-</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monitoring</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 attention to</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punctuation.</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a:t>
                      </a:r>
                      <a:r>
                        <a:rPr lang="en" dirty="0" smtClean="0">
                          <a:latin typeface="Century Gothic"/>
                          <a:ea typeface="Century Gothic"/>
                          <a:cs typeface="Century Gothic"/>
                          <a:sym typeface="Century Gothic"/>
                        </a:rPr>
                        <a:t>Some</a:t>
                      </a:r>
                      <a:r>
                        <a:rPr lang="en" baseline="0" dirty="0">
                          <a:latin typeface="Century Gothic"/>
                          <a:ea typeface="Century Gothic"/>
                          <a:cs typeface="Century Gothic"/>
                          <a:sym typeface="Century Gothic"/>
                        </a:rPr>
                        <a:t> </a:t>
                      </a:r>
                      <a:r>
                        <a:rPr lang="en" baseline="0" dirty="0" smtClean="0">
                          <a:latin typeface="Century Gothic"/>
                          <a:ea typeface="Century Gothic"/>
                          <a:cs typeface="Century Gothic"/>
                          <a:sym typeface="Century Gothic"/>
                        </a:rPr>
                        <a:t>in</a:t>
                      </a:r>
                      <a:r>
                        <a:rPr lang="en" dirty="0" smtClean="0">
                          <a:latin typeface="Century Gothic"/>
                          <a:ea typeface="Century Gothic"/>
                          <a:cs typeface="Century Gothic"/>
                          <a:sym typeface="Century Gothic"/>
                        </a:rPr>
                        <a:t>tonation </a:t>
                      </a:r>
                      <a:r>
                        <a:rPr lang="en" dirty="0">
                          <a:latin typeface="Century Gothic"/>
                          <a:ea typeface="Century Gothic"/>
                          <a:cs typeface="Century Gothic"/>
                          <a:sym typeface="Century Gothic"/>
                        </a:rPr>
                        <a:t>that reflects the tone/ mood of the text.</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-Some self-monitoring.</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smtClean="0">
                          <a:latin typeface="Century Gothic"/>
                          <a:ea typeface="Century Gothic"/>
                          <a:cs typeface="Century Gothic"/>
                          <a:sym typeface="Century Gothic"/>
                        </a:rPr>
                        <a:t>-Attention </a:t>
                      </a:r>
                      <a:r>
                        <a:rPr lang="en" dirty="0">
                          <a:latin typeface="Century Gothic"/>
                          <a:ea typeface="Century Gothic"/>
                          <a:cs typeface="Century Gothic"/>
                          <a:sym typeface="Century Gothic"/>
                        </a:rPr>
                        <a:t>to punctuation.</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smtClean="0">
                          <a:latin typeface="Century Gothic"/>
                          <a:ea typeface="Century Gothic"/>
                          <a:cs typeface="Century Gothic"/>
                          <a:sym typeface="Century Gothic"/>
                        </a:rPr>
                        <a:t>-Intonation </a:t>
                      </a:r>
                      <a:r>
                        <a:rPr lang="en" dirty="0">
                          <a:latin typeface="Century Gothic"/>
                          <a:ea typeface="Century Gothic"/>
                          <a:cs typeface="Century Gothic"/>
                          <a:sym typeface="Century Gothic"/>
                        </a:rPr>
                        <a:t>that reflects</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 tone/ mood of the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text.</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-Self- monitoring.</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r>
              <a:tr h="960350">
                <a:tc>
                  <a:txBody>
                    <a:bodyPr/>
                    <a:lstStyle/>
                    <a:p>
                      <a:pPr marL="0" lvl="0" indent="0" algn="l" rtl="0">
                        <a:spcBef>
                          <a:spcPts val="0"/>
                        </a:spcBef>
                        <a:spcAft>
                          <a:spcPts val="0"/>
                        </a:spcAft>
                        <a:buNone/>
                      </a:pPr>
                      <a:r>
                        <a:rPr lang="en" sz="1500" b="1">
                          <a:latin typeface="Century Gothic"/>
                          <a:ea typeface="Century Gothic"/>
                          <a:cs typeface="Century Gothic"/>
                          <a:sym typeface="Century Gothic"/>
                        </a:rPr>
                        <a:t>Just the Right Speed</a:t>
                      </a:r>
                      <a:endParaRPr sz="15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Slow and labored OR rushed throughout the text.</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Somewhat slow OR</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r</a:t>
                      </a:r>
                      <a:r>
                        <a:rPr lang="en" dirty="0" smtClean="0">
                          <a:latin typeface="Century Gothic"/>
                          <a:ea typeface="Century Gothic"/>
                          <a:cs typeface="Century Gothic"/>
                          <a:sym typeface="Century Gothic"/>
                        </a:rPr>
                        <a:t>ushed </a:t>
                      </a:r>
                      <a:r>
                        <a:rPr lang="en" dirty="0">
                          <a:latin typeface="Century Gothic"/>
                          <a:ea typeface="Century Gothic"/>
                          <a:cs typeface="Century Gothic"/>
                          <a:sym typeface="Century Gothic"/>
                        </a:rPr>
                        <a:t>throughout the text.</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Varies from slow to fast as appropriate </a:t>
                      </a:r>
                      <a:r>
                        <a:rPr lang="en" dirty="0" smtClean="0">
                          <a:latin typeface="Century Gothic"/>
                          <a:ea typeface="Century Gothic"/>
                          <a:cs typeface="Century Gothic"/>
                          <a:sym typeface="Century Gothic"/>
                        </a:rPr>
                        <a:t>throughout</a:t>
                      </a:r>
                      <a:r>
                        <a:rPr lang="en" baseline="0" dirty="0">
                          <a:latin typeface="Century Gothic"/>
                          <a:ea typeface="Century Gothic"/>
                          <a:cs typeface="Century Gothic"/>
                          <a:sym typeface="Century Gothic"/>
                        </a:rPr>
                        <a:t> </a:t>
                      </a:r>
                      <a:r>
                        <a:rPr lang="en" dirty="0" smtClean="0">
                          <a:latin typeface="Century Gothic"/>
                          <a:ea typeface="Century Gothic"/>
                          <a:cs typeface="Century Gothic"/>
                          <a:sym typeface="Century Gothic"/>
                        </a:rPr>
                        <a:t>the </a:t>
                      </a:r>
                      <a:r>
                        <a:rPr lang="en" dirty="0">
                          <a:latin typeface="Century Gothic"/>
                          <a:ea typeface="Century Gothic"/>
                          <a:cs typeface="Century Gothic"/>
                          <a:sym typeface="Century Gothic"/>
                        </a:rPr>
                        <a:t>text.</a:t>
                      </a:r>
                      <a:endParaRPr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8"/>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21" name="Google Shape;421;p6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22" name="Google Shape;422;p6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23" name="Google Shape;423;p6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4" name="Google Shape;424;p68"/>
          <p:cNvGraphicFramePr/>
          <p:nvPr>
            <p:extLst>
              <p:ext uri="{D42A27DB-BD31-4B8C-83A1-F6EECF244321}">
                <p14:modId xmlns:p14="http://schemas.microsoft.com/office/powerpoint/2010/main" val="263912634"/>
              </p:ext>
            </p:extLst>
          </p:nvPr>
        </p:nvGraphicFramePr>
        <p:xfrm>
          <a:off x="4572000" y="19125"/>
          <a:ext cx="4328900" cy="4941495"/>
        </p:xfrm>
        <a:graphic>
          <a:graphicData uri="http://schemas.openxmlformats.org/drawingml/2006/table">
            <a:tbl>
              <a:tblPr>
                <a:noFill/>
                <a:tableStyleId>{78E389BC-AA97-4FC6-BCD6-BB8691B88B73}</a:tableStyleId>
              </a:tblPr>
              <a:tblGrid>
                <a:gridCol w="537150"/>
                <a:gridCol w="3791750"/>
              </a:tblGrid>
              <a:tr h="381000">
                <a:tc>
                  <a:txBody>
                    <a:bodyPr/>
                    <a:lstStyle/>
                    <a:p>
                      <a:pPr marL="0" lvl="0" indent="0" algn="l" rtl="0">
                        <a:spcBef>
                          <a:spcPts val="0"/>
                        </a:spcBef>
                        <a:spcAft>
                          <a:spcPts val="0"/>
                        </a:spcAft>
                        <a:buNone/>
                      </a:pPr>
                      <a:r>
                        <a:rPr lang="en" sz="1300" dirty="0">
                          <a:latin typeface="Century Gothic"/>
                          <a:ea typeface="Century Gothic"/>
                          <a:cs typeface="Century Gothic"/>
                          <a:sym typeface="Century Gothic"/>
                        </a:rPr>
                        <a:t>1.</a:t>
                      </a:r>
                      <a:endParaRPr sz="13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a:t>
                      </a:r>
                      <a:r>
                        <a:rPr lang="en" sz="1300" b="1" dirty="0" smtClean="0">
                          <a:latin typeface="Century Gothic"/>
                          <a:ea typeface="Century Gothic"/>
                          <a:cs typeface="Century Gothic"/>
                          <a:sym typeface="Century Gothic"/>
                        </a:rPr>
                        <a:t>Parts</a:t>
                      </a:r>
                      <a:r>
                        <a:rPr lang="en" sz="1300" b="0" dirty="0">
                          <a:latin typeface="Century Gothic"/>
                          <a:ea typeface="Century Gothic"/>
                          <a:cs typeface="Century Gothic"/>
                          <a:sym typeface="Century Gothic"/>
                        </a:rPr>
                        <a:t>:</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t>
                      </a:r>
                      <a:r>
                        <a:rPr lang="en" sz="1300" b="1" dirty="0" smtClean="0">
                          <a:latin typeface="Century Gothic"/>
                          <a:ea typeface="Century Gothic"/>
                          <a:cs typeface="Century Gothic"/>
                          <a:sym typeface="Century Gothic"/>
                        </a:rPr>
                        <a:t>Again:</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425" name="Google Shape;425;p68"/>
          <p:cNvPicPr preferRelativeResize="0"/>
          <p:nvPr/>
        </p:nvPicPr>
        <p:blipFill>
          <a:blip r:embed="rId4">
            <a:alphaModFix/>
          </a:blip>
          <a:stretch>
            <a:fillRect/>
          </a:stretch>
        </p:blipFill>
        <p:spPr>
          <a:xfrm>
            <a:off x="4572000" y="4526475"/>
            <a:ext cx="449825" cy="381000"/>
          </a:xfrm>
          <a:prstGeom prst="rect">
            <a:avLst/>
          </a:prstGeom>
          <a:noFill/>
          <a:ln>
            <a:noFill/>
          </a:ln>
        </p:spPr>
      </p:pic>
      <p:pic>
        <p:nvPicPr>
          <p:cNvPr id="426" name="Google Shape;426;p6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27" name="Google Shape;427;p68"/>
          <p:cNvPicPr preferRelativeResize="0"/>
          <p:nvPr/>
        </p:nvPicPr>
        <p:blipFill>
          <a:blip r:embed="rId4">
            <a:alphaModFix/>
          </a:blip>
          <a:stretch>
            <a:fillRect/>
          </a:stretch>
        </p:blipFill>
        <p:spPr>
          <a:xfrm>
            <a:off x="4659325" y="1460029"/>
            <a:ext cx="366000" cy="310000"/>
          </a:xfrm>
          <a:prstGeom prst="rect">
            <a:avLst/>
          </a:prstGeom>
          <a:noFill/>
          <a:ln>
            <a:noFill/>
          </a:ln>
        </p:spPr>
      </p:pic>
      <p:pic>
        <p:nvPicPr>
          <p:cNvPr id="428" name="Google Shape;428;p68"/>
          <p:cNvPicPr preferRelativeResize="0"/>
          <p:nvPr/>
        </p:nvPicPr>
        <p:blipFill>
          <a:blip r:embed="rId4">
            <a:alphaModFix/>
          </a:blip>
          <a:stretch>
            <a:fillRect/>
          </a:stretch>
        </p:blipFill>
        <p:spPr>
          <a:xfrm rot="-10799989">
            <a:off x="4572012" y="3526112"/>
            <a:ext cx="449825" cy="381000"/>
          </a:xfrm>
          <a:prstGeom prst="rect">
            <a:avLst/>
          </a:prstGeom>
          <a:noFill/>
          <a:ln>
            <a:noFill/>
          </a:ln>
        </p:spPr>
      </p:pic>
      <p:pic>
        <p:nvPicPr>
          <p:cNvPr id="429" name="Google Shape;429;p6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102</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The Lifecycle of Moths and </a:t>
            </a:r>
            <a:r>
              <a:rPr lang="en" dirty="0" smtClean="0"/>
              <a:t>Butterflies</a:t>
            </a:r>
            <a:r>
              <a:rPr lang="en" dirty="0" smtClean="0">
                <a:solidFill>
                  <a:schemeClr val="dk1"/>
                </a:solidFill>
              </a:rPr>
              <a:t>”</a:t>
            </a:r>
            <a:endParaRPr lang="en" dirty="0"/>
          </a:p>
          <a:p>
            <a:pPr marL="457200" lvl="0" indent="-342900" algn="l" rtl="0">
              <a:lnSpc>
                <a:spcPct val="108000"/>
              </a:lnSpc>
              <a:spcBef>
                <a:spcPts val="0"/>
              </a:spcBef>
              <a:spcAft>
                <a:spcPts val="0"/>
              </a:spcAft>
              <a:buClr>
                <a:schemeClr val="dk1"/>
              </a:buClr>
              <a:buSzPts val="1800"/>
              <a:buFont typeface="Century Gothic"/>
              <a:buChar char="•"/>
            </a:pPr>
            <a:r>
              <a:rPr lang="en" dirty="0" smtClean="0"/>
              <a:t>Review </a:t>
            </a:r>
            <a:r>
              <a:rPr lang="en" dirty="0"/>
              <a:t>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21: Lesson 102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21: Lesson 102</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tell what I learned from the text: “The Lifecycle of Moths and Butterflies.”</a:t>
            </a:r>
            <a:endParaRPr sz="2400"/>
          </a:p>
          <a:p>
            <a:pPr marL="0" lvl="0" indent="0" algn="l" rtl="0">
              <a:lnSpc>
                <a:spcPct val="120000"/>
              </a:lnSpc>
              <a:spcBef>
                <a:spcPts val="800"/>
              </a:spcBef>
              <a:spcAft>
                <a:spcPts val="0"/>
              </a:spcAft>
              <a:buNone/>
            </a:pPr>
            <a:endParaRPr sz="2400"/>
          </a:p>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Using evidence from the text, I can answer questions about </a:t>
            </a:r>
            <a:r>
              <a:rPr lang="en" sz="2400"/>
              <a:t>the engagement text “The Lifecycle of Moths and Butterflies.”</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64" name="Google Shape;264;p45"/>
          <p:cNvPicPr preferRelativeResize="0"/>
          <p:nvPr/>
        </p:nvPicPr>
        <p:blipFill>
          <a:blip r:embed="rId3">
            <a:alphaModFix/>
          </a:blip>
          <a:stretch>
            <a:fillRect/>
          </a:stretch>
        </p:blipFill>
        <p:spPr>
          <a:xfrm>
            <a:off x="8330228" y="4280458"/>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body" idx="1"/>
          </p:nvPr>
        </p:nvSpPr>
        <p:spPr>
          <a:xfrm>
            <a:off x="4439700" y="0"/>
            <a:ext cx="4716000" cy="44865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a:latin typeface="Century Gothic"/>
                <a:ea typeface="Century Gothic"/>
                <a:cs typeface="Century Gothic"/>
                <a:sym typeface="Century Gothic"/>
              </a:rPr>
              <a:t>3. </a:t>
            </a:r>
            <a:r>
              <a:rPr lang="en" b="1">
                <a:latin typeface="Century Gothic"/>
                <a:ea typeface="Century Gothic"/>
                <a:cs typeface="Century Gothic"/>
                <a:sym typeface="Century Gothic"/>
              </a:rPr>
              <a:t>Pupa</a:t>
            </a:r>
            <a:br>
              <a:rPr lang="en" b="1">
                <a:latin typeface="Century Gothic"/>
                <a:ea typeface="Century Gothic"/>
                <a:cs typeface="Century Gothic"/>
                <a:sym typeface="Century Gothic"/>
              </a:rPr>
            </a:br>
            <a:r>
              <a:rPr lang="en">
                <a:latin typeface="Century Gothic"/>
                <a:ea typeface="Century Gothic"/>
                <a:cs typeface="Century Gothic"/>
                <a:sym typeface="Century Gothic"/>
              </a:rPr>
              <a:t>The chrysalis, or pupa, stage is when the real transformation begins. During this stage, the caterpillar rests and forms a brown or green covering over its body. The structure of the caterpillar breaks down and begins to take the form of an adult insect while it is inside the Chrysalis.</a:t>
            </a:r>
            <a:endParaRPr>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a:latin typeface="Century Gothic"/>
                <a:ea typeface="Century Gothic"/>
                <a:cs typeface="Century Gothic"/>
                <a:sym typeface="Century Gothic"/>
              </a:rPr>
              <a:t>4. </a:t>
            </a:r>
            <a:r>
              <a:rPr lang="en" b="1">
                <a:latin typeface="Century Gothic"/>
                <a:ea typeface="Century Gothic"/>
                <a:cs typeface="Century Gothic"/>
                <a:sym typeface="Century Gothic"/>
              </a:rPr>
              <a:t>Adult</a:t>
            </a:r>
            <a:br>
              <a:rPr lang="en" b="1">
                <a:latin typeface="Century Gothic"/>
                <a:ea typeface="Century Gothic"/>
                <a:cs typeface="Century Gothic"/>
                <a:sym typeface="Century Gothic"/>
              </a:rPr>
            </a:br>
            <a:r>
              <a:rPr lang="en">
                <a:latin typeface="Century Gothic"/>
                <a:ea typeface="Century Gothic"/>
                <a:cs typeface="Century Gothic"/>
                <a:sym typeface="Century Gothic"/>
              </a:rPr>
              <a:t>The imago, or adult, stage is the last stage. A beautiful butterfly or moth emerges from the pupa. During this stage, the insect is most mobile and can mate and lay eggs. Adult butterflies and moths may also migrate.</a:t>
            </a:r>
            <a:endParaRPr>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a:latin typeface="Arial"/>
              <a:ea typeface="Arial"/>
              <a:cs typeface="Arial"/>
              <a:sym typeface="Arial"/>
            </a:endParaRPr>
          </a:p>
        </p:txBody>
      </p:sp>
      <p:sp>
        <p:nvSpPr>
          <p:cNvPr id="270" name="Google Shape;270;p46"/>
          <p:cNvSpPr txBox="1"/>
          <p:nvPr/>
        </p:nvSpPr>
        <p:spPr>
          <a:xfrm>
            <a:off x="0" y="0"/>
            <a:ext cx="4439700" cy="544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a:t>
            </a:r>
            <a:r>
              <a:rPr lang="en" sz="1600" b="1">
                <a:solidFill>
                  <a:schemeClr val="dk1"/>
                </a:solidFill>
                <a:latin typeface="Century Gothic"/>
                <a:ea typeface="Century Gothic"/>
                <a:cs typeface="Century Gothic"/>
                <a:sym typeface="Century Gothic"/>
              </a:rPr>
              <a:t>The Lifecycle Moths and Butterflies</a:t>
            </a:r>
            <a:r>
              <a:rPr lang="en" sz="1600">
                <a:solidFill>
                  <a:schemeClr val="dk1"/>
                </a:solidFill>
                <a:latin typeface="Century Gothic"/>
                <a:ea typeface="Century Gothic"/>
                <a:cs typeface="Century Gothic"/>
                <a:sym typeface="Century Gothic"/>
              </a:rPr>
              <a:t>”</a:t>
            </a: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Butterflies and moths are insects. They are called “advanced insects” because they have a complete life cycle. This means that each of the four stages of their life cycle looks completely different and serves a different purpose in the insect’s life. </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Four Stages</a:t>
            </a:r>
            <a:r>
              <a:rPr lang="en">
                <a:solidFill>
                  <a:schemeClr val="dk1"/>
                </a:solidFill>
                <a:latin typeface="Century Gothic"/>
                <a:ea typeface="Century Gothic"/>
                <a:cs typeface="Century Gothic"/>
                <a:sym typeface="Century Gothic"/>
              </a:rPr>
              <a:t>:</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1. </a:t>
            </a:r>
            <a:r>
              <a:rPr lang="en" b="1">
                <a:solidFill>
                  <a:schemeClr val="dk1"/>
                </a:solidFill>
                <a:latin typeface="Century Gothic"/>
                <a:ea typeface="Century Gothic"/>
                <a:cs typeface="Century Gothic"/>
                <a:sym typeface="Century Gothic"/>
              </a:rPr>
              <a:t>Egg: </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The first stage is the egg stage. A female butterfly or moth lays an egg, usually attached to a leaf or stem.</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2. </a:t>
            </a:r>
            <a:r>
              <a:rPr lang="en" b="1">
                <a:solidFill>
                  <a:schemeClr val="dk1"/>
                </a:solidFill>
                <a:latin typeface="Century Gothic"/>
                <a:ea typeface="Century Gothic"/>
                <a:cs typeface="Century Gothic"/>
                <a:sym typeface="Century Gothic"/>
              </a:rPr>
              <a:t>Larva</a:t>
            </a:r>
            <a:r>
              <a:rPr lang="en">
                <a:solidFill>
                  <a:schemeClr val="dk1"/>
                </a:solidFill>
                <a:latin typeface="Century Gothic"/>
                <a:ea typeface="Century Gothic"/>
                <a:cs typeface="Century Gothic"/>
                <a:sym typeface="Century Gothic"/>
              </a:rPr>
              <a:t>:</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A caterpillar, or larva, hatches out of the egg.    A caterpillar is a worm-like creature that has legs.  A caterpillar usually has some sort of interesting pattern on its body and sometimes has small hairs. This stage is when the most frequent feeding and most rapid growth occur. The larva sheds its skin several times to allow for the growth.</a:t>
            </a:r>
            <a:br>
              <a:rPr lang="en">
                <a:solidFill>
                  <a:schemeClr val="dk1"/>
                </a:solidFill>
                <a:latin typeface="Century Gothic"/>
                <a:ea typeface="Century Gothic"/>
                <a:cs typeface="Century Gothic"/>
                <a:sym typeface="Century Gothic"/>
              </a:rPr>
            </a:b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p>
        </p:txBody>
      </p:sp>
      <p:pic>
        <p:nvPicPr>
          <p:cNvPr id="271" name="Google Shape;271;p46"/>
          <p:cNvPicPr preferRelativeResize="0"/>
          <p:nvPr/>
        </p:nvPicPr>
        <p:blipFill>
          <a:blip r:embed="rId3">
            <a:alphaModFix/>
          </a:blip>
          <a:stretch>
            <a:fillRect/>
          </a:stretch>
        </p:blipFill>
        <p:spPr>
          <a:xfrm>
            <a:off x="4505063" y="3190400"/>
            <a:ext cx="1083912" cy="926550"/>
          </a:xfrm>
          <a:prstGeom prst="rect">
            <a:avLst/>
          </a:prstGeom>
          <a:noFill/>
          <a:ln>
            <a:noFill/>
          </a:ln>
        </p:spPr>
      </p:pic>
      <p:pic>
        <p:nvPicPr>
          <p:cNvPr id="272" name="Google Shape;272;p46"/>
          <p:cNvPicPr preferRelativeResize="0"/>
          <p:nvPr/>
        </p:nvPicPr>
        <p:blipFill>
          <a:blip r:embed="rId4">
            <a:alphaModFix/>
          </a:blip>
          <a:stretch>
            <a:fillRect/>
          </a:stretch>
        </p:blipFill>
        <p:spPr>
          <a:xfrm>
            <a:off x="5654363" y="3190400"/>
            <a:ext cx="978750" cy="926550"/>
          </a:xfrm>
          <a:prstGeom prst="rect">
            <a:avLst/>
          </a:prstGeom>
          <a:noFill/>
          <a:ln>
            <a:noFill/>
          </a:ln>
        </p:spPr>
      </p:pic>
      <p:pic>
        <p:nvPicPr>
          <p:cNvPr id="273" name="Google Shape;273;p46"/>
          <p:cNvPicPr preferRelativeResize="0"/>
          <p:nvPr/>
        </p:nvPicPr>
        <p:blipFill>
          <a:blip r:embed="rId5">
            <a:alphaModFix/>
          </a:blip>
          <a:stretch>
            <a:fillRect/>
          </a:stretch>
        </p:blipFill>
        <p:spPr>
          <a:xfrm>
            <a:off x="6743643" y="3116134"/>
            <a:ext cx="820400" cy="1004550"/>
          </a:xfrm>
          <a:prstGeom prst="rect">
            <a:avLst/>
          </a:prstGeom>
          <a:noFill/>
          <a:ln>
            <a:noFill/>
          </a:ln>
        </p:spPr>
      </p:pic>
      <p:pic>
        <p:nvPicPr>
          <p:cNvPr id="274" name="Google Shape;274;p46"/>
          <p:cNvPicPr preferRelativeResize="0"/>
          <p:nvPr/>
        </p:nvPicPr>
        <p:blipFill>
          <a:blip r:embed="rId6">
            <a:alphaModFix/>
          </a:blip>
          <a:stretch>
            <a:fillRect/>
          </a:stretch>
        </p:blipFill>
        <p:spPr>
          <a:xfrm>
            <a:off x="7674575" y="3190389"/>
            <a:ext cx="1083925" cy="85603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p:nvPr>
        </p:nvSpPr>
        <p:spPr>
          <a:xfrm>
            <a:off x="311700" y="29277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280" name="Google Shape;280;p47"/>
          <p:cNvSpPr txBox="1">
            <a:spLocks noGrp="1"/>
          </p:cNvSpPr>
          <p:nvPr>
            <p:ph type="body" idx="1"/>
          </p:nvPr>
        </p:nvSpPr>
        <p:spPr>
          <a:xfrm>
            <a:off x="196050" y="658650"/>
            <a:ext cx="87519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endParaRPr sz="2400"/>
          </a:p>
          <a:p>
            <a:pPr marL="457200" lvl="0" indent="-381000" algn="l" rtl="0">
              <a:lnSpc>
                <a:spcPct val="115000"/>
              </a:lnSpc>
              <a:spcBef>
                <a:spcPts val="1000"/>
              </a:spcBef>
              <a:spcAft>
                <a:spcPts val="0"/>
              </a:spcAft>
              <a:buSzPts val="2400"/>
              <a:buAutoNum type="arabicPeriod"/>
            </a:pPr>
            <a:r>
              <a:rPr lang="en" sz="2400"/>
              <a:t>What are the four stages in the lifecycle of butterflies and moths?</a:t>
            </a:r>
            <a:endParaRPr sz="2400"/>
          </a:p>
          <a:p>
            <a:pPr marL="457200" lvl="0" indent="-381000" algn="l" rtl="0">
              <a:lnSpc>
                <a:spcPct val="115000"/>
              </a:lnSpc>
              <a:spcBef>
                <a:spcPts val="1000"/>
              </a:spcBef>
              <a:spcAft>
                <a:spcPts val="0"/>
              </a:spcAft>
              <a:buSzPts val="2400"/>
              <a:buAutoNum type="arabicPeriod"/>
            </a:pPr>
            <a:r>
              <a:rPr lang="en" sz="2400"/>
              <a:t>Why do you think the larva needs to shed its skin?</a:t>
            </a:r>
            <a:endParaRPr sz="2400"/>
          </a:p>
          <a:p>
            <a:pPr marL="457200" lvl="0" indent="-381000" algn="l" rtl="0">
              <a:lnSpc>
                <a:spcPct val="115000"/>
              </a:lnSpc>
              <a:spcBef>
                <a:spcPts val="1000"/>
              </a:spcBef>
              <a:spcAft>
                <a:spcPts val="0"/>
              </a:spcAft>
              <a:buSzPts val="2400"/>
              <a:buAutoNum type="arabicPeriod"/>
            </a:pPr>
            <a:r>
              <a:rPr lang="en" sz="2400"/>
              <a:t>What questions do you have about the lifecycle of butterflies and moths?</a:t>
            </a:r>
            <a:endParaRPr sz="2400"/>
          </a:p>
          <a:p>
            <a:pPr marL="177800" lvl="0" indent="0" algn="l" rtl="0">
              <a:lnSpc>
                <a:spcPct val="115000"/>
              </a:lnSpc>
              <a:spcBef>
                <a:spcPts val="1000"/>
              </a:spcBef>
              <a:spcAft>
                <a:spcPts val="0"/>
              </a:spcAft>
              <a:buNone/>
            </a:pPr>
            <a:endParaRPr sz="2400"/>
          </a:p>
          <a:p>
            <a:pPr marL="0" lvl="0" indent="0" algn="l" rtl="0">
              <a:lnSpc>
                <a:spcPct val="115000"/>
              </a:lnSpc>
              <a:spcBef>
                <a:spcPts val="1000"/>
              </a:spcBef>
              <a:spcAft>
                <a:spcPts val="1000"/>
              </a:spcAft>
              <a:buNone/>
            </a:pPr>
            <a:r>
              <a:rPr lang="en" sz="2400"/>
              <a:t>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title"/>
          </p:nvPr>
        </p:nvSpPr>
        <p:spPr>
          <a:xfrm>
            <a:off x="250372" y="272142"/>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86" name="Google Shape;286;p48"/>
          <p:cNvSpPr txBox="1">
            <a:spLocks noGrp="1"/>
          </p:cNvSpPr>
          <p:nvPr>
            <p:ph type="body" idx="1"/>
          </p:nvPr>
        </p:nvSpPr>
        <p:spPr>
          <a:xfrm>
            <a:off x="62400" y="763285"/>
            <a:ext cx="9081600" cy="3264429"/>
          </a:xfrm>
          <a:prstGeom prst="rect">
            <a:avLst/>
          </a:prstGeom>
        </p:spPr>
        <p:txBody>
          <a:bodyPr spcFirstLastPara="1" wrap="square" lIns="68575" tIns="34275" rIns="68575" bIns="34275" anchor="t" anchorCtr="0">
            <a:noAutofit/>
          </a:bodyPr>
          <a:lstStyle/>
          <a:p>
            <a:pPr marL="177800" lvl="0" indent="0" algn="l" rtl="0">
              <a:lnSpc>
                <a:spcPct val="120000"/>
              </a:lnSpc>
              <a:spcBef>
                <a:spcPts val="800"/>
              </a:spcBef>
              <a:spcAft>
                <a:spcPts val="0"/>
              </a:spcAft>
              <a:buNone/>
            </a:pPr>
            <a:endParaRPr sz="1900" dirty="0"/>
          </a:p>
          <a:p>
            <a:pPr marL="457200" lvl="0" indent="-361950" algn="l" rtl="0">
              <a:lnSpc>
                <a:spcPct val="120000"/>
              </a:lnSpc>
              <a:spcBef>
                <a:spcPts val="800"/>
              </a:spcBef>
              <a:spcAft>
                <a:spcPts val="0"/>
              </a:spcAft>
              <a:buSzPts val="2100"/>
              <a:buAutoNum type="arabicPeriod"/>
            </a:pPr>
            <a:r>
              <a:rPr lang="en" dirty="0"/>
              <a:t>In the text, we learn that the pupa stage is when the real ‘transformation’ begins. What does ‘transformation’ </a:t>
            </a:r>
            <a:r>
              <a:rPr lang="en" dirty="0" smtClean="0"/>
              <a:t>mean?</a:t>
            </a:r>
            <a:endParaRPr lang="en" dirty="0"/>
          </a:p>
          <a:p>
            <a:pPr marL="457200" lvl="0" indent="-361950" algn="l" rtl="0">
              <a:lnSpc>
                <a:spcPct val="120000"/>
              </a:lnSpc>
              <a:spcBef>
                <a:spcPts val="800"/>
              </a:spcBef>
              <a:spcAft>
                <a:spcPts val="0"/>
              </a:spcAft>
              <a:buSzPts val="2100"/>
              <a:buAutoNum type="arabicPeriod"/>
            </a:pPr>
            <a:endParaRPr lang="en" dirty="0"/>
          </a:p>
          <a:p>
            <a:pPr marL="457200" lvl="0" indent="-361950" algn="l" rtl="0">
              <a:lnSpc>
                <a:spcPct val="120000"/>
              </a:lnSpc>
              <a:spcBef>
                <a:spcPts val="800"/>
              </a:spcBef>
              <a:spcAft>
                <a:spcPts val="0"/>
              </a:spcAft>
              <a:buSzPts val="2100"/>
              <a:buAutoNum type="arabicPeriod"/>
            </a:pPr>
            <a:r>
              <a:rPr lang="en" dirty="0" smtClean="0"/>
              <a:t>The </a:t>
            </a:r>
            <a:r>
              <a:rPr lang="en" dirty="0"/>
              <a:t>adult butterfly ‘emerges’ from its chrysalis as an adult. How can you describe the word ‘emerges’?</a:t>
            </a: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CC0AC4B-DC48-495E-8B9F-321432BC2A45}"/>
</file>

<file path=customXml/itemProps2.xml><?xml version="1.0" encoding="utf-8"?>
<ds:datastoreItem xmlns:ds="http://schemas.openxmlformats.org/officeDocument/2006/customXml" ds:itemID="{C65CBA60-99DC-4756-8ADE-A3CA84D56EB3}"/>
</file>

<file path=customXml/itemProps3.xml><?xml version="1.0" encoding="utf-8"?>
<ds:datastoreItem xmlns:ds="http://schemas.openxmlformats.org/officeDocument/2006/customXml" ds:itemID="{568A337C-25C0-44FE-AFC9-248C45E746FD}"/>
</file>

<file path=docProps/app.xml><?xml version="1.0" encoding="utf-8"?>
<Properties xmlns="http://schemas.openxmlformats.org/officeDocument/2006/extended-properties" xmlns:vt="http://schemas.openxmlformats.org/officeDocument/2006/docPropsVTypes">
  <TotalTime>27</TotalTime>
  <Words>6070</Words>
  <Application>Microsoft Office PowerPoint</Application>
  <PresentationFormat>On-screen Show (16:9)</PresentationFormat>
  <Paragraphs>575</Paragraphs>
  <Slides>29</Slides>
  <Notes>29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29</vt:i4>
      </vt:variant>
    </vt:vector>
  </HeadingPairs>
  <TitlesOfParts>
    <vt:vector size="36" baseType="lpstr">
      <vt:lpstr>Calibri</vt:lpstr>
      <vt:lpstr>Century Gothic</vt:lpstr>
      <vt:lpstr>Times New Roman</vt:lpstr>
      <vt:lpstr>Arial</vt:lpstr>
      <vt:lpstr>Office Theme</vt:lpstr>
      <vt:lpstr>Office Theme</vt:lpstr>
      <vt:lpstr>Simple Light</vt:lpstr>
      <vt:lpstr>Grade 2: Module 4: Part 1: Cycle 21: Lesson 102 Teacher slide, before teaching.</vt:lpstr>
      <vt:lpstr>Grade 2: Module 4: Part 1: Cycle 21: Lesson 102 Teacher slide, before teaching.</vt:lpstr>
      <vt:lpstr>Grade 2: Module 4: Part 1: Cycle 21: Lesson 102 Teacher slide, before teaching.</vt:lpstr>
      <vt:lpstr>PowerPoint Presentation</vt:lpstr>
      <vt:lpstr>Transition Song</vt:lpstr>
      <vt:lpstr>Opening Learning Targets</vt:lpstr>
      <vt:lpstr>PowerPoint Presentation</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21: Lesson 102 Teacher slide, before teaching.</dc:title>
  <dc:creator>nbravo</dc:creator>
  <cp:lastModifiedBy>Nicole Bravo</cp:lastModifiedBy>
  <cp:revision>4</cp:revision>
  <dcterms:modified xsi:type="dcterms:W3CDTF">2019-01-08T02:00:15Z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