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23.xml" ContentType="application/vnd.openxmlformats-officedocument.presentationml.slideLayout+xml"/>
  <Override PartName="/ppt/slideLayouts/slideLayout16.xml" ContentType="application/vnd.openxmlformats-officedocument.presentationml.slideLayout+xml"/>
  <Override PartName="/ppt/slideLayouts/slideLayout24.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5.xml" ContentType="application/vnd.openxmlformats-officedocument.presentationml.notesSlide+xml"/>
  <Override PartName="/ppt/notesSlides/notesSlide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2" r:id="rId1"/>
    <p:sldMasterId id="2147483673"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4"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844F97D-F56F-4F4B-BF19-6301A4ACCFFE}">
  <a:tblStyle styleId="{7844F97D-F56F-4F4B-BF19-6301A4ACCFF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51F6245-51ED-4ABE-B4DE-67E46E7585FB}"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57"/>
    <p:restoredTop sz="86535" autoAdjust="0"/>
  </p:normalViewPr>
  <p:slideViewPr>
    <p:cSldViewPr snapToGrid="0" snapToObjects="1">
      <p:cViewPr varScale="1">
        <p:scale>
          <a:sx n="61" d="100"/>
          <a:sy n="61" d="100"/>
        </p:scale>
        <p:origin x="990"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1.xml"/><Relationship Id="rId21" Type="http://schemas.openxmlformats.org/officeDocument/2006/relationships/font" Target="fonts/font3.fntdata"/><Relationship Id="rId34"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360140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commoncoresuccess.elschools.org"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90000"/>
              </a:lnSpc>
              <a:spcBef>
                <a:spcPts val="0"/>
              </a:spcBef>
              <a:spcAft>
                <a:spcPts val="0"/>
              </a:spcAft>
              <a:buClr>
                <a:schemeClr val="dk1"/>
              </a:buClr>
              <a:buSzPts val="1200"/>
              <a:buFont typeface="Calibri"/>
              <a:buChar char="•"/>
            </a:pPr>
            <a:r>
              <a:rPr lang="en-US" dirty="0"/>
              <a:t>The purpose of today’s lesson is for students to work with Step 5 on the </a:t>
            </a:r>
            <a:r>
              <a:rPr lang="en-US" b="1" dirty="0"/>
              <a:t>Researcher’s Roadmap</a:t>
            </a:r>
            <a:r>
              <a:rPr lang="en-US" dirty="0"/>
              <a:t>. After they evaluate where they are in their research, they will have a chance to do some more independent research.</a:t>
            </a:r>
            <a:endParaRPr dirty="0"/>
          </a:p>
          <a:p>
            <a:pPr marL="457200" lvl="0" indent="-304800" algn="l" rtl="0">
              <a:lnSpc>
                <a:spcPct val="90000"/>
              </a:lnSpc>
              <a:spcBef>
                <a:spcPts val="1000"/>
              </a:spcBef>
              <a:spcAft>
                <a:spcPts val="0"/>
              </a:spcAft>
              <a:buClr>
                <a:schemeClr val="dk1"/>
              </a:buClr>
              <a:buSzPts val="1200"/>
              <a:buFont typeface="Calibri"/>
              <a:buChar char="•"/>
            </a:pPr>
            <a:r>
              <a:rPr lang="en-US" dirty="0"/>
              <a:t>Students may choose research texts from among the set listed in the supporting materials, or other sources that either the teacher finds or the student finds on his/her own. </a:t>
            </a:r>
            <a:endParaRPr dirty="0"/>
          </a:p>
          <a:p>
            <a:pPr marL="457200" lvl="0" indent="-304800" algn="l" rtl="0">
              <a:lnSpc>
                <a:spcPct val="90000"/>
              </a:lnSpc>
              <a:spcBef>
                <a:spcPts val="1000"/>
              </a:spcBef>
              <a:spcAft>
                <a:spcPts val="0"/>
              </a:spcAft>
              <a:buClr>
                <a:schemeClr val="dk1"/>
              </a:buClr>
              <a:buSzPts val="1200"/>
              <a:buFont typeface="Calibri"/>
              <a:buChar char="•"/>
            </a:pPr>
            <a:r>
              <a:rPr lang="en-US" dirty="0"/>
              <a:t>The suggested texts listed in this lesson may be downloaded from: </a:t>
            </a:r>
            <a:r>
              <a:rPr lang="en-US" u="sng" dirty="0">
                <a:solidFill>
                  <a:schemeClr val="hlink"/>
                </a:solidFill>
                <a:hlinkClick r:id="rId3"/>
              </a:rPr>
              <a:t>http://commoncoresuccess.elschools.org</a:t>
            </a:r>
            <a:r>
              <a:rPr lang="en-US" dirty="0"/>
              <a:t> in Fall 2013. </a:t>
            </a:r>
            <a:endParaRPr dirty="0"/>
          </a:p>
          <a:p>
            <a:pPr marL="457200" lvl="0" indent="-304800" algn="l" rtl="0">
              <a:lnSpc>
                <a:spcPct val="90000"/>
              </a:lnSpc>
              <a:spcBef>
                <a:spcPts val="1000"/>
              </a:spcBef>
              <a:spcAft>
                <a:spcPts val="0"/>
              </a:spcAft>
              <a:buClr>
                <a:schemeClr val="dk1"/>
              </a:buClr>
              <a:buSzPts val="1200"/>
              <a:buFont typeface="Calibri"/>
              <a:buChar char="•"/>
            </a:pPr>
            <a:r>
              <a:rPr lang="en-US" dirty="0" smtClean="0"/>
              <a:t>Feel </a:t>
            </a:r>
            <a:r>
              <a:rPr lang="en-US" dirty="0"/>
              <a:t>free to gather more recent sources as well -- working conditions in the garment industry is a topic that has been in the news frequently in recent months.</a:t>
            </a:r>
            <a:endParaRPr dirty="0"/>
          </a:p>
          <a:p>
            <a:pPr marL="457200" lvl="0" indent="-304800" algn="l" rtl="0">
              <a:lnSpc>
                <a:spcPct val="90000"/>
              </a:lnSpc>
              <a:spcBef>
                <a:spcPts val="1000"/>
              </a:spcBef>
              <a:spcAft>
                <a:spcPts val="0"/>
              </a:spcAft>
              <a:buClr>
                <a:schemeClr val="dk1"/>
              </a:buClr>
              <a:buSzPts val="1200"/>
              <a:buFont typeface="Calibri"/>
              <a:buChar char="•"/>
            </a:pPr>
            <a:r>
              <a:rPr lang="en-US" dirty="0"/>
              <a:t>To make sure students have access to the source they need to best address their supporting research question, consider making a few extra copies of each source.</a:t>
            </a:r>
            <a:endParaRPr dirty="0"/>
          </a:p>
          <a:p>
            <a:pPr marL="457200" lvl="0" indent="-304800" algn="l" rtl="0">
              <a:lnSpc>
                <a:spcPct val="90000"/>
              </a:lnSpc>
              <a:spcBef>
                <a:spcPts val="1000"/>
              </a:spcBef>
              <a:spcAft>
                <a:spcPts val="0"/>
              </a:spcAft>
              <a:buClr>
                <a:schemeClr val="dk1"/>
              </a:buClr>
              <a:buSzPts val="1200"/>
              <a:buFont typeface="Calibri"/>
              <a:buChar char="•"/>
            </a:pPr>
            <a:r>
              <a:rPr lang="en-US" dirty="0"/>
              <a:t>Depending on your student reading levels, you may consider giving all students the easiest reading.  This would also help you keep track of which article is being done, rather than 3 different articles being circulated.</a:t>
            </a:r>
            <a:endParaRPr dirty="0"/>
          </a:p>
          <a:p>
            <a:pPr marL="0" marR="0" lvl="0" indent="0" algn="l" rtl="0">
              <a:lnSpc>
                <a:spcPct val="115000"/>
              </a:lnSpc>
              <a:spcBef>
                <a:spcPts val="1000"/>
              </a:spcBef>
              <a:spcAft>
                <a:spcPts val="0"/>
              </a:spcAft>
              <a:buClr>
                <a:srgbClr val="000000"/>
              </a:buClr>
              <a:buSzPts val="1400"/>
              <a:buFont typeface="Arial"/>
              <a:buNone/>
            </a:pPr>
            <a:endParaRPr dirty="0"/>
          </a:p>
          <a:p>
            <a:pPr marL="76200" lvl="0" indent="0" algn="l" rtl="0">
              <a:lnSpc>
                <a:spcPct val="115000"/>
              </a:lnSpc>
              <a:spcBef>
                <a:spcPts val="0"/>
              </a:spcBef>
              <a:spcAft>
                <a:spcPts val="0"/>
              </a:spcAft>
              <a:buClr>
                <a:srgbClr val="000000"/>
              </a:buClr>
              <a:buSzPts val="1100"/>
              <a:buFont typeface="Arial"/>
              <a:buNone/>
            </a:pPr>
            <a:r>
              <a:rPr lang="en-US" b="0" dirty="0"/>
              <a:t>In advance</a:t>
            </a:r>
            <a:r>
              <a:rPr lang="en-US" dirty="0"/>
              <a:t>: Correct and give feedback on </a:t>
            </a:r>
            <a:r>
              <a:rPr lang="en-US" b="1" dirty="0"/>
              <a:t>Mid Unit Assessment</a:t>
            </a:r>
            <a:r>
              <a:rPr lang="en-US" dirty="0"/>
              <a:t>.</a:t>
            </a:r>
            <a:endParaRPr dirty="0"/>
          </a:p>
        </p:txBody>
      </p:sp>
    </p:spTree>
    <p:extLst>
      <p:ext uri="{BB962C8B-B14F-4D97-AF65-F5344CB8AC3E}">
        <p14:creationId xmlns:p14="http://schemas.microsoft.com/office/powerpoint/2010/main" val="13931295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20b147a05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8" name="Google Shape;258;g420b147a05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25 - 30 minutes (10 minutes this slide)</a:t>
            </a:r>
            <a:endParaRPr dirty="0"/>
          </a:p>
          <a:p>
            <a:pPr marL="0" lvl="0" indent="0" algn="l" rtl="0">
              <a:spcBef>
                <a:spcPts val="0"/>
              </a:spcBef>
              <a:spcAft>
                <a:spcPts val="0"/>
              </a:spcAft>
              <a:buClr>
                <a:schemeClr val="dk1"/>
              </a:buClr>
              <a:buSzPts val="1200"/>
              <a:buFont typeface="Calibri"/>
              <a:buNone/>
            </a:pPr>
            <a:r>
              <a:rPr lang="en-US" b="1" dirty="0"/>
              <a:t>Student Grouping: </a:t>
            </a:r>
            <a:r>
              <a:rPr lang="en-US" b="1" dirty="0" smtClean="0"/>
              <a:t>Whole </a:t>
            </a:r>
            <a:r>
              <a:rPr lang="en-US" b="1" dirty="0"/>
              <a:t>class, seat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4 of 4</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A: Reading a Group Text</a:t>
            </a:r>
            <a:endParaRPr b="1" dirty="0"/>
          </a:p>
          <a:p>
            <a:pPr marL="171450" marR="0" lvl="0" indent="-9525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Students should now work in pairs.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US" dirty="0"/>
              <a:t>Now that they have worked alone for 10 minutes, instruct the students to begin to share what they marked with their partner. </a:t>
            </a:r>
            <a:endParaRPr dirty="0"/>
          </a:p>
          <a:p>
            <a:pPr marL="457200" lvl="0" indent="-304800" algn="l" rtl="0">
              <a:spcBef>
                <a:spcPts val="0"/>
              </a:spcBef>
              <a:spcAft>
                <a:spcPts val="0"/>
              </a:spcAft>
              <a:buClr>
                <a:schemeClr val="dk1"/>
              </a:buClr>
              <a:buSzPts val="1200"/>
              <a:buFont typeface="Calibri"/>
              <a:buAutoNum type="arabicPeriod"/>
            </a:pPr>
            <a:r>
              <a:rPr lang="en-US" dirty="0"/>
              <a:t>They should paraphrase the pertinent information and write it in their </a:t>
            </a:r>
            <a:r>
              <a:rPr lang="en-US" b="1" dirty="0"/>
              <a:t>Researcher’s Notebook </a:t>
            </a:r>
            <a:r>
              <a:rPr lang="en-US" dirty="0"/>
              <a:t>Source 4. (refer to slide 7 if needing a visual)</a:t>
            </a:r>
            <a:endParaRPr dirty="0"/>
          </a:p>
          <a:p>
            <a:pPr marL="457200" lvl="0" indent="-304800" algn="l" rtl="0">
              <a:spcBef>
                <a:spcPts val="0"/>
              </a:spcBef>
              <a:spcAft>
                <a:spcPts val="0"/>
              </a:spcAft>
              <a:buClr>
                <a:schemeClr val="dk1"/>
              </a:buClr>
              <a:buSzPts val="1200"/>
              <a:buFont typeface="Calibri"/>
              <a:buAutoNum type="arabicPeriod"/>
            </a:pPr>
            <a:r>
              <a:rPr lang="en-US" dirty="0"/>
              <a:t>Encourage them to paraphrase it orally first, as it will improve the coherence of their notes.</a:t>
            </a:r>
            <a:endParaRPr dirty="0"/>
          </a:p>
          <a:p>
            <a:pPr marL="457200" lvl="0" indent="-304800" algn="l" rtl="0">
              <a:spcBef>
                <a:spcPts val="0"/>
              </a:spcBef>
              <a:spcAft>
                <a:spcPts val="0"/>
              </a:spcAft>
              <a:buClr>
                <a:schemeClr val="dk1"/>
              </a:buClr>
              <a:buSzPts val="1200"/>
              <a:buFont typeface="Calibri"/>
              <a:buAutoNum type="arabicPeriod"/>
            </a:pPr>
            <a:r>
              <a:rPr lang="en-US" dirty="0"/>
              <a:t>If pairs finish early, they can read another article.</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17500" algn="l" rtl="0">
              <a:spcBef>
                <a:spcPts val="0"/>
              </a:spcBef>
              <a:spcAft>
                <a:spcPts val="0"/>
              </a:spcAft>
              <a:buSzPts val="1400"/>
              <a:buChar char="●"/>
            </a:pPr>
            <a:r>
              <a:rPr lang="en-US" dirty="0"/>
              <a:t> Listen for students to work together to paraphrase accurately.</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joining a struggling reader or individually conferencing with a student.</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259" name="Google Shape;259;g420b147a05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852535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a:t>
            </a:r>
            <a:r>
              <a:rPr lang="en-US" b="1" dirty="0"/>
              <a:t> 10 - 15 minutes (this slide, 2-3 minutes)</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W</a:t>
            </a:r>
            <a:r>
              <a:rPr lang="en-US" b="1" dirty="0" smtClean="0"/>
              <a:t>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200"/>
              <a:buFont typeface="Calibri"/>
              <a:buNone/>
            </a:pPr>
            <a:r>
              <a:rPr lang="en-US" b="1" dirty="0"/>
              <a:t>Work Time B. Synthesizing Your Findings—Teacher Modeling </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b="1" dirty="0"/>
          </a:p>
          <a:p>
            <a:pPr marL="0" marR="0" lvl="0" indent="0" algn="l" rtl="0">
              <a:lnSpc>
                <a:spcPct val="100000"/>
              </a:lnSpc>
              <a:spcBef>
                <a:spcPts val="0"/>
              </a:spcBef>
              <a:spcAft>
                <a:spcPts val="0"/>
              </a:spcAft>
              <a:buClr>
                <a:schemeClr val="dk1"/>
              </a:buClr>
              <a:buSzPts val="1200"/>
              <a:buFont typeface="Calibri"/>
              <a:buNone/>
            </a:pPr>
            <a:r>
              <a:rPr lang="en-US" dirty="0"/>
              <a:t>• This step is useful </a:t>
            </a:r>
            <a:r>
              <a:rPr lang="en-US" dirty="0" smtClean="0"/>
              <a:t>in order to </a:t>
            </a:r>
            <a:r>
              <a:rPr lang="en-US" dirty="0"/>
              <a:t>have students pull together what they’ve learned from their article. </a:t>
            </a:r>
            <a:r>
              <a:rPr lang="en-US" dirty="0" smtClean="0"/>
              <a:t>After </a:t>
            </a:r>
            <a:r>
              <a:rPr lang="en-US" dirty="0"/>
              <a:t>reading, adding to their </a:t>
            </a:r>
            <a:r>
              <a:rPr lang="en-US" b="1" dirty="0"/>
              <a:t>Researcher’s Notebook </a:t>
            </a:r>
            <a:r>
              <a:rPr lang="en-US" dirty="0"/>
              <a:t>allows students to synthesize their learning.</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Direct students to Section III in the </a:t>
            </a:r>
            <a:r>
              <a:rPr lang="en-US" b="1" dirty="0"/>
              <a:t>Researcher’s Notebook</a:t>
            </a:r>
            <a:r>
              <a:rPr lang="en-US" dirty="0"/>
              <a:t>. </a:t>
            </a:r>
            <a:endParaRPr dirty="0"/>
          </a:p>
          <a:p>
            <a:pPr marL="457200" lvl="0" indent="-304800" algn="l" rtl="0">
              <a:spcBef>
                <a:spcPts val="0"/>
              </a:spcBef>
              <a:spcAft>
                <a:spcPts val="0"/>
              </a:spcAft>
              <a:buClr>
                <a:schemeClr val="dk1"/>
              </a:buClr>
              <a:buSzPts val="1200"/>
              <a:buFont typeface="Calibri"/>
              <a:buAutoNum type="arabicPeriod"/>
            </a:pPr>
            <a:r>
              <a:rPr lang="en-US" dirty="0"/>
              <a:t>Ask a student to define </a:t>
            </a:r>
            <a:r>
              <a:rPr lang="en-US" i="1" dirty="0"/>
              <a:t>synthesize</a:t>
            </a:r>
            <a:r>
              <a:rPr lang="en-US" dirty="0"/>
              <a:t> (bring together different parts to make a whole</a:t>
            </a:r>
            <a:r>
              <a:rPr lang="en-US" dirty="0" smtClean="0"/>
              <a:t>).</a:t>
            </a:r>
            <a:endParaRPr dirty="0"/>
          </a:p>
          <a:p>
            <a:pPr marL="457200" lvl="0" indent="-304800" algn="l" rtl="0">
              <a:spcBef>
                <a:spcPts val="0"/>
              </a:spcBef>
              <a:spcAft>
                <a:spcPts val="0"/>
              </a:spcAft>
              <a:buClr>
                <a:schemeClr val="dk1"/>
              </a:buClr>
              <a:buSzPts val="1200"/>
              <a:buFont typeface="Calibri"/>
              <a:buAutoNum type="arabicPeriod"/>
            </a:pPr>
            <a:r>
              <a:rPr lang="en-US" dirty="0"/>
              <a:t>Explain that in Lesson 7 they will be writing paragraphs that sum up what they have learned from their research. </a:t>
            </a:r>
            <a:endParaRPr dirty="0"/>
          </a:p>
          <a:p>
            <a:pPr marL="457200" lvl="0" indent="-304800" algn="l" rtl="0">
              <a:spcBef>
                <a:spcPts val="0"/>
              </a:spcBef>
              <a:spcAft>
                <a:spcPts val="0"/>
              </a:spcAft>
              <a:buClr>
                <a:schemeClr val="dk1"/>
              </a:buClr>
              <a:buSzPts val="1200"/>
              <a:buFont typeface="Calibri"/>
              <a:buAutoNum type="arabicPeriod"/>
            </a:pPr>
            <a:r>
              <a:rPr lang="en-US" dirty="0"/>
              <a:t>This will be their </a:t>
            </a:r>
            <a:r>
              <a:rPr lang="en-US" b="1" dirty="0"/>
              <a:t>end of unit assessment</a:t>
            </a:r>
            <a:r>
              <a:rPr lang="en-US" dirty="0"/>
              <a:t>. The ideas they have been diligently paraphrasing will be the parts they will organize together.</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 </a:t>
            </a:r>
            <a:r>
              <a:rPr lang="en-US" baseline="0" dirty="0"/>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None/>
            </a:pPr>
            <a:r>
              <a:rPr lang="en-US" dirty="0"/>
              <a:t>Support for Any Students Who Need It: </a:t>
            </a:r>
            <a:r>
              <a:rPr lang="en-US" dirty="0" smtClean="0"/>
              <a:t>None</a:t>
            </a:r>
            <a:endParaRPr dirty="0"/>
          </a:p>
        </p:txBody>
      </p:sp>
      <p:sp>
        <p:nvSpPr>
          <p:cNvPr id="269" name="Google Shape;26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70387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2526b219e_0_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g42526b219e_0_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a:t>
            </a:r>
            <a:r>
              <a:rPr lang="en-US" b="1" dirty="0"/>
              <a:t> 10 - 15  minutes (10-12 minutes this slide)</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W</a:t>
            </a:r>
            <a:r>
              <a:rPr lang="en-US" b="1" dirty="0" smtClean="0"/>
              <a:t>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200"/>
              <a:buFont typeface="Calibri"/>
              <a:buNone/>
            </a:pPr>
            <a:r>
              <a:rPr lang="en-US" b="1" dirty="0"/>
              <a:t>Work Time B. Synthesizing Your Findings—Teacher Modeling </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b="1" dirty="0"/>
          </a:p>
          <a:p>
            <a:pPr marL="457200" lvl="0" indent="-304800" algn="l" rtl="0">
              <a:spcBef>
                <a:spcPts val="0"/>
              </a:spcBef>
              <a:spcAft>
                <a:spcPts val="0"/>
              </a:spcAft>
              <a:buSzPts val="1200"/>
              <a:buFont typeface="Calibri"/>
              <a:buChar char="●"/>
            </a:pPr>
            <a:r>
              <a:rPr lang="en-US" dirty="0" smtClean="0"/>
              <a:t>See </a:t>
            </a:r>
            <a:r>
              <a:rPr lang="en-US" dirty="0"/>
              <a:t>annotated </a:t>
            </a:r>
            <a:r>
              <a:rPr lang="en-US" b="1" dirty="0"/>
              <a:t>model research synthesis (for teacher reference)</a:t>
            </a:r>
            <a:r>
              <a:rPr lang="en-US" dirty="0"/>
              <a:t>. Also point out that the very same paraphrased sentences you modeled for them in Lesson 4 have been arranged in this paragraph. (They are underlined.) This will help students realize that when they did all that paraphrasing of their own, they too did much of the work for writing this synthesis paragraph in the next lesson.</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200"/>
              <a:buFont typeface="Calibri"/>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Distribute the </a:t>
            </a:r>
            <a:r>
              <a:rPr lang="en-US" b="1" dirty="0"/>
              <a:t>model research synthesis</a:t>
            </a:r>
            <a:r>
              <a:rPr lang="en-US" dirty="0"/>
              <a:t> and display using the document camera.</a:t>
            </a:r>
            <a:endParaRPr dirty="0"/>
          </a:p>
          <a:p>
            <a:pPr marL="457200" lvl="0" indent="-304800" algn="l" rtl="0">
              <a:spcBef>
                <a:spcPts val="0"/>
              </a:spcBef>
              <a:spcAft>
                <a:spcPts val="0"/>
              </a:spcAft>
              <a:buClr>
                <a:schemeClr val="dk1"/>
              </a:buClr>
              <a:buSzPts val="1200"/>
              <a:buFont typeface="Calibri"/>
              <a:buAutoNum type="arabicPeriod"/>
            </a:pPr>
            <a:r>
              <a:rPr lang="en-US" dirty="0"/>
              <a:t>Ask students to read along silently as you read the synthesis aloud.</a:t>
            </a:r>
            <a:endParaRPr dirty="0"/>
          </a:p>
          <a:p>
            <a:pPr marL="457200" lvl="0" indent="-304800" algn="l" rtl="0">
              <a:spcBef>
                <a:spcPts val="0"/>
              </a:spcBef>
              <a:spcAft>
                <a:spcPts val="0"/>
              </a:spcAft>
              <a:buClr>
                <a:schemeClr val="dk1"/>
              </a:buClr>
              <a:buSzPts val="1200"/>
              <a:buFont typeface="Calibri"/>
              <a:buAutoNum type="arabicPeriod"/>
            </a:pPr>
            <a:r>
              <a:rPr lang="en-US" dirty="0"/>
              <a:t>Once you have the read the whole synthesis aloud, reread the first sentence. </a:t>
            </a:r>
            <a:endParaRPr dirty="0"/>
          </a:p>
          <a:p>
            <a:pPr marL="457200" lvl="0" indent="-304800" algn="l" rtl="0">
              <a:spcBef>
                <a:spcPts val="0"/>
              </a:spcBef>
              <a:spcAft>
                <a:spcPts val="0"/>
              </a:spcAft>
              <a:buClr>
                <a:schemeClr val="dk1"/>
              </a:buClr>
              <a:buSzPts val="1200"/>
              <a:buFont typeface="Calibri"/>
              <a:buAutoNum type="arabicPeriod"/>
            </a:pPr>
            <a:r>
              <a:rPr lang="en-US" dirty="0"/>
              <a:t>Pause and point out that this sentence answers the overarching research question: </a:t>
            </a:r>
            <a:r>
              <a:rPr lang="en-US" i="1" dirty="0"/>
              <a:t>“What are the working conditions like in the electronics industry?” </a:t>
            </a:r>
            <a:endParaRPr i="1" dirty="0"/>
          </a:p>
          <a:p>
            <a:pPr marL="457200" lvl="0" indent="-304800" algn="l" rtl="0">
              <a:spcBef>
                <a:spcPts val="0"/>
              </a:spcBef>
              <a:spcAft>
                <a:spcPts val="0"/>
              </a:spcAft>
              <a:buClr>
                <a:schemeClr val="dk1"/>
              </a:buClr>
              <a:buSzPts val="1200"/>
              <a:buFont typeface="Calibri"/>
              <a:buAutoNum type="arabicPeriod"/>
            </a:pPr>
            <a:r>
              <a:rPr lang="en-US" dirty="0"/>
              <a:t>Annotate the model by writing “answers overarching research question” above the first sentence, and ask students to do the same.</a:t>
            </a:r>
            <a:endParaRPr dirty="0"/>
          </a:p>
          <a:p>
            <a:pPr marL="457200" lvl="0" indent="-304800" algn="l" rtl="0">
              <a:spcBef>
                <a:spcPts val="0"/>
              </a:spcBef>
              <a:spcAft>
                <a:spcPts val="0"/>
              </a:spcAft>
              <a:buClr>
                <a:schemeClr val="dk1"/>
              </a:buClr>
              <a:buSzPts val="1200"/>
              <a:buFont typeface="Calibri"/>
              <a:buAutoNum type="arabicPeriod"/>
            </a:pPr>
            <a:r>
              <a:rPr lang="en-US" dirty="0"/>
              <a:t>Continue to annotate the model, focusing especially on how each paragraph answers a supporting research question.</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 </a:t>
            </a:r>
            <a:endParaRPr dirty="0"/>
          </a:p>
          <a:p>
            <a:pPr marL="457200" lvl="0" indent="-317500" algn="l" rtl="0">
              <a:spcBef>
                <a:spcPts val="0"/>
              </a:spcBef>
              <a:spcAft>
                <a:spcPts val="0"/>
              </a:spcAft>
              <a:buSzPts val="1400"/>
              <a:buChar char="●"/>
            </a:pPr>
            <a:r>
              <a:rPr lang="en-US" dirty="0"/>
              <a:t>Look to see that students are annotating along with you.</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None/>
            </a:pPr>
            <a:r>
              <a:rPr lang="en-US" dirty="0"/>
              <a:t>Support for Any Students Who Need It: </a:t>
            </a:r>
            <a:r>
              <a:rPr lang="en-US" dirty="0" smtClean="0"/>
              <a:t>None</a:t>
            </a:r>
            <a:endParaRPr dirty="0"/>
          </a:p>
        </p:txBody>
      </p:sp>
      <p:sp>
        <p:nvSpPr>
          <p:cNvPr id="278" name="Google Shape;278;g42526b219e_0_5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41671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g41490038b7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g41490038b7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3-5 </a:t>
            </a:r>
            <a:r>
              <a:rPr lang="en-US" b="1" dirty="0"/>
              <a:t>minutes</a:t>
            </a:r>
            <a:endParaRPr dirty="0"/>
          </a:p>
          <a:p>
            <a:pPr marL="0" lvl="0" indent="0" algn="l" rtl="0">
              <a:spcBef>
                <a:spcPts val="0"/>
              </a:spcBef>
              <a:spcAft>
                <a:spcPts val="0"/>
              </a:spcAft>
              <a:buClr>
                <a:schemeClr val="dk1"/>
              </a:buClr>
              <a:buSzPts val="1200"/>
              <a:buFont typeface="Calibri"/>
              <a:buNone/>
            </a:pPr>
            <a:r>
              <a:rPr lang="en-US" b="1" dirty="0"/>
              <a:t>Student Grouping: </a:t>
            </a:r>
            <a:r>
              <a:rPr lang="en-US" b="1" dirty="0" smtClean="0"/>
              <a:t>Whole </a:t>
            </a:r>
            <a:r>
              <a:rPr lang="en-US" b="1" dirty="0"/>
              <a:t>class</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100"/>
              <a:buFont typeface="Arial"/>
              <a:buNone/>
            </a:pPr>
            <a:r>
              <a:rPr lang="en-US" b="1" dirty="0"/>
              <a:t>Closing and Assessment: Marking your text</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 </a:t>
            </a:r>
            <a:endParaRPr b="1" dirty="0"/>
          </a:p>
          <a:p>
            <a:pPr marL="457200" marR="0" lvl="0" indent="-317500" algn="l" rtl="0">
              <a:lnSpc>
                <a:spcPct val="100000"/>
              </a:lnSpc>
              <a:spcBef>
                <a:spcPts val="0"/>
              </a:spcBef>
              <a:spcAft>
                <a:spcPts val="0"/>
              </a:spcAft>
              <a:buSzPts val="1400"/>
              <a:buChar char="●"/>
            </a:pPr>
            <a:r>
              <a:rPr lang="en-US" dirty="0"/>
              <a:t>This is preparation for the </a:t>
            </a:r>
            <a:r>
              <a:rPr lang="en-US" b="1" dirty="0"/>
              <a:t>End of Unit 3 Assessment </a:t>
            </a:r>
            <a:r>
              <a:rPr lang="en-US" dirty="0"/>
              <a:t>in the next lesson, where students will write their own synthesis of their research.</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Arial"/>
              <a:buNone/>
            </a:pPr>
            <a:r>
              <a:rPr lang="en-US" dirty="0"/>
              <a:t>Teacher Actions: </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three different </a:t>
            </a:r>
            <a:r>
              <a:rPr lang="en-US" b="1" dirty="0"/>
              <a:t>colored</a:t>
            </a:r>
            <a:r>
              <a:rPr lang="en-US" dirty="0"/>
              <a:t> </a:t>
            </a:r>
            <a:r>
              <a:rPr lang="en-US" b="1" dirty="0"/>
              <a:t>pencils</a:t>
            </a:r>
            <a:r>
              <a:rPr lang="en-US" dirty="0"/>
              <a:t> to each student. </a:t>
            </a:r>
            <a:endParaRPr dirty="0"/>
          </a:p>
          <a:p>
            <a:pPr marL="457200" marR="0" lvl="0" indent="-304800" algn="l" rtl="0">
              <a:lnSpc>
                <a:spcPct val="100000"/>
              </a:lnSpc>
              <a:spcBef>
                <a:spcPts val="0"/>
              </a:spcBef>
              <a:spcAft>
                <a:spcPts val="0"/>
              </a:spcAft>
              <a:buSzPts val="1200"/>
              <a:buFont typeface="Calibri"/>
              <a:buAutoNum type="arabicPeriod"/>
            </a:pPr>
            <a:r>
              <a:rPr lang="en-US" dirty="0"/>
              <a:t>Instruct students to spend a few minutes reading back through their </a:t>
            </a:r>
            <a:r>
              <a:rPr lang="en-US" b="1" dirty="0"/>
              <a:t>Researcher’s Notebooks</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Ask them choose one color of pencil to circle one supporting research question that they want to address in their research synthesis in the next lesson. </a:t>
            </a:r>
            <a:endParaRPr dirty="0"/>
          </a:p>
          <a:p>
            <a:pPr marL="457200" marR="0" lvl="0" indent="-304800" algn="l" rtl="0">
              <a:lnSpc>
                <a:spcPct val="100000"/>
              </a:lnSpc>
              <a:spcBef>
                <a:spcPts val="0"/>
              </a:spcBef>
              <a:spcAft>
                <a:spcPts val="0"/>
              </a:spcAft>
              <a:buSzPts val="1200"/>
              <a:buFont typeface="Calibri"/>
              <a:buAutoNum type="arabicPeriod"/>
            </a:pPr>
            <a:r>
              <a:rPr lang="en-US" dirty="0"/>
              <a:t>Then ask them to use the same color to circle the paraphrased notes that they will use to help them address that question.</a:t>
            </a:r>
            <a:endParaRPr dirty="0"/>
          </a:p>
          <a:p>
            <a:pPr marL="457200" marR="0" lvl="0" indent="-304800" algn="l" rtl="0">
              <a:lnSpc>
                <a:spcPct val="100000"/>
              </a:lnSpc>
              <a:spcBef>
                <a:spcPts val="0"/>
              </a:spcBef>
              <a:spcAft>
                <a:spcPts val="0"/>
              </a:spcAft>
              <a:buSzPts val="1200"/>
              <a:buFont typeface="Calibri"/>
              <a:buAutoNum type="arabicPeriod"/>
            </a:pPr>
            <a:r>
              <a:rPr lang="en-US" dirty="0"/>
              <a:t>Repeat this for two other supporting research questions, asking students to use a different color for each supporting research question and its relevant information.</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smtClean="0"/>
              <a:t>:</a:t>
            </a:r>
          </a:p>
          <a:p>
            <a:pPr marL="457200" lvl="0" indent="-304800" algn="l" rtl="0">
              <a:spcBef>
                <a:spcPts val="0"/>
              </a:spcBef>
              <a:spcAft>
                <a:spcPts val="0"/>
              </a:spcAft>
              <a:buSzPts val="1200"/>
              <a:buFont typeface="Calibri"/>
              <a:buChar char="●"/>
            </a:pPr>
            <a:r>
              <a:rPr lang="en-US" dirty="0" smtClean="0"/>
              <a:t>Look for students to be coloring the correct questions and corresponding notes.</a:t>
            </a:r>
            <a:endParaRPr dirty="0" smtClean="0"/>
          </a:p>
          <a:p>
            <a:pPr marL="0" lvl="0" indent="0" algn="l" rtl="0">
              <a:spcBef>
                <a:spcPts val="0"/>
              </a:spcBef>
              <a:spcAft>
                <a:spcPts val="0"/>
              </a:spcAft>
              <a:buNone/>
            </a:pPr>
            <a:endParaRPr dirty="0" smtClean="0"/>
          </a:p>
          <a:p>
            <a:pPr marL="0" lvl="0" indent="0" algn="l" rtl="0">
              <a:spcBef>
                <a:spcPts val="0"/>
              </a:spcBef>
              <a:spcAft>
                <a:spcPts val="0"/>
              </a:spcAft>
              <a:buNone/>
            </a:pPr>
            <a:r>
              <a:rPr lang="en-US" dirty="0" smtClean="0"/>
              <a:t>Support </a:t>
            </a:r>
            <a:r>
              <a:rPr lang="en-US" dirty="0"/>
              <a:t>for Any Students Who Need it:</a:t>
            </a:r>
            <a:endParaRPr dirty="0"/>
          </a:p>
          <a:p>
            <a:pPr marL="457200" lvl="0" indent="-304800" algn="l" rtl="0">
              <a:spcBef>
                <a:spcPts val="0"/>
              </a:spcBef>
              <a:spcAft>
                <a:spcPts val="0"/>
              </a:spcAft>
              <a:buSzPts val="1200"/>
              <a:buFont typeface="Calibri"/>
              <a:buChar char="●"/>
            </a:pPr>
            <a:r>
              <a:rPr lang="en-US" dirty="0"/>
              <a:t>For students who struggle, consider asking them to answer only one or two supporting questions in their research synthesis.</a:t>
            </a:r>
            <a:endParaRPr dirty="0"/>
          </a:p>
          <a:p>
            <a:pPr marL="457200" lvl="0" indent="-304800" algn="l" rtl="0">
              <a:spcBef>
                <a:spcPts val="0"/>
              </a:spcBef>
              <a:spcAft>
                <a:spcPts val="0"/>
              </a:spcAft>
              <a:buSzPts val="1200"/>
              <a:buFont typeface="Calibri"/>
              <a:buChar char="●"/>
            </a:pPr>
            <a:r>
              <a:rPr lang="en-US" dirty="0" smtClean="0"/>
              <a:t>For </a:t>
            </a:r>
            <a:r>
              <a:rPr lang="en-US" dirty="0"/>
              <a:t>students who need a challenge, consider encouraging them to circle more than three supporting questions to answer in their synthesis. </a:t>
            </a:r>
            <a:endParaRPr dirty="0"/>
          </a:p>
        </p:txBody>
      </p:sp>
      <p:sp>
        <p:nvSpPr>
          <p:cNvPr id="287" name="Google Shape;287;g41490038b7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651061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Teaching notes</a:t>
            </a:r>
            <a:r>
              <a:rPr lang="en-US" dirty="0" smtClean="0"/>
              <a:t>:</a:t>
            </a:r>
          </a:p>
          <a:p>
            <a:pPr marL="457200" lvl="0" indent="-304800" algn="l" rtl="0">
              <a:spcBef>
                <a:spcPts val="0"/>
              </a:spcBef>
              <a:spcAft>
                <a:spcPts val="0"/>
              </a:spcAft>
              <a:buSzPts val="1200"/>
              <a:buFont typeface="Calibri"/>
              <a:buChar char="●"/>
            </a:pPr>
            <a:r>
              <a:rPr lang="en-US" smtClean="0"/>
              <a:t>Remind </a:t>
            </a:r>
            <a:r>
              <a:rPr lang="en-US" dirty="0"/>
              <a:t>students that they need to be done with their books by Lesson 10, because they will write book reviews that day.</a:t>
            </a:r>
            <a:endParaRPr dirty="0"/>
          </a:p>
          <a:p>
            <a:pPr marL="76200" lvl="0" indent="0" algn="l" rtl="0">
              <a:lnSpc>
                <a:spcPct val="115000"/>
              </a:lnSpc>
              <a:spcBef>
                <a:spcPts val="0"/>
              </a:spcBef>
              <a:spcAft>
                <a:spcPts val="0"/>
              </a:spcAft>
              <a:buNone/>
            </a:pPr>
            <a:endParaRPr dirty="0"/>
          </a:p>
          <a:p>
            <a:pPr marL="76200" lvl="0" indent="0" algn="l" rtl="0">
              <a:lnSpc>
                <a:spcPct val="115000"/>
              </a:lnSpc>
              <a:spcBef>
                <a:spcPts val="0"/>
              </a:spcBef>
              <a:spcAft>
                <a:spcPts val="0"/>
              </a:spcAft>
              <a:buNone/>
            </a:pPr>
            <a:r>
              <a:rPr lang="en-US" dirty="0"/>
              <a:t>Teacher Actions:</a:t>
            </a:r>
            <a:endParaRPr dirty="0"/>
          </a:p>
          <a:p>
            <a:pPr marL="457200" lvl="0" indent="-304800" algn="l" rtl="0">
              <a:lnSpc>
                <a:spcPct val="115000"/>
              </a:lnSpc>
              <a:spcBef>
                <a:spcPts val="0"/>
              </a:spcBef>
              <a:spcAft>
                <a:spcPts val="0"/>
              </a:spcAft>
              <a:buSzPts val="1200"/>
              <a:buFont typeface="Calibri"/>
              <a:buAutoNum type="arabicPeriod"/>
            </a:pPr>
            <a:r>
              <a:rPr lang="en-US" dirty="0"/>
              <a:t>Read and review slide with students.</a:t>
            </a:r>
            <a:endParaRPr dirty="0"/>
          </a:p>
          <a:p>
            <a:pPr marL="0" lvl="0" indent="0" algn="l" rtl="0">
              <a:spcBef>
                <a:spcPts val="0"/>
              </a:spcBef>
              <a:spcAft>
                <a:spcPts val="0"/>
              </a:spcAft>
              <a:buNone/>
            </a:pPr>
            <a:endParaRPr dirty="0"/>
          </a:p>
        </p:txBody>
      </p:sp>
      <p:sp>
        <p:nvSpPr>
          <p:cNvPr id="295" name="Google Shape;29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94259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will vary, but 30-40 minutes </a:t>
            </a:r>
            <a:endParaRPr/>
          </a:p>
          <a:p>
            <a:pPr marL="0" lvl="0" indent="0" algn="l" rtl="0">
              <a:spcBef>
                <a:spcPts val="0"/>
              </a:spcBef>
              <a:spcAft>
                <a:spcPts val="0"/>
              </a:spcAft>
              <a:buClr>
                <a:schemeClr val="dk1"/>
              </a:buClr>
              <a:buSzPts val="1100"/>
              <a:buFont typeface="Arial"/>
              <a:buNone/>
            </a:pPr>
            <a:r>
              <a:rPr lang="en-US" b="1"/>
              <a:t>Grouping: Small Groups</a:t>
            </a:r>
            <a:endParaRPr b="1"/>
          </a:p>
          <a:p>
            <a:pPr marL="0" lvl="0" indent="0" algn="l" rtl="0">
              <a:spcBef>
                <a:spcPts val="0"/>
              </a:spcBef>
              <a:spcAft>
                <a:spcPts val="0"/>
              </a:spcAft>
              <a:buClr>
                <a:schemeClr val="dk1"/>
              </a:buClr>
              <a:buSzPts val="1100"/>
              <a:buFont typeface="Arial"/>
              <a:buNone/>
            </a:pPr>
            <a:endParaRPr b="1"/>
          </a:p>
          <a:p>
            <a:pPr marL="0" lvl="0" indent="0" algn="l" rtl="0">
              <a:spcBef>
                <a:spcPts val="0"/>
              </a:spcBef>
              <a:spcAft>
                <a:spcPts val="0"/>
              </a:spcAft>
              <a:buClr>
                <a:schemeClr val="dk1"/>
              </a:buClr>
              <a:buSzPts val="1100"/>
              <a:buFont typeface="Arial"/>
              <a:buNone/>
            </a:pPr>
            <a:r>
              <a:rPr lang="en-US"/>
              <a:t>Teaching Notes:</a:t>
            </a:r>
            <a:endParaRPr/>
          </a:p>
          <a:p>
            <a:pPr marL="457200" lvl="0" indent="-304800" algn="l"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always have:</a:t>
            </a:r>
            <a:endParaRPr/>
          </a:p>
          <a:p>
            <a:pPr marL="457200" lvl="0" indent="-304800" algn="l"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algn="l"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algn="l"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Here are activities you should cycle in as needed:</a:t>
            </a:r>
            <a:endParaRPr/>
          </a:p>
          <a:p>
            <a:pPr marL="457200" lvl="0" indent="-304800" algn="l" rtl="0">
              <a:spcBef>
                <a:spcPts val="0"/>
              </a:spcBef>
              <a:spcAft>
                <a:spcPts val="0"/>
              </a:spcAft>
              <a:buClr>
                <a:schemeClr val="dk1"/>
              </a:buClr>
              <a:buSzPts val="1200"/>
              <a:buFont typeface="Calibri"/>
              <a:buChar char="●"/>
            </a:pPr>
            <a:r>
              <a:rPr lang="en-US"/>
              <a:t>Language Enrichments and ELL support activities.</a:t>
            </a:r>
            <a:endParaRPr/>
          </a:p>
          <a:p>
            <a:pPr marL="457200" lvl="0" indent="-304800" algn="l"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algn="l" rtl="0">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301" name="Google Shape;301;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15</a:t>
            </a:fld>
            <a:endParaRPr/>
          </a:p>
        </p:txBody>
      </p:sp>
    </p:spTree>
    <p:extLst>
      <p:ext uri="{BB962C8B-B14F-4D97-AF65-F5344CB8AC3E}">
        <p14:creationId xmlns:p14="http://schemas.microsoft.com/office/powerpoint/2010/main" val="3067736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89" name="Google Shape;189;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33458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New Materials to Prepare in Advance: </a:t>
            </a:r>
            <a:endParaRPr dirty="0"/>
          </a:p>
          <a:p>
            <a:pPr marL="457200" lvl="0" indent="-304800" algn="l" rtl="0">
              <a:lnSpc>
                <a:spcPct val="90000"/>
              </a:lnSpc>
              <a:spcBef>
                <a:spcPts val="1000"/>
              </a:spcBef>
              <a:spcAft>
                <a:spcPts val="0"/>
              </a:spcAft>
              <a:buClr>
                <a:schemeClr val="dk1"/>
              </a:buClr>
              <a:buSzPts val="1200"/>
              <a:buFont typeface="Calibri"/>
              <a:buChar char="●"/>
            </a:pPr>
            <a:r>
              <a:rPr lang="en-US" b="1" dirty="0"/>
              <a:t>Suggested Texts chart </a:t>
            </a:r>
            <a:r>
              <a:rPr lang="en-US" dirty="0"/>
              <a:t>(one to display)</a:t>
            </a:r>
            <a:endParaRPr dirty="0"/>
          </a:p>
          <a:p>
            <a:pPr marL="457200" lvl="0" indent="-304800" algn="l" rtl="0">
              <a:lnSpc>
                <a:spcPct val="90000"/>
              </a:lnSpc>
              <a:spcBef>
                <a:spcPts val="0"/>
              </a:spcBef>
              <a:spcAft>
                <a:spcPts val="0"/>
              </a:spcAft>
              <a:buClr>
                <a:schemeClr val="dk1"/>
              </a:buClr>
              <a:buSzPts val="1200"/>
              <a:buFont typeface="Calibri"/>
              <a:buChar char="●"/>
            </a:pPr>
            <a:r>
              <a:rPr lang="en-US" dirty="0"/>
              <a:t>Copies of the suggested texts (at least one per student; see Teaching Note above)</a:t>
            </a:r>
            <a:endParaRPr dirty="0"/>
          </a:p>
          <a:p>
            <a:pPr marL="457200" lvl="0" indent="-304800" algn="l" rtl="0">
              <a:lnSpc>
                <a:spcPct val="90000"/>
              </a:lnSpc>
              <a:spcBef>
                <a:spcPts val="0"/>
              </a:spcBef>
              <a:spcAft>
                <a:spcPts val="0"/>
              </a:spcAft>
              <a:buClr>
                <a:schemeClr val="dk1"/>
              </a:buClr>
              <a:buSzPts val="1200"/>
              <a:buFont typeface="Calibri"/>
              <a:buChar char="●"/>
            </a:pPr>
            <a:r>
              <a:rPr lang="en-US" b="1" dirty="0"/>
              <a:t>Model research synthesis </a:t>
            </a:r>
            <a:r>
              <a:rPr lang="en-US" dirty="0"/>
              <a:t>(one per student and one to display)</a:t>
            </a:r>
            <a:endParaRPr dirty="0"/>
          </a:p>
          <a:p>
            <a:pPr marL="457200" lvl="0" indent="-304800" algn="l" rtl="0">
              <a:lnSpc>
                <a:spcPct val="90000"/>
              </a:lnSpc>
              <a:spcBef>
                <a:spcPts val="0"/>
              </a:spcBef>
              <a:spcAft>
                <a:spcPts val="0"/>
              </a:spcAft>
              <a:buClr>
                <a:schemeClr val="dk1"/>
              </a:buClr>
              <a:buSzPts val="1200"/>
              <a:buFont typeface="Calibri"/>
              <a:buChar char="●"/>
            </a:pPr>
            <a:r>
              <a:rPr lang="en-US" dirty="0" smtClean="0"/>
              <a:t>Colored </a:t>
            </a:r>
            <a:r>
              <a:rPr lang="en-US" dirty="0"/>
              <a:t>pencils (three colors per student)</a:t>
            </a:r>
            <a:endParaRPr dirty="0"/>
          </a:p>
          <a:p>
            <a:pPr marL="457200" lvl="0" indent="-304800" algn="l" rtl="0">
              <a:lnSpc>
                <a:spcPct val="90000"/>
              </a:lnSpc>
              <a:spcBef>
                <a:spcPts val="0"/>
              </a:spcBef>
              <a:spcAft>
                <a:spcPts val="0"/>
              </a:spcAft>
              <a:buClr>
                <a:schemeClr val="dk1"/>
              </a:buClr>
              <a:buSzPts val="1200"/>
              <a:buFont typeface="Calibri"/>
              <a:buChar char="●"/>
            </a:pPr>
            <a:r>
              <a:rPr lang="en-US" b="1" dirty="0" smtClean="0"/>
              <a:t>Annotated </a:t>
            </a:r>
            <a:r>
              <a:rPr lang="en-US" b="1" dirty="0"/>
              <a:t>model research synthesis (for teacher reference)</a:t>
            </a:r>
            <a:endParaRPr b="1" dirty="0"/>
          </a:p>
          <a:p>
            <a:pPr marL="457200" lvl="0" indent="-304800" algn="l" rtl="0">
              <a:lnSpc>
                <a:spcPct val="90000"/>
              </a:lnSpc>
              <a:spcBef>
                <a:spcPts val="0"/>
              </a:spcBef>
              <a:spcAft>
                <a:spcPts val="0"/>
              </a:spcAft>
              <a:buClr>
                <a:schemeClr val="dk1"/>
              </a:buClr>
              <a:buSzPts val="1200"/>
              <a:buFont typeface="Calibri"/>
              <a:buChar char="●"/>
            </a:pPr>
            <a:r>
              <a:rPr lang="en-US" dirty="0"/>
              <a:t>Suggested texts for this lesson (for teacher reference) </a:t>
            </a:r>
            <a:endParaRPr dirty="0"/>
          </a:p>
          <a:p>
            <a:pPr marL="457200" lvl="0" indent="0" algn="l" rtl="0">
              <a:lnSpc>
                <a:spcPct val="90000"/>
              </a:lnSpc>
              <a:spcBef>
                <a:spcPts val="100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Materials to Gather from Previous Lessons:</a:t>
            </a:r>
            <a:endParaRPr dirty="0"/>
          </a:p>
          <a:p>
            <a:pPr marL="457200" lvl="0" indent="-304800" algn="l" rtl="0">
              <a:spcBef>
                <a:spcPts val="0"/>
              </a:spcBef>
              <a:spcAft>
                <a:spcPts val="0"/>
              </a:spcAft>
              <a:buClr>
                <a:schemeClr val="dk1"/>
              </a:buClr>
              <a:buSzPts val="1200"/>
              <a:buFont typeface="Calibri"/>
              <a:buChar char="●"/>
            </a:pPr>
            <a:r>
              <a:rPr lang="en-US" b="1" dirty="0"/>
              <a:t>Researcher’s Notebook </a:t>
            </a:r>
            <a:r>
              <a:rPr lang="en-US" dirty="0"/>
              <a:t>(begun in Lesson 1)</a:t>
            </a:r>
            <a:endParaRPr dirty="0"/>
          </a:p>
          <a:p>
            <a:pPr marL="457200" lvl="0" indent="-304800" algn="l" rtl="0">
              <a:spcBef>
                <a:spcPts val="0"/>
              </a:spcBef>
              <a:spcAft>
                <a:spcPts val="0"/>
              </a:spcAft>
              <a:buClr>
                <a:schemeClr val="dk1"/>
              </a:buClr>
              <a:buSzPts val="1200"/>
              <a:buFont typeface="Calibri"/>
              <a:buChar char="●"/>
            </a:pPr>
            <a:r>
              <a:rPr lang="en-US" b="1" dirty="0"/>
              <a:t>Researcher’s Roadmap anchor chart </a:t>
            </a:r>
            <a:r>
              <a:rPr lang="en-US" dirty="0"/>
              <a:t>(from Lesson 2; one large copy to display and students’ own copies)</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dirty="0">
                <a:solidFill>
                  <a:schemeClr val="dk1"/>
                </a:solidFill>
                <a:latin typeface="Calibri"/>
                <a:ea typeface="Calibri"/>
                <a:cs typeface="Calibri"/>
                <a:sym typeface="Calibri"/>
              </a:rPr>
              <a:t>Review these protocols before teachin</a:t>
            </a:r>
            <a:r>
              <a:rPr lang="en-US" dirty="0"/>
              <a:t>g:</a:t>
            </a:r>
            <a:endParaRPr dirty="0"/>
          </a:p>
          <a:p>
            <a:pPr marL="457200" marR="0" lvl="0" indent="-317500" algn="l" rtl="0">
              <a:lnSpc>
                <a:spcPct val="100000"/>
              </a:lnSpc>
              <a:spcBef>
                <a:spcPts val="0"/>
              </a:spcBef>
              <a:spcAft>
                <a:spcPts val="0"/>
              </a:spcAft>
              <a:buSzPts val="1400"/>
              <a:buChar char="●"/>
            </a:pPr>
            <a:r>
              <a:rPr lang="en-US" dirty="0"/>
              <a:t>Turn and Talk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Prepare classroom systems for active learning: </a:t>
            </a:r>
            <a:r>
              <a:rPr lang="en-US" dirty="0" smtClean="0"/>
              <a:t>N</a:t>
            </a:r>
            <a:r>
              <a:rPr lang="en-US" sz="1200" b="0" i="0" u="none" strike="noStrike" cap="none" dirty="0" smtClean="0">
                <a:solidFill>
                  <a:schemeClr val="dk1"/>
                </a:solidFill>
                <a:latin typeface="Calibri"/>
                <a:ea typeface="Calibri"/>
                <a:cs typeface="Calibri"/>
                <a:sym typeface="Calibri"/>
              </a:rPr>
              <a:t>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96" name="Google Shape;196;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714151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4d47838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4d47838_0_8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868724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smtClean="0">
                <a:solidFill>
                  <a:schemeClr val="dk1"/>
                </a:solidFill>
              </a:rPr>
              <a:t>:</a:t>
            </a:r>
            <a:r>
              <a:rPr lang="en-US" sz="1200" i="0" u="none" strike="noStrike" cap="none" baseline="0" dirty="0">
                <a:solidFill>
                  <a:schemeClr val="dk1"/>
                </a:solidFill>
              </a:rPr>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smtClean="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41664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5-7 </a:t>
            </a:r>
            <a:r>
              <a:rPr lang="en-US" b="1" dirty="0"/>
              <a:t>minutes</a:t>
            </a:r>
            <a:endParaRPr dirty="0"/>
          </a:p>
          <a:p>
            <a:pPr marL="0" lvl="0" indent="0" algn="l" rtl="0">
              <a:spcBef>
                <a:spcPts val="0"/>
              </a:spcBef>
              <a:spcAft>
                <a:spcPts val="0"/>
              </a:spcAft>
              <a:buClr>
                <a:schemeClr val="dk1"/>
              </a:buClr>
              <a:buSzPts val="1200"/>
              <a:buFont typeface="Calibri"/>
              <a:buNone/>
            </a:pPr>
            <a:r>
              <a:rPr lang="en-US" b="1" dirty="0"/>
              <a:t>Student Grouping: </a:t>
            </a:r>
            <a:r>
              <a:rPr lang="en-US" b="1" dirty="0" smtClean="0"/>
              <a:t>Whole </a:t>
            </a:r>
            <a:r>
              <a:rPr lang="en-US" b="1" dirty="0"/>
              <a:t>class, seat partner</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Entry Task: Return Mid-Unit 3 Assessment</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Be sure you have had the time </a:t>
            </a:r>
            <a:r>
              <a:rPr lang="en-US" dirty="0" smtClean="0"/>
              <a:t>to </a:t>
            </a:r>
            <a:r>
              <a:rPr lang="en-US" dirty="0"/>
              <a:t>provide feedback on this assessment.</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As students enter, hand back their corrected </a:t>
            </a:r>
            <a:r>
              <a:rPr lang="en-US" b="1" dirty="0"/>
              <a:t>Mid-Unit 3 Assessments</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As </a:t>
            </a:r>
            <a:r>
              <a:rPr lang="en-US" dirty="0"/>
              <a:t>an entry task, ask students to look over the assessment and put a star next to something they did well. </a:t>
            </a:r>
            <a:endParaRPr dirty="0"/>
          </a:p>
          <a:p>
            <a:pPr marL="457200" marR="0" lvl="0" indent="-304800" algn="l" rtl="0">
              <a:lnSpc>
                <a:spcPct val="100000"/>
              </a:lnSpc>
              <a:spcBef>
                <a:spcPts val="0"/>
              </a:spcBef>
              <a:spcAft>
                <a:spcPts val="0"/>
              </a:spcAft>
              <a:buSzPts val="1200"/>
              <a:buFont typeface="Calibri"/>
              <a:buAutoNum type="arabicPeriod"/>
            </a:pPr>
            <a:r>
              <a:rPr lang="en-US" dirty="0"/>
              <a:t>Then ask students to circle something they need to work on as they continue researching.</a:t>
            </a:r>
            <a:endParaRPr dirty="0"/>
          </a:p>
          <a:p>
            <a:pPr marL="457200" marR="0" lvl="0" indent="-304800" algn="l" rtl="0">
              <a:lnSpc>
                <a:spcPct val="100000"/>
              </a:lnSpc>
              <a:spcBef>
                <a:spcPts val="0"/>
              </a:spcBef>
              <a:spcAft>
                <a:spcPts val="0"/>
              </a:spcAft>
              <a:buSzPts val="1200"/>
              <a:buFont typeface="Calibri"/>
              <a:buAutoNum type="arabicPeriod"/>
            </a:pPr>
            <a:r>
              <a:rPr lang="en-US" dirty="0"/>
              <a:t>Invite students to turn and talk with a partner about what they starred and circled.</a:t>
            </a:r>
            <a:endParaRPr dirty="0"/>
          </a:p>
          <a:p>
            <a:pPr marL="457200" marR="0" lvl="0" indent="-304800" algn="l" rtl="0">
              <a:lnSpc>
                <a:spcPct val="100000"/>
              </a:lnSpc>
              <a:spcBef>
                <a:spcPts val="0"/>
              </a:spcBef>
              <a:spcAft>
                <a:spcPts val="0"/>
              </a:spcAft>
              <a:buSzPts val="1200"/>
              <a:buFont typeface="Calibri"/>
              <a:buAutoNum type="arabicPeriod"/>
            </a:pPr>
            <a:r>
              <a:rPr lang="en-US" dirty="0"/>
              <a:t>Remind students to keep these skills in mind as they continue their research.</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17500" algn="l" rtl="0">
              <a:spcBef>
                <a:spcPts val="0"/>
              </a:spcBef>
              <a:spcAft>
                <a:spcPts val="0"/>
              </a:spcAft>
              <a:buSzPts val="1400"/>
              <a:buChar char="●"/>
            </a:pPr>
            <a:r>
              <a:rPr lang="en-US" dirty="0"/>
              <a:t>Look to see that students are starring and circling their items.</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Students Who May Need it</a:t>
            </a:r>
            <a:r>
              <a:rPr lang="en-US" dirty="0" smtClean="0"/>
              <a:t>:</a:t>
            </a:r>
            <a:r>
              <a:rPr lang="en-US" baseline="0" dirty="0"/>
              <a:t> </a:t>
            </a:r>
            <a:r>
              <a:rPr lang="en-US" dirty="0" smtClean="0"/>
              <a:t>None</a:t>
            </a:r>
            <a:endParaRPr dirty="0"/>
          </a:p>
          <a:p>
            <a:pPr marL="457200" lvl="0" indent="0" algn="l" rtl="0">
              <a:lnSpc>
                <a:spcPct val="100000"/>
              </a:lnSpc>
              <a:spcBef>
                <a:spcPts val="0"/>
              </a:spcBef>
              <a:spcAft>
                <a:spcPts val="0"/>
              </a:spcAft>
              <a:buNone/>
            </a:pPr>
            <a:endParaRPr dirty="0"/>
          </a:p>
        </p:txBody>
      </p:sp>
      <p:sp>
        <p:nvSpPr>
          <p:cNvPr id="220" name="Google Shape;220;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8826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2526b219e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g42526b219e_0_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a:t>
            </a:r>
            <a:r>
              <a:rPr lang="en-US" b="1" dirty="0"/>
              <a:t> 25 -30  minutes (this slide, 2-3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a:t>
            </a:r>
            <a:r>
              <a:rPr lang="en-US" b="1" dirty="0" smtClean="0"/>
              <a:t>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4</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A: Reading a Group Text</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notes</a:t>
            </a:r>
            <a:r>
              <a:rPr lang="en-US" dirty="0" smtClean="0"/>
              <a:t>:</a:t>
            </a:r>
            <a:r>
              <a:rPr lang="en-US" baseline="0" dirty="0"/>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take out their </a:t>
            </a:r>
            <a:r>
              <a:rPr lang="en-US" b="1" dirty="0"/>
              <a:t>Researcher’s Notebook</a:t>
            </a:r>
            <a:r>
              <a:rPr lang="en-US" dirty="0"/>
              <a:t> and read the five supporting research questions from Part II. (bolded on slide)</a:t>
            </a:r>
            <a:endParaRPr dirty="0"/>
          </a:p>
          <a:p>
            <a:pPr marL="457200" lvl="0" indent="-304800" algn="l" rtl="0">
              <a:spcBef>
                <a:spcPts val="0"/>
              </a:spcBef>
              <a:spcAft>
                <a:spcPts val="0"/>
              </a:spcAft>
              <a:buSzPts val="1200"/>
              <a:buFont typeface="Calibri"/>
              <a:buAutoNum type="arabicPeriod"/>
            </a:pPr>
            <a:r>
              <a:rPr lang="en-US" dirty="0" smtClean="0"/>
              <a:t>Invite </a:t>
            </a:r>
            <a:r>
              <a:rPr lang="en-US" dirty="0"/>
              <a:t>students to think about what they have learned so far and what they would like to research further. </a:t>
            </a:r>
            <a:endParaRPr dirty="0"/>
          </a:p>
          <a:p>
            <a:pPr marL="457200" lvl="0" indent="-304800" algn="l" rtl="0">
              <a:spcBef>
                <a:spcPts val="0"/>
              </a:spcBef>
              <a:spcAft>
                <a:spcPts val="0"/>
              </a:spcAft>
              <a:buSzPts val="1200"/>
              <a:buFont typeface="Calibri"/>
              <a:buAutoNum type="arabicPeriod"/>
            </a:pPr>
            <a:r>
              <a:rPr lang="en-US" dirty="0"/>
              <a:t>Ask them to circle one question they will use to guide their research today</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200"/>
              <a:buFont typeface="Calibri"/>
              <a:buNone/>
            </a:pPr>
            <a:r>
              <a:rPr lang="en-US" dirty="0"/>
              <a:t>Student Look </a:t>
            </a:r>
            <a:r>
              <a:rPr lang="en-US" dirty="0" err="1"/>
              <a:t>Fors</a:t>
            </a:r>
            <a:r>
              <a:rPr lang="en-US" dirty="0"/>
              <a:t>/Listen </a:t>
            </a:r>
            <a:r>
              <a:rPr lang="en-US" dirty="0" err="1"/>
              <a:t>Fors</a:t>
            </a:r>
            <a:r>
              <a:rPr lang="en-US" dirty="0"/>
              <a:t>: </a:t>
            </a:r>
            <a:endParaRPr dirty="0"/>
          </a:p>
          <a:p>
            <a:pPr marL="457200" lvl="0" indent="-304800" algn="l" rtl="0">
              <a:spcBef>
                <a:spcPts val="0"/>
              </a:spcBef>
              <a:spcAft>
                <a:spcPts val="0"/>
              </a:spcAft>
              <a:buClr>
                <a:schemeClr val="dk1"/>
              </a:buClr>
              <a:buSzPts val="1200"/>
              <a:buChar char="●"/>
            </a:pPr>
            <a:r>
              <a:rPr lang="en-US" dirty="0"/>
              <a:t> Be sure to </a:t>
            </a:r>
            <a:r>
              <a:rPr lang="en-US" dirty="0" smtClean="0"/>
              <a:t>check that </a:t>
            </a:r>
            <a:r>
              <a:rPr lang="en-US" dirty="0"/>
              <a:t>students are choosing a question and circle it.</a:t>
            </a:r>
            <a:endParaRPr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100"/>
              <a:buFont typeface="Arial"/>
              <a:buNone/>
            </a:pPr>
            <a:r>
              <a:rPr lang="en-US" dirty="0"/>
              <a:t>Support for Students Who May Need it</a:t>
            </a:r>
            <a:r>
              <a:rPr lang="en-US" dirty="0" smtClean="0"/>
              <a:t>:</a:t>
            </a:r>
            <a:r>
              <a:rPr lang="en-US" baseline="0" dirty="0"/>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457200" lvl="0" indent="0" algn="l" rtl="0">
              <a:spcBef>
                <a:spcPts val="0"/>
              </a:spcBef>
              <a:spcAft>
                <a:spcPts val="0"/>
              </a:spcAft>
              <a:buNone/>
            </a:pPr>
            <a:endParaRPr dirty="0"/>
          </a:p>
        </p:txBody>
      </p:sp>
      <p:sp>
        <p:nvSpPr>
          <p:cNvPr id="232" name="Google Shape;232;g42526b219e_0_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4755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a:t>
            </a:r>
            <a:r>
              <a:rPr lang="en-US" b="1" dirty="0"/>
              <a:t> 25 -30  minutes (2-3 minutes this slide) </a:t>
            </a:r>
            <a:endParaRPr dirty="0"/>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a:ea typeface="Calibri"/>
                <a:cs typeface="Calibri"/>
                <a:sym typeface="Calibri"/>
              </a:rPr>
              <a:t>Student Grouping: W</a:t>
            </a:r>
            <a:r>
              <a:rPr lang="en-US" b="1" dirty="0" smtClean="0"/>
              <a:t>hole </a:t>
            </a:r>
            <a:r>
              <a:rPr lang="en-US" b="1" dirty="0"/>
              <a:t>class </a:t>
            </a:r>
            <a:endParaRPr lang="en-US" b="1" dirty="0" smtClean="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4</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A: Reading a Group Text</a:t>
            </a:r>
            <a:endParaRPr b="1" dirty="0"/>
          </a:p>
          <a:p>
            <a:pPr marL="45720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sz="1200" i="0" u="none" strike="noStrike" cap="none" dirty="0" smtClean="0">
                <a:solidFill>
                  <a:schemeClr val="dk1"/>
                </a:solidFill>
              </a:rPr>
              <a:t>:</a:t>
            </a:r>
            <a:r>
              <a:rPr lang="en-US" sz="1200" i="0" u="none" strike="noStrike" cap="none" baseline="0" dirty="0">
                <a:solidFill>
                  <a:schemeClr val="dk1"/>
                </a:solidFill>
              </a:rPr>
              <a:t> </a:t>
            </a:r>
            <a:r>
              <a:rPr lang="en-US" dirty="0" smtClean="0"/>
              <a:t>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a:t>
            </a:r>
            <a:r>
              <a:rPr lang="en-US" b="1" dirty="0"/>
              <a:t>Researcher’s Roadmap anchor chart</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Ask a student to identify where on the </a:t>
            </a:r>
            <a:r>
              <a:rPr lang="en-US" b="1" dirty="0"/>
              <a:t>Researcher’s Roadmap anchor chart</a:t>
            </a:r>
            <a:r>
              <a:rPr lang="en-US" dirty="0"/>
              <a:t> they think they are right now.</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Remind </a:t>
            </a:r>
            <a:r>
              <a:rPr lang="en-US" dirty="0"/>
              <a:t>them that periodically pausing to think about what they have learned so far and what else they need to research is an important step in the research process.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endParaRPr dirty="0"/>
          </a:p>
          <a:p>
            <a:pPr marL="457200" lvl="0" indent="-317500" algn="l" rtl="0">
              <a:spcBef>
                <a:spcPts val="0"/>
              </a:spcBef>
              <a:spcAft>
                <a:spcPts val="0"/>
              </a:spcAft>
              <a:buSzPts val="1400"/>
              <a:buChar char="●"/>
            </a:pPr>
            <a:r>
              <a:rPr lang="en-US" dirty="0"/>
              <a:t>Listen for students to identify “Evaluating Research,” or Step 5. </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r>
              <a:rPr lang="en-US" dirty="0" smtClean="0"/>
              <a:t>:</a:t>
            </a:r>
            <a:r>
              <a:rPr lang="en-US" baseline="0" dirty="0"/>
              <a:t> </a:t>
            </a:r>
            <a:r>
              <a:rPr lang="en-US" dirty="0" smtClean="0"/>
              <a:t>None</a:t>
            </a:r>
            <a:endParaRPr dirty="0"/>
          </a:p>
          <a:p>
            <a:pPr marL="457200" lvl="0" indent="0" algn="l" rtl="0">
              <a:lnSpc>
                <a:spcPct val="100000"/>
              </a:lnSpc>
              <a:spcBef>
                <a:spcPts val="0"/>
              </a:spcBef>
              <a:spcAft>
                <a:spcPts val="0"/>
              </a:spcAft>
              <a:buNone/>
            </a:pPr>
            <a:endParaRPr dirty="0"/>
          </a:p>
        </p:txBody>
      </p:sp>
      <p:sp>
        <p:nvSpPr>
          <p:cNvPr id="241" name="Google Shape;24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72412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1490038b7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8" name="Google Shape;248;g41490038b7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25 - 30 minutes (12 minutes this slide)</a:t>
            </a:r>
            <a:endParaRPr dirty="0"/>
          </a:p>
          <a:p>
            <a:pPr marL="0" lvl="0" indent="0" algn="l" rtl="0">
              <a:spcBef>
                <a:spcPts val="0"/>
              </a:spcBef>
              <a:spcAft>
                <a:spcPts val="0"/>
              </a:spcAft>
              <a:buClr>
                <a:schemeClr val="dk1"/>
              </a:buClr>
              <a:buSzPts val="1200"/>
              <a:buFont typeface="Calibri"/>
              <a:buNone/>
            </a:pPr>
            <a:r>
              <a:rPr lang="en-US" b="1" dirty="0"/>
              <a:t>Student Grouping: </a:t>
            </a:r>
            <a:r>
              <a:rPr lang="en-US" b="1" dirty="0" smtClean="0"/>
              <a:t>Whole </a:t>
            </a:r>
            <a:r>
              <a:rPr lang="en-US" b="1" dirty="0"/>
              <a:t>class, seat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3 of 4</a:t>
            </a:r>
            <a:endParaRPr b="1" dirty="0"/>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Work Time A: Reading a Group Text</a:t>
            </a:r>
            <a:endParaRPr b="1" dirty="0"/>
          </a:p>
          <a:p>
            <a:pPr marL="171450" marR="0" lvl="0" indent="-9525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i="0" u="none" strike="noStrike" cap="none" dirty="0" smtClean="0">
                <a:solidFill>
                  <a:schemeClr val="dk1"/>
                </a:solidFill>
              </a:rPr>
              <a:t>This </a:t>
            </a:r>
            <a:r>
              <a:rPr lang="en-US" i="0" u="none" strike="noStrike" cap="none" dirty="0">
                <a:solidFill>
                  <a:schemeClr val="dk1"/>
                </a:solidFill>
              </a:rPr>
              <a:t>slide is created using all 3 </a:t>
            </a:r>
            <a:r>
              <a:rPr lang="en-US" dirty="0"/>
              <a:t>differentiated texts.  If you find it better for students to all use the same article for consistency and more successful reading, only use source </a:t>
            </a:r>
            <a:r>
              <a:rPr lang="en-US" dirty="0" smtClean="0"/>
              <a:t>B </a:t>
            </a:r>
            <a:r>
              <a:rPr lang="en-US" dirty="0"/>
              <a:t>“Teens in Sweatshops.”</a:t>
            </a:r>
            <a:endParaRPr dirty="0"/>
          </a:p>
          <a:p>
            <a:pPr marL="457200" lvl="0" indent="-304800" algn="l" rtl="0">
              <a:spcBef>
                <a:spcPts val="0"/>
              </a:spcBef>
              <a:spcAft>
                <a:spcPts val="0"/>
              </a:spcAft>
              <a:buClr>
                <a:schemeClr val="dk1"/>
              </a:buClr>
              <a:buSzPts val="1200"/>
              <a:buFont typeface="Calibri"/>
              <a:buChar char="●"/>
            </a:pPr>
            <a:r>
              <a:rPr lang="en-US" dirty="0"/>
              <a:t>You may also consider assigning heterogeneous groups.</a:t>
            </a:r>
            <a:endParaRPr dirty="0"/>
          </a:p>
          <a:p>
            <a:pPr marL="457200" lvl="0" indent="-304800" algn="l" rtl="0">
              <a:spcBef>
                <a:spcPts val="0"/>
              </a:spcBef>
              <a:spcAft>
                <a:spcPts val="0"/>
              </a:spcAft>
              <a:buSzPts val="1200"/>
              <a:buFont typeface="Calibri"/>
              <a:buChar char="●"/>
            </a:pPr>
            <a:r>
              <a:rPr lang="en-US" dirty="0"/>
              <a:t>Students should work in pairs.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Explain to students that they will select one more text. Based on the guiding question they chose, have students select a text to read today. </a:t>
            </a:r>
            <a:endParaRPr dirty="0"/>
          </a:p>
          <a:p>
            <a:pPr marL="457200" marR="0" lvl="0" indent="-304800" algn="l" rtl="0">
              <a:lnSpc>
                <a:spcPct val="100000"/>
              </a:lnSpc>
              <a:spcBef>
                <a:spcPts val="0"/>
              </a:spcBef>
              <a:spcAft>
                <a:spcPts val="0"/>
              </a:spcAft>
              <a:buSzPts val="1200"/>
              <a:buFont typeface="Calibri"/>
              <a:buAutoNum type="arabicPeriod"/>
            </a:pPr>
            <a:r>
              <a:rPr lang="en-US" dirty="0"/>
              <a:t>Place </a:t>
            </a:r>
            <a:r>
              <a:rPr lang="en-US" b="0" dirty="0"/>
              <a:t>the suggested texts </a:t>
            </a:r>
            <a:r>
              <a:rPr lang="en-US" dirty="0"/>
              <a:t>on a central table and invite students to pick up their chosen text, move to sit with their partners, and await further instruction.</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to students that they are now going to loop back on the </a:t>
            </a:r>
            <a:r>
              <a:rPr lang="en-US" b="1" dirty="0"/>
              <a:t>Researcher’s Roadmap</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Ask </a:t>
            </a:r>
            <a:r>
              <a:rPr lang="en-US" dirty="0"/>
              <a:t>a student to explain how reading a text for research is different from reading a novel.</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Remind </a:t>
            </a:r>
            <a:r>
              <a:rPr lang="en-US" dirty="0"/>
              <a:t>students that this sometimes means reading around those parts </a:t>
            </a:r>
            <a:r>
              <a:rPr lang="en-US" dirty="0" smtClean="0"/>
              <a:t>(i.e</a:t>
            </a:r>
            <a:r>
              <a:rPr lang="en-US" dirty="0"/>
              <a:t>., the sentences that come before and come after them) to make sure they really understand.</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Direct </a:t>
            </a:r>
            <a:r>
              <a:rPr lang="en-US" dirty="0"/>
              <a:t>students to write down the pertinent “works cited” information in the </a:t>
            </a:r>
            <a:r>
              <a:rPr lang="en-US" b="1" dirty="0"/>
              <a:t>Researcher’s Notebook</a:t>
            </a:r>
            <a:r>
              <a:rPr lang="en-US" dirty="0"/>
              <a:t> Source 4 section.</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Instruct </a:t>
            </a:r>
            <a:r>
              <a:rPr lang="en-US" dirty="0"/>
              <a:t>them to skim the articles and mark the text for details or facts they think are important enough to paraphrase into their own words. </a:t>
            </a:r>
            <a:endParaRPr dirty="0"/>
          </a:p>
          <a:p>
            <a:pPr marL="457200" marR="0" lvl="0" indent="-304800" algn="l" rtl="0">
              <a:lnSpc>
                <a:spcPct val="100000"/>
              </a:lnSpc>
              <a:spcBef>
                <a:spcPts val="0"/>
              </a:spcBef>
              <a:spcAft>
                <a:spcPts val="0"/>
              </a:spcAft>
              <a:buSzPts val="1200"/>
              <a:buFont typeface="Calibri"/>
              <a:buAutoNum type="arabicPeriod"/>
            </a:pPr>
            <a:r>
              <a:rPr lang="en-US" dirty="0" smtClean="0"/>
              <a:t>As </a:t>
            </a:r>
            <a:r>
              <a:rPr lang="en-US" dirty="0"/>
              <a:t>the students work individually, circulate to assist as needed.</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17500" algn="l" rtl="0">
              <a:spcBef>
                <a:spcPts val="0"/>
              </a:spcBef>
              <a:spcAft>
                <a:spcPts val="0"/>
              </a:spcAft>
              <a:buSzPts val="1400"/>
              <a:buChar char="●"/>
            </a:pPr>
            <a:r>
              <a:rPr lang="en-US" dirty="0" smtClean="0"/>
              <a:t>Listen </a:t>
            </a:r>
            <a:r>
              <a:rPr lang="en-US" dirty="0"/>
              <a:t>for students to understand that when you read for research, you skim for the gist and identify the sentences that relate to your supporting research questions. You go back and read these parts more closely to thoroughly understand them and paraphrase them.</a:t>
            </a:r>
            <a:endParaRPr dirty="0"/>
          </a:p>
          <a:p>
            <a:pPr marL="457200" lvl="0" indent="-317500" algn="l" rtl="0">
              <a:spcBef>
                <a:spcPts val="0"/>
              </a:spcBef>
              <a:spcAft>
                <a:spcPts val="0"/>
              </a:spcAft>
              <a:buSzPts val="1400"/>
              <a:buChar char="●"/>
            </a:pPr>
            <a:r>
              <a:rPr lang="en-US" dirty="0"/>
              <a:t>Listen for students to say that sometimes you have to “read around” (what comes before and after) a fact to fully understand it.</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joining a struggling reader or individually conferencing with a student.</a:t>
            </a:r>
            <a:endParaRPr dirty="0"/>
          </a:p>
          <a:p>
            <a:pPr marL="457200" lvl="0" indent="-304800" algn="l" rtl="0">
              <a:spcBef>
                <a:spcPts val="0"/>
              </a:spcBef>
              <a:spcAft>
                <a:spcPts val="0"/>
              </a:spcAft>
              <a:buSzPts val="1200"/>
              <a:buFont typeface="Calibri"/>
              <a:buChar char="●"/>
            </a:pPr>
            <a:r>
              <a:rPr lang="en-US" dirty="0"/>
              <a:t>If you have struggling readers, direct them to “Teens in Sweatshops.” </a:t>
            </a:r>
            <a:endParaRPr dirty="0"/>
          </a:p>
          <a:p>
            <a:pPr marL="457200" lvl="0" indent="-304800" algn="l" rtl="0">
              <a:spcBef>
                <a:spcPts val="0"/>
              </a:spcBef>
              <a:spcAft>
                <a:spcPts val="0"/>
              </a:spcAft>
              <a:buSzPts val="1200"/>
              <a:buFont typeface="Calibri"/>
              <a:buChar char="●"/>
            </a:pPr>
            <a:r>
              <a:rPr lang="en-US" dirty="0"/>
              <a:t>Consider suggesting that pairs split the longer articles and each read a page during this time. </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249" name="Google Shape;249;g41490038b7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46840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3.png"/><Relationship Id="rId2" Type="http://schemas.openxmlformats.org/officeDocument/2006/relationships/slideLayout" Target="../slideLayouts/slideLayout13.xml"/><Relationship Id="rId16" Type="http://schemas.openxmlformats.org/officeDocument/2006/relationships/image" Target="../media/image2.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7.pn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6</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100000"/>
              </a:lnSpc>
              <a:spcBef>
                <a:spcPts val="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latin typeface="Century Gothic"/>
                <a:ea typeface="Century Gothic"/>
                <a:cs typeface="Century Gothic"/>
                <a:sym typeface="Century Gothic"/>
              </a:rPr>
              <a:t>45-50 </a:t>
            </a:r>
            <a:r>
              <a:rPr lang="en-US" sz="2400" i="0" u="none" strike="noStrike" cap="none" dirty="0">
                <a:solidFill>
                  <a:schemeClr val="dk1"/>
                </a:solidFill>
                <a:latin typeface="Century Gothic"/>
                <a:ea typeface="Century Gothic"/>
                <a:cs typeface="Century Gothic"/>
                <a:sym typeface="Century Gothic"/>
              </a:rPr>
              <a:t> minutes to complete. </a:t>
            </a:r>
            <a:endParaRPr sz="2400"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Clr>
                <a:schemeClr val="dk1"/>
              </a:buClr>
              <a:buSzPts val="24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lesson is </a:t>
            </a:r>
            <a:r>
              <a:rPr lang="en-US" sz="2400" dirty="0">
                <a:latin typeface="Century Gothic"/>
                <a:ea typeface="Century Gothic"/>
                <a:cs typeface="Century Gothic"/>
                <a:sym typeface="Century Gothic"/>
              </a:rPr>
              <a:t>for students to work with Step 5 on the </a:t>
            </a:r>
            <a:r>
              <a:rPr lang="en-US" sz="2400" b="1" dirty="0">
                <a:latin typeface="Century Gothic"/>
                <a:ea typeface="Century Gothic"/>
                <a:cs typeface="Century Gothic"/>
                <a:sym typeface="Century Gothic"/>
              </a:rPr>
              <a:t>Researcher’s Roadmap</a:t>
            </a:r>
            <a:r>
              <a:rPr lang="en-US" sz="2400" dirty="0">
                <a:latin typeface="Century Gothic"/>
                <a:ea typeface="Century Gothic"/>
                <a:cs typeface="Century Gothic"/>
                <a:sym typeface="Century Gothic"/>
              </a:rPr>
              <a:t>. After they evaluate where they are in their research, they will have a chance to do some more independent research.</a:t>
            </a:r>
            <a:endParaRPr sz="2400" dirty="0">
              <a:latin typeface="Century Gothic"/>
              <a:ea typeface="Century Gothic"/>
              <a:cs typeface="Century Gothic"/>
              <a:sym typeface="Century Gothic"/>
            </a:endParaRPr>
          </a:p>
          <a:p>
            <a:pPr marL="76200" marR="0" lvl="0" indent="0" algn="l" rtl="0">
              <a:lnSpc>
                <a:spcPct val="100000"/>
              </a:lnSpc>
              <a:spcBef>
                <a:spcPts val="1000"/>
              </a:spcBef>
              <a:spcAft>
                <a:spcPts val="0"/>
              </a:spcAft>
              <a:buClr>
                <a:schemeClr val="dk1"/>
              </a:buClr>
              <a:buSzPts val="2400"/>
              <a:buNone/>
            </a:pPr>
            <a:r>
              <a:rPr lang="en-US" sz="2400" b="1" i="0" u="none" strike="noStrike" cap="none" dirty="0" smtClean="0">
                <a:solidFill>
                  <a:schemeClr val="dk1"/>
                </a:solidFill>
                <a:latin typeface="Century Gothic"/>
                <a:ea typeface="Century Gothic"/>
                <a:cs typeface="Century Gothic"/>
                <a:sym typeface="Century Gothic"/>
              </a:rPr>
              <a:t>The </a:t>
            </a:r>
            <a:r>
              <a:rPr lang="en-US" sz="2400" b="1" i="0" u="none" strike="noStrike" cap="none" dirty="0">
                <a:solidFill>
                  <a:schemeClr val="dk1"/>
                </a:solidFill>
                <a:latin typeface="Century Gothic"/>
                <a:ea typeface="Century Gothic"/>
                <a:cs typeface="Century Gothic"/>
                <a:sym typeface="Century Gothic"/>
              </a:rPr>
              <a:t>Learning Targets for students today are:</a:t>
            </a:r>
            <a:endParaRPr sz="2400" b="1"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Char char="•"/>
            </a:pPr>
            <a:r>
              <a:rPr lang="en-US" sz="2400" dirty="0">
                <a:latin typeface="Century Gothic"/>
                <a:ea typeface="Century Gothic"/>
                <a:cs typeface="Century Gothic"/>
                <a:sym typeface="Century Gothic"/>
              </a:rPr>
              <a:t>I can read a source, identify and paraphrase information that helps answer a supporting research question ,and generate effective supporting research questions. </a:t>
            </a:r>
            <a:endParaRPr sz="2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6"/>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62" name="Google Shape;262;p36"/>
          <p:cNvSpPr txBox="1">
            <a:spLocks noGrp="1"/>
          </p:cNvSpPr>
          <p:nvPr>
            <p:ph type="body" idx="1"/>
          </p:nvPr>
        </p:nvSpPr>
        <p:spPr>
          <a:xfrm>
            <a:off x="245250" y="975250"/>
            <a:ext cx="11701500" cy="56646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p:txBody>
      </p:sp>
      <p:sp>
        <p:nvSpPr>
          <p:cNvPr id="263" name="Google Shape;263;p36"/>
          <p:cNvSpPr txBox="1">
            <a:spLocks noGrp="1"/>
          </p:cNvSpPr>
          <p:nvPr>
            <p:ph type="title"/>
          </p:nvPr>
        </p:nvSpPr>
        <p:spPr>
          <a:xfrm>
            <a:off x="318900" y="221404"/>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b="1" dirty="0">
                <a:latin typeface="Century Gothic"/>
                <a:ea typeface="Century Gothic"/>
                <a:cs typeface="Century Gothic"/>
                <a:sym typeface="Century Gothic"/>
              </a:rPr>
              <a:t>Let’s share ideas about this source</a:t>
            </a:r>
            <a:endParaRPr sz="3600" b="1" dirty="0">
              <a:latin typeface="Century Gothic"/>
              <a:ea typeface="Century Gothic"/>
              <a:cs typeface="Century Gothic"/>
              <a:sym typeface="Century Gothic"/>
            </a:endParaRPr>
          </a:p>
        </p:txBody>
      </p:sp>
      <p:graphicFrame>
        <p:nvGraphicFramePr>
          <p:cNvPr id="264" name="Google Shape;264;p36"/>
          <p:cNvGraphicFramePr/>
          <p:nvPr>
            <p:extLst>
              <p:ext uri="{D42A27DB-BD31-4B8C-83A1-F6EECF244321}">
                <p14:modId xmlns:p14="http://schemas.microsoft.com/office/powerpoint/2010/main" val="2310126987"/>
              </p:ext>
            </p:extLst>
          </p:nvPr>
        </p:nvGraphicFramePr>
        <p:xfrm>
          <a:off x="427250" y="1003036"/>
          <a:ext cx="11184377" cy="5259468"/>
        </p:xfrm>
        <a:graphic>
          <a:graphicData uri="http://schemas.openxmlformats.org/drawingml/2006/table">
            <a:tbl>
              <a:tblPr>
                <a:noFill/>
                <a:tableStyleId>{7844F97D-F56F-4F4B-BF19-6301A4ACCFFE}</a:tableStyleId>
              </a:tblPr>
              <a:tblGrid>
                <a:gridCol w="5490619">
                  <a:extLst>
                    <a:ext uri="{9D8B030D-6E8A-4147-A177-3AD203B41FA5}">
                      <a16:colId xmlns="" xmlns:a16="http://schemas.microsoft.com/office/drawing/2014/main" val="20000"/>
                    </a:ext>
                  </a:extLst>
                </a:gridCol>
                <a:gridCol w="5693758">
                  <a:extLst>
                    <a:ext uri="{9D8B030D-6E8A-4147-A177-3AD203B41FA5}">
                      <a16:colId xmlns="" xmlns:a16="http://schemas.microsoft.com/office/drawing/2014/main" val="20001"/>
                    </a:ext>
                  </a:extLst>
                </a:gridCol>
              </a:tblGrid>
              <a:tr h="960349">
                <a:tc>
                  <a:txBody>
                    <a:bodyPr/>
                    <a:lstStyle/>
                    <a:p>
                      <a:pPr marL="0" lvl="0" indent="0" algn="l" rtl="0">
                        <a:spcBef>
                          <a:spcPts val="0"/>
                        </a:spcBef>
                        <a:spcAft>
                          <a:spcPts val="0"/>
                        </a:spcAft>
                        <a:buNone/>
                      </a:pPr>
                      <a:r>
                        <a:rPr lang="en-US" sz="1400" b="1" dirty="0">
                          <a:latin typeface="Century Gothic"/>
                          <a:ea typeface="Century Gothic"/>
                          <a:cs typeface="Century Gothic"/>
                          <a:sym typeface="Century Gothic"/>
                        </a:rPr>
                        <a:t>Suggested Texts</a:t>
                      </a:r>
                      <a:endParaRPr sz="1400" b="1"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US" sz="1400" b="1">
                          <a:latin typeface="Century Gothic"/>
                          <a:ea typeface="Century Gothic"/>
                          <a:cs typeface="Century Gothic"/>
                          <a:sym typeface="Century Gothic"/>
                        </a:rPr>
                        <a:t>Possible Supporting Research Questions</a:t>
                      </a:r>
                      <a:endParaRPr sz="14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 xmlns:a16="http://schemas.microsoft.com/office/drawing/2014/main" val="10000"/>
                  </a:ext>
                </a:extLst>
              </a:tr>
              <a:tr h="1790435">
                <a:tc>
                  <a:txBody>
                    <a:bodyPr/>
                    <a:lstStyle/>
                    <a:p>
                      <a:pPr marL="0" lvl="0" indent="0" algn="l" rtl="0">
                        <a:spcBef>
                          <a:spcPts val="0"/>
                        </a:spcBef>
                        <a:spcAft>
                          <a:spcPts val="0"/>
                        </a:spcAft>
                        <a:buNone/>
                      </a:pPr>
                      <a:r>
                        <a:rPr lang="en-US" sz="1400">
                          <a:latin typeface="Century Gothic"/>
                          <a:ea typeface="Century Gothic"/>
                          <a:cs typeface="Century Gothic"/>
                          <a:sym typeface="Century Gothic"/>
                        </a:rPr>
                        <a:t>A.     “It’s Incredibly Difficult to Prove That Clothing is ‘Ethically Made’”</a:t>
                      </a:r>
                      <a:endParaRPr sz="1400">
                        <a:latin typeface="Century Gothic"/>
                        <a:ea typeface="Century Gothic"/>
                        <a:cs typeface="Century Gothic"/>
                        <a:sym typeface="Century Gothic"/>
                      </a:endParaRPr>
                    </a:p>
                    <a:p>
                      <a:pPr marL="0" lvl="0" indent="0" algn="l" rtl="0">
                        <a:spcBef>
                          <a:spcPts val="0"/>
                        </a:spcBef>
                        <a:spcAft>
                          <a:spcPts val="0"/>
                        </a:spcAft>
                        <a:buNone/>
                      </a:pPr>
                      <a:r>
                        <a:rPr lang="en-US" sz="1400">
                          <a:latin typeface="Century Gothic"/>
                          <a:ea typeface="Century Gothic"/>
                          <a:cs typeface="Century Gothic"/>
                          <a:sym typeface="Century Gothic"/>
                        </a:rPr>
                        <a:t> </a:t>
                      </a:r>
                      <a:endParaRPr sz="14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lgn="ctr">
                      <a:solidFill>
                        <a:schemeClr val="tx1"/>
                      </a:solidFill>
                      <a:prstDash val="solid"/>
                      <a:round/>
                      <a:headEnd type="none" w="med" len="med"/>
                      <a:tailEnd type="none" w="med" len="med"/>
                    </a:lnB>
                  </a:tcPr>
                </a:tc>
                <a:tc>
                  <a:txBody>
                    <a:bodyPr/>
                    <a:lstStyle/>
                    <a:p>
                      <a:pPr marL="0" lvl="0" indent="0" algn="l" rtl="0">
                        <a:spcBef>
                          <a:spcPts val="0"/>
                        </a:spcBef>
                        <a:spcAft>
                          <a:spcPts val="0"/>
                        </a:spcAft>
                        <a:buNone/>
                      </a:pPr>
                      <a:r>
                        <a:rPr lang="en-US" sz="1400" dirty="0">
                          <a:latin typeface="Century Gothic"/>
                          <a:ea typeface="Century Gothic"/>
                          <a:cs typeface="Century Gothic"/>
                          <a:sym typeface="Century Gothic"/>
                        </a:rPr>
                        <a:t>Are there any examples of consumers doing anything to change the working conditions of garment factories?</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What are some corporations that are trying to improve the working conditions in garment factories?</a:t>
                      </a:r>
                      <a:endParaRPr sz="14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960349">
                <a:tc>
                  <a:txBody>
                    <a:bodyPr/>
                    <a:lstStyle/>
                    <a:p>
                      <a:pPr marL="0" lvl="0" indent="0" algn="l" rtl="0">
                        <a:spcBef>
                          <a:spcPts val="0"/>
                        </a:spcBef>
                        <a:spcAft>
                          <a:spcPts val="0"/>
                        </a:spcAft>
                        <a:buClr>
                          <a:schemeClr val="dk1"/>
                        </a:buClr>
                        <a:buSzPts val="1100"/>
                        <a:buFont typeface="Arial"/>
                        <a:buNone/>
                      </a:pPr>
                      <a:r>
                        <a:rPr lang="en-US" sz="1400" dirty="0">
                          <a:latin typeface="Century Gothic"/>
                          <a:ea typeface="Century Gothic"/>
                          <a:cs typeface="Century Gothic"/>
                          <a:sym typeface="Century Gothic"/>
                        </a:rPr>
                        <a:t>B.    “Teens In Sweatshops”</a:t>
                      </a: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lvl="0" indent="0" algn="l" rtl="0">
                        <a:spcBef>
                          <a:spcPts val="0"/>
                        </a:spcBef>
                        <a:spcAft>
                          <a:spcPts val="0"/>
                        </a:spcAft>
                        <a:buNone/>
                      </a:pPr>
                      <a:r>
                        <a:rPr lang="en-US" sz="1400" dirty="0">
                          <a:latin typeface="Century Gothic"/>
                          <a:ea typeface="Century Gothic"/>
                          <a:cs typeface="Century Gothic"/>
                          <a:sym typeface="Century Gothic"/>
                        </a:rPr>
                        <a:t>Are working conditions in other countries </a:t>
                      </a:r>
                      <a:r>
                        <a:rPr lang="en-US" sz="1400" dirty="0" smtClean="0">
                          <a:latin typeface="Century Gothic"/>
                          <a:ea typeface="Century Gothic"/>
                          <a:cs typeface="Century Gothic"/>
                          <a:sym typeface="Century Gothic"/>
                        </a:rPr>
                        <a:t>different </a:t>
                      </a:r>
                      <a:r>
                        <a:rPr lang="en-US" sz="1400" dirty="0">
                          <a:latin typeface="Century Gothic"/>
                          <a:ea typeface="Century Gothic"/>
                          <a:cs typeface="Century Gothic"/>
                          <a:sym typeface="Century Gothic"/>
                        </a:rPr>
                        <a:t>from the US?</a:t>
                      </a:r>
                      <a:endParaRPr sz="1400" dirty="0">
                        <a:latin typeface="Century Gothic"/>
                        <a:ea typeface="Century Gothic"/>
                        <a:cs typeface="Century Gothic"/>
                        <a:sym typeface="Century Gothic"/>
                      </a:endParaRPr>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2"/>
                  </a:ext>
                </a:extLst>
              </a:tr>
              <a:tr h="1548335">
                <a:tc>
                  <a:txBody>
                    <a:bodyPr/>
                    <a:lstStyle/>
                    <a:p>
                      <a:pPr marL="0" lvl="0" indent="0" algn="l" rtl="0">
                        <a:spcBef>
                          <a:spcPts val="0"/>
                        </a:spcBef>
                        <a:spcAft>
                          <a:spcPts val="0"/>
                        </a:spcAft>
                        <a:buNone/>
                      </a:pPr>
                      <a:r>
                        <a:rPr lang="en-US" sz="1400" dirty="0">
                          <a:latin typeface="Century Gothic"/>
                          <a:ea typeface="Century Gothic"/>
                          <a:cs typeface="Century Gothic"/>
                          <a:sym typeface="Century Gothic"/>
                        </a:rPr>
                        <a:t>C.  “Some Retailers Say More about Their Clothing Origins”</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400" dirty="0">
                          <a:latin typeface="Century Gothic"/>
                          <a:ea typeface="Century Gothic"/>
                          <a:cs typeface="Century Gothic"/>
                          <a:sym typeface="Century Gothic"/>
                        </a:rPr>
                        <a:t>Who gives consumers like me information about working conditions?</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What are some corporations that are trying to improve the working conditions in garment factories?</a:t>
                      </a:r>
                      <a:endParaRPr sz="14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solidFill>
                        <a:srgbClr val="000000"/>
                      </a:solidFill>
                      <a:prstDash val="solid"/>
                      <a:round/>
                      <a:headEnd type="none" w="sm" len="sm"/>
                      <a:tailEnd type="none" w="sm" len="sm"/>
                    </a:lnB>
                  </a:tcPr>
                </a:tc>
                <a:extLst>
                  <a:ext uri="{0D108BD9-81ED-4DB2-BD59-A6C34878D82A}">
                    <a16:rowId xmlns="" xmlns:a16="http://schemas.microsoft.com/office/drawing/2014/main" val="10003"/>
                  </a:ext>
                </a:extLst>
              </a:tr>
            </a:tbl>
          </a:graphicData>
        </a:graphic>
      </p:graphicFrame>
      <p:pic>
        <p:nvPicPr>
          <p:cNvPr id="265" name="Google Shape;265;p36"/>
          <p:cNvPicPr preferRelativeResize="0"/>
          <p:nvPr/>
        </p:nvPicPr>
        <p:blipFill>
          <a:blip r:embed="rId3">
            <a:alphaModFix/>
          </a:blip>
          <a:stretch>
            <a:fillRect/>
          </a:stretch>
        </p:blipFill>
        <p:spPr>
          <a:xfrm>
            <a:off x="10998475" y="0"/>
            <a:ext cx="948277" cy="7530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graphicFrame>
        <p:nvGraphicFramePr>
          <p:cNvPr id="272" name="Google Shape;272;p37"/>
          <p:cNvGraphicFramePr/>
          <p:nvPr>
            <p:extLst>
              <p:ext uri="{D42A27DB-BD31-4B8C-83A1-F6EECF244321}">
                <p14:modId xmlns:p14="http://schemas.microsoft.com/office/powerpoint/2010/main" val="3799184508"/>
              </p:ext>
            </p:extLst>
          </p:nvPr>
        </p:nvGraphicFramePr>
        <p:xfrm>
          <a:off x="439550" y="1145766"/>
          <a:ext cx="11441200" cy="4955490"/>
        </p:xfrm>
        <a:graphic>
          <a:graphicData uri="http://schemas.openxmlformats.org/drawingml/2006/table">
            <a:tbl>
              <a:tblPr>
                <a:noFill/>
                <a:tableStyleId>{7844F97D-F56F-4F4B-BF19-6301A4ACCFFE}</a:tableStyleId>
              </a:tblPr>
              <a:tblGrid>
                <a:gridCol w="6297700">
                  <a:extLst>
                    <a:ext uri="{9D8B030D-6E8A-4147-A177-3AD203B41FA5}">
                      <a16:colId xmlns="" xmlns:a16="http://schemas.microsoft.com/office/drawing/2014/main" val="20000"/>
                    </a:ext>
                  </a:extLst>
                </a:gridCol>
                <a:gridCol w="5143500">
                  <a:extLst>
                    <a:ext uri="{9D8B030D-6E8A-4147-A177-3AD203B41FA5}">
                      <a16:colId xmlns="" xmlns:a16="http://schemas.microsoft.com/office/drawing/2014/main" val="20001"/>
                    </a:ext>
                  </a:extLst>
                </a:gridCol>
              </a:tblGrid>
              <a:tr h="381000">
                <a:tc>
                  <a:txBody>
                    <a:bodyPr/>
                    <a:lstStyle/>
                    <a:p>
                      <a:pPr marL="0" lvl="0" indent="0" algn="l" rtl="0">
                        <a:spcBef>
                          <a:spcPts val="0"/>
                        </a:spcBef>
                        <a:spcAft>
                          <a:spcPts val="0"/>
                        </a:spcAft>
                        <a:buNone/>
                      </a:pPr>
                      <a:r>
                        <a:rPr lang="en-US" sz="1800" b="1" dirty="0">
                          <a:latin typeface="Century Gothic"/>
                          <a:ea typeface="Century Gothic"/>
                          <a:cs typeface="Century Gothic"/>
                          <a:sym typeface="Century Gothic"/>
                        </a:rPr>
                        <a:t>Use this side to record notes (in your own words).</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None/>
                      </a:pPr>
                      <a:r>
                        <a:rPr lang="en-US" sz="1800" b="1">
                          <a:solidFill>
                            <a:schemeClr val="dk1"/>
                          </a:solidFill>
                          <a:latin typeface="Century Gothic"/>
                          <a:ea typeface="Century Gothic"/>
                          <a:cs typeface="Century Gothic"/>
                          <a:sym typeface="Century Gothic"/>
                        </a:rPr>
                        <a:t>Use this side to take notes and plan your ideas. Research Directions</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800">
                          <a:latin typeface="Century Gothic"/>
                          <a:ea typeface="Century Gothic"/>
                          <a:cs typeface="Century Gothic"/>
                          <a:sym typeface="Century Gothic"/>
                        </a:rPr>
                        <a:t>…...</a:t>
                      </a:r>
                      <a:endParaRPr sz="1800">
                        <a:latin typeface="Century Gothic"/>
                        <a:ea typeface="Century Gothic"/>
                        <a:cs typeface="Century Gothic"/>
                        <a:sym typeface="Century Gothic"/>
                      </a:endParaRPr>
                    </a:p>
                  </a:txBody>
                  <a:tcPr marL="91425" marR="91425" marT="91425" marB="91425">
                    <a:lnL w="12700" cap="flat" cmpd="sng">
                      <a:solidFill>
                        <a:srgbClr val="C0C0C0"/>
                      </a:solidFill>
                      <a:prstDash val="solid"/>
                      <a:round/>
                      <a:headEnd type="none" w="sm" len="sm"/>
                      <a:tailEnd type="none" w="sm" len="sm"/>
                    </a:lnL>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 xmlns:a16="http://schemas.microsoft.com/office/drawing/2014/main" val="10000"/>
                  </a:ext>
                </a:extLst>
              </a:tr>
              <a:tr h="3728295">
                <a:tc>
                  <a:txBody>
                    <a:bodyPr/>
                    <a:lstStyle/>
                    <a:p>
                      <a:pPr marL="0" lvl="0" indent="0" algn="l" rtl="0">
                        <a:spcBef>
                          <a:spcPts val="0"/>
                        </a:spcBef>
                        <a:spcAft>
                          <a:spcPts val="0"/>
                        </a:spcAft>
                        <a:buNone/>
                      </a:pPr>
                      <a:r>
                        <a:rPr lang="en-US" sz="1800" b="1" dirty="0">
                          <a:latin typeface="Century Gothic"/>
                          <a:ea typeface="Century Gothic"/>
                          <a:cs typeface="Century Gothic"/>
                          <a:sym typeface="Century Gothic"/>
                        </a:rPr>
                        <a:t>III. Synthesize Your Findings</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US" sz="1800" dirty="0">
                          <a:latin typeface="Century Gothic"/>
                          <a:ea typeface="Century Gothic"/>
                          <a:cs typeface="Century Gothic"/>
                          <a:sym typeface="Century Gothic"/>
                        </a:rPr>
                        <a:t>For your </a:t>
                      </a:r>
                      <a:r>
                        <a:rPr lang="en-US" sz="1800" b="1" dirty="0">
                          <a:latin typeface="Century Gothic"/>
                          <a:ea typeface="Century Gothic"/>
                          <a:cs typeface="Century Gothic"/>
                          <a:sym typeface="Century Gothic"/>
                        </a:rPr>
                        <a:t>End of Unit 3 Assessment</a:t>
                      </a:r>
                      <a:r>
                        <a:rPr lang="en-US" sz="1800" dirty="0">
                          <a:latin typeface="Century Gothic"/>
                          <a:ea typeface="Century Gothic"/>
                          <a:cs typeface="Century Gothic"/>
                          <a:sym typeface="Century Gothic"/>
                        </a:rPr>
                        <a:t>, you will write a paragraph that synthesizes your findings about working conditions in the garment industry. Use the column to the right to plan your synthesis.</a:t>
                      </a:r>
                      <a:endParaRPr sz="1800" dirty="0">
                        <a:latin typeface="Century Gothic"/>
                        <a:ea typeface="Century Gothic"/>
                        <a:cs typeface="Century Gothic"/>
                        <a:sym typeface="Century Gothic"/>
                      </a:endParaRPr>
                    </a:p>
                    <a:p>
                      <a:pPr marL="0" lvl="0" indent="0" algn="l" rtl="0">
                        <a:spcBef>
                          <a:spcPts val="0"/>
                        </a:spcBef>
                        <a:spcAft>
                          <a:spcPts val="0"/>
                        </a:spcAft>
                        <a:buNone/>
                      </a:pPr>
                      <a:r>
                        <a:rPr lang="en-US" sz="1100" dirty="0"/>
                        <a:t> </a:t>
                      </a:r>
                      <a:endParaRPr sz="1100" dirty="0"/>
                    </a:p>
                    <a:p>
                      <a:pPr marL="0" lvl="0" indent="0" algn="l" rtl="0">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endParaRPr sz="1100" dirty="0"/>
                    </a:p>
                    <a:p>
                      <a:pPr marL="0" lvl="0" indent="0" algn="l" rtl="0">
                        <a:spcBef>
                          <a:spcPts val="0"/>
                        </a:spcBef>
                        <a:spcAft>
                          <a:spcPts val="0"/>
                        </a:spcAft>
                        <a:buNone/>
                      </a:pPr>
                      <a:endParaRPr sz="1100" dirty="0"/>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Clr>
                          <a:schemeClr val="dk1"/>
                        </a:buClr>
                        <a:buSzPts val="1100"/>
                        <a:buFont typeface="Arial"/>
                        <a:buNone/>
                      </a:pPr>
                      <a:r>
                        <a:rPr lang="en-US" sz="1800" dirty="0">
                          <a:latin typeface="Century Gothic"/>
                          <a:ea typeface="Century Gothic"/>
                          <a:cs typeface="Century Gothic"/>
                          <a:sym typeface="Century Gothic"/>
                        </a:rPr>
                        <a:t>Use this side to organize your ideas. In what order will you address the supporting research questions you circled? What information will you use to address each question?</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 xmlns:a16="http://schemas.microsoft.com/office/drawing/2014/main" val="10001"/>
                  </a:ext>
                </a:extLst>
              </a:tr>
            </a:tbl>
          </a:graphicData>
        </a:graphic>
      </p:graphicFrame>
      <p:sp>
        <p:nvSpPr>
          <p:cNvPr id="273" name="Google Shape;273;p37"/>
          <p:cNvSpPr txBox="1"/>
          <p:nvPr/>
        </p:nvSpPr>
        <p:spPr>
          <a:xfrm>
            <a:off x="279100" y="224150"/>
            <a:ext cx="117621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b="1" dirty="0">
                <a:latin typeface="Century Gothic"/>
                <a:ea typeface="Century Gothic"/>
                <a:cs typeface="Century Gothic"/>
                <a:sym typeface="Century Gothic"/>
              </a:rPr>
              <a:t>Let’s look at Section 3 of our Reader’s Notebook</a:t>
            </a:r>
            <a:endParaRPr sz="3600" b="1" dirty="0">
              <a:latin typeface="Century Gothic"/>
              <a:ea typeface="Century Gothic"/>
              <a:cs typeface="Century Gothic"/>
              <a:sym typeface="Century Gothic"/>
            </a:endParaRPr>
          </a:p>
        </p:txBody>
      </p:sp>
      <p:pic>
        <p:nvPicPr>
          <p:cNvPr id="274" name="Google Shape;274;p37"/>
          <p:cNvPicPr preferRelativeResize="0"/>
          <p:nvPr/>
        </p:nvPicPr>
        <p:blipFill>
          <a:blip r:embed="rId3">
            <a:alphaModFix/>
          </a:blip>
          <a:stretch>
            <a:fillRect/>
          </a:stretch>
        </p:blipFill>
        <p:spPr>
          <a:xfrm>
            <a:off x="10885062" y="224150"/>
            <a:ext cx="1156138" cy="9188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8"/>
          <p:cNvSpPr txBox="1"/>
          <p:nvPr/>
        </p:nvSpPr>
        <p:spPr>
          <a:xfrm>
            <a:off x="439600" y="0"/>
            <a:ext cx="114411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b="1">
                <a:latin typeface="Century Gothic"/>
                <a:ea typeface="Century Gothic"/>
                <a:cs typeface="Century Gothic"/>
                <a:sym typeface="Century Gothic"/>
              </a:rPr>
              <a:t>Let’s look at a model of a synthesis paragraph</a:t>
            </a:r>
            <a:endParaRPr sz="3600" b="1">
              <a:latin typeface="Century Gothic"/>
              <a:ea typeface="Century Gothic"/>
              <a:cs typeface="Century Gothic"/>
              <a:sym typeface="Century Gothic"/>
            </a:endParaRPr>
          </a:p>
        </p:txBody>
      </p:sp>
      <p:pic>
        <p:nvPicPr>
          <p:cNvPr id="281" name="Google Shape;281;p38"/>
          <p:cNvPicPr preferRelativeResize="0"/>
          <p:nvPr/>
        </p:nvPicPr>
        <p:blipFill>
          <a:blip r:embed="rId3">
            <a:alphaModFix/>
          </a:blip>
          <a:stretch>
            <a:fillRect/>
          </a:stretch>
        </p:blipFill>
        <p:spPr>
          <a:xfrm>
            <a:off x="10825850" y="107600"/>
            <a:ext cx="1054848" cy="837625"/>
          </a:xfrm>
          <a:prstGeom prst="rect">
            <a:avLst/>
          </a:prstGeom>
          <a:noFill/>
          <a:ln>
            <a:noFill/>
          </a:ln>
        </p:spPr>
      </p:pic>
      <p:sp>
        <p:nvSpPr>
          <p:cNvPr id="282" name="Google Shape;282;p38"/>
          <p:cNvSpPr txBox="1"/>
          <p:nvPr/>
        </p:nvSpPr>
        <p:spPr>
          <a:xfrm>
            <a:off x="630150" y="945225"/>
            <a:ext cx="9919800" cy="4649100"/>
          </a:xfrm>
          <a:prstGeom prst="rect">
            <a:avLst/>
          </a:prstGeom>
          <a:noFill/>
          <a:ln>
            <a:noFill/>
          </a:ln>
        </p:spPr>
        <p:txBody>
          <a:bodyPr spcFirstLastPara="1" wrap="square" lIns="91425" tIns="91425" rIns="91425" bIns="91425" anchor="t" anchorCtr="0">
            <a:noAutofit/>
          </a:bodyPr>
          <a:lstStyle/>
          <a:p>
            <a:pPr marL="0" lvl="0" indent="0" algn="l" rtl="0">
              <a:lnSpc>
                <a:spcPct val="145454"/>
              </a:lnSpc>
              <a:spcBef>
                <a:spcPts val="0"/>
              </a:spcBef>
              <a:spcAft>
                <a:spcPts val="0"/>
              </a:spcAft>
              <a:buNone/>
            </a:pPr>
            <a:endParaRPr sz="20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US" sz="2000" dirty="0">
                <a:solidFill>
                  <a:schemeClr val="dk1"/>
                </a:solidFill>
                <a:latin typeface="Century Gothic"/>
                <a:ea typeface="Century Gothic"/>
                <a:cs typeface="Century Gothic"/>
                <a:sym typeface="Century Gothic"/>
              </a:rPr>
              <a:t>Working conditions in the electronic industry are sometimes good, but often bad. For instance, there is some conflicting information about how </a:t>
            </a:r>
            <a:r>
              <a:rPr lang="en-US" sz="2000" dirty="0" err="1">
                <a:solidFill>
                  <a:schemeClr val="dk1"/>
                </a:solidFill>
                <a:latin typeface="Century Gothic"/>
                <a:ea typeface="Century Gothic"/>
                <a:cs typeface="Century Gothic"/>
                <a:sym typeface="Century Gothic"/>
              </a:rPr>
              <a:t>Foxconn</a:t>
            </a:r>
            <a:r>
              <a:rPr lang="en-US" sz="2000" dirty="0">
                <a:solidFill>
                  <a:schemeClr val="dk1"/>
                </a:solidFill>
                <a:latin typeface="Century Gothic"/>
                <a:ea typeface="Century Gothic"/>
                <a:cs typeface="Century Gothic"/>
                <a:sym typeface="Century Gothic"/>
              </a:rPr>
              <a:t> workers are treated. On one hand, the company says its workers are treated well. </a:t>
            </a:r>
            <a:r>
              <a:rPr lang="en-US" sz="2000" u="sng" dirty="0">
                <a:solidFill>
                  <a:schemeClr val="dk1"/>
                </a:solidFill>
                <a:latin typeface="Century Gothic"/>
                <a:ea typeface="Century Gothic"/>
                <a:cs typeface="Century Gothic"/>
                <a:sym typeface="Century Gothic"/>
              </a:rPr>
              <a:t>Steve Jobs, the former CEO of Apple, told </a:t>
            </a:r>
            <a:r>
              <a:rPr lang="en-US" sz="2000" i="1" u="sng" dirty="0">
                <a:solidFill>
                  <a:schemeClr val="dk1"/>
                </a:solidFill>
                <a:latin typeface="Century Gothic"/>
                <a:ea typeface="Century Gothic"/>
                <a:cs typeface="Century Gothic"/>
                <a:sym typeface="Century Gothic"/>
              </a:rPr>
              <a:t>The New York Times</a:t>
            </a:r>
            <a:r>
              <a:rPr lang="en-US" sz="2000" u="sng" dirty="0">
                <a:solidFill>
                  <a:schemeClr val="dk1"/>
                </a:solidFill>
                <a:latin typeface="Century Gothic"/>
                <a:ea typeface="Century Gothic"/>
                <a:cs typeface="Century Gothic"/>
                <a:sym typeface="Century Gothic"/>
              </a:rPr>
              <a:t> that even though </a:t>
            </a:r>
            <a:r>
              <a:rPr lang="en-US" sz="2000" u="sng" dirty="0" err="1">
                <a:solidFill>
                  <a:schemeClr val="dk1"/>
                </a:solidFill>
                <a:latin typeface="Century Gothic"/>
                <a:ea typeface="Century Gothic"/>
                <a:cs typeface="Century Gothic"/>
                <a:sym typeface="Century Gothic"/>
              </a:rPr>
              <a:t>Foxconn</a:t>
            </a:r>
            <a:r>
              <a:rPr lang="en-US" sz="2000" u="sng" dirty="0">
                <a:solidFill>
                  <a:schemeClr val="dk1"/>
                </a:solidFill>
                <a:latin typeface="Century Gothic"/>
                <a:ea typeface="Century Gothic"/>
                <a:cs typeface="Century Gothic"/>
                <a:sym typeface="Century Gothic"/>
              </a:rPr>
              <a:t> is a factory, “… they’ve got restaurants and movie theaters and hospitals and swimming pools, and I mean, for a factory, it’s a pretty nice factory.” (</a:t>
            </a:r>
            <a:r>
              <a:rPr lang="en-US" sz="2000" u="sng" dirty="0" err="1">
                <a:solidFill>
                  <a:schemeClr val="dk1"/>
                </a:solidFill>
                <a:latin typeface="Century Gothic"/>
                <a:ea typeface="Century Gothic"/>
                <a:cs typeface="Century Gothic"/>
                <a:sym typeface="Century Gothic"/>
              </a:rPr>
              <a:t>Duhigg</a:t>
            </a:r>
            <a:r>
              <a:rPr lang="en-US" sz="2000" u="sng" dirty="0">
                <a:solidFill>
                  <a:schemeClr val="dk1"/>
                </a:solidFill>
                <a:latin typeface="Century Gothic"/>
                <a:ea typeface="Century Gothic"/>
                <a:cs typeface="Century Gothic"/>
                <a:sym typeface="Century Gothic"/>
              </a:rPr>
              <a:t>)</a:t>
            </a:r>
            <a:r>
              <a:rPr lang="en-US" sz="2000" dirty="0">
                <a:solidFill>
                  <a:schemeClr val="dk1"/>
                </a:solidFill>
                <a:latin typeface="Century Gothic"/>
                <a:ea typeface="Century Gothic"/>
                <a:cs typeface="Century Gothic"/>
                <a:sym typeface="Century Gothic"/>
              </a:rPr>
              <a:t> Workers say that compared to other factories, it is much cleaner and safer—and recently, </a:t>
            </a:r>
            <a:r>
              <a:rPr lang="en-US" sz="2000" dirty="0" err="1">
                <a:solidFill>
                  <a:schemeClr val="dk1"/>
                </a:solidFill>
                <a:latin typeface="Century Gothic"/>
                <a:ea typeface="Century Gothic"/>
                <a:cs typeface="Century Gothic"/>
                <a:sym typeface="Century Gothic"/>
              </a:rPr>
              <a:t>Foxconn</a:t>
            </a:r>
            <a:r>
              <a:rPr lang="en-US" sz="2000" dirty="0">
                <a:solidFill>
                  <a:schemeClr val="dk1"/>
                </a:solidFill>
                <a:latin typeface="Century Gothic"/>
                <a:ea typeface="Century Gothic"/>
                <a:cs typeface="Century Gothic"/>
                <a:sym typeface="Century Gothic"/>
              </a:rPr>
              <a:t> has limited the overtime hours workers must work without lessening their pay. (Huffington Post)</a:t>
            </a:r>
            <a:endParaRPr sz="20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US" sz="1100" dirty="0">
                <a:solidFill>
                  <a:schemeClr val="dk1"/>
                </a:solidFill>
              </a:rPr>
              <a:t> </a:t>
            </a:r>
            <a:endParaRPr sz="1100" dirty="0">
              <a:solidFill>
                <a:schemeClr val="dk1"/>
              </a:solidFill>
            </a:endParaRPr>
          </a:p>
          <a:p>
            <a:pPr marL="0" lvl="0" indent="0" algn="l" rtl="0">
              <a:spcBef>
                <a:spcPts val="0"/>
              </a:spcBef>
              <a:spcAft>
                <a:spcPts val="0"/>
              </a:spcAft>
              <a:buNone/>
            </a:pPr>
            <a:endParaRPr dirty="0"/>
          </a:p>
        </p:txBody>
      </p:sp>
      <p:sp>
        <p:nvSpPr>
          <p:cNvPr id="283" name="Google Shape;283;p38"/>
          <p:cNvSpPr txBox="1"/>
          <p:nvPr/>
        </p:nvSpPr>
        <p:spPr>
          <a:xfrm flipH="1">
            <a:off x="10236825" y="1304900"/>
            <a:ext cx="1623000" cy="495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1800">
                <a:latin typeface="Century Gothic"/>
                <a:ea typeface="Century Gothic"/>
                <a:cs typeface="Century Gothic"/>
                <a:sym typeface="Century Gothic"/>
              </a:rPr>
              <a:t>Annotations:</a:t>
            </a:r>
            <a:endParaRPr sz="1800">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3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90" name="Google Shape;290;p39"/>
          <p:cNvSpPr txBox="1">
            <a:spLocks noGrp="1"/>
          </p:cNvSpPr>
          <p:nvPr>
            <p:ph type="title"/>
          </p:nvPr>
        </p:nvSpPr>
        <p:spPr>
          <a:xfrm>
            <a:off x="118650" y="0"/>
            <a:ext cx="105156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b="1">
                <a:latin typeface="Century Gothic"/>
                <a:ea typeface="Century Gothic"/>
                <a:cs typeface="Century Gothic"/>
                <a:sym typeface="Century Gothic"/>
              </a:rPr>
              <a:t>Let’s use  </a:t>
            </a:r>
            <a:r>
              <a:rPr lang="en-US" sz="3600" b="1">
                <a:solidFill>
                  <a:srgbClr val="FF0000"/>
                </a:solidFill>
                <a:latin typeface="Century Gothic"/>
                <a:ea typeface="Century Gothic"/>
                <a:cs typeface="Century Gothic"/>
                <a:sym typeface="Century Gothic"/>
              </a:rPr>
              <a:t>c</a:t>
            </a:r>
            <a:r>
              <a:rPr lang="en-US" sz="3600" b="1">
                <a:solidFill>
                  <a:srgbClr val="FF9900"/>
                </a:solidFill>
                <a:latin typeface="Century Gothic"/>
                <a:ea typeface="Century Gothic"/>
                <a:cs typeface="Century Gothic"/>
                <a:sym typeface="Century Gothic"/>
              </a:rPr>
              <a:t>o</a:t>
            </a:r>
            <a:r>
              <a:rPr lang="en-US" sz="3600" b="1">
                <a:solidFill>
                  <a:srgbClr val="4A86E8"/>
                </a:solidFill>
                <a:latin typeface="Century Gothic"/>
                <a:ea typeface="Century Gothic"/>
                <a:cs typeface="Century Gothic"/>
                <a:sym typeface="Century Gothic"/>
              </a:rPr>
              <a:t>lor</a:t>
            </a:r>
            <a:r>
              <a:rPr lang="en-US" sz="3600" b="1">
                <a:latin typeface="Century Gothic"/>
                <a:ea typeface="Century Gothic"/>
                <a:cs typeface="Century Gothic"/>
                <a:sym typeface="Century Gothic"/>
              </a:rPr>
              <a:t> on your Researchers Notebook</a:t>
            </a:r>
            <a:endParaRPr sz="3600" b="1">
              <a:latin typeface="Century Gothic"/>
              <a:ea typeface="Century Gothic"/>
              <a:cs typeface="Century Gothic"/>
              <a:sym typeface="Century Gothic"/>
            </a:endParaRPr>
          </a:p>
        </p:txBody>
      </p:sp>
      <p:graphicFrame>
        <p:nvGraphicFramePr>
          <p:cNvPr id="291" name="Google Shape;291;p39"/>
          <p:cNvGraphicFramePr/>
          <p:nvPr>
            <p:extLst>
              <p:ext uri="{D42A27DB-BD31-4B8C-83A1-F6EECF244321}">
                <p14:modId xmlns:p14="http://schemas.microsoft.com/office/powerpoint/2010/main" val="3833527401"/>
              </p:ext>
            </p:extLst>
          </p:nvPr>
        </p:nvGraphicFramePr>
        <p:xfrm>
          <a:off x="439613" y="835276"/>
          <a:ext cx="11312775" cy="5439131"/>
        </p:xfrm>
        <a:graphic>
          <a:graphicData uri="http://schemas.openxmlformats.org/drawingml/2006/table">
            <a:tbl>
              <a:tblPr>
                <a:noFill/>
                <a:tableStyleId>{7844F97D-F56F-4F4B-BF19-6301A4ACCFFE}</a:tableStyleId>
              </a:tblPr>
              <a:tblGrid>
                <a:gridCol w="6169275">
                  <a:extLst>
                    <a:ext uri="{9D8B030D-6E8A-4147-A177-3AD203B41FA5}">
                      <a16:colId xmlns="" xmlns:a16="http://schemas.microsoft.com/office/drawing/2014/main" val="20000"/>
                    </a:ext>
                  </a:extLst>
                </a:gridCol>
                <a:gridCol w="5143500">
                  <a:extLst>
                    <a:ext uri="{9D8B030D-6E8A-4147-A177-3AD203B41FA5}">
                      <a16:colId xmlns="" xmlns:a16="http://schemas.microsoft.com/office/drawing/2014/main" val="20001"/>
                    </a:ext>
                  </a:extLst>
                </a:gridCol>
              </a:tblGrid>
              <a:tr h="1380251">
                <a:tc>
                  <a:txBody>
                    <a:bodyPr/>
                    <a:lstStyle/>
                    <a:p>
                      <a:pPr marL="0" lvl="0" indent="0" algn="l" rtl="0">
                        <a:spcBef>
                          <a:spcPts val="0"/>
                        </a:spcBef>
                        <a:spcAft>
                          <a:spcPts val="0"/>
                        </a:spcAft>
                        <a:buNone/>
                      </a:pPr>
                      <a:r>
                        <a:rPr lang="en-US" sz="1400" b="1">
                          <a:latin typeface="Century Gothic"/>
                          <a:ea typeface="Century Gothic"/>
                          <a:cs typeface="Century Gothic"/>
                          <a:sym typeface="Century Gothic"/>
                        </a:rPr>
                        <a:t>Use this side to record notes (in your own words).</a:t>
                      </a:r>
                      <a:endParaRPr sz="1400" b="1">
                        <a:latin typeface="Century Gothic"/>
                        <a:ea typeface="Century Gothic"/>
                        <a:cs typeface="Century Gothic"/>
                        <a:sym typeface="Century Gothic"/>
                      </a:endParaRPr>
                    </a:p>
                    <a:p>
                      <a:pPr marL="0" lvl="0" indent="0" algn="l" rtl="0">
                        <a:spcBef>
                          <a:spcPts val="0"/>
                        </a:spcBef>
                        <a:spcAft>
                          <a:spcPts val="0"/>
                        </a:spcAft>
                        <a:buNone/>
                      </a:pPr>
                      <a:r>
                        <a:rPr lang="en-US" sz="1400">
                          <a:latin typeface="Century Gothic"/>
                          <a:ea typeface="Century Gothic"/>
                          <a:cs typeface="Century Gothic"/>
                          <a:sym typeface="Century Gothic"/>
                        </a:rPr>
                        <a:t> </a:t>
                      </a:r>
                      <a:endParaRPr sz="14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None/>
                      </a:pPr>
                      <a:r>
                        <a:rPr lang="en-US" sz="1400" b="1">
                          <a:latin typeface="Century Gothic"/>
                          <a:ea typeface="Century Gothic"/>
                          <a:cs typeface="Century Gothic"/>
                          <a:sym typeface="Century Gothic"/>
                        </a:rPr>
                        <a:t>Use this side to take notes and plan your ideas. Research Directions</a:t>
                      </a:r>
                      <a:endParaRPr sz="1400" b="1">
                        <a:latin typeface="Century Gothic"/>
                        <a:ea typeface="Century Gothic"/>
                        <a:cs typeface="Century Gothic"/>
                        <a:sym typeface="Century Gothic"/>
                      </a:endParaRPr>
                    </a:p>
                    <a:p>
                      <a:pPr marL="0" lvl="0" indent="0" algn="l" rtl="0">
                        <a:spcBef>
                          <a:spcPts val="0"/>
                        </a:spcBef>
                        <a:spcAft>
                          <a:spcPts val="0"/>
                        </a:spcAft>
                        <a:buNone/>
                      </a:pPr>
                      <a:r>
                        <a:rPr lang="en-US" sz="1400">
                          <a:latin typeface="Century Gothic"/>
                          <a:ea typeface="Century Gothic"/>
                          <a:cs typeface="Century Gothic"/>
                          <a:sym typeface="Century Gothic"/>
                        </a:rPr>
                        <a:t> </a:t>
                      </a:r>
                      <a:endParaRPr sz="14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 xmlns:a16="http://schemas.microsoft.com/office/drawing/2014/main" val="10000"/>
                  </a:ext>
                </a:extLst>
              </a:tr>
              <a:tr h="1558652">
                <a:tc>
                  <a:txBody>
                    <a:bodyPr/>
                    <a:lstStyle/>
                    <a:p>
                      <a:pPr marL="0" lvl="0" indent="0" algn="l" rtl="0">
                        <a:spcBef>
                          <a:spcPts val="0"/>
                        </a:spcBef>
                        <a:spcAft>
                          <a:spcPts val="0"/>
                        </a:spcAft>
                        <a:buNone/>
                      </a:pPr>
                      <a:r>
                        <a:rPr lang="en-US" sz="1400" b="1" dirty="0">
                          <a:latin typeface="Century Gothic"/>
                          <a:ea typeface="Century Gothic"/>
                          <a:cs typeface="Century Gothic"/>
                          <a:sym typeface="Century Gothic"/>
                        </a:rPr>
                        <a:t>I. Setting a Purpose for Research</a:t>
                      </a:r>
                      <a:endParaRPr sz="1400" b="1"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Consider these two questions as you write about the purpose for researching working conditions in the garment industry:</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What is my definition of “fair working </a:t>
                      </a:r>
                      <a:r>
                        <a:rPr lang="en-US" sz="1400" dirty="0" smtClean="0">
                          <a:latin typeface="Century Gothic"/>
                          <a:ea typeface="Century Gothic"/>
                          <a:cs typeface="Century Gothic"/>
                          <a:sym typeface="Century Gothic"/>
                        </a:rPr>
                        <a:t>conditions?”</a:t>
                      </a: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Why are working conditions in the garment industry relevant to me?</a:t>
                      </a:r>
                      <a:endParaRPr sz="1400"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None/>
                      </a:pPr>
                      <a:r>
                        <a:rPr lang="en-US" sz="1400">
                          <a:latin typeface="Century Gothic"/>
                          <a:ea typeface="Century Gothic"/>
                          <a:cs typeface="Century Gothic"/>
                          <a:sym typeface="Century Gothic"/>
                        </a:rPr>
                        <a:t>The purpose of my research is…...</a:t>
                      </a:r>
                      <a:endParaRPr sz="1400">
                        <a:latin typeface="Century Gothic"/>
                        <a:ea typeface="Century Gothic"/>
                        <a:cs typeface="Century Gothic"/>
                        <a:sym typeface="Century Gothic"/>
                      </a:endParaRPr>
                    </a:p>
                  </a:txBody>
                  <a:tcPr marL="91425" marR="91425" marT="91425" marB="91425">
                    <a:lnL w="12700" cap="flat" cmpd="sng">
                      <a:solidFill>
                        <a:srgbClr val="C0C0C0"/>
                      </a:solidFill>
                      <a:prstDash val="solid"/>
                      <a:round/>
                      <a:headEnd type="none" w="sm" len="sm"/>
                      <a:tailEnd type="none" w="sm" len="sm"/>
                    </a:lnL>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 xmlns:a16="http://schemas.microsoft.com/office/drawing/2014/main" val="10001"/>
                  </a:ext>
                </a:extLst>
              </a:tr>
              <a:tr h="2388626">
                <a:tc>
                  <a:txBody>
                    <a:bodyPr/>
                    <a:lstStyle/>
                    <a:p>
                      <a:pPr marL="0" lvl="0" indent="0" algn="l" rtl="0">
                        <a:spcBef>
                          <a:spcPts val="0"/>
                        </a:spcBef>
                        <a:spcAft>
                          <a:spcPts val="0"/>
                        </a:spcAft>
                        <a:buClr>
                          <a:schemeClr val="dk1"/>
                        </a:buClr>
                        <a:buSzPts val="1100"/>
                        <a:buFont typeface="Arial"/>
                        <a:buNone/>
                      </a:pPr>
                      <a:r>
                        <a:rPr lang="en-US" sz="1400" b="1">
                          <a:solidFill>
                            <a:schemeClr val="dk1"/>
                          </a:solidFill>
                          <a:latin typeface="Century Gothic"/>
                          <a:ea typeface="Century Gothic"/>
                          <a:cs typeface="Century Gothic"/>
                          <a:sym typeface="Century Gothic"/>
                        </a:rPr>
                        <a:t>II. Research Notes</a:t>
                      </a:r>
                      <a:endParaRPr sz="14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400">
                          <a:solidFill>
                            <a:schemeClr val="dk1"/>
                          </a:solidFill>
                          <a:latin typeface="Century Gothic"/>
                          <a:ea typeface="Century Gothic"/>
                          <a:cs typeface="Century Gothic"/>
                          <a:sym typeface="Century Gothic"/>
                        </a:rPr>
                        <a:t>Source 1</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400">
                          <a:solidFill>
                            <a:schemeClr val="dk1"/>
                          </a:solidFill>
                          <a:latin typeface="Century Gothic"/>
                          <a:ea typeface="Century Gothic"/>
                          <a:cs typeface="Century Gothic"/>
                          <a:sym typeface="Century Gothic"/>
                        </a:rPr>
                        <a:t>This text will help you learn basic background information. This will help you begin to generate relevant questions about your topic.</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400">
                          <a:solidFill>
                            <a:schemeClr val="dk1"/>
                          </a:solidFill>
                          <a:latin typeface="Century Gothic"/>
                          <a:ea typeface="Century Gothic"/>
                          <a:cs typeface="Century Gothic"/>
                          <a:sym typeface="Century Gothic"/>
                        </a:rPr>
                        <a:t> </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400">
                          <a:solidFill>
                            <a:schemeClr val="dk1"/>
                          </a:solidFill>
                          <a:latin typeface="Century Gothic"/>
                          <a:ea typeface="Century Gothic"/>
                          <a:cs typeface="Century Gothic"/>
                          <a:sym typeface="Century Gothic"/>
                        </a:rPr>
                        <a:t>Supporting research questions:</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400">
                          <a:solidFill>
                            <a:schemeClr val="dk1"/>
                          </a:solidFill>
                          <a:latin typeface="Century Gothic"/>
                          <a:ea typeface="Century Gothic"/>
                          <a:cs typeface="Century Gothic"/>
                          <a:sym typeface="Century Gothic"/>
                        </a:rPr>
                        <a:t> </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400">
                          <a:solidFill>
                            <a:schemeClr val="dk1"/>
                          </a:solidFill>
                          <a:latin typeface="Century Gothic"/>
                          <a:ea typeface="Century Gothic"/>
                          <a:cs typeface="Century Gothic"/>
                          <a:sym typeface="Century Gothic"/>
                        </a:rPr>
                        <a:t>Exemplar question:</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400">
                          <a:solidFill>
                            <a:schemeClr val="dk1"/>
                          </a:solidFill>
                          <a:latin typeface="Century Gothic"/>
                          <a:ea typeface="Century Gothic"/>
                          <a:cs typeface="Century Gothic"/>
                          <a:sym typeface="Century Gothic"/>
                        </a:rPr>
                        <a:t> </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400">
                          <a:solidFill>
                            <a:schemeClr val="dk1"/>
                          </a:solidFill>
                          <a:latin typeface="Century Gothic"/>
                          <a:ea typeface="Century Gothic"/>
                          <a:cs typeface="Century Gothic"/>
                          <a:sym typeface="Century Gothic"/>
                        </a:rPr>
                        <a:t> </a:t>
                      </a:r>
                      <a:endParaRPr sz="1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400" b="1">
                          <a:solidFill>
                            <a:schemeClr val="dk1"/>
                          </a:solidFill>
                          <a:latin typeface="Century Gothic"/>
                          <a:ea typeface="Century Gothic"/>
                          <a:cs typeface="Century Gothic"/>
                          <a:sym typeface="Century Gothic"/>
                        </a:rPr>
                        <a:t>Five supporting research questions I will use:</a:t>
                      </a:r>
                      <a:endParaRPr sz="14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None/>
                      </a:pPr>
                      <a:r>
                        <a:rPr lang="en-US" sz="1400" dirty="0">
                          <a:latin typeface="Century Gothic"/>
                          <a:ea typeface="Century Gothic"/>
                          <a:cs typeface="Century Gothic"/>
                          <a:sym typeface="Century Gothic"/>
                        </a:rPr>
                        <a:t>Source Title:</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Credible?</a:t>
                      </a:r>
                      <a:r>
                        <a:rPr lang="en-US" sz="1400" u="sng" dirty="0">
                          <a:latin typeface="Century Gothic"/>
                          <a:ea typeface="Century Gothic"/>
                          <a:cs typeface="Century Gothic"/>
                          <a:sym typeface="Century Gothic"/>
                        </a:rPr>
                        <a:t>                                         	</a:t>
                      </a:r>
                      <a:r>
                        <a:rPr lang="en-US" sz="1400" dirty="0">
                          <a:latin typeface="Century Gothic"/>
                          <a:ea typeface="Century Gothic"/>
                          <a:cs typeface="Century Gothic"/>
                          <a:sym typeface="Century Gothic"/>
                        </a:rPr>
                        <a:t>Useful?</a:t>
                      </a:r>
                      <a:r>
                        <a:rPr lang="en-US" sz="1400" u="sng" dirty="0">
                          <a:latin typeface="Century Gothic"/>
                          <a:ea typeface="Century Gothic"/>
                          <a:cs typeface="Century Gothic"/>
                          <a:sym typeface="Century Gothic"/>
                        </a:rPr>
                        <a:t>                                         	</a:t>
                      </a:r>
                      <a:endParaRPr sz="1400" u="sng"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Author:</a:t>
                      </a:r>
                      <a:r>
                        <a:rPr lang="en-US" sz="1400" u="sng" dirty="0">
                          <a:latin typeface="Century Gothic"/>
                          <a:ea typeface="Century Gothic"/>
                          <a:cs typeface="Century Gothic"/>
                          <a:sym typeface="Century Gothic"/>
                        </a:rPr>
                        <a:t>                  	                      </a:t>
                      </a:r>
                      <a:endParaRPr sz="1400" u="sng"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Publisher:</a:t>
                      </a:r>
                      <a:r>
                        <a:rPr lang="en-US" sz="1400" u="sng" dirty="0">
                          <a:latin typeface="Century Gothic"/>
                          <a:ea typeface="Century Gothic"/>
                          <a:cs typeface="Century Gothic"/>
                          <a:sym typeface="Century Gothic"/>
                        </a:rPr>
                        <a:t>                                        	</a:t>
                      </a:r>
                      <a:endParaRPr sz="1400" u="sng"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Relevant information from Source 1:</a:t>
                      </a:r>
                      <a:r>
                        <a:rPr lang="en-US" sz="1400" u="sng" dirty="0">
                          <a:latin typeface="Century Gothic"/>
                          <a:ea typeface="Century Gothic"/>
                          <a:cs typeface="Century Gothic"/>
                          <a:sym typeface="Century Gothic"/>
                        </a:rPr>
                        <a:t>                                        	</a:t>
                      </a:r>
                      <a:endParaRPr sz="1400" u="sng"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Possible supporting research questions based on Source 1:</a:t>
                      </a:r>
                      <a:endParaRPr sz="1400"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 xmlns:a16="http://schemas.microsoft.com/office/drawing/2014/main" val="10002"/>
                  </a:ext>
                </a:extLst>
              </a:tr>
            </a:tbl>
          </a:graphicData>
        </a:graphic>
      </p:graphicFrame>
      <p:pic>
        <p:nvPicPr>
          <p:cNvPr id="292" name="Google Shape;292;p39"/>
          <p:cNvPicPr preferRelativeResize="0"/>
          <p:nvPr/>
        </p:nvPicPr>
        <p:blipFill>
          <a:blip r:embed="rId3">
            <a:alphaModFix/>
          </a:blip>
          <a:stretch>
            <a:fillRect/>
          </a:stretch>
        </p:blipFill>
        <p:spPr>
          <a:xfrm>
            <a:off x="10724900" y="-31459"/>
            <a:ext cx="1027500" cy="81590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40"/>
          <p:cNvSpPr txBox="1">
            <a:spLocks noGrp="1"/>
          </p:cNvSpPr>
          <p:nvPr>
            <p:ph type="body" idx="1"/>
          </p:nvPr>
        </p:nvSpPr>
        <p:spPr>
          <a:xfrm>
            <a:off x="838200" y="264150"/>
            <a:ext cx="10515600" cy="54897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2600" b="1" dirty="0">
                <a:latin typeface="Century Gothic"/>
                <a:ea typeface="Century Gothic"/>
                <a:cs typeface="Century Gothic"/>
                <a:sym typeface="Century Gothic"/>
              </a:rPr>
              <a:t>Homework</a:t>
            </a:r>
            <a:endParaRPr sz="26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600" dirty="0">
              <a:latin typeface="Century Gothic"/>
              <a:ea typeface="Century Gothic"/>
              <a:cs typeface="Century Gothic"/>
              <a:sym typeface="Century Gothic"/>
            </a:endParaRPr>
          </a:p>
          <a:p>
            <a:pPr marL="457200" lvl="0" indent="-419100" algn="l" rtl="0">
              <a:lnSpc>
                <a:spcPct val="115000"/>
              </a:lnSpc>
              <a:spcBef>
                <a:spcPts val="0"/>
              </a:spcBef>
              <a:spcAft>
                <a:spcPts val="0"/>
              </a:spcAft>
              <a:buClr>
                <a:srgbClr val="000000"/>
              </a:buClr>
              <a:buSzPts val="3000"/>
              <a:buFont typeface="Century Gothic"/>
              <a:buAutoNum type="alphaUcPeriod"/>
            </a:pPr>
            <a:r>
              <a:rPr lang="en-US" sz="2600" dirty="0" smtClean="0">
                <a:solidFill>
                  <a:srgbClr val="000000"/>
                </a:solidFill>
                <a:latin typeface="Century Gothic"/>
                <a:ea typeface="Century Gothic"/>
                <a:cs typeface="Century Gothic"/>
                <a:sym typeface="Century Gothic"/>
              </a:rPr>
              <a:t> If </a:t>
            </a:r>
            <a:r>
              <a:rPr lang="en-US" sz="2600" dirty="0">
                <a:solidFill>
                  <a:srgbClr val="000000"/>
                </a:solidFill>
                <a:latin typeface="Century Gothic"/>
                <a:ea typeface="Century Gothic"/>
                <a:cs typeface="Century Gothic"/>
                <a:sym typeface="Century Gothic"/>
              </a:rPr>
              <a:t>needed, finish color-coding in the </a:t>
            </a:r>
            <a:r>
              <a:rPr lang="en-US" sz="2600" b="1" dirty="0">
                <a:solidFill>
                  <a:srgbClr val="000000"/>
                </a:solidFill>
                <a:latin typeface="Century Gothic"/>
                <a:ea typeface="Century Gothic"/>
                <a:cs typeface="Century Gothic"/>
                <a:sym typeface="Century Gothic"/>
              </a:rPr>
              <a:t>Researcher’s Notebook </a:t>
            </a:r>
            <a:r>
              <a:rPr lang="en-US" sz="2600" dirty="0">
                <a:solidFill>
                  <a:srgbClr val="000000"/>
                </a:solidFill>
                <a:latin typeface="Century Gothic"/>
                <a:ea typeface="Century Gothic"/>
                <a:cs typeface="Century Gothic"/>
                <a:sym typeface="Century Gothic"/>
              </a:rPr>
              <a:t>in preparation for writing the </a:t>
            </a:r>
            <a:r>
              <a:rPr lang="en-US" sz="2600" b="1" dirty="0">
                <a:solidFill>
                  <a:srgbClr val="000000"/>
                </a:solidFill>
                <a:latin typeface="Century Gothic"/>
                <a:ea typeface="Century Gothic"/>
                <a:cs typeface="Century Gothic"/>
                <a:sym typeface="Century Gothic"/>
              </a:rPr>
              <a:t>End of Unit 3 Assessment</a:t>
            </a:r>
            <a:r>
              <a:rPr lang="en-US" sz="2600" dirty="0">
                <a:solidFill>
                  <a:srgbClr val="000000"/>
                </a:solidFill>
                <a:latin typeface="Century Gothic"/>
                <a:ea typeface="Century Gothic"/>
                <a:cs typeface="Century Gothic"/>
                <a:sym typeface="Century Gothic"/>
              </a:rPr>
              <a:t>.</a:t>
            </a:r>
            <a:endParaRPr sz="2600" dirty="0">
              <a:solidFill>
                <a:srgbClr val="000000"/>
              </a:solidFill>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US" sz="2600" dirty="0">
                <a:solidFill>
                  <a:srgbClr val="000000"/>
                </a:solidFill>
                <a:latin typeface="Century Gothic"/>
                <a:ea typeface="Century Gothic"/>
                <a:cs typeface="Century Gothic"/>
                <a:sym typeface="Century Gothic"/>
              </a:rPr>
              <a:t>B. Continue reading in your independent reading book for this unit.</a:t>
            </a:r>
            <a:endParaRPr sz="2600" dirty="0">
              <a:solidFill>
                <a:srgbClr val="000000"/>
              </a:solidFill>
              <a:latin typeface="Century Gothic"/>
              <a:ea typeface="Century Gothic"/>
              <a:cs typeface="Century Gothic"/>
              <a:sym typeface="Century Gothic"/>
            </a:endParaRPr>
          </a:p>
          <a:p>
            <a:pPr marL="76200" lvl="0" indent="0" algn="l" rtl="0">
              <a:lnSpc>
                <a:spcPct val="115000"/>
              </a:lnSpc>
              <a:spcBef>
                <a:spcPts val="0"/>
              </a:spcBef>
              <a:spcAft>
                <a:spcPts val="0"/>
              </a:spcAft>
              <a:buNone/>
            </a:pPr>
            <a:endParaRPr sz="2600" dirty="0">
              <a:solidFill>
                <a:srgbClr val="000000"/>
              </a:solidFill>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US" sz="2600" i="1" dirty="0" smtClean="0">
                <a:solidFill>
                  <a:srgbClr val="000000"/>
                </a:solidFill>
                <a:latin typeface="Century Gothic"/>
                <a:ea typeface="Century Gothic"/>
                <a:cs typeface="Century Gothic"/>
                <a:sym typeface="Century Gothic"/>
              </a:rPr>
              <a:t>Remember </a:t>
            </a:r>
            <a:r>
              <a:rPr lang="en-US" sz="2600" i="1" dirty="0">
                <a:solidFill>
                  <a:srgbClr val="000000"/>
                </a:solidFill>
                <a:latin typeface="Century Gothic"/>
                <a:ea typeface="Century Gothic"/>
                <a:cs typeface="Century Gothic"/>
                <a:sym typeface="Century Gothic"/>
              </a:rPr>
              <a:t>that you need to be done with your books by Lesson 10, because you will write book reviews that day.</a:t>
            </a:r>
            <a:endParaRPr sz="2600" i="1" dirty="0">
              <a:solidFill>
                <a:srgbClr val="000000"/>
              </a:solidFill>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US" sz="2600" dirty="0">
                <a:solidFill>
                  <a:srgbClr val="000000"/>
                </a:solidFill>
                <a:latin typeface="Century Gothic"/>
                <a:ea typeface="Century Gothic"/>
                <a:cs typeface="Century Gothic"/>
                <a:sym typeface="Century Gothic"/>
              </a:rPr>
              <a:t> </a:t>
            </a:r>
            <a:endParaRPr sz="2600" dirty="0">
              <a:solidFill>
                <a:srgbClr val="000000"/>
              </a:solidFill>
              <a:latin typeface="Century Gothic"/>
              <a:ea typeface="Century Gothic"/>
              <a:cs typeface="Century Gothic"/>
              <a:sym typeface="Century Gothic"/>
            </a:endParaRPr>
          </a:p>
          <a:p>
            <a:pPr marL="0" lvl="0" indent="0" algn="l" rtl="0">
              <a:spcBef>
                <a:spcPts val="1100"/>
              </a:spcBef>
              <a:spcAft>
                <a:spcPts val="0"/>
              </a:spcAft>
              <a:buNone/>
            </a:pPr>
            <a:endParaRPr sz="2600" dirty="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1"/>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304" name="Google Shape;304;p41"/>
          <p:cNvGraphicFramePr/>
          <p:nvPr/>
        </p:nvGraphicFramePr>
        <p:xfrm>
          <a:off x="781041" y="1555212"/>
          <a:ext cx="9569025" cy="4204775"/>
        </p:xfrm>
        <a:graphic>
          <a:graphicData uri="http://schemas.openxmlformats.org/drawingml/2006/table">
            <a:tbl>
              <a:tblPr firstRow="1" bandRow="1">
                <a:noFill/>
                <a:tableStyleId>{151F6245-51ED-4ABE-B4DE-67E46E7585FB}</a:tableStyleId>
              </a:tblPr>
              <a:tblGrid>
                <a:gridCol w="3352850">
                  <a:extLst>
                    <a:ext uri="{9D8B030D-6E8A-4147-A177-3AD203B41FA5}">
                      <a16:colId xmlns="" xmlns:a16="http://schemas.microsoft.com/office/drawing/2014/main" val="20000"/>
                    </a:ext>
                  </a:extLst>
                </a:gridCol>
                <a:gridCol w="3026500">
                  <a:extLst>
                    <a:ext uri="{9D8B030D-6E8A-4147-A177-3AD203B41FA5}">
                      <a16:colId xmlns="" xmlns:a16="http://schemas.microsoft.com/office/drawing/2014/main" val="20001"/>
                    </a:ext>
                  </a:extLst>
                </a:gridCol>
                <a:gridCol w="3189675">
                  <a:extLst>
                    <a:ext uri="{9D8B030D-6E8A-4147-A177-3AD203B41FA5}">
                      <a16:colId xmlns=""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Unit</a:t>
            </a:r>
            <a:r>
              <a:rPr lang="en-US" b="1" dirty="0">
                <a:latin typeface="Century Gothic"/>
                <a:ea typeface="Century Gothic"/>
                <a:cs typeface="Century Gothic"/>
                <a:sym typeface="Century Gothic"/>
              </a:rPr>
              <a:t> Three</a:t>
            </a:r>
            <a:r>
              <a:rPr lang="en-US" b="1" i="0" u="none" strike="noStrike" cap="none" dirty="0">
                <a:solidFill>
                  <a:schemeClr val="dk1"/>
                </a:solidFill>
                <a:latin typeface="Century Gothic"/>
                <a:ea typeface="Century Gothic"/>
                <a:cs typeface="Century Gothic"/>
                <a:sym typeface="Century Gothic"/>
              </a:rPr>
              <a:t>: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10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Assess students’ </a:t>
            </a:r>
            <a:r>
              <a:rPr lang="en-US" b="1" dirty="0">
                <a:latin typeface="Century Gothic"/>
                <a:ea typeface="Century Gothic"/>
                <a:cs typeface="Century Gothic"/>
                <a:sym typeface="Century Gothic"/>
              </a:rPr>
              <a:t>Mid-Unit 3 Assessments</a:t>
            </a:r>
            <a:endParaRPr b="1"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Print out suggested texts.</a:t>
            </a:r>
            <a:endParaRPr dirty="0">
              <a:latin typeface="Century Gothic"/>
              <a:ea typeface="Century Gothic"/>
              <a:cs typeface="Century Gothic"/>
              <a:sym typeface="Century Gothic"/>
            </a:endParaRPr>
          </a:p>
          <a:p>
            <a:pPr marL="457200" marR="0" lvl="0" indent="-381000" algn="l" rtl="0">
              <a:lnSpc>
                <a:spcPct val="10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Familiarize yourself with the optional texts so you can best assist students with their reading and paraphrasing.</a:t>
            </a:r>
            <a:endParaRPr dirty="0">
              <a:latin typeface="Century Gothic"/>
              <a:ea typeface="Century Gothic"/>
              <a:cs typeface="Century Gothic"/>
              <a:sym typeface="Century Gothic"/>
            </a:endParaRPr>
          </a:p>
          <a:p>
            <a:pPr marL="457200" marR="0" lvl="0" indent="0" algn="l" rtl="0">
              <a:lnSpc>
                <a:spcPct val="10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100000"/>
              </a:lnSpc>
              <a:spcBef>
                <a:spcPts val="1000"/>
              </a:spcBef>
              <a:spcAft>
                <a:spcPts val="1000"/>
              </a:spcAft>
              <a:buNone/>
            </a:pPr>
            <a:endParaRPr dirty="0">
              <a:latin typeface="Calibri"/>
              <a:ea typeface="Calibri"/>
              <a:cs typeface="Calibri"/>
              <a:sym typeface="Calibri"/>
            </a:endParaRPr>
          </a:p>
        </p:txBody>
      </p:sp>
      <p:sp>
        <p:nvSpPr>
          <p:cNvPr id="192" name="Google Shape;192;p28"/>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6</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793650" y="1835025"/>
            <a:ext cx="10604700" cy="47241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3330"/>
              <a:buFont typeface="Arial"/>
              <a:buNone/>
            </a:pPr>
            <a:r>
              <a:rPr lang="en-US" sz="1800" b="1" i="0" u="none" strike="noStrike" cap="none" dirty="0">
                <a:solidFill>
                  <a:schemeClr val="dk1"/>
                </a:solidFill>
                <a:latin typeface="Century Gothic"/>
                <a:ea typeface="Century Gothic"/>
                <a:cs typeface="Century Gothic"/>
                <a:sym typeface="Century Gothic"/>
              </a:rPr>
              <a:t>Preparing for Unit </a:t>
            </a:r>
            <a:r>
              <a:rPr lang="en-US" sz="1800" b="1" dirty="0">
                <a:latin typeface="Century Gothic"/>
                <a:ea typeface="Century Gothic"/>
                <a:cs typeface="Century Gothic"/>
                <a:sym typeface="Century Gothic"/>
              </a:rPr>
              <a:t>three</a:t>
            </a:r>
            <a:r>
              <a:rPr lang="en-US" sz="1800" b="1" i="0" u="none" strike="noStrike" cap="none" dirty="0">
                <a:solidFill>
                  <a:schemeClr val="dk1"/>
                </a:solidFill>
                <a:latin typeface="Century Gothic"/>
                <a:ea typeface="Century Gothic"/>
                <a:cs typeface="Century Gothic"/>
                <a:sym typeface="Century Gothic"/>
              </a:rPr>
              <a:t>: </a:t>
            </a:r>
            <a:r>
              <a:rPr lang="en-US" sz="1800" i="1" u="none" strike="noStrike" cap="none" dirty="0">
                <a:solidFill>
                  <a:schemeClr val="dk1"/>
                </a:solidFill>
                <a:latin typeface="Century Gothic"/>
                <a:ea typeface="Century Gothic"/>
                <a:cs typeface="Century Gothic"/>
                <a:sym typeface="Century Gothic"/>
              </a:rPr>
              <a:t>Materials and Student Pairings</a:t>
            </a:r>
            <a:endParaRPr sz="1800" i="1"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SzPts val="1800"/>
              <a:buFont typeface="Century Gothic"/>
              <a:buChar char="●"/>
            </a:pPr>
            <a:r>
              <a:rPr lang="en-US" sz="1800" b="1" dirty="0">
                <a:latin typeface="Century Gothic"/>
                <a:ea typeface="Century Gothic"/>
                <a:cs typeface="Century Gothic"/>
                <a:sym typeface="Century Gothic"/>
              </a:rPr>
              <a:t>Researcher’s Notebook </a:t>
            </a:r>
            <a:r>
              <a:rPr lang="en-US" sz="1800" dirty="0">
                <a:latin typeface="Century Gothic"/>
                <a:ea typeface="Century Gothic"/>
                <a:cs typeface="Century Gothic"/>
                <a:sym typeface="Century Gothic"/>
              </a:rPr>
              <a:t>(students’ own, from Lesson 1)</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smtClean="0">
                <a:latin typeface="Century Gothic"/>
                <a:ea typeface="Century Gothic"/>
                <a:cs typeface="Century Gothic"/>
                <a:sym typeface="Century Gothic"/>
              </a:rPr>
              <a:t>Researcher’s </a:t>
            </a:r>
            <a:r>
              <a:rPr lang="en-US" sz="1800" b="1" dirty="0">
                <a:latin typeface="Century Gothic"/>
                <a:ea typeface="Century Gothic"/>
                <a:cs typeface="Century Gothic"/>
                <a:sym typeface="Century Gothic"/>
              </a:rPr>
              <a:t>Roadmap anchor chart </a:t>
            </a:r>
            <a:r>
              <a:rPr lang="en-US" sz="1800" dirty="0">
                <a:latin typeface="Century Gothic"/>
                <a:ea typeface="Century Gothic"/>
                <a:cs typeface="Century Gothic"/>
                <a:sym typeface="Century Gothic"/>
              </a:rPr>
              <a:t>(from Lesson 2; one large copy to display and  students’ own copies)</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Suggested Texts chart </a:t>
            </a:r>
            <a:r>
              <a:rPr lang="en-US" sz="1800" dirty="0">
                <a:latin typeface="Century Gothic"/>
                <a:ea typeface="Century Gothic"/>
                <a:cs typeface="Century Gothic"/>
                <a:sym typeface="Century Gothic"/>
              </a:rPr>
              <a:t>(one to display)</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dirty="0" smtClean="0">
                <a:latin typeface="Century Gothic"/>
                <a:ea typeface="Century Gothic"/>
                <a:cs typeface="Century Gothic"/>
                <a:sym typeface="Century Gothic"/>
              </a:rPr>
              <a:t>Document </a:t>
            </a:r>
            <a:r>
              <a:rPr lang="en-US" sz="1800" dirty="0">
                <a:latin typeface="Century Gothic"/>
                <a:ea typeface="Century Gothic"/>
                <a:cs typeface="Century Gothic"/>
                <a:sym typeface="Century Gothic"/>
              </a:rPr>
              <a:t>camera</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Copies of the suggested texts (at least one per student; see Teaching Note above)</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Model research synthesis </a:t>
            </a:r>
            <a:r>
              <a:rPr lang="en-US" sz="1800" dirty="0">
                <a:latin typeface="Century Gothic"/>
                <a:ea typeface="Century Gothic"/>
                <a:cs typeface="Century Gothic"/>
                <a:sym typeface="Century Gothic"/>
              </a:rPr>
              <a:t>(one per student and one to display)</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dirty="0" smtClean="0">
                <a:latin typeface="Century Gothic"/>
                <a:ea typeface="Century Gothic"/>
                <a:cs typeface="Century Gothic"/>
                <a:sym typeface="Century Gothic"/>
              </a:rPr>
              <a:t>Colored </a:t>
            </a:r>
            <a:r>
              <a:rPr lang="en-US" sz="1800" dirty="0">
                <a:latin typeface="Century Gothic"/>
                <a:ea typeface="Century Gothic"/>
                <a:cs typeface="Century Gothic"/>
                <a:sym typeface="Century Gothic"/>
              </a:rPr>
              <a:t>pencils (three colors per student)</a:t>
            </a: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b="1" dirty="0" smtClean="0">
                <a:latin typeface="Century Gothic"/>
                <a:ea typeface="Century Gothic"/>
                <a:cs typeface="Century Gothic"/>
                <a:sym typeface="Century Gothic"/>
              </a:rPr>
              <a:t>Annotated </a:t>
            </a:r>
            <a:r>
              <a:rPr lang="en-US" sz="1800" b="1" dirty="0">
                <a:latin typeface="Century Gothic"/>
                <a:ea typeface="Century Gothic"/>
                <a:cs typeface="Century Gothic"/>
                <a:sym typeface="Century Gothic"/>
              </a:rPr>
              <a:t>model research synthesis (for teacher reference)</a:t>
            </a:r>
            <a:endParaRPr sz="1800" b="1"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Suggested texts for this lesson (for teacher reference) </a:t>
            </a:r>
            <a:endParaRPr sz="1800" dirty="0">
              <a:latin typeface="Century Gothic"/>
              <a:ea typeface="Century Gothic"/>
              <a:cs typeface="Century Gothic"/>
              <a:sym typeface="Century Gothic"/>
            </a:endParaRPr>
          </a:p>
        </p:txBody>
      </p:sp>
      <p:sp>
        <p:nvSpPr>
          <p:cNvPr id="199" name="Google Shape;199;p29"/>
          <p:cNvSpPr txBox="1">
            <a:spLocks noGrp="1"/>
          </p:cNvSpPr>
          <p:nvPr>
            <p:ph type="ctr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3: Lesson 6</a:t>
            </a:r>
            <a:endParaRPr sz="4200">
              <a:latin typeface="Century Gothic"/>
              <a:ea typeface="Century Gothic"/>
              <a:cs typeface="Century Gothic"/>
              <a:sym typeface="Century Gothic"/>
            </a:endParaRPr>
          </a:p>
          <a:p>
            <a:pPr marL="0" lvl="0" indent="0" algn="ctr"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2: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3: Lesson 6</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Today we</a:t>
            </a:r>
            <a:r>
              <a:rPr lang="en-US" dirty="0">
                <a:latin typeface="Century Gothic"/>
                <a:ea typeface="Century Gothic"/>
                <a:cs typeface="Century Gothic"/>
                <a:sym typeface="Century Gothic"/>
              </a:rPr>
              <a:t> will be getting feedback on our </a:t>
            </a:r>
            <a:r>
              <a:rPr lang="en-US" b="1" dirty="0">
                <a:latin typeface="Century Gothic"/>
                <a:ea typeface="Century Gothic"/>
                <a:cs typeface="Century Gothic"/>
                <a:sym typeface="Century Gothic"/>
              </a:rPr>
              <a:t>Mid -Unit Assessment </a:t>
            </a:r>
            <a:r>
              <a:rPr lang="en-US" dirty="0">
                <a:latin typeface="Century Gothic"/>
                <a:ea typeface="Century Gothic"/>
                <a:cs typeface="Century Gothic"/>
                <a:sym typeface="Century Gothic"/>
              </a:rPr>
              <a:t>and begin Step 5 on our </a:t>
            </a:r>
            <a:r>
              <a:rPr lang="en-US" b="1" dirty="0">
                <a:latin typeface="Century Gothic"/>
                <a:ea typeface="Century Gothic"/>
                <a:cs typeface="Century Gothic"/>
                <a:sym typeface="Century Gothic"/>
              </a:rPr>
              <a:t>Reader’s Notebook </a:t>
            </a:r>
            <a:r>
              <a:rPr lang="en-US" dirty="0">
                <a:latin typeface="Century Gothic"/>
                <a:ea typeface="Century Gothic"/>
                <a:cs typeface="Century Gothic"/>
                <a:sym typeface="Century Gothic"/>
              </a:rPr>
              <a:t>with a new source.</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 as we begin our long term study: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Entry Task</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Read a new group text</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1000"/>
              </a:spcAft>
              <a:buSzPts val="2400"/>
              <a:buFont typeface="Century Gothic"/>
              <a:buChar char="●"/>
            </a:pPr>
            <a:r>
              <a:rPr lang="en-US" dirty="0">
                <a:latin typeface="Century Gothic"/>
                <a:ea typeface="Century Gothic"/>
                <a:cs typeface="Century Gothic"/>
                <a:sym typeface="Century Gothic"/>
              </a:rPr>
              <a:t>Put together our findings </a:t>
            </a:r>
            <a:endParaRPr dirty="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0104400" y="125125"/>
            <a:ext cx="1599100" cy="12698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23" name="Google Shape;223;p32"/>
          <p:cNvSpPr txBox="1">
            <a:spLocks noGrp="1"/>
          </p:cNvSpPr>
          <p:nvPr>
            <p:ph type="body" idx="1"/>
          </p:nvPr>
        </p:nvSpPr>
        <p:spPr>
          <a:xfrm>
            <a:off x="318900" y="753000"/>
            <a:ext cx="11455566" cy="5046551"/>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2400" dirty="0">
                <a:latin typeface="Century Gothic"/>
                <a:ea typeface="Century Gothic"/>
                <a:cs typeface="Century Gothic"/>
                <a:sym typeface="Century Gothic"/>
              </a:rPr>
              <a:t>Directions:</a:t>
            </a:r>
          </a:p>
          <a:p>
            <a:pPr marL="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a:p>
            <a:pPr marL="495300" lvl="0" indent="-457200" algn="l" rtl="0">
              <a:lnSpc>
                <a:spcPct val="100000"/>
              </a:lnSpc>
              <a:spcBef>
                <a:spcPts val="0"/>
              </a:spcBef>
              <a:spcAft>
                <a:spcPts val="0"/>
              </a:spcAft>
              <a:buSzPts val="3000"/>
              <a:buAutoNum type="arabicPeriod"/>
            </a:pPr>
            <a:r>
              <a:rPr lang="en-US" sz="2400" dirty="0">
                <a:latin typeface="Century Gothic"/>
                <a:ea typeface="Century Gothic"/>
                <a:cs typeface="Century Gothic"/>
                <a:sym typeface="Century Gothic"/>
              </a:rPr>
              <a:t>Look over the assessment and put a </a:t>
            </a:r>
            <a:r>
              <a:rPr lang="en-US" sz="2400" b="1" dirty="0">
                <a:latin typeface="Century Gothic"/>
                <a:ea typeface="Century Gothic"/>
                <a:cs typeface="Century Gothic"/>
                <a:sym typeface="Century Gothic"/>
              </a:rPr>
              <a:t>star </a:t>
            </a:r>
            <a:r>
              <a:rPr lang="en-US" sz="2400" dirty="0" smtClean="0">
                <a:latin typeface="Century Gothic"/>
                <a:ea typeface="Century Gothic"/>
                <a:cs typeface="Century Gothic"/>
                <a:sym typeface="Century Gothic"/>
              </a:rPr>
              <a:t>next </a:t>
            </a:r>
            <a:r>
              <a:rPr lang="en-US" sz="2400" dirty="0">
                <a:latin typeface="Century Gothic"/>
                <a:ea typeface="Century Gothic"/>
                <a:cs typeface="Century Gothic"/>
                <a:sym typeface="Century Gothic"/>
              </a:rPr>
              <a:t>to something you did well.</a:t>
            </a:r>
          </a:p>
          <a:p>
            <a:pPr marL="495300" lvl="0" indent="-457200" algn="l" rtl="0">
              <a:lnSpc>
                <a:spcPct val="100000"/>
              </a:lnSpc>
              <a:spcBef>
                <a:spcPts val="0"/>
              </a:spcBef>
              <a:spcAft>
                <a:spcPts val="0"/>
              </a:spcAft>
              <a:buSzPts val="3000"/>
              <a:buAutoNum type="arabicPeriod"/>
            </a:pPr>
            <a:endParaRPr lang="en-US" sz="2400" dirty="0"/>
          </a:p>
          <a:p>
            <a:pPr marL="495300" lvl="0" indent="-457200" algn="l" rtl="0">
              <a:lnSpc>
                <a:spcPct val="100000"/>
              </a:lnSpc>
              <a:spcBef>
                <a:spcPts val="0"/>
              </a:spcBef>
              <a:spcAft>
                <a:spcPts val="0"/>
              </a:spcAft>
              <a:buSzPts val="3000"/>
              <a:buAutoNum type="arabicPeriod"/>
            </a:pPr>
            <a:endParaRPr lang="en-US" sz="2400" dirty="0">
              <a:latin typeface="Century Gothic"/>
              <a:ea typeface="Century Gothic"/>
              <a:cs typeface="Century Gothic"/>
              <a:sym typeface="Century Gothic"/>
            </a:endParaRPr>
          </a:p>
          <a:p>
            <a:pPr marL="495300" indent="-457200">
              <a:lnSpc>
                <a:spcPct val="100000"/>
              </a:lnSpc>
              <a:spcBef>
                <a:spcPts val="0"/>
              </a:spcBef>
              <a:buSzPts val="3000"/>
              <a:buFont typeface="Century Gothic"/>
              <a:buAutoNum type="arabicPeriod"/>
            </a:pPr>
            <a:r>
              <a:rPr lang="en-US" sz="2400" dirty="0"/>
              <a:t>Circle  something you need to work on as you continue researching.</a:t>
            </a:r>
          </a:p>
          <a:p>
            <a:pPr marL="495300" indent="-457200">
              <a:lnSpc>
                <a:spcPct val="100000"/>
              </a:lnSpc>
              <a:spcBef>
                <a:spcPts val="0"/>
              </a:spcBef>
              <a:buSzPts val="3000"/>
              <a:buFont typeface="Century Gothic"/>
              <a:buAutoNum type="arabicPeriod"/>
            </a:pPr>
            <a:endParaRPr lang="en-US" sz="2400" dirty="0"/>
          </a:p>
          <a:p>
            <a:pPr marL="495300" indent="-457200">
              <a:lnSpc>
                <a:spcPct val="100000"/>
              </a:lnSpc>
              <a:spcBef>
                <a:spcPts val="0"/>
              </a:spcBef>
              <a:buSzPts val="3000"/>
              <a:buFont typeface="Century Gothic"/>
              <a:buAutoNum type="arabicPeriod"/>
            </a:pPr>
            <a:endParaRPr lang="en-US" sz="2400" dirty="0"/>
          </a:p>
          <a:p>
            <a:pPr marL="495300" lvl="0" indent="-457200" algn="l" rtl="0">
              <a:lnSpc>
                <a:spcPct val="100000"/>
              </a:lnSpc>
              <a:spcBef>
                <a:spcPts val="0"/>
              </a:spcBef>
              <a:spcAft>
                <a:spcPts val="0"/>
              </a:spcAft>
              <a:buSzPts val="3000"/>
              <a:buAutoNum type="arabicPeriod"/>
            </a:pPr>
            <a:r>
              <a:rPr lang="en-US" sz="2400" dirty="0">
                <a:latin typeface="Century Gothic"/>
                <a:ea typeface="Century Gothic"/>
                <a:cs typeface="Century Gothic"/>
                <a:sym typeface="Century Gothic"/>
              </a:rPr>
              <a:t>Turn and talk with a partner about what you starred and circled.</a:t>
            </a:r>
            <a:endParaRPr sz="2400"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US" sz="2400" b="1" dirty="0">
                <a:latin typeface="Century Gothic"/>
                <a:ea typeface="Century Gothic"/>
                <a:cs typeface="Century Gothic"/>
                <a:sym typeface="Century Gothic"/>
              </a:rPr>
              <a:t>Remember: Keep these skills in mind as you continue your research.</a:t>
            </a:r>
            <a:endParaRPr sz="2400" b="1"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3600" b="1" dirty="0">
              <a:latin typeface="Century Gothic"/>
              <a:ea typeface="Century Gothic"/>
              <a:cs typeface="Century Gothic"/>
              <a:sym typeface="Century Gothic"/>
            </a:endParaRPr>
          </a:p>
        </p:txBody>
      </p:sp>
      <p:sp>
        <p:nvSpPr>
          <p:cNvPr id="224" name="Google Shape;224;p32"/>
          <p:cNvSpPr txBox="1">
            <a:spLocks noGrp="1"/>
          </p:cNvSpPr>
          <p:nvPr>
            <p:ph type="title"/>
          </p:nvPr>
        </p:nvSpPr>
        <p:spPr>
          <a:xfrm>
            <a:off x="318900" y="0"/>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b="1">
                <a:latin typeface="Century Gothic"/>
                <a:ea typeface="Century Gothic"/>
                <a:cs typeface="Century Gothic"/>
                <a:sym typeface="Century Gothic"/>
              </a:rPr>
              <a:t>Let’s take at look at our Mid-Unit Assessment!</a:t>
            </a:r>
            <a:endParaRPr sz="3600" b="1">
              <a:latin typeface="Century Gothic"/>
              <a:ea typeface="Century Gothic"/>
              <a:cs typeface="Century Gothic"/>
              <a:sym typeface="Century Gothic"/>
            </a:endParaRPr>
          </a:p>
        </p:txBody>
      </p:sp>
      <p:pic>
        <p:nvPicPr>
          <p:cNvPr id="225" name="Google Shape;225;p32"/>
          <p:cNvPicPr preferRelativeResize="0"/>
          <p:nvPr/>
        </p:nvPicPr>
        <p:blipFill>
          <a:blip r:embed="rId3">
            <a:alphaModFix/>
          </a:blip>
          <a:stretch>
            <a:fillRect/>
          </a:stretch>
        </p:blipFill>
        <p:spPr>
          <a:xfrm>
            <a:off x="10755625" y="4964050"/>
            <a:ext cx="1176050" cy="1269800"/>
          </a:xfrm>
          <a:prstGeom prst="rect">
            <a:avLst/>
          </a:prstGeom>
          <a:noFill/>
          <a:ln>
            <a:noFill/>
          </a:ln>
        </p:spPr>
      </p:pic>
      <p:pic>
        <p:nvPicPr>
          <p:cNvPr id="226" name="Google Shape;226;p32"/>
          <p:cNvPicPr preferRelativeResize="0"/>
          <p:nvPr/>
        </p:nvPicPr>
        <p:blipFill>
          <a:blip r:embed="rId4">
            <a:alphaModFix/>
          </a:blip>
          <a:stretch>
            <a:fillRect/>
          </a:stretch>
        </p:blipFill>
        <p:spPr>
          <a:xfrm>
            <a:off x="11032562" y="1951702"/>
            <a:ext cx="610176" cy="538627"/>
          </a:xfrm>
          <a:prstGeom prst="rect">
            <a:avLst/>
          </a:prstGeom>
          <a:noFill/>
          <a:ln>
            <a:noFill/>
          </a:ln>
        </p:spPr>
      </p:pic>
      <p:pic>
        <p:nvPicPr>
          <p:cNvPr id="227" name="Google Shape;227;p32"/>
          <p:cNvPicPr preferRelativeResize="0"/>
          <p:nvPr/>
        </p:nvPicPr>
        <p:blipFill>
          <a:blip r:embed="rId5">
            <a:alphaModFix/>
          </a:blip>
          <a:stretch>
            <a:fillRect/>
          </a:stretch>
        </p:blipFill>
        <p:spPr>
          <a:xfrm>
            <a:off x="10961150" y="2950937"/>
            <a:ext cx="753000" cy="753000"/>
          </a:xfrm>
          <a:prstGeom prst="rect">
            <a:avLst/>
          </a:prstGeom>
          <a:noFill/>
          <a:ln>
            <a:noFill/>
          </a:ln>
        </p:spPr>
      </p:pic>
      <p:pic>
        <p:nvPicPr>
          <p:cNvPr id="228" name="Google Shape;228;p32"/>
          <p:cNvPicPr preferRelativeResize="0"/>
          <p:nvPr/>
        </p:nvPicPr>
        <p:blipFill>
          <a:blip r:embed="rId6">
            <a:alphaModFix/>
          </a:blip>
          <a:stretch>
            <a:fillRect/>
          </a:stretch>
        </p:blipFill>
        <p:spPr>
          <a:xfrm>
            <a:off x="10332575" y="-258400"/>
            <a:ext cx="1599100" cy="1269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pic>
        <p:nvPicPr>
          <p:cNvPr id="237" name="Google Shape;237;p33"/>
          <p:cNvPicPr preferRelativeResize="0"/>
          <p:nvPr/>
        </p:nvPicPr>
        <p:blipFill>
          <a:blip r:embed="rId3">
            <a:alphaModFix/>
          </a:blip>
          <a:stretch>
            <a:fillRect/>
          </a:stretch>
        </p:blipFill>
        <p:spPr>
          <a:xfrm>
            <a:off x="10725032" y="146375"/>
            <a:ext cx="1230368" cy="977000"/>
          </a:xfrm>
          <a:prstGeom prst="rect">
            <a:avLst/>
          </a:prstGeom>
          <a:noFill/>
          <a:ln>
            <a:noFill/>
          </a:ln>
        </p:spPr>
      </p:pic>
      <p:graphicFrame>
        <p:nvGraphicFramePr>
          <p:cNvPr id="235" name="Google Shape;235;p33"/>
          <p:cNvGraphicFramePr/>
          <p:nvPr>
            <p:extLst>
              <p:ext uri="{D42A27DB-BD31-4B8C-83A1-F6EECF244321}">
                <p14:modId xmlns:p14="http://schemas.microsoft.com/office/powerpoint/2010/main" val="608048417"/>
              </p:ext>
            </p:extLst>
          </p:nvPr>
        </p:nvGraphicFramePr>
        <p:xfrm>
          <a:off x="568451" y="1131181"/>
          <a:ext cx="11096857" cy="5213591"/>
        </p:xfrm>
        <a:graphic>
          <a:graphicData uri="http://schemas.openxmlformats.org/drawingml/2006/table">
            <a:tbl>
              <a:tblPr>
                <a:noFill/>
                <a:tableStyleId>{7844F97D-F56F-4F4B-BF19-6301A4ACCFFE}</a:tableStyleId>
              </a:tblPr>
              <a:tblGrid>
                <a:gridCol w="6051527">
                  <a:extLst>
                    <a:ext uri="{9D8B030D-6E8A-4147-A177-3AD203B41FA5}">
                      <a16:colId xmlns="" xmlns:a16="http://schemas.microsoft.com/office/drawing/2014/main" val="20000"/>
                    </a:ext>
                  </a:extLst>
                </a:gridCol>
                <a:gridCol w="5045330">
                  <a:extLst>
                    <a:ext uri="{9D8B030D-6E8A-4147-A177-3AD203B41FA5}">
                      <a16:colId xmlns="" xmlns:a16="http://schemas.microsoft.com/office/drawing/2014/main" val="20001"/>
                    </a:ext>
                  </a:extLst>
                </a:gridCol>
              </a:tblGrid>
              <a:tr h="1222886">
                <a:tc>
                  <a:txBody>
                    <a:bodyPr/>
                    <a:lstStyle/>
                    <a:p>
                      <a:pPr marL="0" lvl="0" indent="0" algn="l" rtl="0">
                        <a:spcBef>
                          <a:spcPts val="0"/>
                        </a:spcBef>
                        <a:spcAft>
                          <a:spcPts val="0"/>
                        </a:spcAft>
                        <a:buNone/>
                      </a:pPr>
                      <a:r>
                        <a:rPr lang="en-US" sz="1300" b="1" dirty="0">
                          <a:latin typeface="Century Gothic"/>
                          <a:ea typeface="Century Gothic"/>
                          <a:cs typeface="Century Gothic"/>
                          <a:sym typeface="Century Gothic"/>
                        </a:rPr>
                        <a:t>Use this side to record notes (in your own words).</a:t>
                      </a:r>
                      <a:endParaRPr sz="1300" b="1" dirty="0">
                        <a:latin typeface="Century Gothic"/>
                        <a:ea typeface="Century Gothic"/>
                        <a:cs typeface="Century Gothic"/>
                        <a:sym typeface="Century Gothic"/>
                      </a:endParaRPr>
                    </a:p>
                    <a:p>
                      <a:pPr marL="0" lvl="0" indent="0" algn="l" rtl="0">
                        <a:spcBef>
                          <a:spcPts val="0"/>
                        </a:spcBef>
                        <a:spcAft>
                          <a:spcPts val="0"/>
                        </a:spcAft>
                        <a:buNone/>
                      </a:pPr>
                      <a:r>
                        <a:rPr lang="en-US" sz="1300" dirty="0">
                          <a:latin typeface="Century Gothic"/>
                          <a:ea typeface="Century Gothic"/>
                          <a:cs typeface="Century Gothic"/>
                          <a:sym typeface="Century Gothic"/>
                        </a:rPr>
                        <a:t> </a:t>
                      </a:r>
                      <a:endParaRPr sz="1300"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None/>
                      </a:pPr>
                      <a:r>
                        <a:rPr lang="en-US" sz="1300" b="1">
                          <a:latin typeface="Century Gothic"/>
                          <a:ea typeface="Century Gothic"/>
                          <a:cs typeface="Century Gothic"/>
                          <a:sym typeface="Century Gothic"/>
                        </a:rPr>
                        <a:t>Use this side to take notes and plan your ideas. Research Directions</a:t>
                      </a:r>
                      <a:endParaRPr sz="1300" b="1">
                        <a:latin typeface="Century Gothic"/>
                        <a:ea typeface="Century Gothic"/>
                        <a:cs typeface="Century Gothic"/>
                        <a:sym typeface="Century Gothic"/>
                      </a:endParaRPr>
                    </a:p>
                    <a:p>
                      <a:pPr marL="0" lvl="0" indent="0" algn="l" rtl="0">
                        <a:spcBef>
                          <a:spcPts val="0"/>
                        </a:spcBef>
                        <a:spcAft>
                          <a:spcPts val="0"/>
                        </a:spcAft>
                        <a:buNone/>
                      </a:pPr>
                      <a:r>
                        <a:rPr lang="en-US" sz="1300">
                          <a:latin typeface="Century Gothic"/>
                          <a:ea typeface="Century Gothic"/>
                          <a:cs typeface="Century Gothic"/>
                          <a:sym typeface="Century Gothic"/>
                        </a:rPr>
                        <a:t> </a:t>
                      </a:r>
                      <a:endParaRPr sz="13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 xmlns:a16="http://schemas.microsoft.com/office/drawing/2014/main" val="10000"/>
                  </a:ext>
                </a:extLst>
              </a:tr>
              <a:tr h="1497103">
                <a:tc>
                  <a:txBody>
                    <a:bodyPr/>
                    <a:lstStyle/>
                    <a:p>
                      <a:pPr marL="0" lvl="0" indent="0" algn="l" rtl="0">
                        <a:spcBef>
                          <a:spcPts val="0"/>
                        </a:spcBef>
                        <a:spcAft>
                          <a:spcPts val="0"/>
                        </a:spcAft>
                        <a:buNone/>
                      </a:pPr>
                      <a:r>
                        <a:rPr lang="en-US" sz="1300" b="1" dirty="0">
                          <a:latin typeface="Century Gothic"/>
                          <a:ea typeface="Century Gothic"/>
                          <a:cs typeface="Century Gothic"/>
                          <a:sym typeface="Century Gothic"/>
                        </a:rPr>
                        <a:t>I. Setting a Purpose for Research</a:t>
                      </a:r>
                      <a:endParaRPr sz="1300" b="1" dirty="0">
                        <a:latin typeface="Century Gothic"/>
                        <a:ea typeface="Century Gothic"/>
                        <a:cs typeface="Century Gothic"/>
                        <a:sym typeface="Century Gothic"/>
                      </a:endParaRPr>
                    </a:p>
                    <a:p>
                      <a:pPr marL="0" lvl="0" indent="0" algn="l" rtl="0">
                        <a:spcBef>
                          <a:spcPts val="0"/>
                        </a:spcBef>
                        <a:spcAft>
                          <a:spcPts val="0"/>
                        </a:spcAft>
                        <a:buNone/>
                      </a:pPr>
                      <a:r>
                        <a:rPr lang="en-US" sz="1300" dirty="0">
                          <a:latin typeface="Century Gothic"/>
                          <a:ea typeface="Century Gothic"/>
                          <a:cs typeface="Century Gothic"/>
                          <a:sym typeface="Century Gothic"/>
                        </a:rPr>
                        <a:t>Consider these two questions as you write about the purpose for researching working conditions in the garment industry:</a:t>
                      </a:r>
                      <a:endParaRPr sz="1300" dirty="0">
                        <a:latin typeface="Century Gothic"/>
                        <a:ea typeface="Century Gothic"/>
                        <a:cs typeface="Century Gothic"/>
                        <a:sym typeface="Century Gothic"/>
                      </a:endParaRPr>
                    </a:p>
                    <a:p>
                      <a:pPr marL="0" lvl="0" indent="0" algn="l" rtl="0">
                        <a:spcBef>
                          <a:spcPts val="0"/>
                        </a:spcBef>
                        <a:spcAft>
                          <a:spcPts val="0"/>
                        </a:spcAft>
                        <a:buNone/>
                      </a:pPr>
                      <a:r>
                        <a:rPr lang="en-US" sz="1300" dirty="0">
                          <a:latin typeface="Century Gothic"/>
                          <a:ea typeface="Century Gothic"/>
                          <a:cs typeface="Century Gothic"/>
                          <a:sym typeface="Century Gothic"/>
                        </a:rPr>
                        <a:t>What is my definition of “fair working </a:t>
                      </a:r>
                      <a:r>
                        <a:rPr lang="en-US" sz="1300" dirty="0" smtClean="0">
                          <a:latin typeface="Century Gothic"/>
                          <a:ea typeface="Century Gothic"/>
                          <a:cs typeface="Century Gothic"/>
                          <a:sym typeface="Century Gothic"/>
                        </a:rPr>
                        <a:t>conditions?”</a:t>
                      </a:r>
                      <a:endParaRPr sz="1300" dirty="0">
                        <a:latin typeface="Century Gothic"/>
                        <a:ea typeface="Century Gothic"/>
                        <a:cs typeface="Century Gothic"/>
                        <a:sym typeface="Century Gothic"/>
                      </a:endParaRPr>
                    </a:p>
                    <a:p>
                      <a:pPr marL="0" lvl="0" indent="0" algn="l" rtl="0">
                        <a:spcBef>
                          <a:spcPts val="0"/>
                        </a:spcBef>
                        <a:spcAft>
                          <a:spcPts val="0"/>
                        </a:spcAft>
                        <a:buNone/>
                      </a:pPr>
                      <a:endParaRPr sz="1300" dirty="0">
                        <a:latin typeface="Century Gothic"/>
                        <a:ea typeface="Century Gothic"/>
                        <a:cs typeface="Century Gothic"/>
                        <a:sym typeface="Century Gothic"/>
                      </a:endParaRPr>
                    </a:p>
                    <a:p>
                      <a:pPr marL="0" lvl="0" indent="0" algn="l" rtl="0">
                        <a:spcBef>
                          <a:spcPts val="0"/>
                        </a:spcBef>
                        <a:spcAft>
                          <a:spcPts val="0"/>
                        </a:spcAft>
                        <a:buNone/>
                      </a:pPr>
                      <a:endParaRPr sz="1300" dirty="0">
                        <a:latin typeface="Century Gothic"/>
                        <a:ea typeface="Century Gothic"/>
                        <a:cs typeface="Century Gothic"/>
                        <a:sym typeface="Century Gothic"/>
                      </a:endParaRPr>
                    </a:p>
                    <a:p>
                      <a:pPr marL="0" lvl="0" indent="0" algn="l" rtl="0">
                        <a:spcBef>
                          <a:spcPts val="0"/>
                        </a:spcBef>
                        <a:spcAft>
                          <a:spcPts val="0"/>
                        </a:spcAft>
                        <a:buNone/>
                      </a:pPr>
                      <a:r>
                        <a:rPr lang="en-US" sz="1300" dirty="0">
                          <a:latin typeface="Century Gothic"/>
                          <a:ea typeface="Century Gothic"/>
                          <a:cs typeface="Century Gothic"/>
                          <a:sym typeface="Century Gothic"/>
                        </a:rPr>
                        <a:t>Why are working conditions in the garment industry relevant to me?</a:t>
                      </a:r>
                      <a:endParaRPr sz="1300"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None/>
                      </a:pPr>
                      <a:r>
                        <a:rPr lang="en-US" sz="1300" dirty="0">
                          <a:latin typeface="Century Gothic"/>
                          <a:ea typeface="Century Gothic"/>
                          <a:cs typeface="Century Gothic"/>
                          <a:sym typeface="Century Gothic"/>
                        </a:rPr>
                        <a:t>The purpose of my research is…...</a:t>
                      </a:r>
                      <a:endParaRPr sz="1300" dirty="0">
                        <a:latin typeface="Century Gothic"/>
                        <a:ea typeface="Century Gothic"/>
                        <a:cs typeface="Century Gothic"/>
                        <a:sym typeface="Century Gothic"/>
                      </a:endParaRPr>
                    </a:p>
                  </a:txBody>
                  <a:tcPr marL="91425" marR="91425" marT="91425" marB="91425">
                    <a:lnL w="12700" cap="flat" cmpd="sng">
                      <a:solidFill>
                        <a:srgbClr val="C0C0C0"/>
                      </a:solidFill>
                      <a:prstDash val="solid"/>
                      <a:round/>
                      <a:headEnd type="none" w="sm" len="sm"/>
                      <a:tailEnd type="none" w="sm" len="sm"/>
                    </a:lnL>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 xmlns:a16="http://schemas.microsoft.com/office/drawing/2014/main" val="10001"/>
                  </a:ext>
                </a:extLst>
              </a:tr>
              <a:tr h="2493602">
                <a:tc>
                  <a:txBody>
                    <a:bodyPr/>
                    <a:lstStyle/>
                    <a:p>
                      <a:pPr marL="0" lvl="0" indent="0" algn="l" rtl="0">
                        <a:spcBef>
                          <a:spcPts val="0"/>
                        </a:spcBef>
                        <a:spcAft>
                          <a:spcPts val="0"/>
                        </a:spcAft>
                        <a:buClr>
                          <a:schemeClr val="dk1"/>
                        </a:buClr>
                        <a:buSzPts val="1100"/>
                        <a:buFont typeface="Arial"/>
                        <a:buNone/>
                      </a:pPr>
                      <a:r>
                        <a:rPr lang="en-US" sz="1300" b="1" dirty="0">
                          <a:solidFill>
                            <a:schemeClr val="dk1"/>
                          </a:solidFill>
                          <a:latin typeface="Century Gothic"/>
                          <a:ea typeface="Century Gothic"/>
                          <a:cs typeface="Century Gothic"/>
                          <a:sym typeface="Century Gothic"/>
                        </a:rPr>
                        <a:t>II. Research Notes</a:t>
                      </a:r>
                      <a:endParaRPr sz="13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300" dirty="0">
                          <a:solidFill>
                            <a:schemeClr val="dk1"/>
                          </a:solidFill>
                          <a:latin typeface="Century Gothic"/>
                          <a:ea typeface="Century Gothic"/>
                          <a:cs typeface="Century Gothic"/>
                          <a:sym typeface="Century Gothic"/>
                        </a:rPr>
                        <a:t>Source 1</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300" dirty="0">
                          <a:solidFill>
                            <a:schemeClr val="dk1"/>
                          </a:solidFill>
                          <a:latin typeface="Century Gothic"/>
                          <a:ea typeface="Century Gothic"/>
                          <a:cs typeface="Century Gothic"/>
                          <a:sym typeface="Century Gothic"/>
                        </a:rPr>
                        <a:t>This text will help you learn basic background information. This will help you begin to generate relevant questions about your topic.</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300" dirty="0">
                          <a:solidFill>
                            <a:schemeClr val="dk1"/>
                          </a:solidFill>
                          <a:latin typeface="Century Gothic"/>
                          <a:ea typeface="Century Gothic"/>
                          <a:cs typeface="Century Gothic"/>
                          <a:sym typeface="Century Gothic"/>
                        </a:rPr>
                        <a:t> </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300" dirty="0">
                          <a:solidFill>
                            <a:schemeClr val="dk1"/>
                          </a:solidFill>
                          <a:latin typeface="Century Gothic"/>
                          <a:ea typeface="Century Gothic"/>
                          <a:cs typeface="Century Gothic"/>
                          <a:sym typeface="Century Gothic"/>
                        </a:rPr>
                        <a:t>Supporting research questions:</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300" dirty="0">
                          <a:solidFill>
                            <a:schemeClr val="dk1"/>
                          </a:solidFill>
                          <a:latin typeface="Century Gothic"/>
                          <a:ea typeface="Century Gothic"/>
                          <a:cs typeface="Century Gothic"/>
                          <a:sym typeface="Century Gothic"/>
                        </a:rPr>
                        <a:t> </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300" dirty="0">
                          <a:solidFill>
                            <a:schemeClr val="dk1"/>
                          </a:solidFill>
                          <a:latin typeface="Century Gothic"/>
                          <a:ea typeface="Century Gothic"/>
                          <a:cs typeface="Century Gothic"/>
                          <a:sym typeface="Century Gothic"/>
                        </a:rPr>
                        <a:t>Exemplar question:</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300" dirty="0">
                          <a:solidFill>
                            <a:schemeClr val="dk1"/>
                          </a:solidFill>
                          <a:latin typeface="Century Gothic"/>
                          <a:ea typeface="Century Gothic"/>
                          <a:cs typeface="Century Gothic"/>
                          <a:sym typeface="Century Gothic"/>
                        </a:rPr>
                        <a:t> </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300" dirty="0">
                          <a:solidFill>
                            <a:schemeClr val="dk1"/>
                          </a:solidFill>
                          <a:latin typeface="Century Gothic"/>
                          <a:ea typeface="Century Gothic"/>
                          <a:cs typeface="Century Gothic"/>
                          <a:sym typeface="Century Gothic"/>
                        </a:rPr>
                        <a:t> </a:t>
                      </a:r>
                      <a:endParaRPr sz="13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US" sz="1300" b="1" dirty="0">
                          <a:solidFill>
                            <a:schemeClr val="dk1"/>
                          </a:solidFill>
                          <a:latin typeface="Century Gothic"/>
                          <a:ea typeface="Century Gothic"/>
                          <a:cs typeface="Century Gothic"/>
                          <a:sym typeface="Century Gothic"/>
                        </a:rPr>
                        <a:t>Five supporting research questions I will use:</a:t>
                      </a:r>
                      <a:endParaRPr sz="1300" b="1"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0" lvl="0" indent="0" algn="l" rtl="0">
                        <a:spcBef>
                          <a:spcPts val="0"/>
                        </a:spcBef>
                        <a:spcAft>
                          <a:spcPts val="0"/>
                        </a:spcAft>
                        <a:buNone/>
                      </a:pPr>
                      <a:r>
                        <a:rPr lang="en-US" sz="1300" dirty="0">
                          <a:latin typeface="Century Gothic"/>
                          <a:ea typeface="Century Gothic"/>
                          <a:cs typeface="Century Gothic"/>
                          <a:sym typeface="Century Gothic"/>
                        </a:rPr>
                        <a:t>Source Title:</a:t>
                      </a:r>
                      <a:endParaRPr sz="1300" dirty="0">
                        <a:latin typeface="Century Gothic"/>
                        <a:ea typeface="Century Gothic"/>
                        <a:cs typeface="Century Gothic"/>
                        <a:sym typeface="Century Gothic"/>
                      </a:endParaRPr>
                    </a:p>
                    <a:p>
                      <a:pPr marL="0" lvl="0" indent="0" algn="l" rtl="0">
                        <a:spcBef>
                          <a:spcPts val="0"/>
                        </a:spcBef>
                        <a:spcAft>
                          <a:spcPts val="0"/>
                        </a:spcAft>
                        <a:buNone/>
                      </a:pPr>
                      <a:r>
                        <a:rPr lang="en-US" sz="1300" dirty="0">
                          <a:latin typeface="Century Gothic"/>
                          <a:ea typeface="Century Gothic"/>
                          <a:cs typeface="Century Gothic"/>
                          <a:sym typeface="Century Gothic"/>
                        </a:rPr>
                        <a:t>Credible?</a:t>
                      </a:r>
                      <a:r>
                        <a:rPr lang="en-US" sz="1300" u="sng" dirty="0">
                          <a:latin typeface="Century Gothic"/>
                          <a:ea typeface="Century Gothic"/>
                          <a:cs typeface="Century Gothic"/>
                          <a:sym typeface="Century Gothic"/>
                        </a:rPr>
                        <a:t>                                         	</a:t>
                      </a:r>
                      <a:r>
                        <a:rPr lang="en-US" sz="1300" dirty="0">
                          <a:latin typeface="Century Gothic"/>
                          <a:ea typeface="Century Gothic"/>
                          <a:cs typeface="Century Gothic"/>
                          <a:sym typeface="Century Gothic"/>
                        </a:rPr>
                        <a:t>Useful?</a:t>
                      </a:r>
                      <a:r>
                        <a:rPr lang="en-US" sz="1300" u="sng" dirty="0">
                          <a:latin typeface="Century Gothic"/>
                          <a:ea typeface="Century Gothic"/>
                          <a:cs typeface="Century Gothic"/>
                          <a:sym typeface="Century Gothic"/>
                        </a:rPr>
                        <a:t>                                         	</a:t>
                      </a:r>
                      <a:endParaRPr sz="1300" u="sng" dirty="0">
                        <a:latin typeface="Century Gothic"/>
                        <a:ea typeface="Century Gothic"/>
                        <a:cs typeface="Century Gothic"/>
                        <a:sym typeface="Century Gothic"/>
                      </a:endParaRPr>
                    </a:p>
                    <a:p>
                      <a:pPr marL="0" lvl="0" indent="0" algn="l" rtl="0">
                        <a:spcBef>
                          <a:spcPts val="0"/>
                        </a:spcBef>
                        <a:spcAft>
                          <a:spcPts val="0"/>
                        </a:spcAft>
                        <a:buNone/>
                      </a:pPr>
                      <a:r>
                        <a:rPr lang="en-US" sz="1300" dirty="0">
                          <a:latin typeface="Century Gothic"/>
                          <a:ea typeface="Century Gothic"/>
                          <a:cs typeface="Century Gothic"/>
                          <a:sym typeface="Century Gothic"/>
                        </a:rPr>
                        <a:t>Author:</a:t>
                      </a:r>
                      <a:r>
                        <a:rPr lang="en-US" sz="1300" u="sng" dirty="0">
                          <a:latin typeface="Century Gothic"/>
                          <a:ea typeface="Century Gothic"/>
                          <a:cs typeface="Century Gothic"/>
                          <a:sym typeface="Century Gothic"/>
                        </a:rPr>
                        <a:t>                  	                      </a:t>
                      </a:r>
                      <a:endParaRPr sz="1300" u="sng" dirty="0">
                        <a:latin typeface="Century Gothic"/>
                        <a:ea typeface="Century Gothic"/>
                        <a:cs typeface="Century Gothic"/>
                        <a:sym typeface="Century Gothic"/>
                      </a:endParaRPr>
                    </a:p>
                    <a:p>
                      <a:pPr marL="0" lvl="0" indent="0" algn="l" rtl="0">
                        <a:spcBef>
                          <a:spcPts val="0"/>
                        </a:spcBef>
                        <a:spcAft>
                          <a:spcPts val="0"/>
                        </a:spcAft>
                        <a:buNone/>
                      </a:pPr>
                      <a:r>
                        <a:rPr lang="en-US" sz="1300" dirty="0">
                          <a:latin typeface="Century Gothic"/>
                          <a:ea typeface="Century Gothic"/>
                          <a:cs typeface="Century Gothic"/>
                          <a:sym typeface="Century Gothic"/>
                        </a:rPr>
                        <a:t>Publisher:</a:t>
                      </a:r>
                      <a:r>
                        <a:rPr lang="en-US" sz="1300" u="sng" dirty="0">
                          <a:latin typeface="Century Gothic"/>
                          <a:ea typeface="Century Gothic"/>
                          <a:cs typeface="Century Gothic"/>
                          <a:sym typeface="Century Gothic"/>
                        </a:rPr>
                        <a:t>                                        	</a:t>
                      </a:r>
                      <a:endParaRPr sz="1300" u="sng" dirty="0">
                        <a:latin typeface="Century Gothic"/>
                        <a:ea typeface="Century Gothic"/>
                        <a:cs typeface="Century Gothic"/>
                        <a:sym typeface="Century Gothic"/>
                      </a:endParaRPr>
                    </a:p>
                    <a:p>
                      <a:pPr marL="0" lvl="0" indent="0" algn="l" rtl="0">
                        <a:spcBef>
                          <a:spcPts val="0"/>
                        </a:spcBef>
                        <a:spcAft>
                          <a:spcPts val="0"/>
                        </a:spcAft>
                        <a:buNone/>
                      </a:pPr>
                      <a:r>
                        <a:rPr lang="en-US" sz="1300" dirty="0">
                          <a:latin typeface="Century Gothic"/>
                          <a:ea typeface="Century Gothic"/>
                          <a:cs typeface="Century Gothic"/>
                          <a:sym typeface="Century Gothic"/>
                        </a:rPr>
                        <a:t>Relevant information from Source 1:</a:t>
                      </a:r>
                      <a:r>
                        <a:rPr lang="en-US" sz="1300" u="sng" dirty="0">
                          <a:latin typeface="Century Gothic"/>
                          <a:ea typeface="Century Gothic"/>
                          <a:cs typeface="Century Gothic"/>
                          <a:sym typeface="Century Gothic"/>
                        </a:rPr>
                        <a:t>                                        	</a:t>
                      </a:r>
                      <a:endParaRPr sz="1300" u="sng" dirty="0">
                        <a:latin typeface="Century Gothic"/>
                        <a:ea typeface="Century Gothic"/>
                        <a:cs typeface="Century Gothic"/>
                        <a:sym typeface="Century Gothic"/>
                      </a:endParaRPr>
                    </a:p>
                    <a:p>
                      <a:pPr marL="0" lvl="0" indent="0" algn="l" rtl="0">
                        <a:spcBef>
                          <a:spcPts val="0"/>
                        </a:spcBef>
                        <a:spcAft>
                          <a:spcPts val="0"/>
                        </a:spcAft>
                        <a:buNone/>
                      </a:pPr>
                      <a:r>
                        <a:rPr lang="en-US" sz="1300" dirty="0">
                          <a:latin typeface="Century Gothic"/>
                          <a:ea typeface="Century Gothic"/>
                          <a:cs typeface="Century Gothic"/>
                          <a:sym typeface="Century Gothic"/>
                        </a:rPr>
                        <a:t> </a:t>
                      </a:r>
                      <a:endParaRPr sz="1300" dirty="0">
                        <a:latin typeface="Century Gothic"/>
                        <a:ea typeface="Century Gothic"/>
                        <a:cs typeface="Century Gothic"/>
                        <a:sym typeface="Century Gothic"/>
                      </a:endParaRPr>
                    </a:p>
                    <a:p>
                      <a:pPr marL="0" lvl="0" indent="0" algn="l" rtl="0">
                        <a:spcBef>
                          <a:spcPts val="0"/>
                        </a:spcBef>
                        <a:spcAft>
                          <a:spcPts val="0"/>
                        </a:spcAft>
                        <a:buNone/>
                      </a:pPr>
                      <a:r>
                        <a:rPr lang="en-US" sz="1300" dirty="0">
                          <a:latin typeface="Century Gothic"/>
                          <a:ea typeface="Century Gothic"/>
                          <a:cs typeface="Century Gothic"/>
                          <a:sym typeface="Century Gothic"/>
                        </a:rPr>
                        <a:t> </a:t>
                      </a:r>
                      <a:endParaRPr sz="1300" dirty="0">
                        <a:latin typeface="Century Gothic"/>
                        <a:ea typeface="Century Gothic"/>
                        <a:cs typeface="Century Gothic"/>
                        <a:sym typeface="Century Gothic"/>
                      </a:endParaRPr>
                    </a:p>
                    <a:p>
                      <a:pPr marL="0" lvl="0" indent="0" algn="l" rtl="0">
                        <a:spcBef>
                          <a:spcPts val="0"/>
                        </a:spcBef>
                        <a:spcAft>
                          <a:spcPts val="0"/>
                        </a:spcAft>
                        <a:buNone/>
                      </a:pPr>
                      <a:r>
                        <a:rPr lang="en-US" sz="1300" dirty="0">
                          <a:latin typeface="Century Gothic"/>
                          <a:ea typeface="Century Gothic"/>
                          <a:cs typeface="Century Gothic"/>
                          <a:sym typeface="Century Gothic"/>
                        </a:rPr>
                        <a:t> </a:t>
                      </a:r>
                      <a:endParaRPr sz="1300" dirty="0">
                        <a:latin typeface="Century Gothic"/>
                        <a:ea typeface="Century Gothic"/>
                        <a:cs typeface="Century Gothic"/>
                        <a:sym typeface="Century Gothic"/>
                      </a:endParaRPr>
                    </a:p>
                    <a:p>
                      <a:pPr marL="0" lvl="0" indent="0" algn="l" rtl="0">
                        <a:spcBef>
                          <a:spcPts val="0"/>
                        </a:spcBef>
                        <a:spcAft>
                          <a:spcPts val="0"/>
                        </a:spcAft>
                        <a:buNone/>
                      </a:pPr>
                      <a:r>
                        <a:rPr lang="en-US" sz="1300" dirty="0">
                          <a:latin typeface="Century Gothic"/>
                          <a:ea typeface="Century Gothic"/>
                          <a:cs typeface="Century Gothic"/>
                          <a:sym typeface="Century Gothic"/>
                        </a:rPr>
                        <a:t>Possible supporting research questions based on Source 1:</a:t>
                      </a:r>
                      <a:endParaRPr sz="1300"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 xmlns:a16="http://schemas.microsoft.com/office/drawing/2014/main" val="10002"/>
                  </a:ext>
                </a:extLst>
              </a:tr>
            </a:tbl>
          </a:graphicData>
        </a:graphic>
      </p:graphicFrame>
      <p:sp>
        <p:nvSpPr>
          <p:cNvPr id="236" name="Google Shape;236;p33"/>
          <p:cNvSpPr txBox="1"/>
          <p:nvPr/>
        </p:nvSpPr>
        <p:spPr>
          <a:xfrm>
            <a:off x="439600" y="177700"/>
            <a:ext cx="98004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b="1" dirty="0">
                <a:latin typeface="Century Gothic"/>
                <a:ea typeface="Century Gothic"/>
                <a:cs typeface="Century Gothic"/>
                <a:sym typeface="Century Gothic"/>
              </a:rPr>
              <a:t>Let’s look </a:t>
            </a:r>
            <a:r>
              <a:rPr lang="en-US" sz="3600" b="1" dirty="0" smtClean="0">
                <a:latin typeface="Century Gothic"/>
                <a:ea typeface="Century Gothic"/>
                <a:cs typeface="Century Gothic"/>
                <a:sym typeface="Century Gothic"/>
              </a:rPr>
              <a:t>at our </a:t>
            </a:r>
            <a:r>
              <a:rPr lang="en-US" sz="3600" b="1" dirty="0">
                <a:latin typeface="Century Gothic"/>
                <a:ea typeface="Century Gothic"/>
                <a:cs typeface="Century Gothic"/>
                <a:sym typeface="Century Gothic"/>
              </a:rPr>
              <a:t>Researcher’s Notebook</a:t>
            </a:r>
            <a:endParaRPr sz="3600" b="1"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3" name="Google Shape;243;p34"/>
          <p:cNvPicPr preferRelativeResize="0"/>
          <p:nvPr/>
        </p:nvPicPr>
        <p:blipFill>
          <a:blip r:embed="rId3">
            <a:alphaModFix/>
          </a:blip>
          <a:stretch>
            <a:fillRect/>
          </a:stretch>
        </p:blipFill>
        <p:spPr>
          <a:xfrm>
            <a:off x="3456055" y="634900"/>
            <a:ext cx="5011540" cy="5672913"/>
          </a:xfrm>
          <a:prstGeom prst="rect">
            <a:avLst/>
          </a:prstGeom>
          <a:noFill/>
          <a:ln>
            <a:noFill/>
          </a:ln>
        </p:spPr>
      </p:pic>
      <p:sp>
        <p:nvSpPr>
          <p:cNvPr id="244" name="Google Shape;244;p34"/>
          <p:cNvSpPr txBox="1"/>
          <p:nvPr/>
        </p:nvSpPr>
        <p:spPr>
          <a:xfrm>
            <a:off x="115400" y="0"/>
            <a:ext cx="12192000" cy="242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b="1">
                <a:latin typeface="Century Gothic"/>
                <a:ea typeface="Century Gothic"/>
                <a:cs typeface="Century Gothic"/>
                <a:sym typeface="Century Gothic"/>
              </a:rPr>
              <a:t>Let’s look at our Researcher’s Roadmap </a:t>
            </a:r>
            <a:endParaRPr sz="3600" b="1">
              <a:latin typeface="Century Gothic"/>
              <a:ea typeface="Century Gothic"/>
              <a:cs typeface="Century Gothic"/>
              <a:sym typeface="Century Gothic"/>
            </a:endParaRPr>
          </a:p>
          <a:p>
            <a:pPr marL="0" lvl="0" indent="0" algn="l" rtl="0">
              <a:spcBef>
                <a:spcPts val="0"/>
              </a:spcBef>
              <a:spcAft>
                <a:spcPts val="0"/>
              </a:spcAft>
              <a:buNone/>
            </a:pPr>
            <a:r>
              <a:rPr lang="en-US" sz="3600" b="1">
                <a:latin typeface="Century Gothic"/>
                <a:ea typeface="Century Gothic"/>
                <a:cs typeface="Century Gothic"/>
                <a:sym typeface="Century Gothic"/>
              </a:rPr>
              <a:t>anchor chart</a:t>
            </a:r>
            <a:endParaRPr sz="3600" b="1">
              <a:latin typeface="Century Gothic"/>
              <a:ea typeface="Century Gothic"/>
              <a:cs typeface="Century Gothic"/>
              <a:sym typeface="Century Gothic"/>
            </a:endParaRPr>
          </a:p>
        </p:txBody>
      </p:sp>
      <p:pic>
        <p:nvPicPr>
          <p:cNvPr id="245" name="Google Shape;245;p34"/>
          <p:cNvPicPr preferRelativeResize="0"/>
          <p:nvPr/>
        </p:nvPicPr>
        <p:blipFill>
          <a:blip r:embed="rId4">
            <a:alphaModFix/>
          </a:blip>
          <a:stretch>
            <a:fillRect/>
          </a:stretch>
        </p:blipFill>
        <p:spPr>
          <a:xfrm>
            <a:off x="10085200" y="0"/>
            <a:ext cx="1599100" cy="12698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52" name="Google Shape;252;p35"/>
          <p:cNvSpPr txBox="1">
            <a:spLocks noGrp="1"/>
          </p:cNvSpPr>
          <p:nvPr>
            <p:ph type="body" idx="1"/>
          </p:nvPr>
        </p:nvSpPr>
        <p:spPr>
          <a:xfrm>
            <a:off x="245250" y="975250"/>
            <a:ext cx="11701500" cy="56646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a:p>
            <a:pPr marL="0" marR="0" lvl="0" indent="0" algn="ctr" rtl="0">
              <a:lnSpc>
                <a:spcPct val="90000"/>
              </a:lnSpc>
              <a:spcBef>
                <a:spcPts val="1000"/>
              </a:spcBef>
              <a:spcAft>
                <a:spcPts val="0"/>
              </a:spcAft>
              <a:buClr>
                <a:schemeClr val="dk1"/>
              </a:buClr>
              <a:buSzPts val="3200"/>
              <a:buFont typeface="Arial"/>
              <a:buNone/>
            </a:pPr>
            <a:endParaRPr sz="4800" b="1">
              <a:latin typeface="Century Gothic"/>
              <a:ea typeface="Century Gothic"/>
              <a:cs typeface="Century Gothic"/>
              <a:sym typeface="Century Gothic"/>
            </a:endParaRPr>
          </a:p>
        </p:txBody>
      </p:sp>
      <p:sp>
        <p:nvSpPr>
          <p:cNvPr id="253" name="Google Shape;253;p35"/>
          <p:cNvSpPr txBox="1">
            <a:spLocks noGrp="1"/>
          </p:cNvSpPr>
          <p:nvPr>
            <p:ph type="title"/>
          </p:nvPr>
        </p:nvSpPr>
        <p:spPr>
          <a:xfrm>
            <a:off x="438800" y="250036"/>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b="1" dirty="0">
                <a:latin typeface="Century Gothic"/>
                <a:ea typeface="Century Gothic"/>
                <a:cs typeface="Century Gothic"/>
                <a:sym typeface="Century Gothic"/>
              </a:rPr>
              <a:t>Let’s look at our next source</a:t>
            </a:r>
            <a:endParaRPr sz="3600" b="1" dirty="0">
              <a:latin typeface="Century Gothic"/>
              <a:ea typeface="Century Gothic"/>
              <a:cs typeface="Century Gothic"/>
              <a:sym typeface="Century Gothic"/>
            </a:endParaRPr>
          </a:p>
        </p:txBody>
      </p:sp>
      <p:graphicFrame>
        <p:nvGraphicFramePr>
          <p:cNvPr id="254" name="Google Shape;254;p35"/>
          <p:cNvGraphicFramePr/>
          <p:nvPr>
            <p:extLst>
              <p:ext uri="{D42A27DB-BD31-4B8C-83A1-F6EECF244321}">
                <p14:modId xmlns:p14="http://schemas.microsoft.com/office/powerpoint/2010/main" val="1894324845"/>
              </p:ext>
            </p:extLst>
          </p:nvPr>
        </p:nvGraphicFramePr>
        <p:xfrm>
          <a:off x="438800" y="1118125"/>
          <a:ext cx="11314400" cy="5046107"/>
        </p:xfrm>
        <a:graphic>
          <a:graphicData uri="http://schemas.openxmlformats.org/drawingml/2006/table">
            <a:tbl>
              <a:tblPr>
                <a:noFill/>
                <a:tableStyleId>{7844F97D-F56F-4F4B-BF19-6301A4ACCFFE}</a:tableStyleId>
              </a:tblPr>
              <a:tblGrid>
                <a:gridCol w="5554450">
                  <a:extLst>
                    <a:ext uri="{9D8B030D-6E8A-4147-A177-3AD203B41FA5}">
                      <a16:colId xmlns="" xmlns:a16="http://schemas.microsoft.com/office/drawing/2014/main" val="20000"/>
                    </a:ext>
                  </a:extLst>
                </a:gridCol>
                <a:gridCol w="5759950">
                  <a:extLst>
                    <a:ext uri="{9D8B030D-6E8A-4147-A177-3AD203B41FA5}">
                      <a16:colId xmlns="" xmlns:a16="http://schemas.microsoft.com/office/drawing/2014/main" val="20001"/>
                    </a:ext>
                  </a:extLst>
                </a:gridCol>
              </a:tblGrid>
              <a:tr h="674942">
                <a:tc>
                  <a:txBody>
                    <a:bodyPr/>
                    <a:lstStyle/>
                    <a:p>
                      <a:pPr marL="0" lvl="0" indent="0" algn="l" rtl="0">
                        <a:spcBef>
                          <a:spcPts val="0"/>
                        </a:spcBef>
                        <a:spcAft>
                          <a:spcPts val="0"/>
                        </a:spcAft>
                        <a:buNone/>
                      </a:pPr>
                      <a:r>
                        <a:rPr lang="en-US" sz="1400" b="1" dirty="0">
                          <a:latin typeface="Century Gothic"/>
                          <a:ea typeface="Century Gothic"/>
                          <a:cs typeface="Century Gothic"/>
                          <a:sym typeface="Century Gothic"/>
                        </a:rPr>
                        <a:t>Suggested Texts</a:t>
                      </a:r>
                      <a:endParaRPr sz="1400" b="1"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algn="l" rtl="0">
                        <a:spcBef>
                          <a:spcPts val="0"/>
                        </a:spcBef>
                        <a:spcAft>
                          <a:spcPts val="0"/>
                        </a:spcAft>
                        <a:buNone/>
                      </a:pPr>
                      <a:r>
                        <a:rPr lang="en-US" sz="1400" b="1">
                          <a:latin typeface="Century Gothic"/>
                          <a:ea typeface="Century Gothic"/>
                          <a:cs typeface="Century Gothic"/>
                          <a:sym typeface="Century Gothic"/>
                        </a:rPr>
                        <a:t>Possible Supporting Research Questions</a:t>
                      </a:r>
                      <a:endParaRPr sz="14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 xmlns:a16="http://schemas.microsoft.com/office/drawing/2014/main" val="10000"/>
                  </a:ext>
                </a:extLst>
              </a:tr>
              <a:tr h="1402915">
                <a:tc>
                  <a:txBody>
                    <a:bodyPr/>
                    <a:lstStyle/>
                    <a:p>
                      <a:pPr marL="0" lvl="0" indent="0" algn="l" rtl="0">
                        <a:spcBef>
                          <a:spcPts val="0"/>
                        </a:spcBef>
                        <a:spcAft>
                          <a:spcPts val="0"/>
                        </a:spcAft>
                        <a:buNone/>
                      </a:pPr>
                      <a:r>
                        <a:rPr lang="en-US" sz="1400">
                          <a:latin typeface="Century Gothic"/>
                          <a:ea typeface="Century Gothic"/>
                          <a:cs typeface="Century Gothic"/>
                          <a:sym typeface="Century Gothic"/>
                        </a:rPr>
                        <a:t>A.     “It’s Incredibly Difficult to Prove That Clothing is ‘Ethically Made’”</a:t>
                      </a:r>
                      <a:endParaRPr sz="1400">
                        <a:latin typeface="Century Gothic"/>
                        <a:ea typeface="Century Gothic"/>
                        <a:cs typeface="Century Gothic"/>
                        <a:sym typeface="Century Gothic"/>
                      </a:endParaRPr>
                    </a:p>
                    <a:p>
                      <a:pPr marL="0" lvl="0" indent="0" algn="l" rtl="0">
                        <a:spcBef>
                          <a:spcPts val="0"/>
                        </a:spcBef>
                        <a:spcAft>
                          <a:spcPts val="0"/>
                        </a:spcAft>
                        <a:buNone/>
                      </a:pPr>
                      <a:r>
                        <a:rPr lang="en-US" sz="1400">
                          <a:latin typeface="Century Gothic"/>
                          <a:ea typeface="Century Gothic"/>
                          <a:cs typeface="Century Gothic"/>
                          <a:sym typeface="Century Gothic"/>
                        </a:rPr>
                        <a:t> </a:t>
                      </a:r>
                      <a:endParaRPr sz="14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lgn="ctr">
                      <a:solidFill>
                        <a:schemeClr val="tx1"/>
                      </a:solidFill>
                      <a:prstDash val="solid"/>
                      <a:round/>
                      <a:headEnd type="none" w="med" len="med"/>
                      <a:tailEnd type="none" w="med" len="med"/>
                    </a:lnB>
                  </a:tcPr>
                </a:tc>
                <a:tc>
                  <a:txBody>
                    <a:bodyPr/>
                    <a:lstStyle/>
                    <a:p>
                      <a:pPr marL="0" lvl="0" indent="0" algn="l" rtl="0">
                        <a:spcBef>
                          <a:spcPts val="0"/>
                        </a:spcBef>
                        <a:spcAft>
                          <a:spcPts val="0"/>
                        </a:spcAft>
                        <a:buNone/>
                      </a:pPr>
                      <a:r>
                        <a:rPr lang="en-US" sz="1400">
                          <a:latin typeface="Century Gothic"/>
                          <a:ea typeface="Century Gothic"/>
                          <a:cs typeface="Century Gothic"/>
                          <a:sym typeface="Century Gothic"/>
                        </a:rPr>
                        <a:t>Are there any examples of consumers doing anything to change the working conditions of garment factories?</a:t>
                      </a:r>
                      <a:endParaRPr sz="1400">
                        <a:latin typeface="Century Gothic"/>
                        <a:ea typeface="Century Gothic"/>
                        <a:cs typeface="Century Gothic"/>
                        <a:sym typeface="Century Gothic"/>
                      </a:endParaRPr>
                    </a:p>
                    <a:p>
                      <a:pPr marL="0" lvl="0" indent="0" algn="l" rtl="0">
                        <a:spcBef>
                          <a:spcPts val="0"/>
                        </a:spcBef>
                        <a:spcAft>
                          <a:spcPts val="0"/>
                        </a:spcAft>
                        <a:buNone/>
                      </a:pPr>
                      <a:r>
                        <a:rPr lang="en-US" sz="1400">
                          <a:latin typeface="Century Gothic"/>
                          <a:ea typeface="Century Gothic"/>
                          <a:cs typeface="Century Gothic"/>
                          <a:sym typeface="Century Gothic"/>
                        </a:rPr>
                        <a:t> </a:t>
                      </a:r>
                      <a:endParaRPr sz="1400">
                        <a:latin typeface="Century Gothic"/>
                        <a:ea typeface="Century Gothic"/>
                        <a:cs typeface="Century Gothic"/>
                        <a:sym typeface="Century Gothic"/>
                      </a:endParaRPr>
                    </a:p>
                    <a:p>
                      <a:pPr marL="0" lvl="0" indent="0" algn="l" rtl="0">
                        <a:spcBef>
                          <a:spcPts val="0"/>
                        </a:spcBef>
                        <a:spcAft>
                          <a:spcPts val="0"/>
                        </a:spcAft>
                        <a:buNone/>
                      </a:pPr>
                      <a:r>
                        <a:rPr lang="en-US" sz="1400">
                          <a:latin typeface="Century Gothic"/>
                          <a:ea typeface="Century Gothic"/>
                          <a:cs typeface="Century Gothic"/>
                          <a:sym typeface="Century Gothic"/>
                        </a:rPr>
                        <a:t>What are some corporations that are trying to improve the working conditions in garment factories?</a:t>
                      </a:r>
                      <a:endParaRPr sz="14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lgn="ctr">
                      <a:solidFill>
                        <a:schemeClr val="tx1"/>
                      </a:solidFill>
                      <a:prstDash val="solid"/>
                      <a:round/>
                      <a:headEnd type="none" w="med" len="med"/>
                      <a:tailEnd type="none" w="med" len="med"/>
                    </a:lnB>
                  </a:tcPr>
                </a:tc>
                <a:extLst>
                  <a:ext uri="{0D108BD9-81ED-4DB2-BD59-A6C34878D82A}">
                    <a16:rowId xmlns="" xmlns:a16="http://schemas.microsoft.com/office/drawing/2014/main" val="10001"/>
                  </a:ext>
                </a:extLst>
              </a:tr>
              <a:tr h="1136275">
                <a:tc>
                  <a:txBody>
                    <a:bodyPr/>
                    <a:lstStyle/>
                    <a:p>
                      <a:pPr marL="0" lvl="0" indent="0" algn="l" rtl="0">
                        <a:spcBef>
                          <a:spcPts val="0"/>
                        </a:spcBef>
                        <a:spcAft>
                          <a:spcPts val="0"/>
                        </a:spcAft>
                        <a:buClr>
                          <a:schemeClr val="dk1"/>
                        </a:buClr>
                        <a:buSzPts val="1100"/>
                        <a:buFont typeface="Arial"/>
                        <a:buNone/>
                      </a:pPr>
                      <a:r>
                        <a:rPr lang="en-US" sz="1400" dirty="0">
                          <a:latin typeface="Century Gothic"/>
                          <a:ea typeface="Century Gothic"/>
                          <a:cs typeface="Century Gothic"/>
                          <a:sym typeface="Century Gothic"/>
                        </a:rPr>
                        <a:t>B.    “Teens In Sweatshops”</a:t>
                      </a:r>
                      <a:endParaRPr sz="1400" dirty="0">
                        <a:latin typeface="Century Gothic"/>
                        <a:ea typeface="Century Gothic"/>
                        <a:cs typeface="Century Gothic"/>
                        <a:sym typeface="Century Gothic"/>
                      </a:endParaRPr>
                    </a:p>
                    <a:p>
                      <a:pPr marL="0" lvl="0" indent="0" algn="l" rtl="0">
                        <a:spcBef>
                          <a:spcPts val="0"/>
                        </a:spcBef>
                        <a:spcAft>
                          <a:spcPts val="0"/>
                        </a:spcAft>
                        <a:buNone/>
                      </a:pPr>
                      <a:endParaRPr sz="1400" dirty="0">
                        <a:latin typeface="Century Gothic"/>
                        <a:ea typeface="Century Gothic"/>
                        <a:cs typeface="Century Gothic"/>
                        <a:sym typeface="Century Gothic"/>
                      </a:endParaRPr>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lvl="0" indent="0" algn="l" rtl="0">
                        <a:spcBef>
                          <a:spcPts val="0"/>
                        </a:spcBef>
                        <a:spcAft>
                          <a:spcPts val="0"/>
                        </a:spcAft>
                        <a:buNone/>
                      </a:pPr>
                      <a:r>
                        <a:rPr lang="en-US" sz="1400" dirty="0">
                          <a:latin typeface="Century Gothic"/>
                          <a:ea typeface="Century Gothic"/>
                          <a:cs typeface="Century Gothic"/>
                          <a:sym typeface="Century Gothic"/>
                        </a:rPr>
                        <a:t>Are working conditions in other countries different </a:t>
                      </a:r>
                      <a:r>
                        <a:rPr lang="en-US" sz="1400" dirty="0" smtClean="0">
                          <a:latin typeface="Century Gothic"/>
                          <a:ea typeface="Century Gothic"/>
                          <a:cs typeface="Century Gothic"/>
                          <a:sym typeface="Century Gothic"/>
                        </a:rPr>
                        <a:t>from </a:t>
                      </a:r>
                      <a:r>
                        <a:rPr lang="en-US" sz="1400" dirty="0">
                          <a:latin typeface="Century Gothic"/>
                          <a:ea typeface="Century Gothic"/>
                          <a:cs typeface="Century Gothic"/>
                          <a:sym typeface="Century Gothic"/>
                        </a:rPr>
                        <a:t>the US?</a:t>
                      </a:r>
                      <a:endParaRPr sz="1400" dirty="0">
                        <a:latin typeface="Century Gothic"/>
                        <a:ea typeface="Century Gothic"/>
                        <a:cs typeface="Century Gothic"/>
                        <a:sym typeface="Century Gothic"/>
                      </a:endParaRPr>
                    </a:p>
                  </a:txBody>
                  <a:tcPr marL="91425" marR="91425" marT="91425" marB="914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 xmlns:a16="http://schemas.microsoft.com/office/drawing/2014/main" val="10002"/>
                  </a:ext>
                </a:extLst>
              </a:tr>
              <a:tr h="1831975">
                <a:tc>
                  <a:txBody>
                    <a:bodyPr/>
                    <a:lstStyle/>
                    <a:p>
                      <a:pPr marL="0" lvl="0" indent="0" algn="l" rtl="0">
                        <a:spcBef>
                          <a:spcPts val="0"/>
                        </a:spcBef>
                        <a:spcAft>
                          <a:spcPts val="0"/>
                        </a:spcAft>
                        <a:buNone/>
                      </a:pPr>
                      <a:r>
                        <a:rPr lang="en-US" sz="1400" dirty="0">
                          <a:latin typeface="Century Gothic"/>
                          <a:ea typeface="Century Gothic"/>
                          <a:cs typeface="Century Gothic"/>
                          <a:sym typeface="Century Gothic"/>
                        </a:rPr>
                        <a:t>C.  “Some Retailers Say More about Their Clothing Origins”</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US" sz="1400" dirty="0">
                          <a:latin typeface="Century Gothic"/>
                          <a:ea typeface="Century Gothic"/>
                          <a:cs typeface="Century Gothic"/>
                          <a:sym typeface="Century Gothic"/>
                        </a:rPr>
                        <a:t>Who gives consumers like me information about working conditions?</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p>
                      <a:pPr marL="0" lvl="0" indent="0" algn="l" rtl="0">
                        <a:spcBef>
                          <a:spcPts val="0"/>
                        </a:spcBef>
                        <a:spcAft>
                          <a:spcPts val="0"/>
                        </a:spcAft>
                        <a:buNone/>
                      </a:pPr>
                      <a:r>
                        <a:rPr lang="en-US" sz="1400" dirty="0">
                          <a:latin typeface="Century Gothic"/>
                          <a:ea typeface="Century Gothic"/>
                          <a:cs typeface="Century Gothic"/>
                          <a:sym typeface="Century Gothic"/>
                        </a:rPr>
                        <a:t>What are some corporations that are trying to improve the working conditions in garment factories?</a:t>
                      </a:r>
                      <a:endParaRPr sz="1400"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lgn="ctr">
                      <a:solidFill>
                        <a:schemeClr val="tx1"/>
                      </a:solidFill>
                      <a:prstDash val="solid"/>
                      <a:round/>
                      <a:headEnd type="none" w="med" len="med"/>
                      <a:tailEnd type="none" w="med" len="med"/>
                    </a:lnT>
                    <a:lnB w="12700" cap="flat" cmpd="sng">
                      <a:solidFill>
                        <a:srgbClr val="000000"/>
                      </a:solidFill>
                      <a:prstDash val="solid"/>
                      <a:round/>
                      <a:headEnd type="none" w="sm" len="sm"/>
                      <a:tailEnd type="none" w="sm" len="sm"/>
                    </a:lnB>
                  </a:tcPr>
                </a:tc>
                <a:extLst>
                  <a:ext uri="{0D108BD9-81ED-4DB2-BD59-A6C34878D82A}">
                    <a16:rowId xmlns="" xmlns:a16="http://schemas.microsoft.com/office/drawing/2014/main" val="10003"/>
                  </a:ext>
                </a:extLst>
              </a:tr>
            </a:tbl>
          </a:graphicData>
        </a:graphic>
      </p:graphicFrame>
      <p:pic>
        <p:nvPicPr>
          <p:cNvPr id="255" name="Google Shape;255;p35"/>
          <p:cNvPicPr preferRelativeResize="0"/>
          <p:nvPr/>
        </p:nvPicPr>
        <p:blipFill>
          <a:blip r:embed="rId3">
            <a:alphaModFix/>
          </a:blip>
          <a:stretch>
            <a:fillRect/>
          </a:stretch>
        </p:blipFill>
        <p:spPr>
          <a:xfrm>
            <a:off x="10701998" y="111125"/>
            <a:ext cx="948277" cy="7530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6A44BC3-1A28-479F-8ABD-83433C1A42ED}"/>
</file>

<file path=customXml/itemProps2.xml><?xml version="1.0" encoding="utf-8"?>
<ds:datastoreItem xmlns:ds="http://schemas.openxmlformats.org/officeDocument/2006/customXml" ds:itemID="{7FCCF7CA-B630-4AF5-A9B3-C034AA9CB6BE}"/>
</file>

<file path=customXml/itemProps3.xml><?xml version="1.0" encoding="utf-8"?>
<ds:datastoreItem xmlns:ds="http://schemas.openxmlformats.org/officeDocument/2006/customXml" ds:itemID="{A33CD74D-B455-426E-A399-86DF4752B02A}"/>
</file>

<file path=docProps/app.xml><?xml version="1.0" encoding="utf-8"?>
<Properties xmlns="http://schemas.openxmlformats.org/officeDocument/2006/extended-properties" xmlns:vt="http://schemas.openxmlformats.org/officeDocument/2006/docPropsVTypes">
  <TotalTime>21</TotalTime>
  <Words>3325</Words>
  <Application>Microsoft Office PowerPoint</Application>
  <PresentationFormat>Widescreen</PresentationFormat>
  <Paragraphs>423</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Century Gothic</vt:lpstr>
      <vt:lpstr>Overlock</vt:lpstr>
      <vt:lpstr>Office Theme</vt:lpstr>
      <vt:lpstr>Office Theme</vt:lpstr>
      <vt:lpstr>Grade 7: Module 2: Unit 3: Lesson 6 Teacher slide, before teaching.</vt:lpstr>
      <vt:lpstr>Grade 7: Module 2: Unit 3: Lesson 6 Teacher slide, before teaching.</vt:lpstr>
      <vt:lpstr>Grade 7: Module 2: Unit 3: Lesson 6 Teacher slide, before teaching.</vt:lpstr>
      <vt:lpstr>Grade 7: Module 2:  Unit 3: Lesson 6</vt:lpstr>
      <vt:lpstr>Hello, Students!</vt:lpstr>
      <vt:lpstr>       </vt:lpstr>
      <vt:lpstr>PowerPoint Presentation</vt:lpstr>
      <vt:lpstr>PowerPoint Presentation</vt:lpstr>
      <vt:lpstr>       </vt:lpstr>
      <vt:lpstr>       </vt:lpstr>
      <vt:lpstr>PowerPoint Presentation</vt:lpstr>
      <vt:lpstr>PowerPoint Presentation</vt:lpstr>
      <vt:lpstr>       </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3: Lesson 6 Teacher slide, before teaching.</dc:title>
  <cp:lastModifiedBy>Nicole Bravo</cp:lastModifiedBy>
  <cp:revision>13</cp:revision>
  <dcterms:modified xsi:type="dcterms:W3CDTF">2018-09-29T21:10:33Z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