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6.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4.xml" ContentType="application/vnd.openxmlformats-officedocument.presentationml.slide+xml"/>
  <Override PartName="/ppt/slides/slide11.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11.xml" ContentType="application/vnd.openxmlformats-officedocument.presentationml.slideLayout+xml"/>
  <Override PartName="/ppt/notesSlides/notesSlide5.xml" ContentType="application/vnd.openxmlformats-officedocument.presentationml.notesSlide+xml"/>
  <Override PartName="/ppt/slideLayouts/slideLayout7.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2.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slideLayouts/slideLayout1.xml" ContentType="application/vnd.openxmlformats-officedocument.presentationml.slideLayout+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slideLayouts/slideLayout3.xml" ContentType="application/vnd.openxmlformats-officedocument.presentationml.slideLayout+xml"/>
  <Override PartName="/ppt/notesSlides/notesSlide6.xml" ContentType="application/vnd.openxmlformats-officedocument.presentationml.notesSlide+xml"/>
  <Override PartName="/ppt/slideLayouts/slideLayout6.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notesSlides/notesSlide9.xml" ContentType="application/vnd.openxmlformats-officedocument.presentationml.notesSlide+xml"/>
  <Override PartName="/ppt/slideLayouts/slideLayout8.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F7B0567D-B3AB-434B-883B-3017D60717CA}">
  <a:tblStyle styleId="{F7B0567D-B3AB-434B-883B-3017D60717CA}"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2366" autoAdjust="0"/>
  </p:normalViewPr>
  <p:slideViewPr>
    <p:cSldViewPr snapToGrid="0">
      <p:cViewPr varScale="1">
        <p:scale>
          <a:sx n="57" d="100"/>
          <a:sy n="57" d="100"/>
        </p:scale>
        <p:origin x="-2040"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6" Type="http://schemas.openxmlformats.org/officeDocument/2006/relationships/customXml" Target="../customXml/item2.xml"/><Relationship Id="rId2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5" Type="http://schemas.openxmlformats.org/officeDocument/2006/relationships/customXml" Target="../customXml/item1.xml"/><Relationship Id="rId20" Type="http://schemas.openxmlformats.org/officeDocument/2006/relationships/printerSettings" Target="printerSettings/printerSettings1.bin"/><Relationship Id="rId16" Type="http://schemas.openxmlformats.org/officeDocument/2006/relationships/slide" Target="slides/slide14.xml"/><Relationship Id="rId2" Type="http://schemas.openxmlformats.org/officeDocument/2006/relationships/slideMaster" Target="slideMasters/slideMaster2.xml"/><Relationship Id="rId24" Type="http://schemas.openxmlformats.org/officeDocument/2006/relationships/tableStyles" Target="tableStyles.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theme" Target="theme/theme1.xml"/><Relationship Id="rId15" Type="http://schemas.openxmlformats.org/officeDocument/2006/relationships/slide" Target="slides/slide13.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notesMaster" Target="notesMasters/notesMaster1.xml"/><Relationship Id="rId9" Type="http://schemas.openxmlformats.org/officeDocument/2006/relationships/slide" Target="slides/slide7.xml"/><Relationship Id="rId22" Type="http://schemas.openxmlformats.org/officeDocument/2006/relationships/viewProps" Target="viewProps.xml"/><Relationship Id="rId14" Type="http://schemas.openxmlformats.org/officeDocument/2006/relationships/slide" Target="slides/slide12.xml"/><Relationship Id="rId4" Type="http://schemas.openxmlformats.org/officeDocument/2006/relationships/slide" Target="slides/slide2.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5903576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 Id="rId3" Type="http://schemas.openxmlformats.org/officeDocument/2006/relationships/hyperlink" Target="http://www.nytimes.com/interactive/2010/11/21/technology/20101121-brain-interactive.html?ref=technology"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www.nytimes.com/interactive/2010/11/21/technology/20101121-brain-interactive.html?ref=technology"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algn="l" rtl="0">
              <a:lnSpc>
                <a:spcPct val="100000"/>
              </a:lnSpc>
              <a:spcBef>
                <a:spcPts val="0"/>
              </a:spcBef>
              <a:spcAft>
                <a:spcPts val="0"/>
              </a:spcAft>
              <a:buSzPts val="1200"/>
              <a:buChar char="●"/>
            </a:pPr>
            <a:r>
              <a:rPr lang="en-US" dirty="0"/>
              <a:t>The purpose of today’s lesson is for students to read and analyze “Growing up Digital” while also returning  to the multimedia slideshow.</a:t>
            </a:r>
            <a:endParaRPr dirty="0"/>
          </a:p>
          <a:p>
            <a:pPr marL="457200" lvl="0" indent="-304800" algn="l" rtl="0">
              <a:lnSpc>
                <a:spcPct val="100000"/>
              </a:lnSpc>
              <a:spcBef>
                <a:spcPts val="0"/>
              </a:spcBef>
              <a:spcAft>
                <a:spcPts val="0"/>
              </a:spcAft>
              <a:buSzPts val="1200"/>
              <a:buChar char="●"/>
            </a:pPr>
            <a:r>
              <a:rPr lang="en-US" dirty="0"/>
              <a:t>In this lesson, students read and analyze an informational text that acts as a bridge between the building background on neuroscience texts in this unit and the argument texts about the effects of screen time that will follow in Unit 2. This text, “Growing Up Digital,” is more accessible than the text in Lessons 6–8 but deals with similar themes. Namely, this text puts a human face on the issue of screen time and the developing adolescent brain.</a:t>
            </a:r>
            <a:endParaRPr dirty="0"/>
          </a:p>
          <a:p>
            <a:pPr marL="457200" lvl="0" indent="-304800" algn="l" rtl="0">
              <a:lnSpc>
                <a:spcPct val="100000"/>
              </a:lnSpc>
              <a:spcBef>
                <a:spcPts val="0"/>
              </a:spcBef>
              <a:spcAft>
                <a:spcPts val="0"/>
              </a:spcAft>
              <a:buSzPts val="1200"/>
              <a:buChar char="●"/>
            </a:pPr>
            <a:r>
              <a:rPr lang="en-US" dirty="0"/>
              <a:t>Students return to the multimedia slideshow “Students and Technology: Constant Companions” for the last time. “Growing Up Digital” references the students who are featured in the slideshow.</a:t>
            </a:r>
            <a:endParaRPr dirty="0"/>
          </a:p>
          <a:p>
            <a:pPr marL="457200" lvl="0" indent="-304800" algn="l" rtl="0">
              <a:lnSpc>
                <a:spcPct val="100000"/>
              </a:lnSpc>
              <a:spcBef>
                <a:spcPts val="0"/>
              </a:spcBef>
              <a:spcAft>
                <a:spcPts val="0"/>
              </a:spcAft>
              <a:buSzPts val="1200"/>
              <a:buChar char="●"/>
            </a:pPr>
            <a:r>
              <a:rPr lang="en-US" dirty="0"/>
              <a:t>In addition, students return to the neurologist’s notebook and work with RI.7.1 and RI.7.2 one more time before the </a:t>
            </a:r>
            <a:r>
              <a:rPr lang="en-US" b="1" dirty="0"/>
              <a:t>end of unit assessment </a:t>
            </a:r>
            <a:r>
              <a:rPr lang="en-US" dirty="0"/>
              <a:t>in Lesson 10. Work Time B is devoted to analyzing the main idea and the structure of the text.</a:t>
            </a:r>
            <a:endParaRPr dirty="0"/>
          </a:p>
          <a:p>
            <a:pPr marL="457200" lvl="0" indent="-304800" algn="l" rtl="0">
              <a:lnSpc>
                <a:spcPct val="100000"/>
              </a:lnSpc>
              <a:spcBef>
                <a:spcPts val="0"/>
              </a:spcBef>
              <a:spcAft>
                <a:spcPts val="0"/>
              </a:spcAft>
              <a:buSzPts val="1200"/>
              <a:buChar char="●"/>
            </a:pPr>
            <a:r>
              <a:rPr lang="en-US" dirty="0"/>
              <a:t>Students complete a </a:t>
            </a:r>
            <a:r>
              <a:rPr lang="en-US" b="1" dirty="0"/>
              <a:t>Reflection Grid </a:t>
            </a:r>
            <a:r>
              <a:rPr lang="en-US" dirty="0"/>
              <a:t>in the Closing. Think about how you might incorporate or display it in class. Consider summarizing all student responses overnight and sharing it with the students in Lesson 10. Having a chance to reflect and share their individual learning is particularly important in this module, where the content is so personally applicable.</a:t>
            </a:r>
            <a:endParaRPr dirty="0"/>
          </a:p>
          <a:p>
            <a:pPr marL="457200" lvl="0" indent="-304800" algn="l" rtl="0">
              <a:lnSpc>
                <a:spcPct val="100000"/>
              </a:lnSpc>
              <a:spcBef>
                <a:spcPts val="0"/>
              </a:spcBef>
              <a:spcAft>
                <a:spcPts val="0"/>
              </a:spcAft>
              <a:buSzPts val="1200"/>
              <a:buChar char="●"/>
            </a:pPr>
            <a:r>
              <a:rPr lang="en-US" dirty="0"/>
              <a:t>Be ready to return Homework: Excerpt 4 of “The Digital Revolution and the Adolescent Brain Evolution” from Lesson 8 because students will need it for today’s lesson.</a:t>
            </a:r>
            <a:endParaRPr dirty="0"/>
          </a:p>
          <a:p>
            <a:pPr marL="0" lvl="0" indent="0" algn="l" rtl="0">
              <a:lnSpc>
                <a:spcPct val="100000"/>
              </a:lnSpc>
              <a:spcBef>
                <a:spcPts val="0"/>
              </a:spcBef>
              <a:spcAft>
                <a:spcPts val="0"/>
              </a:spcAft>
              <a:buNone/>
            </a:pPr>
            <a:endParaRPr dirty="0"/>
          </a:p>
          <a:p>
            <a:pPr marL="457200" lvl="0" indent="-304800" algn="l" rtl="0">
              <a:lnSpc>
                <a:spcPct val="100000"/>
              </a:lnSpc>
              <a:spcBef>
                <a:spcPts val="0"/>
              </a:spcBef>
              <a:spcAft>
                <a:spcPts val="0"/>
              </a:spcAft>
              <a:buSzPts val="1200"/>
              <a:buChar char="●"/>
            </a:pPr>
            <a:r>
              <a:rPr lang="en-US" dirty="0"/>
              <a:t>In advance:</a:t>
            </a:r>
            <a:endParaRPr dirty="0"/>
          </a:p>
          <a:p>
            <a:pPr marL="914400" lvl="1" indent="-304800" algn="l" rtl="0">
              <a:lnSpc>
                <a:spcPct val="100000"/>
              </a:lnSpc>
              <a:spcBef>
                <a:spcPts val="0"/>
              </a:spcBef>
              <a:spcAft>
                <a:spcPts val="0"/>
              </a:spcAft>
              <a:buSzPts val="1200"/>
              <a:buChar char="○"/>
            </a:pPr>
            <a:r>
              <a:rPr lang="en-US" dirty="0"/>
              <a:t>Load the multimedia feature from the </a:t>
            </a:r>
            <a:r>
              <a:rPr lang="en-US" i="1" dirty="0"/>
              <a:t>New York Times</a:t>
            </a:r>
            <a:r>
              <a:rPr lang="en-US" dirty="0"/>
              <a:t> Web site: </a:t>
            </a:r>
            <a:r>
              <a:rPr lang="en-US" u="sng" dirty="0">
                <a:solidFill>
                  <a:schemeClr val="hlink"/>
                </a:solidFill>
                <a:hlinkClick r:id="rId3"/>
              </a:rPr>
              <a:t>http://www.nytimes.com/interactive/2010/11/21/technology/20101121-brain-interactive.html?ref=technology</a:t>
            </a:r>
            <a:endParaRPr dirty="0"/>
          </a:p>
          <a:p>
            <a:pPr marL="914400" lvl="1" indent="-304800" algn="l" rtl="0">
              <a:lnSpc>
                <a:spcPct val="100000"/>
              </a:lnSpc>
              <a:spcBef>
                <a:spcPts val="0"/>
              </a:spcBef>
              <a:spcAft>
                <a:spcPts val="0"/>
              </a:spcAft>
              <a:buSzPts val="1200"/>
              <a:buChar char="○"/>
            </a:pPr>
            <a:r>
              <a:rPr lang="en-US" dirty="0"/>
              <a:t>Review: “Growing Up Digital.”</a:t>
            </a:r>
            <a:endParaRPr dirty="0"/>
          </a:p>
          <a:p>
            <a:pPr marL="914400" lvl="1" indent="-304800" algn="l" rtl="0">
              <a:lnSpc>
                <a:spcPct val="100000"/>
              </a:lnSpc>
              <a:spcBef>
                <a:spcPts val="0"/>
              </a:spcBef>
              <a:spcAft>
                <a:spcPts val="0"/>
              </a:spcAft>
              <a:buSzPts val="1200"/>
              <a:buChar char="○"/>
            </a:pPr>
            <a:r>
              <a:rPr lang="en-US" dirty="0"/>
              <a:t>Post: Learning </a:t>
            </a:r>
            <a:r>
              <a:rPr lang="en-US" dirty="0" smtClean="0"/>
              <a:t>targets.</a:t>
            </a:r>
            <a:endParaRPr dirty="0"/>
          </a:p>
          <a:p>
            <a:pPr marL="76200" lvl="0" indent="0" algn="l" rtl="0">
              <a:lnSpc>
                <a:spcPct val="115000"/>
              </a:lnSpc>
              <a:spcBef>
                <a:spcPts val="100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31248966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7b5cf7d7b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g47b5cf7d7b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23-25 </a:t>
            </a:r>
            <a:r>
              <a:rPr lang="en-US" b="1" dirty="0"/>
              <a:t>minutes (this slide, 7-8 minutes)</a:t>
            </a:r>
            <a:endParaRPr dirty="0"/>
          </a:p>
          <a:p>
            <a:pPr marL="0" lvl="0" indent="0" algn="l" rtl="0">
              <a:spcBef>
                <a:spcPts val="0"/>
              </a:spcBef>
              <a:spcAft>
                <a:spcPts val="0"/>
              </a:spcAft>
              <a:buClr>
                <a:schemeClr val="dk1"/>
              </a:buClr>
              <a:buSzPts val="1200"/>
              <a:buFont typeface="Calibri"/>
              <a:buNone/>
            </a:pPr>
            <a:r>
              <a:rPr lang="en-US" b="1" dirty="0"/>
              <a:t>Student Grouping: whole class, </a:t>
            </a:r>
            <a:r>
              <a:rPr lang="en-US" b="1" dirty="0" smtClean="0"/>
              <a:t>partners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2 of 4</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smtClean="0"/>
              <a:t>Work </a:t>
            </a:r>
            <a:r>
              <a:rPr lang="en-US" b="1" dirty="0"/>
              <a:t>Time C: Analyzing the Main Idea: “Growing up Digital”</a:t>
            </a:r>
            <a:endParaRPr b="1" dirty="0"/>
          </a:p>
          <a:p>
            <a:pPr marL="171450" marR="0" lvl="0" indent="-9525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You may need to remind students what “background” in an article is. It will give context for the reader so they can understand the article.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After 1 minute, ask students to share what they wrote. </a:t>
            </a:r>
            <a:endParaRPr dirty="0"/>
          </a:p>
          <a:p>
            <a:pPr marL="457200" marR="0" lvl="0" indent="-304800" algn="l" rtl="0">
              <a:lnSpc>
                <a:spcPct val="100000"/>
              </a:lnSpc>
              <a:spcBef>
                <a:spcPts val="0"/>
              </a:spcBef>
              <a:spcAft>
                <a:spcPts val="0"/>
              </a:spcAft>
              <a:buSzPts val="1200"/>
              <a:buFont typeface="Calibri"/>
              <a:buAutoNum type="arabicPeriod"/>
            </a:pPr>
            <a:r>
              <a:rPr lang="en-US" dirty="0"/>
              <a:t>Write it on the displayed copy.</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algn="l" rtl="0">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SzPts val="1200"/>
              <a:buChar char="●"/>
            </a:pPr>
            <a:r>
              <a:rPr lang="en-US" dirty="0"/>
              <a:t>Look that students are paying attention and taking notes. They should write something  </a:t>
            </a:r>
            <a:r>
              <a:rPr lang="en-US" b="0" dirty="0"/>
              <a:t>like </a:t>
            </a:r>
            <a:r>
              <a:rPr lang="en-US" b="0" dirty="0" smtClean="0"/>
              <a:t>“Experts </a:t>
            </a:r>
            <a:r>
              <a:rPr lang="en-US" b="0" dirty="0"/>
              <a:t>worry that because their brains are </a:t>
            </a:r>
            <a:r>
              <a:rPr lang="en-US" b="0" dirty="0" smtClean="0"/>
              <a:t>‘rewarded’ </a:t>
            </a:r>
            <a:r>
              <a:rPr lang="en-US" b="0" dirty="0"/>
              <a:t>for jumping to new tasks, teens are rewiring their attention spans to be shorter permanently</a:t>
            </a:r>
            <a:r>
              <a:rPr lang="en-US" b="0" dirty="0" smtClean="0"/>
              <a:t>.” </a:t>
            </a:r>
            <a:endParaRPr b="0" dirty="0"/>
          </a:p>
          <a:p>
            <a:pPr marL="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a:t>
            </a:r>
            <a:r>
              <a:rPr lang="en-US" dirty="0" smtClean="0"/>
              <a:t>:</a:t>
            </a:r>
          </a:p>
          <a:p>
            <a:pPr marL="457200" lvl="0" indent="-304800" algn="l" rtl="0">
              <a:spcBef>
                <a:spcPts val="0"/>
              </a:spcBef>
              <a:spcAft>
                <a:spcPts val="0"/>
              </a:spcAft>
              <a:buSzPts val="1200"/>
              <a:buChar char="●"/>
            </a:pPr>
            <a:r>
              <a:rPr lang="en-US" dirty="0" smtClean="0"/>
              <a:t>Consider </a:t>
            </a:r>
            <a:r>
              <a:rPr lang="en-US" dirty="0"/>
              <a:t>modeling for students.</a:t>
            </a:r>
            <a:endParaRPr dirty="0"/>
          </a:p>
        </p:txBody>
      </p:sp>
      <p:sp>
        <p:nvSpPr>
          <p:cNvPr id="263" name="Google Shape;263;g47b5cf7d7b_0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828197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47b5cf7d7b_0_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4" name="Google Shape;274;g47b5cf7d7b_0_3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23-25 </a:t>
            </a:r>
            <a:r>
              <a:rPr lang="en-US" b="1" dirty="0"/>
              <a:t>minutes (this slide, 7-8 minutes)</a:t>
            </a:r>
            <a:endParaRPr dirty="0"/>
          </a:p>
          <a:p>
            <a:pPr marL="0" lvl="0" indent="0" algn="l" rtl="0">
              <a:spcBef>
                <a:spcPts val="0"/>
              </a:spcBef>
              <a:spcAft>
                <a:spcPts val="0"/>
              </a:spcAft>
              <a:buClr>
                <a:schemeClr val="dk1"/>
              </a:buClr>
              <a:buSzPts val="1200"/>
              <a:buFont typeface="Calibri"/>
              <a:buNone/>
            </a:pPr>
            <a:r>
              <a:rPr lang="en-US" b="1" dirty="0"/>
              <a:t>Student Grouping: whole class, </a:t>
            </a:r>
            <a:r>
              <a:rPr lang="en-US" b="1" dirty="0" smtClean="0"/>
              <a:t>partners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3 of 4</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Work Time C: Analyzing the Main Idea: “Growing up Digital”</a:t>
            </a:r>
            <a:endParaRPr b="1" dirty="0"/>
          </a:p>
          <a:p>
            <a:pPr marL="171450" marR="0" lvl="0" indent="-9525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Students are continuing to work with the structure of the text as they look for key supporting details of the main idea.  You will note that students will find that supporting ideas sometimes show up in several places in a text - so as readers, they should not be surprised by that.</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reread Paragraphs 7 and 8 silently. Make sure they understand what the “tension of technology” means.</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After </a:t>
            </a:r>
            <a:r>
              <a:rPr lang="en-US" dirty="0"/>
              <a:t>a moment, ask students to raise their hands when they can identify another paragraph from the text that explores how schools deal with the “tension” of technology.</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When </a:t>
            </a:r>
            <a:r>
              <a:rPr lang="en-US" dirty="0"/>
              <a:t>most hands are up, ask for a student to share out. </a:t>
            </a:r>
            <a:endParaRPr dirty="0"/>
          </a:p>
          <a:p>
            <a:pPr marL="457200" marR="0" lvl="0" indent="-304800" algn="l" rtl="0">
              <a:lnSpc>
                <a:spcPct val="100000"/>
              </a:lnSpc>
              <a:spcBef>
                <a:spcPts val="0"/>
              </a:spcBef>
              <a:spcAft>
                <a:spcPts val="0"/>
              </a:spcAft>
              <a:buSzPts val="1200"/>
              <a:buFont typeface="Calibri"/>
              <a:buAutoNum type="arabicPeriod"/>
            </a:pPr>
            <a:r>
              <a:rPr lang="en-US" dirty="0"/>
              <a:t>Point out that sometimes an author will explore one supporting idea in several places. </a:t>
            </a:r>
            <a:endParaRPr dirty="0"/>
          </a:p>
          <a:p>
            <a:pPr marL="457200" marR="0" lvl="0" indent="-304800" algn="l" rtl="0">
              <a:lnSpc>
                <a:spcPct val="100000"/>
              </a:lnSpc>
              <a:spcBef>
                <a:spcPts val="0"/>
              </a:spcBef>
              <a:spcAft>
                <a:spcPts val="0"/>
              </a:spcAft>
              <a:buSzPts val="1200"/>
              <a:buFont typeface="Calibri"/>
              <a:buAutoNum type="arabicPeriod"/>
            </a:pPr>
            <a:r>
              <a:rPr lang="en-US" dirty="0"/>
              <a:t>Write a supporting idea/detail about the school and technology in one of the boxes. </a:t>
            </a:r>
            <a:endParaRPr dirty="0"/>
          </a:p>
          <a:p>
            <a:pPr marL="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SzPts val="1200"/>
              <a:buChar char="●"/>
            </a:pPr>
            <a:r>
              <a:rPr lang="en-US" dirty="0"/>
              <a:t>Look that students are paying attention and taking </a:t>
            </a:r>
            <a:r>
              <a:rPr lang="en-US" dirty="0" smtClean="0"/>
              <a:t>notes.</a:t>
            </a:r>
            <a:r>
              <a:rPr lang="en-US" dirty="0"/>
              <a:t>		</a:t>
            </a:r>
            <a:endParaRPr dirty="0"/>
          </a:p>
          <a:p>
            <a:pPr marL="457200" lvl="0" indent="-304800" algn="l" rtl="0">
              <a:spcBef>
                <a:spcPts val="0"/>
              </a:spcBef>
              <a:spcAft>
                <a:spcPts val="0"/>
              </a:spcAft>
              <a:buSzPts val="1200"/>
              <a:buChar char="●"/>
            </a:pPr>
            <a:r>
              <a:rPr lang="en-US" dirty="0"/>
              <a:t>For question 2, listen for them to notice paragraphs 20 and 21 are also about tension of technology.</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Char char="●"/>
            </a:pPr>
            <a:r>
              <a:rPr lang="en-US" dirty="0"/>
              <a:t>Consider modeling for students.</a:t>
            </a:r>
            <a:endParaRPr dirty="0"/>
          </a:p>
        </p:txBody>
      </p:sp>
      <p:sp>
        <p:nvSpPr>
          <p:cNvPr id="275" name="Google Shape;275;g47b5cf7d7b_0_3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901144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47b5cf7d7b_0_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g47b5cf7d7b_0_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23-25 </a:t>
            </a:r>
            <a:r>
              <a:rPr lang="en-US" b="1" dirty="0"/>
              <a:t>minutes (this slide, 7-8 minutes)</a:t>
            </a:r>
            <a:endParaRPr dirty="0"/>
          </a:p>
          <a:p>
            <a:pPr marL="0" lvl="0" indent="0" algn="l" rtl="0">
              <a:spcBef>
                <a:spcPts val="0"/>
              </a:spcBef>
              <a:spcAft>
                <a:spcPts val="0"/>
              </a:spcAft>
              <a:buClr>
                <a:schemeClr val="dk1"/>
              </a:buClr>
              <a:buSzPts val="1200"/>
              <a:buFont typeface="Calibri"/>
              <a:buNone/>
            </a:pPr>
            <a:r>
              <a:rPr lang="en-US" b="1" dirty="0"/>
              <a:t>Student Grouping: whole class, </a:t>
            </a:r>
            <a:r>
              <a:rPr lang="en-US" b="1" dirty="0" smtClean="0"/>
              <a:t>partners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4 of 4</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Work Time C: Analyzing the Main Idea: “Growing up Digital”</a:t>
            </a:r>
            <a:endParaRPr b="1" dirty="0"/>
          </a:p>
          <a:p>
            <a:pPr marL="171450" marR="0" lvl="0" indent="-9525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Char char="●"/>
            </a:pPr>
            <a:r>
              <a:rPr lang="en-US" dirty="0"/>
              <a:t>Students may have some variation in what they include as supporting details. It will be helpful to share the notes from the Teacher Reference material of the </a:t>
            </a:r>
            <a:r>
              <a:rPr lang="en-US" b="1" dirty="0"/>
              <a:t>neurologist’s notebook</a:t>
            </a:r>
            <a:r>
              <a:rPr lang="en-US" dirty="0"/>
              <a:t>, given below.</a:t>
            </a:r>
            <a:r>
              <a:rPr lang="en-US" i="0" u="none" strike="noStrike" cap="none" dirty="0">
                <a:solidFill>
                  <a:schemeClr val="dk1"/>
                </a:solidFill>
              </a:rPr>
              <a:t> </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Ask students to turn and talk</a:t>
            </a:r>
            <a:r>
              <a:rPr lang="en-US" dirty="0" smtClean="0"/>
              <a:t>: </a:t>
            </a:r>
            <a:r>
              <a:rPr lang="en-US" i="1" dirty="0" smtClean="0"/>
              <a:t>“</a:t>
            </a:r>
            <a:r>
              <a:rPr lang="en-US" i="1" dirty="0"/>
              <a:t>What is the purpose of the ‘27,000 Texts a Month’ section? Why would the author include it</a:t>
            </a:r>
            <a:r>
              <a:rPr lang="en-US" i="1" dirty="0" smtClean="0"/>
              <a:t>?”</a:t>
            </a:r>
            <a:endParaRPr i="1" dirty="0"/>
          </a:p>
          <a:p>
            <a:pPr marL="457200" marR="0" lvl="0" indent="-304800" algn="l" rtl="0">
              <a:lnSpc>
                <a:spcPct val="100000"/>
              </a:lnSpc>
              <a:spcBef>
                <a:spcPts val="0"/>
              </a:spcBef>
              <a:spcAft>
                <a:spcPts val="0"/>
              </a:spcAft>
              <a:buSzPts val="1200"/>
              <a:buFont typeface="Calibri"/>
              <a:buAutoNum type="arabicPeriod"/>
            </a:pPr>
            <a:r>
              <a:rPr lang="en-US" dirty="0"/>
              <a:t>Ask students to articulate a supporting idea from the “27,000 Texts a Month” section in their notebook.</a:t>
            </a:r>
            <a:endParaRPr dirty="0"/>
          </a:p>
          <a:p>
            <a:pPr marL="457200" marR="0" lvl="0" indent="-304800" algn="l" rtl="0">
              <a:lnSpc>
                <a:spcPct val="100000"/>
              </a:lnSpc>
              <a:spcBef>
                <a:spcPts val="0"/>
              </a:spcBef>
              <a:spcAft>
                <a:spcPts val="0"/>
              </a:spcAft>
              <a:buSzPts val="1200"/>
              <a:buFont typeface="Calibri"/>
              <a:buAutoNum type="arabicPeriod"/>
            </a:pPr>
            <a:r>
              <a:rPr lang="en-US" dirty="0"/>
              <a:t>Finally, ask: </a:t>
            </a:r>
            <a:r>
              <a:rPr lang="en-US" dirty="0" smtClean="0"/>
              <a:t>“</a:t>
            </a:r>
            <a:r>
              <a:rPr lang="en-US" i="1" dirty="0" smtClean="0"/>
              <a:t>Is </a:t>
            </a:r>
            <a:r>
              <a:rPr lang="en-US" i="1" dirty="0"/>
              <a:t>there a supporting idea that we haven’t captured yet?”</a:t>
            </a:r>
            <a:endParaRPr i="1" dirty="0"/>
          </a:p>
          <a:p>
            <a:pPr marL="457200" marR="0" lvl="0" indent="-304800" algn="l" rtl="0">
              <a:lnSpc>
                <a:spcPct val="100000"/>
              </a:lnSpc>
              <a:spcBef>
                <a:spcPts val="0"/>
              </a:spcBef>
              <a:spcAft>
                <a:spcPts val="0"/>
              </a:spcAft>
              <a:buSzPts val="1200"/>
              <a:buFont typeface="Calibri"/>
              <a:buAutoNum type="arabicPeriod"/>
            </a:pPr>
            <a:r>
              <a:rPr lang="en-US" dirty="0"/>
              <a:t>Prompt students to return to the </a:t>
            </a:r>
            <a:r>
              <a:rPr lang="en-US" b="1" dirty="0"/>
              <a:t>text-dependent questions</a:t>
            </a:r>
            <a:r>
              <a:rPr lang="en-US" dirty="0"/>
              <a:t> for ideas about what to include.</a:t>
            </a:r>
            <a:endParaRPr dirty="0"/>
          </a:p>
          <a:p>
            <a:pPr marL="457200" marR="0" lvl="0" indent="-304800" algn="l" rtl="0">
              <a:lnSpc>
                <a:spcPct val="100000"/>
              </a:lnSpc>
              <a:spcBef>
                <a:spcPts val="0"/>
              </a:spcBef>
              <a:spcAft>
                <a:spcPts val="0"/>
              </a:spcAft>
              <a:buSzPts val="1200"/>
              <a:buFont typeface="Calibri"/>
              <a:buAutoNum type="arabicPeriod"/>
            </a:pPr>
            <a:r>
              <a:rPr lang="en-US" dirty="0"/>
              <a:t>Add students’ thinking to the displayed copy of </a:t>
            </a:r>
            <a:r>
              <a:rPr lang="en-US" b="1" dirty="0"/>
              <a:t>neurologist’s notebook #5 </a:t>
            </a:r>
            <a:r>
              <a:rPr lang="en-US" dirty="0"/>
              <a:t>and have them do the same on their own copy. </a:t>
            </a:r>
            <a:endParaRPr dirty="0"/>
          </a:p>
          <a:p>
            <a:pPr marL="457200" marR="0" lvl="0" indent="-304800" algn="l" rtl="0">
              <a:lnSpc>
                <a:spcPct val="100000"/>
              </a:lnSpc>
              <a:spcBef>
                <a:spcPts val="0"/>
              </a:spcBef>
              <a:spcAft>
                <a:spcPts val="0"/>
              </a:spcAft>
              <a:buSzPts val="1200"/>
              <a:buFont typeface="Calibri"/>
              <a:buAutoNum type="arabicPeriod"/>
            </a:pPr>
            <a:r>
              <a:rPr lang="en-US" dirty="0"/>
              <a:t>They may also identify that parents are conflicted about the use of technology. </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SzPts val="1200"/>
              <a:buChar char="●"/>
            </a:pPr>
            <a:r>
              <a:rPr lang="en-US" dirty="0"/>
              <a:t>Listen for students to say something like: </a:t>
            </a:r>
            <a:r>
              <a:rPr lang="en-US" b="0" dirty="0"/>
              <a:t>“This section gives lots of examples of students being affected in different ways. It shows the many faces of this problem.”</a:t>
            </a:r>
            <a:endParaRPr b="0" dirty="0"/>
          </a:p>
          <a:p>
            <a:pPr marL="457200" lvl="0" indent="-304800" algn="l" rtl="0">
              <a:spcBef>
                <a:spcPts val="0"/>
              </a:spcBef>
              <a:spcAft>
                <a:spcPts val="0"/>
              </a:spcAft>
              <a:buSzPts val="1200"/>
              <a:buChar char="●"/>
            </a:pPr>
            <a:r>
              <a:rPr lang="en-US" b="0" dirty="0"/>
              <a:t>Look that students are paying attention and taking notes </a:t>
            </a:r>
            <a:r>
              <a:rPr lang="en-US" b="0" dirty="0" smtClean="0"/>
              <a:t>on </a:t>
            </a:r>
            <a:r>
              <a:rPr lang="en-US" b="0" dirty="0"/>
              <a:t>their neurologist’s notebook.</a:t>
            </a:r>
            <a:endParaRPr b="0" dirty="0"/>
          </a:p>
          <a:p>
            <a:pPr marL="457200" lvl="0" indent="-304800" algn="l" rtl="0">
              <a:spcBef>
                <a:spcPts val="0"/>
              </a:spcBef>
              <a:spcAft>
                <a:spcPts val="0"/>
              </a:spcAft>
              <a:buSzPts val="1200"/>
              <a:buChar char="●"/>
            </a:pPr>
            <a:r>
              <a:rPr lang="en-US" b="0" dirty="0"/>
              <a:t>Look for key supporting details to include, Experts suggest downtime is important to the brain and Schools are “wiring up,” but teachers express ambivalence about the effects of technology on their students and </a:t>
            </a:r>
            <a:r>
              <a:rPr lang="en-US" b="0" dirty="0" smtClean="0"/>
              <a:t>parents </a:t>
            </a:r>
            <a:r>
              <a:rPr lang="en-US" b="0" dirty="0"/>
              <a:t>find it challenging to help kids cut down on technology when it is such an important part of their </a:t>
            </a:r>
            <a:r>
              <a:rPr lang="en-US" b="0" dirty="0" smtClean="0"/>
              <a:t>lives.</a:t>
            </a:r>
            <a:r>
              <a:rPr lang="en-US" b="0" baseline="0" dirty="0" smtClean="0"/>
              <a:t> </a:t>
            </a:r>
            <a:r>
              <a:rPr lang="en-US" b="0" dirty="0" smtClean="0"/>
              <a:t>There </a:t>
            </a:r>
            <a:r>
              <a:rPr lang="en-US" b="0" dirty="0"/>
              <a:t>are also positives to technology, and students may follow their </a:t>
            </a:r>
            <a:r>
              <a:rPr lang="en-US" b="0" dirty="0" smtClean="0"/>
              <a:t>passions more easily. </a:t>
            </a:r>
            <a:endParaRPr b="0" dirty="0"/>
          </a:p>
          <a:p>
            <a:pPr marL="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Char char="●"/>
            </a:pPr>
            <a:r>
              <a:rPr lang="en-US" dirty="0"/>
              <a:t>Consider modeling for students.</a:t>
            </a:r>
            <a:endParaRPr dirty="0"/>
          </a:p>
        </p:txBody>
      </p:sp>
      <p:sp>
        <p:nvSpPr>
          <p:cNvPr id="287" name="Google Shape;287;g47b5cf7d7b_0_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147503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47b5cf7d7b_0_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g47b5cf7d7b_0_6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8-10 </a:t>
            </a:r>
            <a:r>
              <a:rPr lang="en-US" b="1" dirty="0"/>
              <a:t>minutes (this slide, 3-4 minutes)</a:t>
            </a:r>
            <a:endParaRPr b="1" dirty="0"/>
          </a:p>
          <a:p>
            <a:pPr marL="0" lvl="0" indent="0" algn="l" rtl="0">
              <a:spcBef>
                <a:spcPts val="0"/>
              </a:spcBef>
              <a:spcAft>
                <a:spcPts val="0"/>
              </a:spcAft>
              <a:buClr>
                <a:schemeClr val="dk1"/>
              </a:buClr>
              <a:buSzPts val="1200"/>
              <a:buFont typeface="Calibri"/>
              <a:buNone/>
            </a:pPr>
            <a:r>
              <a:rPr lang="en-US" b="1" dirty="0"/>
              <a:t>Student Grouping: whole class, </a:t>
            </a:r>
            <a:r>
              <a:rPr lang="en-US" b="1" dirty="0" smtClean="0"/>
              <a:t>partners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smtClean="0"/>
              <a:t>slide </a:t>
            </a:r>
            <a:r>
              <a:rPr lang="en-US" b="1" dirty="0"/>
              <a:t>1 of 2</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Closing and Assessment A: Attention Economy, “Growing up Digital”</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Students will be making a connection between the article they have just read, and the longer article they have been working with all along.</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Return the students’ </a:t>
            </a:r>
            <a:r>
              <a:rPr lang="en-US" b="1" dirty="0"/>
              <a:t>Homework: Excerpt 4 of “The Digital Revolution and the Adolescent Brain Evolution,” </a:t>
            </a:r>
            <a:r>
              <a:rPr lang="en-US" dirty="0"/>
              <a:t>from Lesson </a:t>
            </a:r>
            <a:r>
              <a:rPr lang="en-US" dirty="0" smtClean="0"/>
              <a:t>8.</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take a few moments to review the short section titled “Attention Economy.”</a:t>
            </a:r>
            <a:endParaRPr dirty="0"/>
          </a:p>
          <a:p>
            <a:pPr marL="457200" marR="0" lvl="0" indent="-304800" algn="l" rtl="0">
              <a:lnSpc>
                <a:spcPct val="100000"/>
              </a:lnSpc>
              <a:spcBef>
                <a:spcPts val="0"/>
              </a:spcBef>
              <a:spcAft>
                <a:spcPts val="0"/>
              </a:spcAft>
              <a:buSzPts val="1200"/>
              <a:buFont typeface="Calibri"/>
              <a:buAutoNum type="arabicPeriod"/>
            </a:pPr>
            <a:r>
              <a:rPr lang="en-US" dirty="0"/>
              <a:t>With a partner, have students discuss the following prompt</a:t>
            </a:r>
            <a:r>
              <a:rPr lang="en-US" dirty="0" smtClean="0"/>
              <a:t>: </a:t>
            </a:r>
            <a:r>
              <a:rPr lang="en-US" i="1" dirty="0" smtClean="0"/>
              <a:t>“</a:t>
            </a:r>
            <a:r>
              <a:rPr lang="en-US" i="1" dirty="0"/>
              <a:t>How does the article we have just read connect with the information in ‘Attention </a:t>
            </a:r>
            <a:r>
              <a:rPr lang="en-US" i="1" dirty="0" smtClean="0"/>
              <a:t>Economy?’”</a:t>
            </a:r>
            <a:endParaRPr i="1" dirty="0"/>
          </a:p>
          <a:p>
            <a:pPr marL="457200" marR="0" lvl="0" indent="0" algn="l" rtl="0">
              <a:lnSpc>
                <a:spcPct val="100000"/>
              </a:lnSpc>
              <a:spcBef>
                <a:spcPts val="0"/>
              </a:spcBef>
              <a:spcAft>
                <a:spcPts val="0"/>
              </a:spcAft>
              <a:buNone/>
            </a:pPr>
            <a:endParaRPr i="1" dirty="0"/>
          </a:p>
          <a:p>
            <a:pPr marL="0" lvl="0" indent="0" algn="l" rtl="0">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Clr>
                <a:schemeClr val="dk1"/>
              </a:buClr>
              <a:buSzPts val="1200"/>
              <a:buChar char="●"/>
            </a:pPr>
            <a:r>
              <a:rPr lang="en-US" dirty="0"/>
              <a:t> Listen for specific connections to the behavior of the students in the article and dopamine levels.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Char char="●"/>
            </a:pPr>
            <a:r>
              <a:rPr lang="en-US" dirty="0"/>
              <a:t>Consider modeling for students.</a:t>
            </a:r>
            <a:endParaRPr dirty="0"/>
          </a:p>
        </p:txBody>
      </p:sp>
      <p:sp>
        <p:nvSpPr>
          <p:cNvPr id="299" name="Google Shape;299;g47b5cf7d7b_0_6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489098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47b5cf7d7b_0_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9" name="Google Shape;309;g47b5cf7d7b_0_7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6-8 </a:t>
            </a:r>
            <a:r>
              <a:rPr lang="en-US" b="1" dirty="0"/>
              <a:t>minutes (this slide, 3-4 minutes)</a:t>
            </a:r>
            <a:endParaRPr dirty="0"/>
          </a:p>
          <a:p>
            <a:pPr marL="0" lvl="0" indent="0" algn="l" rtl="0">
              <a:spcBef>
                <a:spcPts val="0"/>
              </a:spcBef>
              <a:spcAft>
                <a:spcPts val="0"/>
              </a:spcAft>
              <a:buClr>
                <a:schemeClr val="dk1"/>
              </a:buClr>
              <a:buSzPts val="1200"/>
              <a:buFont typeface="Calibri"/>
              <a:buNone/>
            </a:pPr>
            <a:r>
              <a:rPr lang="en-US" b="1" dirty="0"/>
              <a:t>Student Grouping: whole class, </a:t>
            </a:r>
            <a:r>
              <a:rPr lang="en-US" b="1" dirty="0" smtClean="0"/>
              <a:t>partners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a:t>
            </a:r>
            <a:r>
              <a:rPr lang="en-US" b="1" dirty="0" smtClean="0"/>
              <a:t>lide </a:t>
            </a:r>
            <a:r>
              <a:rPr lang="en-US" b="1" dirty="0"/>
              <a:t>2 of 2</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Closing and Assessment A: “End Reflection”</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smtClean="0"/>
              <a:t>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Hand out the </a:t>
            </a:r>
            <a:r>
              <a:rPr lang="en-US" b="1" dirty="0"/>
              <a:t>Reflection Grid</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 Make sure students understand the process they will follow.</a:t>
            </a:r>
            <a:endParaRPr dirty="0"/>
          </a:p>
          <a:p>
            <a:pPr marL="457200" marR="0" lvl="0" indent="-304800" algn="l" rtl="0">
              <a:lnSpc>
                <a:spcPct val="100000"/>
              </a:lnSpc>
              <a:spcBef>
                <a:spcPts val="0"/>
              </a:spcBef>
              <a:spcAft>
                <a:spcPts val="0"/>
              </a:spcAft>
              <a:buSzPts val="1200"/>
              <a:buFont typeface="Calibri"/>
              <a:buAutoNum type="arabicPeriod"/>
            </a:pPr>
            <a:r>
              <a:rPr lang="en-US" dirty="0"/>
              <a:t>Collect the grids and review them as a formative assessment.</a:t>
            </a:r>
            <a:endParaRPr dirty="0"/>
          </a:p>
          <a:p>
            <a:pPr marL="457200" marR="0" lvl="0" indent="-304800" algn="l" rtl="0">
              <a:lnSpc>
                <a:spcPct val="100000"/>
              </a:lnSpc>
              <a:spcBef>
                <a:spcPts val="0"/>
              </a:spcBef>
              <a:spcAft>
                <a:spcPts val="0"/>
              </a:spcAft>
              <a:buSzPts val="1200"/>
              <a:buFont typeface="Calibri"/>
              <a:buAutoNum type="arabicPeriod"/>
            </a:pPr>
            <a:r>
              <a:rPr lang="en-US" dirty="0"/>
              <a:t>Remind students that their </a:t>
            </a:r>
            <a:r>
              <a:rPr lang="en-US" b="1" dirty="0"/>
              <a:t>end of unit assessment </a:t>
            </a:r>
            <a:r>
              <a:rPr lang="en-US" dirty="0"/>
              <a:t>will take place during the next lesson. </a:t>
            </a:r>
            <a:endParaRPr dirty="0"/>
          </a:p>
          <a:p>
            <a:pPr marL="457200" marR="0" lvl="0" indent="-304800" algn="l" rtl="0">
              <a:lnSpc>
                <a:spcPct val="100000"/>
              </a:lnSpc>
              <a:spcBef>
                <a:spcPts val="0"/>
              </a:spcBef>
              <a:spcAft>
                <a:spcPts val="0"/>
              </a:spcAft>
              <a:buSzPts val="1200"/>
              <a:buFont typeface="Calibri"/>
              <a:buAutoNum type="arabicPeriod"/>
            </a:pPr>
            <a:r>
              <a:rPr lang="en-US" dirty="0"/>
              <a:t>Assure them that there are no tricks to the assessment; it covers the same skills and concepts they have been practicing all along in the unit.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SzPts val="1200"/>
              <a:buChar char="●"/>
            </a:pPr>
            <a:r>
              <a:rPr lang="en-US" dirty="0"/>
              <a:t>Look that students are filling in the boxes appropriately.</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Char char="●"/>
            </a:pPr>
            <a:r>
              <a:rPr lang="en-US" dirty="0"/>
              <a:t>Consider modeling for students.</a:t>
            </a:r>
            <a:endParaRPr dirty="0"/>
          </a:p>
        </p:txBody>
      </p:sp>
      <p:sp>
        <p:nvSpPr>
          <p:cNvPr id="310" name="Google Shape;310;g47b5cf7d7b_0_7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017634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Teaching </a:t>
            </a:r>
            <a:r>
              <a:rPr lang="en-US" dirty="0" smtClean="0"/>
              <a:t>Notes</a:t>
            </a:r>
            <a:r>
              <a:rPr lang="en-US" dirty="0"/>
              <a:t>: </a:t>
            </a:r>
            <a:r>
              <a:rPr lang="en-US" dirty="0" smtClean="0"/>
              <a:t>None.</a:t>
            </a:r>
            <a:endParaRPr dirty="0"/>
          </a:p>
          <a:p>
            <a:pPr marL="457200" lvl="0" indent="0" algn="l" rtl="0">
              <a:lnSpc>
                <a:spcPct val="115000"/>
              </a:lnSpc>
              <a:spcBef>
                <a:spcPts val="0"/>
              </a:spcBef>
              <a:spcAft>
                <a:spcPts val="0"/>
              </a:spcAft>
              <a:buNone/>
            </a:pPr>
            <a:r>
              <a:rPr lang="en-US" dirty="0"/>
              <a:t>                                                                                                                                                                                                                                                                                                                                                                                                                                                                                                                                                                                                                                                                                                                                                                                                                                                                                                                                                                                                                                                                                                                                                                                                                                   </a:t>
            </a:r>
            <a:endParaRPr dirty="0"/>
          </a:p>
          <a:p>
            <a:pPr marL="0" lvl="0" indent="0" algn="l" rtl="0">
              <a:lnSpc>
                <a:spcPct val="115000"/>
              </a:lnSpc>
              <a:spcBef>
                <a:spcPts val="0"/>
              </a:spcBef>
              <a:spcAft>
                <a:spcPts val="0"/>
              </a:spcAft>
              <a:buNone/>
            </a:pPr>
            <a:r>
              <a:rPr lang="en-US" dirty="0"/>
              <a:t>Teacher Actions:</a:t>
            </a:r>
            <a:endParaRPr dirty="0"/>
          </a:p>
          <a:p>
            <a:pPr marL="457200" lvl="0" indent="-304800" algn="l" rtl="0">
              <a:lnSpc>
                <a:spcPct val="115000"/>
              </a:lnSpc>
              <a:spcBef>
                <a:spcPts val="0"/>
              </a:spcBef>
              <a:spcAft>
                <a:spcPts val="0"/>
              </a:spcAft>
              <a:buSzPts val="1200"/>
              <a:buFont typeface="Calibri"/>
              <a:buAutoNum type="arabicPeriod"/>
            </a:pPr>
            <a:r>
              <a:rPr lang="en-US" dirty="0"/>
              <a:t>Read and review slide with students.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Student Look </a:t>
            </a:r>
            <a:r>
              <a:rPr lang="en-US" dirty="0" err="1"/>
              <a:t>Fors</a:t>
            </a:r>
            <a:r>
              <a:rPr lang="en-US" dirty="0"/>
              <a:t>/Listen </a:t>
            </a:r>
            <a:r>
              <a:rPr lang="en-US" dirty="0" err="1"/>
              <a:t>Fors</a:t>
            </a:r>
            <a:r>
              <a:rPr lang="en-US" dirty="0"/>
              <a:t>: </a:t>
            </a:r>
            <a:r>
              <a:rPr lang="en-US" dirty="0" smtClean="0"/>
              <a:t>None.</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p:txBody>
      </p:sp>
      <p:sp>
        <p:nvSpPr>
          <p:cNvPr id="320" name="Google Shape;320;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17364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3fd506a8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5" name="Google Shape;325;g3fd506a8d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a:t>Pacing: </a:t>
            </a:r>
            <a:r>
              <a:rPr lang="en-US" b="1" smtClean="0"/>
              <a:t>Will </a:t>
            </a:r>
            <a:r>
              <a:rPr lang="en-US" b="1"/>
              <a:t>vary, but 30-40 minutes </a:t>
            </a:r>
            <a:endParaRPr/>
          </a:p>
          <a:p>
            <a:pPr marL="0" lvl="0" indent="0" algn="l" rtl="0">
              <a:spcBef>
                <a:spcPts val="0"/>
              </a:spcBef>
              <a:spcAft>
                <a:spcPts val="0"/>
              </a:spcAft>
              <a:buClr>
                <a:schemeClr val="dk1"/>
              </a:buClr>
              <a:buSzPts val="1100"/>
              <a:buFont typeface="Arial"/>
              <a:buNone/>
            </a:pPr>
            <a:r>
              <a:rPr lang="en-US" b="1" dirty="0"/>
              <a:t>Grouping: Small Groups</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Small group time should give every student work on what he or she needs the most. It will be up to you to rotate the students through a small menu of activities.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always have:</a:t>
            </a:r>
            <a:endParaRPr dirty="0"/>
          </a:p>
          <a:p>
            <a:pPr marL="457200" lvl="0" indent="-304800" algn="l" rtl="0">
              <a:spcBef>
                <a:spcPts val="0"/>
              </a:spcBef>
              <a:spcAft>
                <a:spcPts val="0"/>
              </a:spcAft>
              <a:buClr>
                <a:schemeClr val="dk1"/>
              </a:buClr>
              <a:buSzPts val="1200"/>
              <a:buFont typeface="Calibri"/>
              <a:buChar char="●"/>
            </a:pPr>
            <a:r>
              <a:rPr lang="en-US" dirty="0"/>
              <a:t>Daily fluency work (for students who need it) until every student in the class is reading smoothly and can get the gist quickly and easily. NOTE: this can be combined with #2. What is read for fluency can be the reading for the next day. </a:t>
            </a:r>
            <a:endParaRPr dirty="0"/>
          </a:p>
          <a:p>
            <a:pPr marL="457200" lvl="0" indent="-304800" algn="l" rtl="0">
              <a:spcBef>
                <a:spcPts val="0"/>
              </a:spcBef>
              <a:spcAft>
                <a:spcPts val="0"/>
              </a:spcAft>
              <a:buClr>
                <a:schemeClr val="dk1"/>
              </a:buClr>
              <a:buSzPts val="1200"/>
              <a:buFont typeface="Calibri"/>
              <a:buChar char="●"/>
            </a:pPr>
            <a:r>
              <a:rPr lang="en-US" dirty="0"/>
              <a:t>Reading the homework for students who aren’t able to do this at home reliably.</a:t>
            </a:r>
            <a:endParaRPr dirty="0"/>
          </a:p>
          <a:p>
            <a:pPr marL="457200" lvl="0" indent="-304800" algn="l" rtl="0">
              <a:spcBef>
                <a:spcPts val="0"/>
              </a:spcBef>
              <a:spcAft>
                <a:spcPts val="0"/>
              </a:spcAft>
              <a:buClr>
                <a:schemeClr val="dk1"/>
              </a:buClr>
              <a:buSzPts val="1200"/>
              <a:buFont typeface="Calibri"/>
              <a:buChar char="●"/>
            </a:pPr>
            <a:r>
              <a:rPr lang="en-US" dirty="0"/>
              <a:t>Accountable independent reading from the Scholastic library books that are most connected to your current module topic.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cycle in as needed:</a:t>
            </a:r>
            <a:endParaRPr dirty="0"/>
          </a:p>
          <a:p>
            <a:pPr marL="457200" lvl="0" indent="-304800" algn="l" rtl="0">
              <a:spcBef>
                <a:spcPts val="0"/>
              </a:spcBef>
              <a:spcAft>
                <a:spcPts val="0"/>
              </a:spcAft>
              <a:buClr>
                <a:schemeClr val="dk1"/>
              </a:buClr>
              <a:buSzPts val="1200"/>
              <a:buFont typeface="Calibri"/>
              <a:buChar char="●"/>
            </a:pPr>
            <a:r>
              <a:rPr lang="en-US" dirty="0"/>
              <a:t>Language Enrichments and ELL support activities.</a:t>
            </a:r>
            <a:endParaRPr dirty="0"/>
          </a:p>
          <a:p>
            <a:pPr marL="457200" lvl="0" indent="-304800" algn="l" rtl="0">
              <a:spcBef>
                <a:spcPts val="0"/>
              </a:spcBef>
              <a:spcAft>
                <a:spcPts val="0"/>
              </a:spcAft>
              <a:buClr>
                <a:schemeClr val="dk1"/>
              </a:buClr>
              <a:buSzPts val="1200"/>
              <a:buFont typeface="Calibri"/>
              <a:buChar char="●"/>
            </a:pPr>
            <a:r>
              <a:rPr lang="en-US" dirty="0"/>
              <a:t>Text based writing work, or continuing unfinished work from class time.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endParaRPr dirty="0"/>
          </a:p>
        </p:txBody>
      </p:sp>
      <p:sp>
        <p:nvSpPr>
          <p:cNvPr id="326" name="Google Shape;326;g3fd506a8d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16</a:t>
            </a:fld>
            <a:endParaRPr/>
          </a:p>
        </p:txBody>
      </p:sp>
    </p:spTree>
    <p:extLst>
      <p:ext uri="{BB962C8B-B14F-4D97-AF65-F5344CB8AC3E}">
        <p14:creationId xmlns:p14="http://schemas.microsoft.com/office/powerpoint/2010/main" val="4163497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New Materials to Prepare in Advance: </a:t>
            </a:r>
            <a:endParaRPr dirty="0"/>
          </a:p>
          <a:p>
            <a:pPr marL="457200" lvl="0" indent="-304800" algn="l" rtl="0">
              <a:spcBef>
                <a:spcPts val="0"/>
              </a:spcBef>
              <a:spcAft>
                <a:spcPts val="0"/>
              </a:spcAft>
              <a:buSzPts val="1200"/>
              <a:buFont typeface="Calibri"/>
              <a:buChar char="●"/>
            </a:pPr>
            <a:r>
              <a:rPr lang="en-US" dirty="0"/>
              <a:t>“Growing Up Digital” (one per student)</a:t>
            </a:r>
            <a:endParaRPr dirty="0"/>
          </a:p>
          <a:p>
            <a:pPr marL="457200" lvl="0" indent="-304800" algn="l" rtl="0">
              <a:spcBef>
                <a:spcPts val="0"/>
              </a:spcBef>
              <a:spcAft>
                <a:spcPts val="0"/>
              </a:spcAft>
              <a:buSzPts val="1200"/>
              <a:buFont typeface="Calibri"/>
              <a:buChar char="●"/>
            </a:pPr>
            <a:r>
              <a:rPr lang="en-US" b="1" dirty="0"/>
              <a:t>Definitions in “Growing Up Digital” (for teacher reference)</a:t>
            </a:r>
            <a:endParaRPr b="1" dirty="0"/>
          </a:p>
          <a:p>
            <a:pPr marL="457200" lvl="0" indent="-304800" algn="l" rtl="0">
              <a:lnSpc>
                <a:spcPct val="90000"/>
              </a:lnSpc>
              <a:spcBef>
                <a:spcPts val="0"/>
              </a:spcBef>
              <a:spcAft>
                <a:spcPts val="0"/>
              </a:spcAft>
              <a:buClr>
                <a:schemeClr val="dk1"/>
              </a:buClr>
              <a:buSzPts val="1200"/>
              <a:buFont typeface="Calibri"/>
              <a:buChar char="●"/>
            </a:pPr>
            <a:r>
              <a:rPr lang="en-US" b="1" dirty="0" smtClean="0"/>
              <a:t>Text</a:t>
            </a:r>
            <a:r>
              <a:rPr lang="en-US" b="1" dirty="0"/>
              <a:t>-Dependent Questions: “Growing Up Digital” </a:t>
            </a:r>
            <a:r>
              <a:rPr lang="en-US" dirty="0"/>
              <a:t>(one per student)</a:t>
            </a:r>
            <a:endParaRPr dirty="0"/>
          </a:p>
          <a:p>
            <a:pPr marL="457200" lvl="0" indent="-304800" algn="l" rtl="0">
              <a:lnSpc>
                <a:spcPct val="90000"/>
              </a:lnSpc>
              <a:spcBef>
                <a:spcPts val="0"/>
              </a:spcBef>
              <a:spcAft>
                <a:spcPts val="0"/>
              </a:spcAft>
              <a:buClr>
                <a:schemeClr val="dk1"/>
              </a:buClr>
              <a:buSzPts val="1200"/>
              <a:buFont typeface="Calibri"/>
              <a:buChar char="●"/>
            </a:pPr>
            <a:r>
              <a:rPr lang="en-US" b="1" dirty="0" smtClean="0"/>
              <a:t>Text</a:t>
            </a:r>
            <a:r>
              <a:rPr lang="en-US" b="1" dirty="0"/>
              <a:t>-Dependent Questions: “Growing Up Digital” (answers, for teacher reference)</a:t>
            </a:r>
            <a:endParaRPr b="1" dirty="0"/>
          </a:p>
          <a:p>
            <a:pPr marL="457200" lvl="0" indent="-304800" algn="l" rtl="0">
              <a:lnSpc>
                <a:spcPct val="90000"/>
              </a:lnSpc>
              <a:spcBef>
                <a:spcPts val="0"/>
              </a:spcBef>
              <a:spcAft>
                <a:spcPts val="0"/>
              </a:spcAft>
              <a:buClr>
                <a:schemeClr val="dk1"/>
              </a:buClr>
              <a:buSzPts val="1200"/>
              <a:buFont typeface="Calibri"/>
              <a:buChar char="●"/>
            </a:pPr>
            <a:r>
              <a:rPr lang="en-US" b="1" dirty="0"/>
              <a:t>Reflection Grid </a:t>
            </a:r>
            <a:r>
              <a:rPr lang="en-US" dirty="0"/>
              <a:t>(one per student)</a:t>
            </a:r>
            <a:endParaRPr dirty="0"/>
          </a:p>
          <a:p>
            <a:pPr marL="457200" lvl="0" indent="-304800" algn="l" rtl="0">
              <a:lnSpc>
                <a:spcPct val="90000"/>
              </a:lnSpc>
              <a:spcBef>
                <a:spcPts val="0"/>
              </a:spcBef>
              <a:spcAft>
                <a:spcPts val="0"/>
              </a:spcAft>
              <a:buClr>
                <a:schemeClr val="dk1"/>
              </a:buClr>
              <a:buSzPts val="1200"/>
              <a:buFont typeface="Calibri"/>
              <a:buChar char="●"/>
            </a:pPr>
            <a:r>
              <a:rPr lang="en-US" b="1" dirty="0"/>
              <a:t>Neurologist’s notebook #5</a:t>
            </a:r>
            <a:r>
              <a:rPr lang="en-US" dirty="0"/>
              <a:t> (one per student and one for display)</a:t>
            </a:r>
            <a:endParaRPr dirty="0"/>
          </a:p>
          <a:p>
            <a:pPr marL="457200" lvl="0" indent="-304800" algn="l" rtl="0">
              <a:lnSpc>
                <a:spcPct val="90000"/>
              </a:lnSpc>
              <a:spcBef>
                <a:spcPts val="0"/>
              </a:spcBef>
              <a:spcAft>
                <a:spcPts val="0"/>
              </a:spcAft>
              <a:buClr>
                <a:schemeClr val="dk1"/>
              </a:buClr>
              <a:buSzPts val="1200"/>
              <a:buFont typeface="Calibri"/>
              <a:buChar char="●"/>
            </a:pPr>
            <a:r>
              <a:rPr lang="en-US" b="1" dirty="0"/>
              <a:t>Neurologist’s notebook #5 (answers, for teacher reference)</a:t>
            </a:r>
            <a:endParaRPr b="1" dirty="0"/>
          </a:p>
          <a:p>
            <a:pPr marL="457200" lvl="0" indent="0" algn="l" rtl="0">
              <a:lnSpc>
                <a:spcPct val="90000"/>
              </a:lnSpc>
              <a:spcBef>
                <a:spcPts val="100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Materials to Gather from Previous Lessons:</a:t>
            </a:r>
            <a:endParaRPr dirty="0"/>
          </a:p>
          <a:p>
            <a:pPr marL="457200" marR="0" lvl="0" indent="-304800" algn="l" rtl="0">
              <a:lnSpc>
                <a:spcPct val="100000"/>
              </a:lnSpc>
              <a:spcBef>
                <a:spcPts val="0"/>
              </a:spcBef>
              <a:spcAft>
                <a:spcPts val="0"/>
              </a:spcAft>
              <a:buSzPts val="1200"/>
              <a:buChar char="●"/>
            </a:pPr>
            <a:r>
              <a:rPr lang="en-US" dirty="0"/>
              <a:t>Document camera</a:t>
            </a:r>
            <a:endParaRPr dirty="0"/>
          </a:p>
          <a:p>
            <a:pPr marL="457200" marR="0" lvl="0" indent="-304800" algn="l" rtl="0">
              <a:lnSpc>
                <a:spcPct val="100000"/>
              </a:lnSpc>
              <a:spcBef>
                <a:spcPts val="0"/>
              </a:spcBef>
              <a:spcAft>
                <a:spcPts val="0"/>
              </a:spcAft>
              <a:buSzPts val="1200"/>
              <a:buChar char="●"/>
            </a:pPr>
            <a:r>
              <a:rPr lang="en-US" dirty="0"/>
              <a:t>Digital projector</a:t>
            </a:r>
            <a:endParaRPr dirty="0"/>
          </a:p>
          <a:p>
            <a:pPr marL="0" marR="0" lvl="0" indent="0" algn="l" rtl="0">
              <a:lnSpc>
                <a:spcPct val="100000"/>
              </a:lnSpc>
              <a:spcBef>
                <a:spcPts val="0"/>
              </a:spcBef>
              <a:spcAft>
                <a:spcPts val="0"/>
              </a:spcAft>
              <a:buClr>
                <a:schemeClr val="dk1"/>
              </a:buClr>
              <a:buSzPts val="11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Review these protocols before teachin</a:t>
            </a:r>
            <a:r>
              <a:rPr lang="en-US" dirty="0"/>
              <a:t>g: </a:t>
            </a:r>
            <a:r>
              <a:rPr lang="en-US" dirty="0" smtClean="0"/>
              <a:t>None.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 </a:t>
            </a:r>
            <a:r>
              <a:rPr lang="en-US" dirty="0" smtClean="0"/>
              <a:t>N</a:t>
            </a:r>
            <a:r>
              <a:rPr lang="en-US" i="0" u="none" strike="noStrike" cap="none" dirty="0" smtClean="0">
                <a:solidFill>
                  <a:schemeClr val="dk1"/>
                </a:solidFill>
              </a:rPr>
              <a:t>one.</a:t>
            </a:r>
            <a:endParaRPr i="0" u="none" strike="noStrike" cap="none" dirty="0">
              <a:solidFill>
                <a:schemeClr val="dk1"/>
              </a:solidFill>
            </a:endParaRPr>
          </a:p>
          <a:p>
            <a:pPr marL="457200" marR="0" lvl="0" indent="0" algn="l" rtl="0">
              <a:lnSpc>
                <a:spcPct val="100000"/>
              </a:lnSpc>
              <a:spcBef>
                <a:spcPts val="0"/>
              </a:spcBef>
              <a:spcAft>
                <a:spcPts val="0"/>
              </a:spcAft>
              <a:buNone/>
            </a:pPr>
            <a:endParaRPr i="0" u="none" strike="noStrike" cap="none" dirty="0">
              <a:solidFill>
                <a:schemeClr val="dk1"/>
              </a:solidFill>
            </a:endParaRPr>
          </a:p>
        </p:txBody>
      </p:sp>
      <p:sp>
        <p:nvSpPr>
          <p:cNvPr id="189" name="Google Shape;18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477179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304800" algn="l" rtl="0">
              <a:spcBef>
                <a:spcPts val="0"/>
              </a:spcBef>
              <a:spcAft>
                <a:spcPts val="0"/>
              </a:spcAft>
              <a:buClr>
                <a:schemeClr val="dk1"/>
              </a:buClr>
              <a:buSzPts val="1200"/>
              <a:buFont typeface="Calibri"/>
              <a:buChar char="●"/>
            </a:pPr>
            <a:r>
              <a:rPr lang="en-US" dirty="0"/>
              <a:t>In advance:</a:t>
            </a:r>
            <a:endParaRPr dirty="0"/>
          </a:p>
          <a:p>
            <a:pPr marL="914400" lvl="1" indent="-304800" algn="l" rtl="0">
              <a:spcBef>
                <a:spcPts val="0"/>
              </a:spcBef>
              <a:spcAft>
                <a:spcPts val="0"/>
              </a:spcAft>
              <a:buClr>
                <a:schemeClr val="dk1"/>
              </a:buClr>
              <a:buSzPts val="1200"/>
              <a:buFont typeface="Calibri"/>
              <a:buChar char="○"/>
            </a:pPr>
            <a:r>
              <a:rPr lang="en-US" dirty="0"/>
              <a:t>Load the multimedia feature from the </a:t>
            </a:r>
            <a:r>
              <a:rPr lang="en-US" i="1" dirty="0"/>
              <a:t>New York Times</a:t>
            </a:r>
            <a:r>
              <a:rPr lang="en-US" dirty="0"/>
              <a:t> Web site: </a:t>
            </a:r>
            <a:r>
              <a:rPr lang="en-US" u="sng" dirty="0">
                <a:solidFill>
                  <a:schemeClr val="hlink"/>
                </a:solidFill>
                <a:hlinkClick r:id="rId3"/>
              </a:rPr>
              <a:t>http://www.nytimes.com/interactive/2010/11/21/technology/20101121-brain-interactive.html?ref=technology</a:t>
            </a:r>
            <a:endParaRPr dirty="0"/>
          </a:p>
          <a:p>
            <a:pPr marL="914400" lvl="1" indent="-304800" algn="l" rtl="0">
              <a:spcBef>
                <a:spcPts val="0"/>
              </a:spcBef>
              <a:spcAft>
                <a:spcPts val="0"/>
              </a:spcAft>
              <a:buClr>
                <a:schemeClr val="dk1"/>
              </a:buClr>
              <a:buSzPts val="1200"/>
              <a:buFont typeface="Calibri"/>
              <a:buChar char="○"/>
            </a:pPr>
            <a:r>
              <a:rPr lang="en-US" dirty="0"/>
              <a:t>Review: “Growing Up Digital.”</a:t>
            </a:r>
            <a:endParaRPr dirty="0"/>
          </a:p>
          <a:p>
            <a:pPr marL="914400" lvl="1" indent="-304800" algn="l" rtl="0">
              <a:spcBef>
                <a:spcPts val="0"/>
              </a:spcBef>
              <a:spcAft>
                <a:spcPts val="0"/>
              </a:spcAft>
              <a:buClr>
                <a:schemeClr val="dk1"/>
              </a:buClr>
              <a:buSzPts val="1200"/>
              <a:buFont typeface="Calibri"/>
              <a:buChar char="○"/>
            </a:pPr>
            <a:r>
              <a:rPr lang="en-US" dirty="0"/>
              <a:t>Post: Learning </a:t>
            </a:r>
            <a:r>
              <a:rPr lang="en-US" dirty="0" smtClean="0"/>
              <a:t>targets.</a:t>
            </a:r>
            <a:endParaRPr dirty="0"/>
          </a:p>
          <a:p>
            <a:pPr marL="0" marR="0" lvl="0" indent="0" algn="l" rtl="0">
              <a:lnSpc>
                <a:spcPct val="100000"/>
              </a:lnSpc>
              <a:spcBef>
                <a:spcPts val="1000"/>
              </a:spcBef>
              <a:spcAft>
                <a:spcPts val="0"/>
              </a:spcAft>
              <a:buClr>
                <a:srgbClr val="000000"/>
              </a:buClr>
              <a:buSzPts val="1400"/>
              <a:buFont typeface="Arial"/>
              <a:buNone/>
            </a:pPr>
            <a:endParaRPr dirty="0"/>
          </a:p>
        </p:txBody>
      </p:sp>
      <p:sp>
        <p:nvSpPr>
          <p:cNvPr id="196" name="Google Shape;19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304879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2b4d47838_0_8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a:latin typeface="Calibri"/>
                <a:ea typeface="Calibri"/>
                <a:cs typeface="Calibri"/>
                <a:sym typeface="Calibri"/>
              </a:rPr>
              <a:t>Add notes</a:t>
            </a:r>
            <a:endParaRPr sz="1200">
              <a:latin typeface="Calibri"/>
              <a:ea typeface="Calibri"/>
              <a:cs typeface="Calibri"/>
              <a:sym typeface="Calibri"/>
            </a:endParaRPr>
          </a:p>
        </p:txBody>
      </p:sp>
      <p:sp>
        <p:nvSpPr>
          <p:cNvPr id="202" name="Google Shape;202;g42b4d47838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77460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smtClean="0">
                <a:solidFill>
                  <a:schemeClr val="dk1"/>
                </a:solidFill>
                <a:latin typeface="Calibri"/>
                <a:ea typeface="Calibri"/>
                <a:cs typeface="Calibri"/>
                <a:sym typeface="Calibri"/>
              </a:rPr>
              <a:t>Student </a:t>
            </a: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r>
              <a:rPr lang="en-US" sz="1200" b="0" i="0" u="none" strike="noStrike" cap="none" dirty="0" smtClean="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12" name="Google Shape;21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25843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00412de90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g400412de90_0_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8-10 </a:t>
            </a:r>
            <a:r>
              <a:rPr lang="en-US" b="1" dirty="0"/>
              <a:t>minutes (this slide, 1-2 minutes)</a:t>
            </a:r>
            <a:endParaRPr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Opening A: Listening for Gist: “Growing up Digital”</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Hearing a complex text read slowly, fluently, and without interruption or explanation promotes comprehension and fluency for students: They are hearing a strong reader read the text aloud with accuracy and expression and are simultaneously looking at and thinking about the words on the printed page. Be sure to set clear expectations that students read along silently in their heads as you read the text aloud.</a:t>
            </a:r>
            <a:endParaRPr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Using a </a:t>
            </a:r>
            <a:r>
              <a:rPr lang="en-US" b="0" dirty="0"/>
              <a:t>digital projector to cue up the multimedia feature “Students and Technology: Constant Companions.”</a:t>
            </a:r>
            <a:endParaRPr b="0" dirty="0"/>
          </a:p>
          <a:p>
            <a:pPr marL="457200" marR="0" lvl="0" indent="-304800" algn="l" rtl="0">
              <a:lnSpc>
                <a:spcPct val="100000"/>
              </a:lnSpc>
              <a:spcBef>
                <a:spcPts val="0"/>
              </a:spcBef>
              <a:spcAft>
                <a:spcPts val="0"/>
              </a:spcAft>
              <a:buSzPts val="1200"/>
              <a:buFont typeface="Calibri"/>
              <a:buAutoNum type="arabicPeriod"/>
            </a:pPr>
            <a:r>
              <a:rPr lang="en-US" b="0" dirty="0"/>
              <a:t>Read the slide.</a:t>
            </a:r>
            <a:endParaRPr b="0" dirty="0"/>
          </a:p>
          <a:p>
            <a:pPr marL="457200" marR="0" lvl="0" indent="-304800" algn="l" rtl="0">
              <a:lnSpc>
                <a:spcPct val="100000"/>
              </a:lnSpc>
              <a:spcBef>
                <a:spcPts val="0"/>
              </a:spcBef>
              <a:spcAft>
                <a:spcPts val="0"/>
              </a:spcAft>
              <a:buSzPts val="1200"/>
              <a:buFont typeface="Calibri"/>
              <a:buAutoNum type="arabicPeriod"/>
            </a:pPr>
            <a:r>
              <a:rPr lang="en-US" dirty="0"/>
              <a:t>Play the audio under the student “Vishal.” The audio is about 1 minute, 30 seconds long. Then ask students: </a:t>
            </a:r>
            <a:r>
              <a:rPr lang="en-US" i="1" dirty="0"/>
              <a:t>“From this audio, what are some predictions you can make about the subject of our reading today?”</a:t>
            </a:r>
            <a:endParaRPr i="1" dirty="0"/>
          </a:p>
          <a:p>
            <a:pPr marL="457200" marR="0" lvl="0" indent="-304800" algn="l" rtl="0">
              <a:lnSpc>
                <a:spcPct val="100000"/>
              </a:lnSpc>
              <a:spcBef>
                <a:spcPts val="0"/>
              </a:spcBef>
              <a:spcAft>
                <a:spcPts val="0"/>
              </a:spcAft>
              <a:buSzPts val="1200"/>
              <a:buFont typeface="Calibri"/>
              <a:buAutoNum type="arabicPeriod"/>
            </a:pPr>
            <a:r>
              <a:rPr lang="en-US" dirty="0"/>
              <a:t>Cold call two or three students for their answers.</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Listen for students to make reasonable predictions about students’ experience with technology.</a:t>
            </a:r>
            <a:endParaRPr dirty="0"/>
          </a:p>
          <a:p>
            <a:pPr marL="457200" lvl="0" indent="0" algn="l" rtl="0">
              <a:spcBef>
                <a:spcPts val="0"/>
              </a:spcBef>
              <a:spcAft>
                <a:spcPts val="0"/>
              </a:spcAft>
              <a:buNone/>
            </a:pPr>
            <a:endParaRPr dirty="0"/>
          </a:p>
          <a:p>
            <a:pPr marL="0" lvl="0" indent="0" algn="l" rtl="0">
              <a:spcBef>
                <a:spcPts val="0"/>
              </a:spcBef>
              <a:spcAft>
                <a:spcPts val="0"/>
              </a:spcAft>
              <a:buNone/>
            </a:pPr>
            <a:r>
              <a:rPr lang="en-US" dirty="0"/>
              <a:t>Support for Students Who May Need it:</a:t>
            </a:r>
            <a:endParaRPr dirty="0"/>
          </a:p>
          <a:p>
            <a:pPr marL="457200" lvl="0" indent="-304800" algn="l" rtl="0">
              <a:spcBef>
                <a:spcPts val="0"/>
              </a:spcBef>
              <a:spcAft>
                <a:spcPts val="0"/>
              </a:spcAft>
              <a:buSzPts val="1200"/>
              <a:buFont typeface="Calibri"/>
              <a:buChar char="●"/>
            </a:pPr>
            <a:r>
              <a:rPr lang="en-US" dirty="0"/>
              <a:t>Consider modeling a prediction yourself.</a:t>
            </a:r>
            <a:endParaRPr dirty="0"/>
          </a:p>
        </p:txBody>
      </p:sp>
      <p:sp>
        <p:nvSpPr>
          <p:cNvPr id="220" name="Google Shape;220;g400412de90_0_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856235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2526b219e_0_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g42526b219e_0_4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8-10 </a:t>
            </a:r>
            <a:r>
              <a:rPr lang="en-US" b="1" dirty="0"/>
              <a:t>minutes (this slide, 6-8 minutes)</a:t>
            </a:r>
            <a:endParaRPr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Arial"/>
              <a:buNone/>
            </a:pPr>
            <a:r>
              <a:rPr lang="en-US" b="1" dirty="0"/>
              <a:t>Opening A: Listening for Gist: “Growing up Digital”</a:t>
            </a:r>
            <a:endParaRPr b="1" dirty="0"/>
          </a:p>
          <a:p>
            <a:pPr marL="0" lvl="0" indent="0" algn="l" rtl="0">
              <a:spcBef>
                <a:spcPts val="0"/>
              </a:spcBef>
              <a:spcAft>
                <a:spcPts val="0"/>
              </a:spcAft>
              <a:buClr>
                <a:schemeClr val="dk1"/>
              </a:buClr>
              <a:buSzPts val="1200"/>
              <a:buFont typeface="Arial"/>
              <a:buNone/>
            </a:pPr>
            <a:endParaRPr b="1" dirty="0"/>
          </a:p>
          <a:p>
            <a:pPr marL="0" lvl="0" indent="0" algn="l" rtl="0">
              <a:spcBef>
                <a:spcPts val="0"/>
              </a:spcBef>
              <a:spcAft>
                <a:spcPts val="0"/>
              </a:spcAft>
              <a:buClr>
                <a:schemeClr val="dk1"/>
              </a:buClr>
              <a:buSzPts val="1200"/>
              <a:buFont typeface="Calibri"/>
              <a:buNone/>
            </a:pPr>
            <a:r>
              <a:rPr lang="en-US" dirty="0"/>
              <a:t>Teaching Notes:  </a:t>
            </a:r>
            <a:endParaRPr dirty="0"/>
          </a:p>
          <a:p>
            <a:pPr marL="457200" lvl="0" indent="-304800" algn="l" rtl="0">
              <a:spcBef>
                <a:spcPts val="0"/>
              </a:spcBef>
              <a:spcAft>
                <a:spcPts val="0"/>
              </a:spcAft>
              <a:buSzPts val="1200"/>
              <a:buChar char="●"/>
            </a:pPr>
            <a:r>
              <a:rPr lang="en-US" dirty="0"/>
              <a:t>There are some “author’s purpose” questions here. Consider helping students with these if needed.</a:t>
            </a:r>
            <a:endParaRPr dirty="0"/>
          </a:p>
          <a:p>
            <a:pPr marL="457200" lvl="0" indent="-304800" algn="l" rtl="0">
              <a:spcBef>
                <a:spcPts val="0"/>
              </a:spcBef>
              <a:spcAft>
                <a:spcPts val="0"/>
              </a:spcAft>
              <a:buSzPts val="1200"/>
              <a:buFont typeface="Calibri"/>
              <a:buChar char="●"/>
            </a:pPr>
            <a:r>
              <a:rPr lang="en-US" dirty="0"/>
              <a:t>Consider posting vocabulary definitions so students may refer to it as they read (on slide 7).</a:t>
            </a:r>
            <a:endParaRPr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dirty="0"/>
              <a:t>Teacher Actions:</a:t>
            </a:r>
            <a:endParaRPr dirty="0"/>
          </a:p>
          <a:p>
            <a:pPr marL="457200" lvl="0" indent="-304800" algn="l" rtl="0">
              <a:spcBef>
                <a:spcPts val="0"/>
              </a:spcBef>
              <a:spcAft>
                <a:spcPts val="0"/>
              </a:spcAft>
              <a:buSzPts val="1200"/>
              <a:buFont typeface="Calibri"/>
              <a:buAutoNum type="arabicPeriod"/>
            </a:pPr>
            <a:r>
              <a:rPr lang="en-US" dirty="0"/>
              <a:t>Distribute a copy of </a:t>
            </a:r>
            <a:r>
              <a:rPr lang="en-US" b="0" dirty="0"/>
              <a:t>“Growing Up Digital” </a:t>
            </a:r>
            <a:r>
              <a:rPr lang="en-US" dirty="0"/>
              <a:t>to each student.</a:t>
            </a:r>
            <a:endParaRPr dirty="0"/>
          </a:p>
          <a:p>
            <a:pPr marL="457200" lvl="0" indent="-304800" algn="l" rtl="0">
              <a:spcBef>
                <a:spcPts val="0"/>
              </a:spcBef>
              <a:spcAft>
                <a:spcPts val="0"/>
              </a:spcAft>
              <a:buSzPts val="1200"/>
              <a:buFont typeface="Calibri"/>
              <a:buAutoNum type="arabicPeriod"/>
            </a:pPr>
            <a:r>
              <a:rPr lang="en-US" dirty="0"/>
              <a:t>Tell students that this text looks at the same issues they have been exploring in Lessons 6–8 but does so by looking at some specific students. The class has listened to the audio stories of each of these students.</a:t>
            </a:r>
            <a:endParaRPr dirty="0"/>
          </a:p>
          <a:p>
            <a:pPr marL="457200" lvl="0" indent="-304800" algn="l" rtl="0">
              <a:spcBef>
                <a:spcPts val="0"/>
              </a:spcBef>
              <a:spcAft>
                <a:spcPts val="0"/>
              </a:spcAft>
              <a:buSzPts val="1200"/>
              <a:buFont typeface="Calibri"/>
              <a:buAutoNum type="arabicPeriod"/>
            </a:pPr>
            <a:r>
              <a:rPr lang="en-US" dirty="0"/>
              <a:t>Orient students to the text. Explain that the left margin is where they will take gist notes.</a:t>
            </a:r>
            <a:endParaRPr dirty="0"/>
          </a:p>
          <a:p>
            <a:pPr marL="457200" lvl="0" indent="-304800" algn="l" rtl="0">
              <a:spcBef>
                <a:spcPts val="0"/>
              </a:spcBef>
              <a:spcAft>
                <a:spcPts val="0"/>
              </a:spcAft>
              <a:buSzPts val="1200"/>
              <a:buFont typeface="Calibri"/>
              <a:buAutoNum type="arabicPeriod"/>
            </a:pPr>
            <a:r>
              <a:rPr lang="en-US" dirty="0"/>
              <a:t>Inform the students that you will read this text aloud to them while they read along silently in their heads.</a:t>
            </a:r>
            <a:endParaRPr dirty="0"/>
          </a:p>
          <a:p>
            <a:pPr marL="457200" lvl="0" indent="-304800" algn="l" rtl="0">
              <a:spcBef>
                <a:spcPts val="0"/>
              </a:spcBef>
              <a:spcAft>
                <a:spcPts val="0"/>
              </a:spcAft>
              <a:buSzPts val="1200"/>
              <a:buFont typeface="Calibri"/>
              <a:buAutoNum type="arabicPeriod"/>
            </a:pPr>
            <a:r>
              <a:rPr lang="en-US" dirty="0"/>
              <a:t>As they listen to you, they should write down the gist of each paragraph. Remind them to write legibly and small.</a:t>
            </a:r>
            <a:endParaRPr dirty="0"/>
          </a:p>
          <a:p>
            <a:pPr marL="457200" lvl="0" indent="-304800" algn="l" rtl="0">
              <a:spcBef>
                <a:spcPts val="0"/>
              </a:spcBef>
              <a:spcAft>
                <a:spcPts val="0"/>
              </a:spcAft>
              <a:buSzPts val="1200"/>
              <a:buFont typeface="Calibri"/>
              <a:buAutoNum type="arabicPeriod"/>
            </a:pPr>
            <a:r>
              <a:rPr lang="en-US" dirty="0"/>
              <a:t>Assure them that you will pause so they have time to jot down notes without missing the next part of the text, but they should feel free to underline words or phrases they think are important.</a:t>
            </a:r>
            <a:endParaRPr dirty="0"/>
          </a:p>
          <a:p>
            <a:pPr marL="457200" lvl="0" indent="-304800" algn="l" rtl="0">
              <a:spcBef>
                <a:spcPts val="0"/>
              </a:spcBef>
              <a:spcAft>
                <a:spcPts val="0"/>
              </a:spcAft>
              <a:buSzPts val="1200"/>
              <a:buFont typeface="Calibri"/>
              <a:buAutoNum type="arabicPeriod"/>
            </a:pPr>
            <a:r>
              <a:rPr lang="en-US" dirty="0"/>
              <a:t>Begin reading. Make sure students are adding to their notes as you read. This text takes about 5 minutes to read aloud, not including time to stop and allow students to take notes.</a:t>
            </a:r>
            <a:endParaRPr dirty="0"/>
          </a:p>
          <a:p>
            <a:pPr marL="457200" lvl="0" indent="-304800" algn="l" rtl="0">
              <a:spcBef>
                <a:spcPts val="0"/>
              </a:spcBef>
              <a:spcAft>
                <a:spcPts val="0"/>
              </a:spcAft>
              <a:buSzPts val="1200"/>
              <a:buFont typeface="Calibri"/>
              <a:buAutoNum type="arabicPeriod"/>
            </a:pPr>
            <a:r>
              <a:rPr lang="en-US" dirty="0"/>
              <a:t>Define the vocabulary words listed under “Vocabulary” for students as you read, and have them jot down a brief definition of each on their copy of the text. Use </a:t>
            </a:r>
            <a:r>
              <a:rPr lang="en-US" b="1" dirty="0"/>
              <a:t>Definitions in “Growing up Digital” (for teacher reference)</a:t>
            </a:r>
            <a:r>
              <a:rPr lang="en-US" dirty="0"/>
              <a:t> as a resource as needed.</a:t>
            </a:r>
            <a:endParaRPr dirty="0"/>
          </a:p>
          <a:p>
            <a:pPr marL="457200" lvl="0" indent="-304800" algn="l" rtl="0">
              <a:spcBef>
                <a:spcPts val="0"/>
              </a:spcBef>
              <a:spcAft>
                <a:spcPts val="0"/>
              </a:spcAft>
              <a:buSzPts val="1200"/>
              <a:buFont typeface="Calibri"/>
              <a:buAutoNum type="arabicPeriod"/>
            </a:pPr>
            <a:r>
              <a:rPr lang="en-US" dirty="0"/>
              <a:t>Cold call two or three students for their answers.</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Clr>
                <a:schemeClr val="dk1"/>
              </a:buClr>
              <a:buSzPts val="1200"/>
              <a:buChar char="●"/>
            </a:pPr>
            <a:r>
              <a:rPr lang="en-US" dirty="0"/>
              <a:t>Look for students to be writing gist statements in left column.</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Support for Students Who May Need it:</a:t>
            </a:r>
            <a:endParaRPr dirty="0"/>
          </a:p>
          <a:p>
            <a:pPr marL="457200" lvl="0" indent="-304800" algn="l" rtl="0">
              <a:spcBef>
                <a:spcPts val="0"/>
              </a:spcBef>
              <a:spcAft>
                <a:spcPts val="0"/>
              </a:spcAft>
              <a:buClr>
                <a:schemeClr val="dk1"/>
              </a:buClr>
              <a:buSzPts val="1200"/>
              <a:buFont typeface="Calibri"/>
              <a:buChar char="●"/>
            </a:pPr>
            <a:r>
              <a:rPr lang="en-US" dirty="0"/>
              <a:t>Consider modeling a gist statement for paragraphs 1 and 2 on slide 7.</a:t>
            </a:r>
            <a:endParaRPr dirty="0"/>
          </a:p>
          <a:p>
            <a:pPr marL="457200" lvl="0" indent="0" algn="l" rtl="0">
              <a:spcBef>
                <a:spcPts val="0"/>
              </a:spcBef>
              <a:spcAft>
                <a:spcPts val="0"/>
              </a:spcAft>
              <a:buNone/>
            </a:pPr>
            <a:endParaRPr b="1" dirty="0"/>
          </a:p>
        </p:txBody>
      </p:sp>
      <p:sp>
        <p:nvSpPr>
          <p:cNvPr id="230" name="Google Shape;230;g42526b219e_0_4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83074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a:t>
            </a:r>
            <a:r>
              <a:rPr lang="en-US" b="1" dirty="0" smtClean="0"/>
              <a:t>13-15 </a:t>
            </a:r>
            <a:r>
              <a:rPr lang="en-US" b="1" dirty="0"/>
              <a:t>minutes </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class, partners</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Work Time B: Reading Closely: “Growing up Digital”</a:t>
            </a:r>
            <a:endParaRPr b="1" dirty="0"/>
          </a:p>
          <a:p>
            <a:pPr marL="45720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r>
              <a:rPr lang="en-US" dirty="0"/>
              <a:t> </a:t>
            </a:r>
            <a:r>
              <a:rPr lang="en-US" dirty="0" smtClean="0"/>
              <a:t>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Teacher Act</a:t>
            </a:r>
            <a:r>
              <a:rPr lang="en-US" dirty="0"/>
              <a:t>ions:</a:t>
            </a:r>
            <a:endParaRPr dirty="0"/>
          </a:p>
          <a:p>
            <a:pPr marL="457200" marR="0" lvl="0" indent="-304800" algn="l" rtl="0">
              <a:lnSpc>
                <a:spcPct val="100000"/>
              </a:lnSpc>
              <a:spcBef>
                <a:spcPts val="0"/>
              </a:spcBef>
              <a:spcAft>
                <a:spcPts val="0"/>
              </a:spcAft>
              <a:buSzPts val="1200"/>
              <a:buFont typeface="Calibri"/>
              <a:buAutoNum type="arabicPeriod"/>
            </a:pPr>
            <a:r>
              <a:rPr lang="en-US" dirty="0"/>
              <a:t>Arrange students in pairs. </a:t>
            </a:r>
            <a:endParaRPr dirty="0"/>
          </a:p>
          <a:p>
            <a:pPr marL="457200" marR="0" lvl="0" indent="-304800" algn="l" rtl="0">
              <a:lnSpc>
                <a:spcPct val="100000"/>
              </a:lnSpc>
              <a:spcBef>
                <a:spcPts val="0"/>
              </a:spcBef>
              <a:spcAft>
                <a:spcPts val="0"/>
              </a:spcAft>
              <a:buSzPts val="1200"/>
              <a:buFont typeface="Calibri"/>
              <a:buAutoNum type="arabicPeriod"/>
            </a:pPr>
            <a:r>
              <a:rPr lang="en-US" dirty="0"/>
              <a:t>Tell them they will now </a:t>
            </a:r>
            <a:r>
              <a:rPr lang="en-US" b="0" dirty="0"/>
              <a:t>read “Growing Up Digital” closely </a:t>
            </a:r>
            <a:r>
              <a:rPr lang="en-US" dirty="0"/>
              <a:t>with a partner, just as they did in the last lesson. </a:t>
            </a:r>
            <a:endParaRPr dirty="0"/>
          </a:p>
          <a:p>
            <a:pPr marL="457200" marR="0" lvl="0" indent="-304800" algn="l" rtl="0">
              <a:lnSpc>
                <a:spcPct val="100000"/>
              </a:lnSpc>
              <a:spcBef>
                <a:spcPts val="0"/>
              </a:spcBef>
              <a:spcAft>
                <a:spcPts val="0"/>
              </a:spcAft>
              <a:buSzPts val="1200"/>
              <a:buFont typeface="Calibri"/>
              <a:buAutoNum type="arabicPeriod"/>
            </a:pPr>
            <a:r>
              <a:rPr lang="en-US" dirty="0"/>
              <a:t>They will read with some guiding questions.</a:t>
            </a:r>
            <a:endParaRPr dirty="0"/>
          </a:p>
          <a:p>
            <a:pPr marL="457200" marR="0" lvl="0" indent="-304800" algn="l" rtl="0">
              <a:lnSpc>
                <a:spcPct val="100000"/>
              </a:lnSpc>
              <a:spcBef>
                <a:spcPts val="0"/>
              </a:spcBef>
              <a:spcAft>
                <a:spcPts val="0"/>
              </a:spcAft>
              <a:buSzPts val="1200"/>
              <a:buFont typeface="Calibri"/>
              <a:buAutoNum type="arabicPeriod"/>
            </a:pPr>
            <a:r>
              <a:rPr lang="en-US" dirty="0"/>
              <a:t>After they have discussed the questions, they will write their ideas on the right-hand side of the paper.</a:t>
            </a:r>
            <a:endParaRPr dirty="0"/>
          </a:p>
          <a:p>
            <a:pPr marL="457200" marR="0" lvl="0" indent="-304800" algn="l" rtl="0">
              <a:lnSpc>
                <a:spcPct val="100000"/>
              </a:lnSpc>
              <a:spcBef>
                <a:spcPts val="0"/>
              </a:spcBef>
              <a:spcAft>
                <a:spcPts val="0"/>
              </a:spcAft>
              <a:buSzPts val="1200"/>
              <a:buFont typeface="Calibri"/>
              <a:buAutoNum type="arabicPeriod"/>
            </a:pPr>
            <a:r>
              <a:rPr lang="en-US" dirty="0"/>
              <a:t>Distribute </a:t>
            </a:r>
            <a:r>
              <a:rPr lang="en-US" b="1" dirty="0"/>
              <a:t>Text-Dependent Questions: “Growing Up Digital.”</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Ask the students to read along as you read the directions. </a:t>
            </a:r>
            <a:endParaRPr dirty="0"/>
          </a:p>
          <a:p>
            <a:pPr marL="457200" marR="0" lvl="0" indent="-304800" algn="l" rtl="0">
              <a:lnSpc>
                <a:spcPct val="100000"/>
              </a:lnSpc>
              <a:spcBef>
                <a:spcPts val="0"/>
              </a:spcBef>
              <a:spcAft>
                <a:spcPts val="0"/>
              </a:spcAft>
              <a:buSzPts val="1200"/>
              <a:buFont typeface="Calibri"/>
              <a:buAutoNum type="arabicPeriod"/>
            </a:pPr>
            <a:r>
              <a:rPr lang="en-US" dirty="0"/>
              <a:t>Clarify any questions. Invite them to begin; circulate to help as needed.</a:t>
            </a:r>
            <a:endParaRPr dirty="0"/>
          </a:p>
          <a:p>
            <a:pPr marL="457200" marR="0" lvl="0" indent="-304800" algn="l" rtl="0">
              <a:lnSpc>
                <a:spcPct val="100000"/>
              </a:lnSpc>
              <a:spcBef>
                <a:spcPts val="0"/>
              </a:spcBef>
              <a:spcAft>
                <a:spcPts val="0"/>
              </a:spcAft>
              <a:buSzPts val="1200"/>
              <a:buFont typeface="Calibri"/>
              <a:buAutoNum type="arabicPeriod"/>
            </a:pPr>
            <a:r>
              <a:rPr lang="en-US" dirty="0"/>
              <a:t>After 10 minutes, debrief students on the questions.</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Use </a:t>
            </a:r>
            <a:r>
              <a:rPr lang="en-US" b="1" dirty="0"/>
              <a:t>Text-Dependent Questions: “Growing Up Digital” (answers, for teacher reference) </a:t>
            </a:r>
            <a:r>
              <a:rPr lang="en-US" dirty="0"/>
              <a:t>as a guide.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Look for students to be reading and answering questions.</a:t>
            </a:r>
            <a:endParaRPr dirty="0"/>
          </a:p>
          <a:p>
            <a:pPr marL="914400" marR="0" lvl="1" indent="-304800" algn="l" rtl="0">
              <a:lnSpc>
                <a:spcPct val="100000"/>
              </a:lnSpc>
              <a:spcBef>
                <a:spcPts val="0"/>
              </a:spcBef>
              <a:spcAft>
                <a:spcPts val="0"/>
              </a:spcAft>
              <a:buSzPts val="1200"/>
              <a:buFont typeface="Calibri"/>
              <a:buChar char="○"/>
            </a:pPr>
            <a:r>
              <a:rPr lang="en-US" dirty="0"/>
              <a:t>For question 1, look for students to write something like, </a:t>
            </a:r>
            <a:r>
              <a:rPr lang="en-US" dirty="0" smtClean="0"/>
              <a:t>“</a:t>
            </a:r>
            <a:r>
              <a:rPr lang="en-US" b="0" dirty="0" smtClean="0"/>
              <a:t>Vishal </a:t>
            </a:r>
            <a:r>
              <a:rPr lang="en-US" b="0" dirty="0"/>
              <a:t>puts a human face on the central idea. It draws us into the story of the text and makes us want to know more</a:t>
            </a:r>
            <a:r>
              <a:rPr lang="en-US" b="0" dirty="0" smtClean="0"/>
              <a:t>.” </a:t>
            </a:r>
            <a:endParaRPr b="0" dirty="0"/>
          </a:p>
          <a:p>
            <a:pPr marL="914400" marR="0" lvl="1" indent="-304800" algn="l" rtl="0">
              <a:lnSpc>
                <a:spcPct val="100000"/>
              </a:lnSpc>
              <a:spcBef>
                <a:spcPts val="0"/>
              </a:spcBef>
              <a:spcAft>
                <a:spcPts val="0"/>
              </a:spcAft>
              <a:buSzPts val="1200"/>
              <a:buFont typeface="Calibri"/>
              <a:buChar char="○"/>
            </a:pPr>
            <a:r>
              <a:rPr lang="en-US" b="0" dirty="0"/>
              <a:t>For question 2, look for them to write something like, </a:t>
            </a:r>
            <a:r>
              <a:rPr lang="en-US" b="0" dirty="0" smtClean="0"/>
              <a:t>“</a:t>
            </a:r>
            <a:r>
              <a:rPr lang="en-US" b="0" i="1" dirty="0" smtClean="0"/>
              <a:t>Tension</a:t>
            </a:r>
            <a:r>
              <a:rPr lang="en-US" b="0" dirty="0" smtClean="0"/>
              <a:t> </a:t>
            </a:r>
            <a:r>
              <a:rPr lang="en-US" b="0" dirty="0"/>
              <a:t>is when something is stressed or stretched tight. Technology gives benefits to school, but it also has dangers. This is a tension</a:t>
            </a:r>
            <a:r>
              <a:rPr lang="en-US" b="0" dirty="0" smtClean="0"/>
              <a:t>.” </a:t>
            </a:r>
            <a:endParaRPr b="0" dirty="0"/>
          </a:p>
          <a:p>
            <a:pPr marL="914400" marR="0" lvl="1" indent="-304800" algn="l" rtl="0">
              <a:lnSpc>
                <a:spcPct val="100000"/>
              </a:lnSpc>
              <a:spcBef>
                <a:spcPts val="0"/>
              </a:spcBef>
              <a:spcAft>
                <a:spcPts val="0"/>
              </a:spcAft>
              <a:buSzPts val="1200"/>
              <a:buFont typeface="Calibri"/>
              <a:buChar char="○"/>
            </a:pPr>
            <a:r>
              <a:rPr lang="en-US" b="0" dirty="0"/>
              <a:t>For question 3, look for something </a:t>
            </a:r>
            <a:r>
              <a:rPr lang="en-US" b="0" dirty="0" smtClean="0"/>
              <a:t>like, “Expert </a:t>
            </a:r>
            <a:r>
              <a:rPr lang="en-US" b="0" dirty="0"/>
              <a:t>opinions that agree with the main idea are one way the central idea is made stronger and more valid</a:t>
            </a:r>
            <a:r>
              <a:rPr lang="en-US" b="0" dirty="0" smtClean="0"/>
              <a:t>.” </a:t>
            </a:r>
            <a:endParaRPr b="0" dirty="0"/>
          </a:p>
          <a:p>
            <a:pPr marL="914400" marR="0" lvl="1" indent="-304800" algn="l" rtl="0">
              <a:lnSpc>
                <a:spcPct val="100000"/>
              </a:lnSpc>
              <a:spcBef>
                <a:spcPts val="0"/>
              </a:spcBef>
              <a:spcAft>
                <a:spcPts val="0"/>
              </a:spcAft>
              <a:buSzPts val="1200"/>
              <a:buFont typeface="Calibri"/>
              <a:buChar char="○"/>
            </a:pPr>
            <a:r>
              <a:rPr lang="en-US" b="0" dirty="0"/>
              <a:t>For question 4, look for something like, </a:t>
            </a:r>
            <a:r>
              <a:rPr lang="en-US" b="0" dirty="0" smtClean="0"/>
              <a:t>“The </a:t>
            </a:r>
            <a:r>
              <a:rPr lang="en-US" b="0" dirty="0"/>
              <a:t>article is addressing the ideas that technology can be beneficial in order to point out how difficult it is to resist technology and create balance</a:t>
            </a:r>
            <a:r>
              <a:rPr lang="en-US" b="0" dirty="0" smtClean="0"/>
              <a:t>.”</a:t>
            </a:r>
            <a:endParaRPr b="0" dirty="0"/>
          </a:p>
          <a:p>
            <a:pPr marL="914400" marR="0" lvl="1" indent="-304800" algn="l" rtl="0">
              <a:lnSpc>
                <a:spcPct val="100000"/>
              </a:lnSpc>
              <a:spcBef>
                <a:spcPts val="0"/>
              </a:spcBef>
              <a:spcAft>
                <a:spcPts val="0"/>
              </a:spcAft>
              <a:buSzPts val="1200"/>
              <a:buFont typeface="Calibri"/>
              <a:buChar char="○"/>
            </a:pPr>
            <a:r>
              <a:rPr lang="en-US" b="0" dirty="0"/>
              <a:t>For question 5, look for something </a:t>
            </a:r>
            <a:r>
              <a:rPr lang="en-US" b="0" dirty="0" smtClean="0"/>
              <a:t>like, “Vishal </a:t>
            </a:r>
            <a:r>
              <a:rPr lang="en-US" b="0" dirty="0"/>
              <a:t>has found a passion for filmmaking through technology, and identifies himself as a filmmaker. He may get strong doses of dopamine from his film work. However, he may not have enough development in his prefrontal lobe to be able to make balanced decisions about how he spends his time online</a:t>
            </a:r>
            <a:r>
              <a:rPr lang="en-US" b="0" dirty="0" smtClean="0"/>
              <a:t>.”</a:t>
            </a:r>
            <a:endParaRPr b="0" dirty="0"/>
          </a:p>
          <a:p>
            <a:pPr marL="457200" marR="0" lvl="0" indent="0" algn="l" rtl="0">
              <a:lnSpc>
                <a:spcPct val="100000"/>
              </a:lnSpc>
              <a:spcBef>
                <a:spcPts val="0"/>
              </a:spcBef>
              <a:spcAft>
                <a:spcPts val="0"/>
              </a:spcAft>
              <a:buNone/>
            </a:pPr>
            <a:r>
              <a:rPr lang="en-US" b="1" dirty="0"/>
              <a:t>  </a:t>
            </a: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Consider reading aloud with a small group and model first question.</a:t>
            </a:r>
            <a:endParaRPr dirty="0"/>
          </a:p>
          <a:p>
            <a:pPr marL="457200" lvl="0" indent="0" algn="l" rtl="0">
              <a:lnSpc>
                <a:spcPct val="100000"/>
              </a:lnSpc>
              <a:spcBef>
                <a:spcPts val="0"/>
              </a:spcBef>
              <a:spcAft>
                <a:spcPts val="0"/>
              </a:spcAft>
              <a:buNone/>
            </a:pPr>
            <a:endParaRPr dirty="0"/>
          </a:p>
        </p:txBody>
      </p:sp>
      <p:sp>
        <p:nvSpPr>
          <p:cNvPr id="241" name="Google Shape;24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369371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1490038b7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g41490038b7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sz="1200" b="1" dirty="0">
                <a:latin typeface="Calibri" panose="020F0502020204030204" pitchFamily="34" charset="0"/>
              </a:rPr>
              <a:t>Suggested slide pacing:  </a:t>
            </a:r>
            <a:r>
              <a:rPr lang="en-US" sz="1200" b="1" dirty="0" smtClean="0">
                <a:latin typeface="Calibri" panose="020F0502020204030204" pitchFamily="34" charset="0"/>
              </a:rPr>
              <a:t>23-25 </a:t>
            </a:r>
            <a:r>
              <a:rPr lang="en-US" sz="1200" b="1" dirty="0">
                <a:latin typeface="Calibri" panose="020F0502020204030204" pitchFamily="34" charset="0"/>
              </a:rPr>
              <a:t>minutes (this slide, 7-8 minutes)</a:t>
            </a:r>
            <a:endParaRPr sz="1200" dirty="0">
              <a:latin typeface="Calibri" panose="020F0502020204030204" pitchFamily="34" charset="0"/>
            </a:endParaRPr>
          </a:p>
          <a:p>
            <a:pPr marL="0" lvl="0" indent="0" algn="l" rtl="0">
              <a:spcBef>
                <a:spcPts val="0"/>
              </a:spcBef>
              <a:spcAft>
                <a:spcPts val="0"/>
              </a:spcAft>
              <a:buClr>
                <a:schemeClr val="dk1"/>
              </a:buClr>
              <a:buSzPts val="1200"/>
              <a:buFont typeface="Calibri"/>
              <a:buNone/>
            </a:pPr>
            <a:r>
              <a:rPr lang="en-US" sz="1200" b="1" dirty="0">
                <a:latin typeface="Calibri" panose="020F0502020204030204" pitchFamily="34" charset="0"/>
              </a:rPr>
              <a:t>Student Grouping: whole class, </a:t>
            </a:r>
            <a:r>
              <a:rPr lang="en-US" sz="1200" b="1" dirty="0" smtClean="0">
                <a:latin typeface="Calibri" panose="020F0502020204030204" pitchFamily="34" charset="0"/>
              </a:rPr>
              <a:t>partners</a:t>
            </a:r>
          </a:p>
          <a:p>
            <a:pPr marL="0" lvl="0" indent="0" algn="l" rtl="0">
              <a:spcBef>
                <a:spcPts val="0"/>
              </a:spcBef>
              <a:spcAft>
                <a:spcPts val="0"/>
              </a:spcAft>
              <a:buClr>
                <a:schemeClr val="dk1"/>
              </a:buClr>
              <a:buSzPts val="1200"/>
              <a:buFont typeface="Calibri"/>
              <a:buNone/>
            </a:pPr>
            <a:endParaRPr sz="1200" b="1" dirty="0">
              <a:latin typeface="Calibri" panose="020F0502020204030204" pitchFamily="34" charset="0"/>
            </a:endParaRPr>
          </a:p>
          <a:p>
            <a:pPr marL="0" lvl="0" indent="0" algn="l" rtl="0">
              <a:spcBef>
                <a:spcPts val="0"/>
              </a:spcBef>
              <a:spcAft>
                <a:spcPts val="0"/>
              </a:spcAft>
              <a:buClr>
                <a:schemeClr val="dk1"/>
              </a:buClr>
              <a:buSzPts val="1200"/>
              <a:buFont typeface="Calibri"/>
              <a:buNone/>
            </a:pPr>
            <a:r>
              <a:rPr lang="en-US" sz="1200" b="1" dirty="0">
                <a:latin typeface="Calibri" panose="020F0502020204030204" pitchFamily="34" charset="0"/>
              </a:rPr>
              <a:t>slide 1 of 4</a:t>
            </a:r>
            <a:endParaRPr sz="1200" b="1" dirty="0">
              <a:latin typeface="Calibri" panose="020F0502020204030204" pitchFamily="34" charset="0"/>
            </a:endParaRPr>
          </a:p>
          <a:p>
            <a:pPr marL="0" lvl="0" indent="0" algn="l" rtl="0">
              <a:spcBef>
                <a:spcPts val="0"/>
              </a:spcBef>
              <a:spcAft>
                <a:spcPts val="0"/>
              </a:spcAft>
              <a:buClr>
                <a:schemeClr val="dk1"/>
              </a:buClr>
              <a:buSzPts val="1200"/>
              <a:buFont typeface="Calibri"/>
              <a:buNone/>
            </a:pPr>
            <a:endParaRPr sz="1200" b="1" dirty="0">
              <a:latin typeface="Calibri" panose="020F0502020204030204" pitchFamily="34" charset="0"/>
            </a:endParaRPr>
          </a:p>
          <a:p>
            <a:pPr marL="0" lvl="0" indent="0" algn="l" rtl="0">
              <a:spcBef>
                <a:spcPts val="0"/>
              </a:spcBef>
              <a:spcAft>
                <a:spcPts val="0"/>
              </a:spcAft>
              <a:buClr>
                <a:schemeClr val="dk1"/>
              </a:buClr>
              <a:buSzPts val="1200"/>
              <a:buFont typeface="Calibri"/>
              <a:buNone/>
            </a:pPr>
            <a:r>
              <a:rPr lang="en-US" sz="1200" b="1" dirty="0">
                <a:latin typeface="Calibri" panose="020F0502020204030204" pitchFamily="34" charset="0"/>
              </a:rPr>
              <a:t>Work Time C: Analyzing the Main Idea: “Growing up Digital”</a:t>
            </a:r>
            <a:endParaRPr sz="1200" b="1" dirty="0">
              <a:latin typeface="Calibri" panose="020F0502020204030204" pitchFamily="34" charset="0"/>
            </a:endParaRPr>
          </a:p>
          <a:p>
            <a:pPr marL="171450" marR="0" lvl="0" indent="-95250" algn="l" rtl="0">
              <a:lnSpc>
                <a:spcPct val="100000"/>
              </a:lnSpc>
              <a:spcBef>
                <a:spcPts val="0"/>
              </a:spcBef>
              <a:spcAft>
                <a:spcPts val="0"/>
              </a:spcAft>
              <a:buClr>
                <a:schemeClr val="dk1"/>
              </a:buClr>
              <a:buSzPts val="1200"/>
              <a:buFont typeface="Arial"/>
              <a:buNone/>
            </a:pPr>
            <a:endParaRPr sz="1200" b="1" dirty="0">
              <a:latin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Calibri"/>
              <a:buNone/>
            </a:pPr>
            <a:r>
              <a:rPr lang="en-US" sz="1200" dirty="0">
                <a:latin typeface="Calibri" panose="020F0502020204030204" pitchFamily="34" charset="0"/>
              </a:rPr>
              <a:t>Teaching Notes</a:t>
            </a:r>
            <a:r>
              <a:rPr lang="en-US" sz="1200" i="0" u="none" strike="noStrike" cap="none" dirty="0">
                <a:solidFill>
                  <a:schemeClr val="dk1"/>
                </a:solidFill>
                <a:latin typeface="Calibri" panose="020F0502020204030204" pitchFamily="34" charset="0"/>
              </a:rPr>
              <a:t>: </a:t>
            </a:r>
            <a:endParaRPr sz="1200" dirty="0">
              <a:latin typeface="Calibri" panose="020F0502020204030204" pitchFamily="34" charset="0"/>
            </a:endParaRPr>
          </a:p>
          <a:p>
            <a:pPr marL="457200" marR="0" lvl="0" indent="-317500" algn="l" rtl="0">
              <a:lnSpc>
                <a:spcPct val="100000"/>
              </a:lnSpc>
              <a:spcBef>
                <a:spcPts val="0"/>
              </a:spcBef>
              <a:spcAft>
                <a:spcPts val="0"/>
              </a:spcAft>
              <a:buSzPct val="100000"/>
              <a:buChar char="●"/>
            </a:pPr>
            <a:r>
              <a:rPr lang="en-US" sz="1200" dirty="0">
                <a:latin typeface="Calibri" panose="020F0502020204030204" pitchFamily="34" charset="0"/>
              </a:rPr>
              <a:t>Students will be working with text structure here to help them understand the text. They will use the </a:t>
            </a:r>
            <a:r>
              <a:rPr lang="en-US" sz="1200" b="1" dirty="0">
                <a:latin typeface="Calibri" panose="020F0502020204030204" pitchFamily="34" charset="0"/>
              </a:rPr>
              <a:t>neurologist’s notebook </a:t>
            </a:r>
            <a:r>
              <a:rPr lang="en-US" sz="1200" dirty="0">
                <a:latin typeface="Calibri" panose="020F0502020204030204" pitchFamily="34" charset="0"/>
              </a:rPr>
              <a:t>to deconstruct the text structure, which will help them better understand the text.</a:t>
            </a:r>
            <a:endParaRPr sz="1200" dirty="0">
              <a:latin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Calibri"/>
              <a:buNone/>
            </a:pPr>
            <a:endParaRPr sz="1200" dirty="0">
              <a:latin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latin typeface="Calibri" panose="020F0502020204030204" pitchFamily="34" charset="0"/>
              </a:rPr>
              <a:t>Teacher Actions:</a:t>
            </a:r>
            <a:endParaRPr sz="1200" i="0" u="none" strike="noStrike" cap="none" dirty="0">
              <a:solidFill>
                <a:schemeClr val="dk1"/>
              </a:solidFill>
              <a:latin typeface="Calibri" panose="020F0502020204030204" pitchFamily="34" charset="0"/>
            </a:endParaRPr>
          </a:p>
          <a:p>
            <a:pPr marL="457200" marR="0" lvl="0" indent="-304800" algn="l" rtl="0">
              <a:lnSpc>
                <a:spcPct val="100000"/>
              </a:lnSpc>
              <a:spcBef>
                <a:spcPts val="0"/>
              </a:spcBef>
              <a:spcAft>
                <a:spcPts val="0"/>
              </a:spcAft>
              <a:buSzPts val="1200"/>
              <a:buFont typeface="Calibri"/>
              <a:buAutoNum type="arabicPeriod"/>
            </a:pPr>
            <a:r>
              <a:rPr lang="en-US" sz="1200" dirty="0">
                <a:latin typeface="Calibri" panose="020F0502020204030204" pitchFamily="34" charset="0"/>
              </a:rPr>
              <a:t>Distribute </a:t>
            </a:r>
            <a:r>
              <a:rPr lang="en-US" sz="1200" b="1" dirty="0">
                <a:latin typeface="Calibri" panose="020F0502020204030204" pitchFamily="34" charset="0"/>
              </a:rPr>
              <a:t>neurologist’s notebook #5 </a:t>
            </a:r>
            <a:r>
              <a:rPr lang="en-US" sz="1200" dirty="0">
                <a:latin typeface="Calibri" panose="020F0502020204030204" pitchFamily="34" charset="0"/>
              </a:rPr>
              <a:t>and display it </a:t>
            </a:r>
            <a:r>
              <a:rPr lang="en-US" sz="1200" b="0" dirty="0">
                <a:latin typeface="Calibri" panose="020F0502020204030204" pitchFamily="34" charset="0"/>
              </a:rPr>
              <a:t>with a document camera.</a:t>
            </a:r>
            <a:endParaRPr sz="1200" b="0" dirty="0">
              <a:latin typeface="Calibri" panose="020F0502020204030204" pitchFamily="34" charset="0"/>
            </a:endParaRPr>
          </a:p>
          <a:p>
            <a:pPr marL="457200" marR="0" lvl="0" indent="-304800" algn="l" rtl="0">
              <a:lnSpc>
                <a:spcPct val="100000"/>
              </a:lnSpc>
              <a:spcBef>
                <a:spcPts val="0"/>
              </a:spcBef>
              <a:spcAft>
                <a:spcPts val="0"/>
              </a:spcAft>
              <a:buSzPts val="1200"/>
              <a:buFont typeface="Calibri"/>
              <a:buAutoNum type="arabicPeriod"/>
            </a:pPr>
            <a:r>
              <a:rPr lang="en-US" sz="1200" b="0" dirty="0">
                <a:latin typeface="Calibri" panose="020F0502020204030204" pitchFamily="34" charset="0"/>
              </a:rPr>
              <a:t>Explain that “Growing Up Digital” is an informational text that is structured similarly to the other informational texts students have read. It starts with an anecdote, gives some background, and then explores an issue.</a:t>
            </a:r>
            <a:endParaRPr sz="1200" b="0" dirty="0">
              <a:latin typeface="Calibri" panose="020F0502020204030204" pitchFamily="34" charset="0"/>
            </a:endParaRPr>
          </a:p>
          <a:p>
            <a:pPr marL="457200" marR="0" lvl="0" indent="-304800" algn="l" rtl="0">
              <a:lnSpc>
                <a:spcPct val="100000"/>
              </a:lnSpc>
              <a:spcBef>
                <a:spcPts val="0"/>
              </a:spcBef>
              <a:spcAft>
                <a:spcPts val="0"/>
              </a:spcAft>
              <a:buSzPts val="1200"/>
              <a:buFont typeface="Calibri"/>
              <a:buAutoNum type="arabicPeriod"/>
            </a:pPr>
            <a:r>
              <a:rPr lang="en-US" sz="1200" b="0" dirty="0">
                <a:latin typeface="Calibri" panose="020F0502020204030204" pitchFamily="34" charset="0"/>
              </a:rPr>
              <a:t>Ask students to turn and talk: </a:t>
            </a:r>
            <a:r>
              <a:rPr lang="en-US" sz="1200" b="0" i="1" dirty="0">
                <a:latin typeface="Calibri" panose="020F0502020204030204" pitchFamily="34" charset="0"/>
              </a:rPr>
              <a:t>“What is the main idea of this text?”</a:t>
            </a:r>
            <a:endParaRPr sz="1200" b="0" i="1" dirty="0">
              <a:latin typeface="Calibri" panose="020F0502020204030204" pitchFamily="34" charset="0"/>
            </a:endParaRPr>
          </a:p>
          <a:p>
            <a:pPr marL="457200" marR="0" lvl="0" indent="-304800" algn="l" rtl="0">
              <a:lnSpc>
                <a:spcPct val="100000"/>
              </a:lnSpc>
              <a:spcBef>
                <a:spcPts val="0"/>
              </a:spcBef>
              <a:spcAft>
                <a:spcPts val="0"/>
              </a:spcAft>
              <a:buSzPts val="1200"/>
              <a:buFont typeface="Calibri"/>
              <a:buAutoNum type="arabicPeriod"/>
            </a:pPr>
            <a:r>
              <a:rPr lang="en-US" sz="1200" b="0" dirty="0">
                <a:latin typeface="Calibri" panose="020F0502020204030204" pitchFamily="34" charset="0"/>
              </a:rPr>
              <a:t>Tell them to skim back through the first page of the text and underline a sentence that hints at the main idea.</a:t>
            </a:r>
            <a:endParaRPr sz="1200" b="0" dirty="0">
              <a:latin typeface="Calibri" panose="020F0502020204030204" pitchFamily="34" charset="0"/>
            </a:endParaRPr>
          </a:p>
          <a:p>
            <a:pPr marL="457200" marR="0" lvl="0" indent="-304800" algn="l" rtl="0">
              <a:lnSpc>
                <a:spcPct val="100000"/>
              </a:lnSpc>
              <a:spcBef>
                <a:spcPts val="0"/>
              </a:spcBef>
              <a:spcAft>
                <a:spcPts val="0"/>
              </a:spcAft>
              <a:buSzPts val="1200"/>
              <a:buFont typeface="Calibri"/>
              <a:buAutoNum type="arabicPeriod"/>
            </a:pPr>
            <a:r>
              <a:rPr lang="en-US" sz="1200" b="0" dirty="0">
                <a:latin typeface="Calibri" panose="020F0502020204030204" pitchFamily="34" charset="0"/>
              </a:rPr>
              <a:t>Ask for students to share out. </a:t>
            </a:r>
            <a:endParaRPr sz="1200" b="0" dirty="0">
              <a:latin typeface="Calibri" panose="020F0502020204030204" pitchFamily="34" charset="0"/>
            </a:endParaRPr>
          </a:p>
          <a:p>
            <a:pPr marL="457200" marR="0" lvl="0" indent="-304800" algn="l" rtl="0">
              <a:lnSpc>
                <a:spcPct val="100000"/>
              </a:lnSpc>
              <a:spcBef>
                <a:spcPts val="0"/>
              </a:spcBef>
              <a:spcAft>
                <a:spcPts val="0"/>
              </a:spcAft>
              <a:buSzPts val="1200"/>
              <a:buFont typeface="Calibri"/>
              <a:buAutoNum type="arabicPeriod"/>
            </a:pPr>
            <a:r>
              <a:rPr lang="en-US" sz="1200" b="0" dirty="0">
                <a:latin typeface="Calibri" panose="020F0502020204030204" pitchFamily="34" charset="0"/>
              </a:rPr>
              <a:t>Direct students to Paragraph 4 of “Growing Up Digital,” an</a:t>
            </a:r>
            <a:r>
              <a:rPr lang="en-US" sz="1200" dirty="0">
                <a:latin typeface="Calibri" panose="020F0502020204030204" pitchFamily="34" charset="0"/>
              </a:rPr>
              <a:t>d point out that the main idea is directly stated in the second sentence. </a:t>
            </a:r>
            <a:endParaRPr sz="1200" dirty="0">
              <a:latin typeface="Calibri" panose="020F0502020204030204" pitchFamily="34" charset="0"/>
            </a:endParaRPr>
          </a:p>
          <a:p>
            <a:pPr marL="457200" marR="0" lvl="0" indent="-304800" algn="l" rtl="0">
              <a:lnSpc>
                <a:spcPct val="100000"/>
              </a:lnSpc>
              <a:spcBef>
                <a:spcPts val="0"/>
              </a:spcBef>
              <a:spcAft>
                <a:spcPts val="0"/>
              </a:spcAft>
              <a:buSzPts val="1200"/>
              <a:buFont typeface="Calibri"/>
              <a:buAutoNum type="arabicPeriod"/>
            </a:pPr>
            <a:r>
              <a:rPr lang="en-US" sz="1200" dirty="0">
                <a:latin typeface="Calibri" panose="020F0502020204030204" pitchFamily="34" charset="0"/>
              </a:rPr>
              <a:t>Write it on the displayed </a:t>
            </a:r>
            <a:r>
              <a:rPr lang="en-US" sz="1200" b="1" dirty="0">
                <a:latin typeface="Calibri" panose="020F0502020204030204" pitchFamily="34" charset="0"/>
              </a:rPr>
              <a:t>neurologist’s notebook #5 </a:t>
            </a:r>
            <a:r>
              <a:rPr lang="en-US" sz="1200" dirty="0">
                <a:latin typeface="Calibri" panose="020F0502020204030204" pitchFamily="34" charset="0"/>
              </a:rPr>
              <a:t>and ask students to do the same on their copy. Refer to </a:t>
            </a:r>
            <a:r>
              <a:rPr lang="en-US" sz="1200" b="1" dirty="0">
                <a:latin typeface="Calibri" panose="020F0502020204030204" pitchFamily="34" charset="0"/>
              </a:rPr>
              <a:t>neurologist’s notebook #5 (answers, for teacher reference) </a:t>
            </a:r>
            <a:r>
              <a:rPr lang="en-US" sz="1200" dirty="0">
                <a:latin typeface="Calibri" panose="020F0502020204030204" pitchFamily="34" charset="0"/>
              </a:rPr>
              <a:t>as needed.</a:t>
            </a:r>
            <a:endParaRPr sz="1200" dirty="0">
              <a:latin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Calibri"/>
              <a:buNone/>
            </a:pPr>
            <a:endParaRPr sz="1200" dirty="0">
              <a:latin typeface="Calibri" panose="020F0502020204030204" pitchFamily="34" charset="0"/>
            </a:endParaRPr>
          </a:p>
          <a:p>
            <a:pPr marL="0" lvl="0" indent="0" algn="l" rtl="0">
              <a:spcBef>
                <a:spcPts val="0"/>
              </a:spcBef>
              <a:spcAft>
                <a:spcPts val="0"/>
              </a:spcAft>
              <a:buNone/>
            </a:pPr>
            <a:r>
              <a:rPr lang="en-US" sz="1200" dirty="0">
                <a:latin typeface="Calibri" panose="020F0502020204030204" pitchFamily="34" charset="0"/>
              </a:rPr>
              <a:t>Student Look </a:t>
            </a:r>
            <a:r>
              <a:rPr lang="en-US" sz="1200" dirty="0" err="1">
                <a:latin typeface="Calibri" panose="020F0502020204030204" pitchFamily="34" charset="0"/>
              </a:rPr>
              <a:t>Fors</a:t>
            </a:r>
            <a:r>
              <a:rPr lang="en-US" sz="1200" dirty="0">
                <a:latin typeface="Calibri" panose="020F0502020204030204" pitchFamily="34" charset="0"/>
              </a:rPr>
              <a:t>/Listen </a:t>
            </a:r>
            <a:r>
              <a:rPr lang="en-US" sz="1200" dirty="0" err="1">
                <a:latin typeface="Calibri" panose="020F0502020204030204" pitchFamily="34" charset="0"/>
              </a:rPr>
              <a:t>Fors</a:t>
            </a:r>
            <a:r>
              <a:rPr lang="en-US" sz="1200" dirty="0">
                <a:latin typeface="Calibri" panose="020F0502020204030204" pitchFamily="34" charset="0"/>
              </a:rPr>
              <a:t>:</a:t>
            </a:r>
            <a:endParaRPr sz="1200" dirty="0">
              <a:latin typeface="Calibri" panose="020F0502020204030204" pitchFamily="34" charset="0"/>
            </a:endParaRPr>
          </a:p>
          <a:p>
            <a:pPr marL="457200" lvl="0" indent="-317500" algn="l" rtl="0">
              <a:spcBef>
                <a:spcPts val="0"/>
              </a:spcBef>
              <a:spcAft>
                <a:spcPts val="0"/>
              </a:spcAft>
              <a:buSzPct val="100000"/>
              <a:buChar char="●"/>
            </a:pPr>
            <a:r>
              <a:rPr lang="en-US" sz="1200" dirty="0">
                <a:latin typeface="Calibri" panose="020F0502020204030204" pitchFamily="34" charset="0"/>
              </a:rPr>
              <a:t>Look that students are paying attention and taking notes. They should be writing something </a:t>
            </a:r>
            <a:r>
              <a:rPr lang="en-US" sz="1200" b="0" dirty="0">
                <a:latin typeface="Calibri" panose="020F0502020204030204" pitchFamily="34" charset="0"/>
              </a:rPr>
              <a:t>like </a:t>
            </a:r>
            <a:r>
              <a:rPr lang="en-US" sz="1200" b="0" dirty="0" smtClean="0">
                <a:latin typeface="Calibri" panose="020F0502020204030204" pitchFamily="34" charset="0"/>
              </a:rPr>
              <a:t>“</a:t>
            </a:r>
            <a:r>
              <a:rPr lang="en-US" sz="1200" b="0" dirty="0" smtClean="0">
                <a:latin typeface="Calibri" panose="020F0502020204030204" pitchFamily="34" charset="0"/>
                <a:ea typeface="Arial"/>
                <a:cs typeface="Arial"/>
                <a:sym typeface="Arial"/>
              </a:rPr>
              <a:t>Teen </a:t>
            </a:r>
            <a:r>
              <a:rPr lang="en-US" sz="1200" b="0" dirty="0">
                <a:latin typeface="Calibri" panose="020F0502020204030204" pitchFamily="34" charset="0"/>
                <a:ea typeface="Arial"/>
                <a:cs typeface="Arial"/>
                <a:sym typeface="Arial"/>
              </a:rPr>
              <a:t>students distracted by technology may be rewiring their brains, making it difficult to concentrate on anything</a:t>
            </a:r>
            <a:r>
              <a:rPr lang="en-US" sz="1200" b="0" dirty="0" smtClean="0">
                <a:latin typeface="Calibri" panose="020F0502020204030204" pitchFamily="34" charset="0"/>
                <a:ea typeface="Arial"/>
                <a:cs typeface="Arial"/>
                <a:sym typeface="Arial"/>
              </a:rPr>
              <a:t>.”</a:t>
            </a:r>
            <a:endParaRPr sz="1200" b="0" dirty="0">
              <a:latin typeface="Calibri" panose="020F0502020204030204" pitchFamily="34" charset="0"/>
            </a:endParaRPr>
          </a:p>
          <a:p>
            <a:pPr marL="0" lvl="0" indent="0" algn="l" rtl="0">
              <a:spcBef>
                <a:spcPts val="0"/>
              </a:spcBef>
              <a:spcAft>
                <a:spcPts val="0"/>
              </a:spcAft>
              <a:buNone/>
            </a:pPr>
            <a:endParaRPr sz="1200" dirty="0">
              <a:latin typeface="Calibri" panose="020F0502020204030204" pitchFamily="34" charset="0"/>
            </a:endParaRPr>
          </a:p>
          <a:p>
            <a:pPr marL="0" lvl="0" indent="0" algn="l" rtl="0">
              <a:spcBef>
                <a:spcPts val="0"/>
              </a:spcBef>
              <a:spcAft>
                <a:spcPts val="0"/>
              </a:spcAft>
              <a:buNone/>
            </a:pPr>
            <a:r>
              <a:rPr lang="en-US" sz="1200" dirty="0">
                <a:latin typeface="Calibri" panose="020F0502020204030204" pitchFamily="34" charset="0"/>
              </a:rPr>
              <a:t>Support for Any Students Who Need It:</a:t>
            </a:r>
            <a:endParaRPr sz="1200" dirty="0">
              <a:latin typeface="Calibri" panose="020F0502020204030204" pitchFamily="34" charset="0"/>
            </a:endParaRPr>
          </a:p>
          <a:p>
            <a:pPr marL="457200" lvl="0" indent="-317500" algn="l" rtl="0">
              <a:spcBef>
                <a:spcPts val="0"/>
              </a:spcBef>
              <a:spcAft>
                <a:spcPts val="0"/>
              </a:spcAft>
              <a:buSzPct val="100000"/>
              <a:buChar char="●"/>
            </a:pPr>
            <a:r>
              <a:rPr lang="en-US" sz="1200" dirty="0" smtClean="0">
                <a:latin typeface="Calibri" panose="020F0502020204030204" pitchFamily="34" charset="0"/>
              </a:rPr>
              <a:t>Consider </a:t>
            </a:r>
            <a:r>
              <a:rPr lang="en-US" sz="1200" dirty="0">
                <a:latin typeface="Calibri" panose="020F0502020204030204" pitchFamily="34" charset="0"/>
              </a:rPr>
              <a:t>writing these questions on the board for struggling learners who benefit from visuals to reinforce discussion.</a:t>
            </a:r>
            <a:endParaRPr sz="1200" dirty="0">
              <a:latin typeface="Calibri" panose="020F0502020204030204" pitchFamily="34" charset="0"/>
            </a:endParaRPr>
          </a:p>
          <a:p>
            <a:pPr marL="0" lvl="0" indent="0" algn="l" rtl="0">
              <a:spcBef>
                <a:spcPts val="0"/>
              </a:spcBef>
              <a:spcAft>
                <a:spcPts val="0"/>
              </a:spcAft>
              <a:buNone/>
            </a:pPr>
            <a:endParaRPr sz="1200" dirty="0">
              <a:latin typeface="Calibri" panose="020F0502020204030204" pitchFamily="34" charset="0"/>
            </a:endParaRPr>
          </a:p>
        </p:txBody>
      </p:sp>
      <p:sp>
        <p:nvSpPr>
          <p:cNvPr id="251" name="Google Shape;251;g41490038b7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710349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01" name="Google Shape;101;p1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02" name="Google Shape;102;p1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3" name="Google Shape;103;p1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4" name="Google Shape;104;p1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05" name="Google Shape;105;p1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06" name="Google Shape;106;p1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07" name="Google Shape;107;p1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0" name="Google Shape;110;p1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2" name="Google Shape;112;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3" name="Google Shape;113;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17" name="Google Shape;117;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2" name="Google Shape;122;p1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3" name="Google Shape;123;p1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4" name="Google Shape;124;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5" name="Google Shape;125;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6" name="Google Shape;126;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9" name="Google Shape;129;p1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2" name="Google Shape;132;p1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3" name="Google Shape;133;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4" name="Google Shape;134;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5" name="Google Shape;135;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8" name="Google Shape;138;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9" name="Google Shape;139;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0" name="Google Shape;140;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4" name="Google Shape;144;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7" name="Google Shape;147;p2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1" name="Google Shape;151;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4" name="Google Shape;154;p2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1" name="Google Shape;161;p2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7" name="Google Shape;167;p2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9" name="Google Shape;169;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0" name="Google Shape;170;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5"/>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3" name="Google Shape;173;p25"/>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5"/>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7" name="Google Shape;177;p26"/>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6"/>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3">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4">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5">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92" name="Google Shape;92;p1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96" name="Google Shape;96;p13"/>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97" name="Google Shape;97;p13"/>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98" name="Google Shape;98;p13"/>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www.nytimes.com/interactive/2010/11/21/technology/20101121-brain-interactive.html?ref=technology"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s://archive.nytimes.com/www.nytimes.com/interactive/2010/11/21/technology/20101121-brain-interactive.html?_r=0"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7.jp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a:t>
            </a:r>
            <a:r>
              <a:rPr lang="en-US" sz="4200" dirty="0"/>
              <a:t>4</a:t>
            </a:r>
            <a:r>
              <a:rPr lang="en-US" sz="4200" dirty="0">
                <a:latin typeface="Century Gothic"/>
                <a:ea typeface="Century Gothic"/>
                <a:cs typeface="Century Gothic"/>
                <a:sym typeface="Century Gothic"/>
              </a:rPr>
              <a:t>: Unit </a:t>
            </a:r>
            <a:r>
              <a:rPr lang="en-US" sz="4200" dirty="0"/>
              <a:t>1</a:t>
            </a:r>
            <a:r>
              <a:rPr lang="en-US" sz="4200" dirty="0">
                <a:latin typeface="Century Gothic"/>
                <a:ea typeface="Century Gothic"/>
                <a:cs typeface="Century Gothic"/>
                <a:sym typeface="Century Gothic"/>
              </a:rPr>
              <a:t>: Lesson </a:t>
            </a:r>
            <a:r>
              <a:rPr lang="en-US" sz="4200" dirty="0"/>
              <a:t>9</a:t>
            </a:r>
            <a:endParaRPr sz="4200" dirty="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
        <p:nvSpPr>
          <p:cNvPr id="185" name="Google Shape;185;p27"/>
          <p:cNvSpPr txBox="1">
            <a:spLocks noGrp="1"/>
          </p:cNvSpPr>
          <p:nvPr>
            <p:ph type="body" idx="1"/>
          </p:nvPr>
        </p:nvSpPr>
        <p:spPr>
          <a:xfrm>
            <a:off x="706850" y="1680200"/>
            <a:ext cx="10965600" cy="44409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90000"/>
              </a:lnSpc>
              <a:spcBef>
                <a:spcPts val="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This lesson will take approximately </a:t>
            </a:r>
            <a:r>
              <a:rPr lang="en-US" sz="2400" dirty="0">
                <a:latin typeface="Century Gothic"/>
                <a:ea typeface="Century Gothic"/>
                <a:cs typeface="Century Gothic"/>
                <a:sym typeface="Century Gothic"/>
              </a:rPr>
              <a:t>45-50 </a:t>
            </a:r>
            <a:r>
              <a:rPr lang="en-US" sz="2400" i="0" u="none" strike="noStrike" cap="none" dirty="0">
                <a:solidFill>
                  <a:schemeClr val="dk1"/>
                </a:solidFill>
                <a:latin typeface="Century Gothic"/>
                <a:ea typeface="Century Gothic"/>
                <a:cs typeface="Century Gothic"/>
                <a:sym typeface="Century Gothic"/>
              </a:rPr>
              <a:t> minutes to complete. </a:t>
            </a:r>
            <a:endParaRPr sz="2400"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The purpose of today’s lesson is </a:t>
            </a:r>
            <a:r>
              <a:rPr lang="en-US" sz="2400" dirty="0">
                <a:latin typeface="Century Gothic"/>
                <a:ea typeface="Century Gothic"/>
                <a:cs typeface="Century Gothic"/>
                <a:sym typeface="Century Gothic"/>
              </a:rPr>
              <a:t>for student</a:t>
            </a:r>
            <a:r>
              <a:rPr lang="en-US" sz="2400" dirty="0"/>
              <a:t>s to read and analyze “Growing up Digital” while also returning to the multimedia slideshow.</a:t>
            </a:r>
            <a:endParaRPr sz="2400" dirty="0"/>
          </a:p>
          <a:p>
            <a:pPr marL="241300" marR="0" lvl="0" indent="0" algn="l" rtl="0">
              <a:lnSpc>
                <a:spcPct val="90000"/>
              </a:lnSpc>
              <a:spcBef>
                <a:spcPts val="1000"/>
              </a:spcBef>
              <a:spcAft>
                <a:spcPts val="0"/>
              </a:spcAft>
              <a:buNone/>
            </a:pPr>
            <a:endParaRPr sz="2400" dirty="0"/>
          </a:p>
          <a:p>
            <a:pPr marL="241300" marR="0" lvl="0" indent="0" algn="l" rtl="0">
              <a:lnSpc>
                <a:spcPct val="90000"/>
              </a:lnSpc>
              <a:spcBef>
                <a:spcPts val="1000"/>
              </a:spcBef>
              <a:spcAft>
                <a:spcPts val="0"/>
              </a:spcAft>
              <a:buNone/>
            </a:pPr>
            <a:r>
              <a:rPr lang="en-US" sz="2400" dirty="0">
                <a:sym typeface="Century Gothic"/>
              </a:rPr>
              <a:t> </a:t>
            </a:r>
            <a:r>
              <a:rPr lang="en-US" sz="2400" b="1" i="0" u="none" strike="noStrike" cap="none" dirty="0">
                <a:solidFill>
                  <a:schemeClr val="dk1"/>
                </a:solidFill>
                <a:sym typeface="Century Gothic"/>
              </a:rPr>
              <a:t>The Learning Targets for students today are:</a:t>
            </a:r>
            <a:endParaRPr sz="2400" b="1" dirty="0">
              <a:sym typeface="Century Gothic"/>
            </a:endParaRPr>
          </a:p>
          <a:p>
            <a:pPr marL="457200" marR="0" lvl="0" indent="-381000" algn="l" rtl="0">
              <a:lnSpc>
                <a:spcPct val="90000"/>
              </a:lnSpc>
              <a:spcBef>
                <a:spcPts val="1000"/>
              </a:spcBef>
              <a:spcAft>
                <a:spcPts val="0"/>
              </a:spcAft>
              <a:buSzPts val="2400"/>
              <a:buChar char="•"/>
            </a:pPr>
            <a:r>
              <a:rPr lang="en-US" sz="2400" dirty="0"/>
              <a:t>I can analyze “Growing up Digital” to determine its central ideas and evidence, and how they relate to each other.</a:t>
            </a:r>
            <a:endParaRPr sz="2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6" name="Google Shape;266;p36"/>
          <p:cNvSpPr txBox="1">
            <a:spLocks noGrp="1"/>
          </p:cNvSpPr>
          <p:nvPr>
            <p:ph type="body" idx="1"/>
          </p:nvPr>
        </p:nvSpPr>
        <p:spPr>
          <a:xfrm>
            <a:off x="318900" y="2546845"/>
            <a:ext cx="1766700" cy="3399646"/>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1000"/>
              </a:spcBef>
              <a:spcAft>
                <a:spcPts val="0"/>
              </a:spcAft>
              <a:buClr>
                <a:schemeClr val="dk1"/>
              </a:buClr>
              <a:buSzPts val="3200"/>
              <a:buFont typeface="Arial"/>
              <a:buNone/>
            </a:pPr>
            <a:endParaRPr sz="4800" b="1">
              <a:latin typeface="Century Gothic"/>
              <a:ea typeface="Century Gothic"/>
              <a:cs typeface="Century Gothic"/>
              <a:sym typeface="Century Gothic"/>
            </a:endParaRPr>
          </a:p>
          <a:p>
            <a:pPr marL="0" marR="0" lvl="0" indent="0" algn="ctr" rtl="0">
              <a:lnSpc>
                <a:spcPct val="90000"/>
              </a:lnSpc>
              <a:spcBef>
                <a:spcPts val="1000"/>
              </a:spcBef>
              <a:spcAft>
                <a:spcPts val="0"/>
              </a:spcAft>
              <a:buClr>
                <a:schemeClr val="dk1"/>
              </a:buClr>
              <a:buSzPts val="3200"/>
              <a:buFont typeface="Arial"/>
              <a:buNone/>
            </a:pPr>
            <a:endParaRPr sz="4800" b="1">
              <a:latin typeface="Century Gothic"/>
              <a:ea typeface="Century Gothic"/>
              <a:cs typeface="Century Gothic"/>
              <a:sym typeface="Century Gothic"/>
            </a:endParaRPr>
          </a:p>
        </p:txBody>
      </p:sp>
      <p:sp>
        <p:nvSpPr>
          <p:cNvPr id="267" name="Google Shape;267;p36"/>
          <p:cNvSpPr txBox="1">
            <a:spLocks noGrp="1"/>
          </p:cNvSpPr>
          <p:nvPr>
            <p:ph type="title"/>
          </p:nvPr>
        </p:nvSpPr>
        <p:spPr>
          <a:xfrm>
            <a:off x="463279" y="480562"/>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analyze more about the structure of this text</a:t>
            </a:r>
            <a:endParaRPr sz="3600" dirty="0"/>
          </a:p>
        </p:txBody>
      </p:sp>
      <p:sp>
        <p:nvSpPr>
          <p:cNvPr id="269" name="Google Shape;269;p36"/>
          <p:cNvSpPr txBox="1"/>
          <p:nvPr/>
        </p:nvSpPr>
        <p:spPr>
          <a:xfrm>
            <a:off x="318900" y="2345929"/>
            <a:ext cx="1766700" cy="482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1800" b="1" dirty="0">
                <a:latin typeface="Century Gothic"/>
                <a:ea typeface="Century Gothic"/>
                <a:cs typeface="Century Gothic"/>
                <a:sym typeface="Century Gothic"/>
              </a:rPr>
              <a:t>Let’s re-read paragraphs 5 and 6.</a:t>
            </a:r>
            <a:endParaRPr sz="1800" b="1"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b="1"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800" b="1" dirty="0">
                <a:latin typeface="Century Gothic"/>
                <a:ea typeface="Century Gothic"/>
                <a:cs typeface="Century Gothic"/>
                <a:sym typeface="Century Gothic"/>
              </a:rPr>
              <a:t>Find two sentences of information to include in the background box. </a:t>
            </a:r>
            <a:endParaRPr sz="1800" b="1" dirty="0">
              <a:latin typeface="Century Gothic"/>
              <a:ea typeface="Century Gothic"/>
              <a:cs typeface="Century Gothic"/>
              <a:sym typeface="Century Gothic"/>
            </a:endParaRPr>
          </a:p>
        </p:txBody>
      </p:sp>
      <p:pic>
        <p:nvPicPr>
          <p:cNvPr id="270" name="Google Shape;270;p36"/>
          <p:cNvPicPr preferRelativeResize="0"/>
          <p:nvPr/>
        </p:nvPicPr>
        <p:blipFill>
          <a:blip r:embed="rId3">
            <a:alphaModFix/>
          </a:blip>
          <a:stretch>
            <a:fillRect/>
          </a:stretch>
        </p:blipFill>
        <p:spPr>
          <a:xfrm>
            <a:off x="6664650" y="2250415"/>
            <a:ext cx="5125962" cy="3696076"/>
          </a:xfrm>
          <a:prstGeom prst="rect">
            <a:avLst/>
          </a:prstGeom>
          <a:noFill/>
          <a:ln>
            <a:noFill/>
          </a:ln>
        </p:spPr>
      </p:pic>
      <p:sp>
        <p:nvSpPr>
          <p:cNvPr id="271" name="Google Shape;271;p36"/>
          <p:cNvSpPr txBox="1"/>
          <p:nvPr/>
        </p:nvSpPr>
        <p:spPr>
          <a:xfrm>
            <a:off x="2333250" y="2079600"/>
            <a:ext cx="4312800" cy="3696000"/>
          </a:xfrm>
          <a:prstGeom prst="rect">
            <a:avLst/>
          </a:prstGeom>
          <a:noFill/>
          <a:ln>
            <a:noFill/>
          </a:ln>
        </p:spPr>
        <p:txBody>
          <a:bodyPr spcFirstLastPara="1" wrap="square" lIns="91425" tIns="91425" rIns="91425" bIns="91425" anchor="t" anchorCtr="0">
            <a:noAutofit/>
          </a:bodyPr>
          <a:lstStyle/>
          <a:p>
            <a:pPr marL="0" lvl="0" indent="0" algn="l" rtl="0">
              <a:lnSpc>
                <a:spcPct val="145454"/>
              </a:lnSpc>
              <a:spcBef>
                <a:spcPts val="0"/>
              </a:spcBef>
              <a:spcAft>
                <a:spcPts val="0"/>
              </a:spcAft>
              <a:buClr>
                <a:schemeClr val="dk1"/>
              </a:buClr>
              <a:buSzPts val="1100"/>
              <a:buFont typeface="Arial"/>
              <a:buNone/>
            </a:pPr>
            <a:r>
              <a:rPr lang="en-US" sz="1300" dirty="0">
                <a:solidFill>
                  <a:schemeClr val="dk1"/>
                </a:solidFill>
                <a:latin typeface="Century Gothic" panose="020B0502020202020204" pitchFamily="34" charset="0"/>
                <a:ea typeface="Georgia"/>
                <a:cs typeface="Georgia"/>
                <a:sym typeface="Georgia"/>
              </a:rPr>
              <a:t>(5) Researchers say the lure of these technologies is particularly powerful for young people. But because developing brains can get used to constantly switching tasks a lot more easily than adult brains, the risk is that today’s teenagers will be less </a:t>
            </a:r>
            <a:r>
              <a:rPr lang="en-US" sz="1300" dirty="0" smtClean="0">
                <a:solidFill>
                  <a:schemeClr val="dk1"/>
                </a:solidFill>
                <a:latin typeface="Century Gothic" panose="020B0502020202020204" pitchFamily="34" charset="0"/>
                <a:ea typeface="Georgia"/>
                <a:cs typeface="Georgia"/>
                <a:sym typeface="Georgia"/>
              </a:rPr>
              <a:t>able </a:t>
            </a:r>
            <a:r>
              <a:rPr lang="en-US" sz="1300" dirty="0">
                <a:solidFill>
                  <a:schemeClr val="dk1"/>
                </a:solidFill>
                <a:latin typeface="Century Gothic" panose="020B0502020202020204" pitchFamily="34" charset="0"/>
                <a:ea typeface="Georgia"/>
                <a:cs typeface="Georgia"/>
                <a:sym typeface="Georgia"/>
              </a:rPr>
              <a:t>to stay focused on anything, not just schoolwork.</a:t>
            </a:r>
            <a:endParaRPr sz="1300" dirty="0">
              <a:solidFill>
                <a:schemeClr val="dk1"/>
              </a:solidFill>
              <a:latin typeface="Century Gothic" panose="020B0502020202020204" pitchFamily="34" charset="0"/>
              <a:ea typeface="Georgia"/>
              <a:cs typeface="Georgia"/>
              <a:sym typeface="Georgia"/>
            </a:endParaRPr>
          </a:p>
          <a:p>
            <a:pPr marL="0" lvl="0" indent="0" algn="l" rtl="0">
              <a:lnSpc>
                <a:spcPct val="145454"/>
              </a:lnSpc>
              <a:spcBef>
                <a:spcPts val="0"/>
              </a:spcBef>
              <a:spcAft>
                <a:spcPts val="0"/>
              </a:spcAft>
              <a:buClr>
                <a:schemeClr val="dk1"/>
              </a:buClr>
              <a:buSzPts val="1100"/>
              <a:buFont typeface="Arial"/>
              <a:buNone/>
            </a:pPr>
            <a:r>
              <a:rPr lang="en-US" sz="1300" dirty="0">
                <a:solidFill>
                  <a:schemeClr val="dk1"/>
                </a:solidFill>
                <a:latin typeface="Century Gothic" panose="020B0502020202020204" pitchFamily="34" charset="0"/>
                <a:ea typeface="Georgia"/>
                <a:cs typeface="Georgia"/>
                <a:sym typeface="Georgia"/>
              </a:rPr>
              <a:t>(6) “Their brains are rewarded not for staying on task but for jumping to the next thing,” says Michael Rich, a professor at Harvard Medical School and head of the Center on Media and Child Health in Boston. “The worry is we’re raising a generation of kids in front of screens whose brains are going to be wired differently.”</a:t>
            </a:r>
            <a:endParaRPr sz="1300" dirty="0">
              <a:solidFill>
                <a:schemeClr val="dk1"/>
              </a:solidFill>
              <a:latin typeface="Century Gothic" panose="020B0502020202020204" pitchFamily="34" charset="0"/>
              <a:ea typeface="Georgia"/>
              <a:cs typeface="Georgia"/>
              <a:sym typeface="Georgia"/>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p:txBody>
      </p:sp>
      <p:pic>
        <p:nvPicPr>
          <p:cNvPr id="9" name="Google Shape;216;p31"/>
          <p:cNvPicPr preferRelativeResize="0"/>
          <p:nvPr/>
        </p:nvPicPr>
        <p:blipFill>
          <a:blip r:embed="rId4">
            <a:alphaModFix/>
          </a:blip>
          <a:stretch>
            <a:fillRect/>
          </a:stretch>
        </p:blipFill>
        <p:spPr>
          <a:xfrm>
            <a:off x="10844213" y="152487"/>
            <a:ext cx="1152938" cy="1242438"/>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8" name="Google Shape;278;p37"/>
          <p:cNvSpPr txBox="1">
            <a:spLocks noGrp="1"/>
          </p:cNvSpPr>
          <p:nvPr>
            <p:ph type="body" idx="1"/>
          </p:nvPr>
        </p:nvSpPr>
        <p:spPr>
          <a:xfrm>
            <a:off x="245250" y="1107625"/>
            <a:ext cx="1766700" cy="55323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1000"/>
              </a:spcBef>
              <a:spcAft>
                <a:spcPts val="0"/>
              </a:spcAft>
              <a:buClr>
                <a:schemeClr val="dk1"/>
              </a:buClr>
              <a:buSzPts val="3200"/>
              <a:buFont typeface="Arial"/>
              <a:buNone/>
            </a:pPr>
            <a:endParaRPr sz="4800" b="1">
              <a:latin typeface="Century Gothic"/>
              <a:ea typeface="Century Gothic"/>
              <a:cs typeface="Century Gothic"/>
              <a:sym typeface="Century Gothic"/>
            </a:endParaRPr>
          </a:p>
          <a:p>
            <a:pPr marL="0" marR="0" lvl="0" indent="0" algn="ctr" rtl="0">
              <a:lnSpc>
                <a:spcPct val="90000"/>
              </a:lnSpc>
              <a:spcBef>
                <a:spcPts val="1000"/>
              </a:spcBef>
              <a:spcAft>
                <a:spcPts val="0"/>
              </a:spcAft>
              <a:buClr>
                <a:schemeClr val="dk1"/>
              </a:buClr>
              <a:buSzPts val="3200"/>
              <a:buFont typeface="Arial"/>
              <a:buNone/>
            </a:pPr>
            <a:endParaRPr sz="4800" b="1">
              <a:latin typeface="Century Gothic"/>
              <a:ea typeface="Century Gothic"/>
              <a:cs typeface="Century Gothic"/>
              <a:sym typeface="Century Gothic"/>
            </a:endParaRPr>
          </a:p>
        </p:txBody>
      </p:sp>
      <p:sp>
        <p:nvSpPr>
          <p:cNvPr id="279" name="Google Shape;279;p37"/>
          <p:cNvSpPr txBox="1">
            <a:spLocks noGrp="1"/>
          </p:cNvSpPr>
          <p:nvPr>
            <p:ph type="title"/>
          </p:nvPr>
        </p:nvSpPr>
        <p:spPr>
          <a:xfrm>
            <a:off x="463279" y="397206"/>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analyze the supporting details </a:t>
            </a:r>
            <a:r>
              <a:rPr lang="en-US" sz="3600" dirty="0" smtClean="0"/>
              <a:t>of </a:t>
            </a:r>
            <a:r>
              <a:rPr lang="en-US" sz="3600" dirty="0"/>
              <a:t>this text</a:t>
            </a:r>
            <a:endParaRPr sz="3600" dirty="0"/>
          </a:p>
        </p:txBody>
      </p:sp>
      <p:sp>
        <p:nvSpPr>
          <p:cNvPr id="281" name="Google Shape;281;p37"/>
          <p:cNvSpPr txBox="1"/>
          <p:nvPr/>
        </p:nvSpPr>
        <p:spPr>
          <a:xfrm>
            <a:off x="318900" y="1896297"/>
            <a:ext cx="2392216" cy="482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1800" b="1" dirty="0">
                <a:latin typeface="Century Gothic"/>
                <a:ea typeface="Century Gothic"/>
                <a:cs typeface="Century Gothic"/>
                <a:sym typeface="Century Gothic"/>
              </a:rPr>
              <a:t>Let’s re-read paragraphs 7 and 8.</a:t>
            </a:r>
            <a:endParaRPr sz="1800" b="1"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b="1"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800" b="1" dirty="0">
                <a:latin typeface="Century Gothic"/>
                <a:ea typeface="Century Gothic"/>
                <a:cs typeface="Century Gothic"/>
                <a:sym typeface="Century Gothic"/>
              </a:rPr>
              <a:t>Notice that it talks about the “tension” of technology.</a:t>
            </a:r>
            <a:endParaRPr sz="1800" b="1"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b="1"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800" b="1" dirty="0">
                <a:latin typeface="Century Gothic"/>
                <a:ea typeface="Century Gothic"/>
                <a:cs typeface="Century Gothic"/>
                <a:sym typeface="Century Gothic"/>
              </a:rPr>
              <a:t>Now, find another paragraph from the text that explores how schools deal with the “tension” of technology.</a:t>
            </a:r>
            <a:endParaRPr sz="1800" b="1" dirty="0">
              <a:latin typeface="Century Gothic"/>
              <a:ea typeface="Century Gothic"/>
              <a:cs typeface="Century Gothic"/>
              <a:sym typeface="Century Gothic"/>
            </a:endParaRPr>
          </a:p>
        </p:txBody>
      </p:sp>
      <p:pic>
        <p:nvPicPr>
          <p:cNvPr id="282" name="Google Shape;282;p37"/>
          <p:cNvPicPr preferRelativeResize="0"/>
          <p:nvPr/>
        </p:nvPicPr>
        <p:blipFill>
          <a:blip r:embed="rId3">
            <a:alphaModFix/>
          </a:blip>
          <a:stretch>
            <a:fillRect/>
          </a:stretch>
        </p:blipFill>
        <p:spPr>
          <a:xfrm>
            <a:off x="7764650" y="2314582"/>
            <a:ext cx="4232501" cy="3696076"/>
          </a:xfrm>
          <a:prstGeom prst="rect">
            <a:avLst/>
          </a:prstGeom>
          <a:noFill/>
          <a:ln>
            <a:noFill/>
          </a:ln>
        </p:spPr>
      </p:pic>
      <p:sp>
        <p:nvSpPr>
          <p:cNvPr id="283" name="Google Shape;283;p37"/>
          <p:cNvSpPr txBox="1"/>
          <p:nvPr/>
        </p:nvSpPr>
        <p:spPr>
          <a:xfrm>
            <a:off x="2962587" y="2314620"/>
            <a:ext cx="4312800" cy="3696000"/>
          </a:xfrm>
          <a:prstGeom prst="rect">
            <a:avLst/>
          </a:prstGeom>
          <a:noFill/>
          <a:ln>
            <a:noFill/>
          </a:ln>
        </p:spPr>
        <p:txBody>
          <a:bodyPr spcFirstLastPara="1" wrap="square" lIns="91425" tIns="91425" rIns="91425" bIns="91425" anchor="t" anchorCtr="0">
            <a:noAutofit/>
          </a:bodyPr>
          <a:lstStyle/>
          <a:p>
            <a:pPr marL="0" lvl="0" indent="0" algn="l" rtl="0">
              <a:lnSpc>
                <a:spcPct val="145454"/>
              </a:lnSpc>
              <a:spcBef>
                <a:spcPts val="0"/>
              </a:spcBef>
              <a:spcAft>
                <a:spcPts val="0"/>
              </a:spcAft>
              <a:buClr>
                <a:schemeClr val="dk1"/>
              </a:buClr>
              <a:buSzPts val="1100"/>
              <a:buFont typeface="Arial"/>
              <a:buNone/>
            </a:pPr>
            <a:r>
              <a:rPr lang="en-US" sz="1300" dirty="0" smtClean="0">
                <a:solidFill>
                  <a:schemeClr val="dk1"/>
                </a:solidFill>
                <a:latin typeface="Century Gothic" panose="020B0502020202020204" pitchFamily="34" charset="0"/>
                <a:ea typeface="Georgia"/>
                <a:cs typeface="Georgia"/>
                <a:sym typeface="Georgia"/>
              </a:rPr>
              <a:t>(</a:t>
            </a:r>
            <a:r>
              <a:rPr lang="en-US" sz="1300" dirty="0">
                <a:solidFill>
                  <a:schemeClr val="dk1"/>
                </a:solidFill>
                <a:latin typeface="Century Gothic" panose="020B0502020202020204" pitchFamily="34" charset="0"/>
                <a:ea typeface="Georgia"/>
                <a:cs typeface="Georgia"/>
                <a:sym typeface="Georgia"/>
              </a:rPr>
              <a:t>7) But even as some educators express unease about students’ digital diets, they are increasingly using technology in the classroom, seeing it as a way to connect with students and give them the skills they need. Across the country, schools are equipping themselves with computers, Internet, and mobile devices.</a:t>
            </a:r>
            <a:endParaRPr sz="1300" dirty="0">
              <a:solidFill>
                <a:schemeClr val="dk1"/>
              </a:solidFill>
              <a:latin typeface="Century Gothic" panose="020B0502020202020204" pitchFamily="34" charset="0"/>
              <a:ea typeface="Georgia"/>
              <a:cs typeface="Georgia"/>
              <a:sym typeface="Georgia"/>
            </a:endParaRPr>
          </a:p>
          <a:p>
            <a:pPr marL="0" lvl="0" indent="0" algn="l" rtl="0">
              <a:lnSpc>
                <a:spcPct val="145454"/>
              </a:lnSpc>
              <a:spcBef>
                <a:spcPts val="0"/>
              </a:spcBef>
              <a:spcAft>
                <a:spcPts val="0"/>
              </a:spcAft>
              <a:buClr>
                <a:schemeClr val="dk1"/>
              </a:buClr>
              <a:buSzPts val="1100"/>
              <a:buFont typeface="Arial"/>
              <a:buNone/>
            </a:pPr>
            <a:r>
              <a:rPr lang="en-US" sz="1300" dirty="0">
                <a:solidFill>
                  <a:schemeClr val="dk1"/>
                </a:solidFill>
                <a:latin typeface="Century Gothic" panose="020B0502020202020204" pitchFamily="34" charset="0"/>
                <a:ea typeface="Georgia"/>
                <a:cs typeface="Georgia"/>
                <a:sym typeface="Georgia"/>
              </a:rPr>
              <a:t>(8) It is a tension on vivid display at Vishal’s school, Woodside High School in Redwood City, California. Here, as elsewhere, it’s not uncommon for students to send hundreds of text messages a day or spend hours playing video games, and virtually everyone is on Facebook.</a:t>
            </a:r>
            <a:endParaRPr sz="1300" dirty="0">
              <a:solidFill>
                <a:schemeClr val="dk1"/>
              </a:solidFill>
              <a:latin typeface="Century Gothic" panose="020B0502020202020204" pitchFamily="34" charset="0"/>
              <a:ea typeface="Georgia"/>
              <a:cs typeface="Georgia"/>
              <a:sym typeface="Georgia"/>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p:txBody>
      </p:sp>
      <p:pic>
        <p:nvPicPr>
          <p:cNvPr id="9" name="Google Shape;216;p31"/>
          <p:cNvPicPr preferRelativeResize="0"/>
          <p:nvPr/>
        </p:nvPicPr>
        <p:blipFill>
          <a:blip r:embed="rId4">
            <a:alphaModFix/>
          </a:blip>
          <a:stretch>
            <a:fillRect/>
          </a:stretch>
        </p:blipFill>
        <p:spPr>
          <a:xfrm>
            <a:off x="10844213" y="152487"/>
            <a:ext cx="1152938" cy="1242438"/>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90" name="Google Shape;290;p38"/>
          <p:cNvSpPr txBox="1">
            <a:spLocks noGrp="1"/>
          </p:cNvSpPr>
          <p:nvPr>
            <p:ph type="body" idx="1"/>
          </p:nvPr>
        </p:nvSpPr>
        <p:spPr>
          <a:xfrm>
            <a:off x="245250" y="1107625"/>
            <a:ext cx="1766700" cy="55323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1000"/>
              </a:spcBef>
              <a:spcAft>
                <a:spcPts val="0"/>
              </a:spcAft>
              <a:buClr>
                <a:schemeClr val="dk1"/>
              </a:buClr>
              <a:buSzPts val="3200"/>
              <a:buFont typeface="Arial"/>
              <a:buNone/>
            </a:pPr>
            <a:endParaRPr sz="4800" b="1">
              <a:latin typeface="Century Gothic"/>
              <a:ea typeface="Century Gothic"/>
              <a:cs typeface="Century Gothic"/>
              <a:sym typeface="Century Gothic"/>
            </a:endParaRPr>
          </a:p>
          <a:p>
            <a:pPr marL="0" marR="0" lvl="0" indent="0" algn="ctr" rtl="0">
              <a:lnSpc>
                <a:spcPct val="90000"/>
              </a:lnSpc>
              <a:spcBef>
                <a:spcPts val="1000"/>
              </a:spcBef>
              <a:spcAft>
                <a:spcPts val="0"/>
              </a:spcAft>
              <a:buClr>
                <a:schemeClr val="dk1"/>
              </a:buClr>
              <a:buSzPts val="3200"/>
              <a:buFont typeface="Arial"/>
              <a:buNone/>
            </a:pPr>
            <a:endParaRPr sz="4800" b="1">
              <a:latin typeface="Century Gothic"/>
              <a:ea typeface="Century Gothic"/>
              <a:cs typeface="Century Gothic"/>
              <a:sym typeface="Century Gothic"/>
            </a:endParaRPr>
          </a:p>
        </p:txBody>
      </p:sp>
      <p:sp>
        <p:nvSpPr>
          <p:cNvPr id="291" name="Google Shape;291;p38"/>
          <p:cNvSpPr txBox="1">
            <a:spLocks noGrp="1"/>
          </p:cNvSpPr>
          <p:nvPr>
            <p:ph type="title"/>
          </p:nvPr>
        </p:nvSpPr>
        <p:spPr>
          <a:xfrm>
            <a:off x="493650" y="319525"/>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finish analyzing the supporting details of this text</a:t>
            </a:r>
            <a:endParaRPr sz="3600" dirty="0"/>
          </a:p>
        </p:txBody>
      </p:sp>
      <p:sp>
        <p:nvSpPr>
          <p:cNvPr id="293" name="Google Shape;293;p38"/>
          <p:cNvSpPr txBox="1"/>
          <p:nvPr/>
        </p:nvSpPr>
        <p:spPr>
          <a:xfrm>
            <a:off x="307016" y="2034900"/>
            <a:ext cx="2110800" cy="482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1800" b="1" dirty="0">
                <a:latin typeface="Century Gothic"/>
                <a:ea typeface="Century Gothic"/>
                <a:cs typeface="Century Gothic"/>
                <a:sym typeface="Century Gothic"/>
              </a:rPr>
              <a:t>What is the purpose of this section?</a:t>
            </a:r>
            <a:endParaRPr sz="1800" b="1"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b="1"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800" b="1" dirty="0">
                <a:latin typeface="Century Gothic"/>
                <a:ea typeface="Century Gothic"/>
                <a:cs typeface="Century Gothic"/>
                <a:sym typeface="Century Gothic"/>
              </a:rPr>
              <a:t>Why would the author include it?</a:t>
            </a:r>
            <a:endParaRPr sz="1800" b="1"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b="1"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800" b="1" dirty="0">
                <a:latin typeface="Century Gothic"/>
                <a:ea typeface="Century Gothic"/>
                <a:cs typeface="Century Gothic"/>
                <a:sym typeface="Century Gothic"/>
              </a:rPr>
              <a:t>Find another supporting idea and add to your neurologist’s notebook</a:t>
            </a:r>
            <a:endParaRPr sz="1800" b="1" dirty="0">
              <a:latin typeface="Century Gothic"/>
              <a:ea typeface="Century Gothic"/>
              <a:cs typeface="Century Gothic"/>
              <a:sym typeface="Century Gothic"/>
            </a:endParaRPr>
          </a:p>
        </p:txBody>
      </p:sp>
      <p:pic>
        <p:nvPicPr>
          <p:cNvPr id="294" name="Google Shape;294;p38"/>
          <p:cNvPicPr preferRelativeResize="0"/>
          <p:nvPr/>
        </p:nvPicPr>
        <p:blipFill>
          <a:blip r:embed="rId3">
            <a:alphaModFix/>
          </a:blip>
          <a:stretch>
            <a:fillRect/>
          </a:stretch>
        </p:blipFill>
        <p:spPr>
          <a:xfrm>
            <a:off x="8555350" y="2646947"/>
            <a:ext cx="3636651" cy="2627978"/>
          </a:xfrm>
          <a:prstGeom prst="rect">
            <a:avLst/>
          </a:prstGeom>
          <a:noFill/>
          <a:ln>
            <a:noFill/>
          </a:ln>
        </p:spPr>
      </p:pic>
      <p:sp>
        <p:nvSpPr>
          <p:cNvPr id="295" name="Google Shape;295;p38"/>
          <p:cNvSpPr txBox="1"/>
          <p:nvPr/>
        </p:nvSpPr>
        <p:spPr>
          <a:xfrm>
            <a:off x="2567450" y="1209050"/>
            <a:ext cx="5987900" cy="4955400"/>
          </a:xfrm>
          <a:prstGeom prst="rect">
            <a:avLst/>
          </a:prstGeom>
          <a:noFill/>
          <a:ln>
            <a:noFill/>
          </a:ln>
        </p:spPr>
        <p:txBody>
          <a:bodyPr spcFirstLastPara="1" wrap="square" lIns="91425" tIns="91425" rIns="91425" bIns="91425" anchor="t" anchorCtr="0">
            <a:noAutofit/>
          </a:bodyPr>
          <a:lstStyle/>
          <a:p>
            <a:pPr marL="0" lvl="0" indent="0" algn="l" rtl="0">
              <a:lnSpc>
                <a:spcPct val="145454"/>
              </a:lnSpc>
              <a:spcBef>
                <a:spcPts val="0"/>
              </a:spcBef>
              <a:spcAft>
                <a:spcPts val="0"/>
              </a:spcAft>
              <a:buClr>
                <a:schemeClr val="dk1"/>
              </a:buClr>
              <a:buSzPts val="1100"/>
              <a:buFont typeface="Arial"/>
              <a:buNone/>
            </a:pPr>
            <a:r>
              <a:rPr lang="en-US" sz="1100" b="1" dirty="0">
                <a:solidFill>
                  <a:schemeClr val="dk1"/>
                </a:solidFill>
                <a:latin typeface="Century Gothic" panose="020B0502020202020204" pitchFamily="34" charset="0"/>
                <a:ea typeface="Georgia"/>
                <a:cs typeface="Georgia"/>
                <a:sym typeface="Georgia"/>
              </a:rPr>
              <a:t>27,000 Texts a Month</a:t>
            </a:r>
            <a:endParaRPr sz="1100" b="1" dirty="0">
              <a:solidFill>
                <a:schemeClr val="dk1"/>
              </a:solidFill>
              <a:latin typeface="Century Gothic" panose="020B0502020202020204" pitchFamily="34" charset="0"/>
              <a:ea typeface="Georgia"/>
              <a:cs typeface="Georgia"/>
              <a:sym typeface="Georgia"/>
            </a:endParaRPr>
          </a:p>
          <a:p>
            <a:pPr marL="0" lvl="0" indent="0" algn="l" rtl="0">
              <a:lnSpc>
                <a:spcPct val="145454"/>
              </a:lnSpc>
              <a:spcBef>
                <a:spcPts val="0"/>
              </a:spcBef>
              <a:spcAft>
                <a:spcPts val="0"/>
              </a:spcAft>
              <a:buClr>
                <a:schemeClr val="dk1"/>
              </a:buClr>
              <a:buSzPts val="1100"/>
              <a:buFont typeface="Arial"/>
              <a:buNone/>
            </a:pPr>
            <a:r>
              <a:rPr lang="en-US" sz="1100" dirty="0">
                <a:solidFill>
                  <a:schemeClr val="dk1"/>
                </a:solidFill>
                <a:latin typeface="Century Gothic" panose="020B0502020202020204" pitchFamily="34" charset="0"/>
                <a:ea typeface="Georgia"/>
                <a:cs typeface="Georgia"/>
                <a:sym typeface="Georgia"/>
              </a:rPr>
              <a:t>(9) Allison Miller, 14, sends and receives 27,000 texts a month. She texts between classes, the moment soccer practice ends, while being driven to and from school, and often while studying. But it comes at a cost: She blames multitasking for the three B’s on her recent progress report.</a:t>
            </a:r>
            <a:endParaRPr sz="1100" dirty="0">
              <a:solidFill>
                <a:schemeClr val="dk1"/>
              </a:solidFill>
              <a:latin typeface="Century Gothic" panose="020B0502020202020204" pitchFamily="34" charset="0"/>
              <a:ea typeface="Georgia"/>
              <a:cs typeface="Georgia"/>
              <a:sym typeface="Georgia"/>
            </a:endParaRPr>
          </a:p>
          <a:p>
            <a:pPr marL="0" lvl="0" indent="0" algn="l" rtl="0">
              <a:lnSpc>
                <a:spcPct val="145454"/>
              </a:lnSpc>
              <a:spcBef>
                <a:spcPts val="0"/>
              </a:spcBef>
              <a:spcAft>
                <a:spcPts val="0"/>
              </a:spcAft>
              <a:buClr>
                <a:schemeClr val="dk1"/>
              </a:buClr>
              <a:buSzPts val="1100"/>
              <a:buFont typeface="Arial"/>
              <a:buNone/>
            </a:pPr>
            <a:r>
              <a:rPr lang="en-US" sz="1100" dirty="0">
                <a:solidFill>
                  <a:schemeClr val="dk1"/>
                </a:solidFill>
                <a:latin typeface="Century Gothic" panose="020B0502020202020204" pitchFamily="34" charset="0"/>
                <a:ea typeface="Georgia"/>
                <a:cs typeface="Georgia"/>
                <a:sym typeface="Georgia"/>
              </a:rPr>
              <a:t>(10) “I’ll be reading a book for homework and I’ll get a text message and pause my reading and put down the book, pick up the phone to reply to the text message, and then 20 minutes later realize, ‘Oh, I forgot to do my homework.’”</a:t>
            </a:r>
            <a:endParaRPr sz="1100" dirty="0">
              <a:solidFill>
                <a:schemeClr val="dk1"/>
              </a:solidFill>
              <a:latin typeface="Century Gothic" panose="020B0502020202020204" pitchFamily="34" charset="0"/>
              <a:ea typeface="Georgia"/>
              <a:cs typeface="Georgia"/>
              <a:sym typeface="Georgia"/>
            </a:endParaRPr>
          </a:p>
          <a:p>
            <a:pPr marL="0" lvl="0" indent="0" algn="l" rtl="0">
              <a:lnSpc>
                <a:spcPct val="145454"/>
              </a:lnSpc>
              <a:spcBef>
                <a:spcPts val="0"/>
              </a:spcBef>
              <a:spcAft>
                <a:spcPts val="0"/>
              </a:spcAft>
              <a:buClr>
                <a:schemeClr val="dk1"/>
              </a:buClr>
              <a:buSzPts val="1100"/>
              <a:buFont typeface="Arial"/>
              <a:buNone/>
            </a:pPr>
            <a:r>
              <a:rPr lang="en-US" sz="1100" dirty="0">
                <a:solidFill>
                  <a:schemeClr val="dk1"/>
                </a:solidFill>
                <a:latin typeface="Century Gothic" panose="020B0502020202020204" pitchFamily="34" charset="0"/>
                <a:ea typeface="Georgia"/>
                <a:cs typeface="Georgia"/>
                <a:sym typeface="Georgia"/>
              </a:rPr>
              <a:t>(11) Some shyer students do not socialize through technology—they recede into it. Ramon Ochoa-Lopez, 14, plays six hours of video games on weekdays and more on weekends, leaving homework to be done in the bathroom before school.</a:t>
            </a:r>
            <a:endParaRPr sz="1100" dirty="0">
              <a:solidFill>
                <a:schemeClr val="dk1"/>
              </a:solidFill>
              <a:latin typeface="Century Gothic" panose="020B0502020202020204" pitchFamily="34" charset="0"/>
              <a:ea typeface="Georgia"/>
              <a:cs typeface="Georgia"/>
              <a:sym typeface="Georgia"/>
            </a:endParaRPr>
          </a:p>
          <a:p>
            <a:pPr marL="0" lvl="0" indent="0" algn="l" rtl="0">
              <a:lnSpc>
                <a:spcPct val="145454"/>
              </a:lnSpc>
              <a:spcBef>
                <a:spcPts val="0"/>
              </a:spcBef>
              <a:spcAft>
                <a:spcPts val="0"/>
              </a:spcAft>
              <a:buClr>
                <a:schemeClr val="dk1"/>
              </a:buClr>
              <a:buSzPts val="1100"/>
              <a:buFont typeface="Arial"/>
              <a:buNone/>
            </a:pPr>
            <a:r>
              <a:rPr lang="en-US" sz="1100" dirty="0">
                <a:solidFill>
                  <a:schemeClr val="dk1"/>
                </a:solidFill>
                <a:latin typeface="Century Gothic" panose="020B0502020202020204" pitchFamily="34" charset="0"/>
                <a:ea typeface="Georgia"/>
                <a:cs typeface="Georgia"/>
                <a:sym typeface="Georgia"/>
              </a:rPr>
              <a:t>(12) Students say that their parents, worried about the distractions, try to police their computer time. But it’s trickier with cellphones, since a lot of parents want to be able to call their children at any time, so simply taking the phone away isn’t an option.</a:t>
            </a:r>
            <a:endParaRPr sz="1100" dirty="0">
              <a:solidFill>
                <a:schemeClr val="dk1"/>
              </a:solidFill>
              <a:latin typeface="Century Gothic" panose="020B0502020202020204" pitchFamily="34" charset="0"/>
              <a:ea typeface="Georgia"/>
              <a:cs typeface="Georgia"/>
              <a:sym typeface="Georgia"/>
            </a:endParaRPr>
          </a:p>
          <a:p>
            <a:pPr marL="0" lvl="0" indent="0" algn="l" rtl="0">
              <a:lnSpc>
                <a:spcPct val="145454"/>
              </a:lnSpc>
              <a:spcBef>
                <a:spcPts val="0"/>
              </a:spcBef>
              <a:spcAft>
                <a:spcPts val="0"/>
              </a:spcAft>
              <a:buClr>
                <a:schemeClr val="dk1"/>
              </a:buClr>
              <a:buSzPts val="1100"/>
              <a:buFont typeface="Arial"/>
              <a:buNone/>
            </a:pPr>
            <a:r>
              <a:rPr lang="en-US" sz="1100" dirty="0">
                <a:solidFill>
                  <a:schemeClr val="dk1"/>
                </a:solidFill>
                <a:latin typeface="Century Gothic" panose="020B0502020202020204" pitchFamily="34" charset="0"/>
                <a:ea typeface="Georgia"/>
                <a:cs typeface="Georgia"/>
                <a:sym typeface="Georgia"/>
              </a:rPr>
              <a:t>(13) Sam Crocker, Vishal’s closest friend, who has straight A’s but lower SAT scores than he would like, blames the Internet’s distractions for his inability to finish either of his two summer-reading books.</a:t>
            </a:r>
            <a:endParaRPr sz="1100" dirty="0">
              <a:solidFill>
                <a:schemeClr val="dk1"/>
              </a:solidFill>
              <a:latin typeface="Century Gothic" panose="020B0502020202020204" pitchFamily="34" charset="0"/>
              <a:ea typeface="Georgia"/>
              <a:cs typeface="Georgia"/>
              <a:sym typeface="Georgia"/>
            </a:endParaRPr>
          </a:p>
          <a:p>
            <a:pPr marL="0" lvl="0" indent="0" algn="l" rtl="0">
              <a:lnSpc>
                <a:spcPct val="145454"/>
              </a:lnSpc>
              <a:spcBef>
                <a:spcPts val="0"/>
              </a:spcBef>
              <a:spcAft>
                <a:spcPts val="0"/>
              </a:spcAft>
              <a:buClr>
                <a:schemeClr val="dk1"/>
              </a:buClr>
              <a:buSzPts val="1100"/>
              <a:buFont typeface="Arial"/>
              <a:buNone/>
            </a:pPr>
            <a:r>
              <a:rPr lang="en-US" sz="1100" dirty="0">
                <a:solidFill>
                  <a:schemeClr val="dk1"/>
                </a:solidFill>
                <a:latin typeface="Century Gothic" panose="020B0502020202020204" pitchFamily="34" charset="0"/>
                <a:ea typeface="Georgia"/>
                <a:cs typeface="Georgia"/>
                <a:sym typeface="Georgia"/>
              </a:rPr>
              <a:t> (14) “Facebook is amazing because it feels like you’re doing something and you’re not doing anything,” Sam says. “It’s the absence of doing something, but you feel gratified anyway.”</a:t>
            </a:r>
            <a:endParaRPr sz="1100" dirty="0">
              <a:solidFill>
                <a:schemeClr val="dk1"/>
              </a:solidFill>
              <a:latin typeface="Century Gothic" panose="020B0502020202020204" pitchFamily="34" charset="0"/>
              <a:ea typeface="Georgia"/>
              <a:cs typeface="Georgia"/>
              <a:sym typeface="Georgia"/>
            </a:endParaRPr>
          </a:p>
          <a:p>
            <a:pPr marL="0" lvl="0" indent="0" algn="l" rtl="0">
              <a:lnSpc>
                <a:spcPct val="145454"/>
              </a:lnSpc>
              <a:spcBef>
                <a:spcPts val="0"/>
              </a:spcBef>
              <a:spcAft>
                <a:spcPts val="0"/>
              </a:spcAft>
              <a:buClr>
                <a:schemeClr val="dk1"/>
              </a:buClr>
              <a:buSzPts val="1100"/>
              <a:buFont typeface="Arial"/>
              <a:buNone/>
            </a:pPr>
            <a:r>
              <a:rPr lang="en-US" sz="1100" dirty="0">
                <a:solidFill>
                  <a:schemeClr val="dk1"/>
                </a:solidFill>
                <a:latin typeface="Century Gothic" panose="020B0502020202020204" pitchFamily="34" charset="0"/>
                <a:ea typeface="Georgia"/>
                <a:cs typeface="Georgia"/>
                <a:sym typeface="Georgia"/>
              </a:rPr>
              <a:t>(15) He concludes: “My attention span is getting worse.”</a:t>
            </a:r>
            <a:endParaRPr sz="1100" dirty="0">
              <a:solidFill>
                <a:schemeClr val="dk1"/>
              </a:solidFill>
              <a:latin typeface="Century Gothic" panose="020B0502020202020204" pitchFamily="34" charset="0"/>
              <a:ea typeface="Georgia"/>
              <a:cs typeface="Georgia"/>
              <a:sym typeface="Georgia"/>
            </a:endParaRPr>
          </a:p>
          <a:p>
            <a:pPr marL="0" lvl="0" indent="0" algn="l" rtl="0">
              <a:lnSpc>
                <a:spcPct val="145454"/>
              </a:lnSpc>
              <a:spcBef>
                <a:spcPts val="0"/>
              </a:spcBef>
              <a:spcAft>
                <a:spcPts val="0"/>
              </a:spcAft>
              <a:buNone/>
            </a:pPr>
            <a:endParaRPr sz="1800" dirty="0">
              <a:solidFill>
                <a:schemeClr val="dk1"/>
              </a:solidFill>
              <a:latin typeface="Century Gothic"/>
              <a:ea typeface="Century Gothic"/>
              <a:cs typeface="Century Gothic"/>
              <a:sym typeface="Century Gothic"/>
            </a:endParaRPr>
          </a:p>
        </p:txBody>
      </p:sp>
      <p:pic>
        <p:nvPicPr>
          <p:cNvPr id="9" name="Google Shape;216;p31"/>
          <p:cNvPicPr preferRelativeResize="0"/>
          <p:nvPr/>
        </p:nvPicPr>
        <p:blipFill>
          <a:blip r:embed="rId4">
            <a:alphaModFix/>
          </a:blip>
          <a:stretch>
            <a:fillRect/>
          </a:stretch>
        </p:blipFill>
        <p:spPr>
          <a:xfrm>
            <a:off x="10844213" y="152487"/>
            <a:ext cx="1152938" cy="1242438"/>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3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302" name="Google Shape;302;p39"/>
          <p:cNvSpPr txBox="1">
            <a:spLocks noGrp="1"/>
          </p:cNvSpPr>
          <p:nvPr>
            <p:ph type="body" idx="1"/>
          </p:nvPr>
        </p:nvSpPr>
        <p:spPr>
          <a:xfrm>
            <a:off x="245250" y="1107625"/>
            <a:ext cx="1766700" cy="55323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1000"/>
              </a:spcBef>
              <a:spcAft>
                <a:spcPts val="0"/>
              </a:spcAft>
              <a:buClr>
                <a:schemeClr val="dk1"/>
              </a:buClr>
              <a:buSzPts val="3200"/>
              <a:buFont typeface="Arial"/>
              <a:buNone/>
            </a:pPr>
            <a:endParaRPr sz="4800" b="1">
              <a:latin typeface="Century Gothic"/>
              <a:ea typeface="Century Gothic"/>
              <a:cs typeface="Century Gothic"/>
              <a:sym typeface="Century Gothic"/>
            </a:endParaRPr>
          </a:p>
          <a:p>
            <a:pPr marL="0" marR="0" lvl="0" indent="0" algn="ctr" rtl="0">
              <a:lnSpc>
                <a:spcPct val="90000"/>
              </a:lnSpc>
              <a:spcBef>
                <a:spcPts val="1000"/>
              </a:spcBef>
              <a:spcAft>
                <a:spcPts val="0"/>
              </a:spcAft>
              <a:buClr>
                <a:schemeClr val="dk1"/>
              </a:buClr>
              <a:buSzPts val="3200"/>
              <a:buFont typeface="Arial"/>
              <a:buNone/>
            </a:pPr>
            <a:endParaRPr sz="4800" b="1">
              <a:latin typeface="Century Gothic"/>
              <a:ea typeface="Century Gothic"/>
              <a:cs typeface="Century Gothic"/>
              <a:sym typeface="Century Gothic"/>
            </a:endParaRPr>
          </a:p>
        </p:txBody>
      </p:sp>
      <p:sp>
        <p:nvSpPr>
          <p:cNvPr id="303" name="Google Shape;303;p39"/>
          <p:cNvSpPr txBox="1">
            <a:spLocks noGrp="1"/>
          </p:cNvSpPr>
          <p:nvPr>
            <p:ph type="title"/>
          </p:nvPr>
        </p:nvSpPr>
        <p:spPr>
          <a:xfrm>
            <a:off x="412238" y="489225"/>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look back at Excerpt 4</a:t>
            </a:r>
            <a:endParaRPr sz="3600" dirty="0"/>
          </a:p>
        </p:txBody>
      </p:sp>
      <p:sp>
        <p:nvSpPr>
          <p:cNvPr id="305" name="Google Shape;305;p39"/>
          <p:cNvSpPr txBox="1"/>
          <p:nvPr/>
        </p:nvSpPr>
        <p:spPr>
          <a:xfrm>
            <a:off x="318900" y="1341275"/>
            <a:ext cx="2182200" cy="482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800" b="1">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800" b="1">
                <a:latin typeface="Century Gothic"/>
                <a:ea typeface="Century Gothic"/>
                <a:cs typeface="Century Gothic"/>
                <a:sym typeface="Century Gothic"/>
              </a:rPr>
              <a:t>Let’s review our Excerpt 4.</a:t>
            </a:r>
            <a:endParaRPr sz="1800" b="1">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b="1">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800" b="1">
                <a:latin typeface="Century Gothic"/>
                <a:ea typeface="Century Gothic"/>
                <a:cs typeface="Century Gothic"/>
                <a:sym typeface="Century Gothic"/>
              </a:rPr>
              <a:t>With your partner, discuss: </a:t>
            </a:r>
            <a:endParaRPr sz="1800" b="1">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800" b="1">
                <a:latin typeface="Century Gothic"/>
                <a:ea typeface="Century Gothic"/>
                <a:cs typeface="Century Gothic"/>
                <a:sym typeface="Century Gothic"/>
              </a:rPr>
              <a:t>How does the article we have just read connect with the information from this paragraph?</a:t>
            </a:r>
            <a:endParaRPr sz="1800" b="1">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b="1">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b="1">
              <a:latin typeface="Century Gothic"/>
              <a:ea typeface="Century Gothic"/>
              <a:cs typeface="Century Gothic"/>
              <a:sym typeface="Century Gothic"/>
            </a:endParaRPr>
          </a:p>
        </p:txBody>
      </p:sp>
      <p:sp>
        <p:nvSpPr>
          <p:cNvPr id="306" name="Google Shape;306;p39"/>
          <p:cNvSpPr txBox="1"/>
          <p:nvPr/>
        </p:nvSpPr>
        <p:spPr>
          <a:xfrm>
            <a:off x="3045350" y="1690825"/>
            <a:ext cx="8436600" cy="3736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2400" b="1">
                <a:solidFill>
                  <a:schemeClr val="dk1"/>
                </a:solidFill>
                <a:latin typeface="Century Gothic"/>
                <a:ea typeface="Century Gothic"/>
                <a:cs typeface="Century Gothic"/>
                <a:sym typeface="Century Gothic"/>
              </a:rPr>
              <a:t>From “Entertainment: Attention Economy”</a:t>
            </a:r>
            <a:endParaRPr sz="24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2400">
                <a:solidFill>
                  <a:schemeClr val="dk1"/>
                </a:solidFill>
                <a:latin typeface="Century Gothic"/>
                <a:ea typeface="Century Gothic"/>
                <a:cs typeface="Century Gothic"/>
                <a:sym typeface="Century Gothic"/>
              </a:rPr>
              <a:t>In the fiercely competitive video game industry, top selling games are masterful at engaging our brain’s reward system. Homework is up against some challenging foes. Might the availability of technologies that can persistently keep dopamine levels so high raise the threshold for what our brains deem rewarding in terms of relationships, studying, or working toward other long-term goals that may not have immediate reinforcements?</a:t>
            </a:r>
            <a:endParaRPr sz="2400">
              <a:solidFill>
                <a:schemeClr val="dk1"/>
              </a:solidFill>
              <a:latin typeface="Century Gothic"/>
              <a:ea typeface="Century Gothic"/>
              <a:cs typeface="Century Gothic"/>
              <a:sym typeface="Century Gothic"/>
            </a:endParaRPr>
          </a:p>
        </p:txBody>
      </p:sp>
      <p:pic>
        <p:nvPicPr>
          <p:cNvPr id="8" name="Google Shape;216;p31"/>
          <p:cNvPicPr preferRelativeResize="0"/>
          <p:nvPr/>
        </p:nvPicPr>
        <p:blipFill>
          <a:blip r:embed="rId3">
            <a:alphaModFix/>
          </a:blip>
          <a:stretch>
            <a:fillRect/>
          </a:stretch>
        </p:blipFill>
        <p:spPr>
          <a:xfrm>
            <a:off x="10844213" y="152487"/>
            <a:ext cx="1152938" cy="1242438"/>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3" name="Google Shape;313;p40"/>
          <p:cNvSpPr txBox="1">
            <a:spLocks noGrp="1"/>
          </p:cNvSpPr>
          <p:nvPr>
            <p:ph type="body" idx="1"/>
          </p:nvPr>
        </p:nvSpPr>
        <p:spPr>
          <a:xfrm>
            <a:off x="245250" y="1107625"/>
            <a:ext cx="1766700" cy="55323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1000"/>
              </a:spcBef>
              <a:spcAft>
                <a:spcPts val="0"/>
              </a:spcAft>
              <a:buClr>
                <a:schemeClr val="dk1"/>
              </a:buClr>
              <a:buSzPts val="3200"/>
              <a:buFont typeface="Arial"/>
              <a:buNone/>
            </a:pPr>
            <a:endParaRPr sz="4800" b="1">
              <a:latin typeface="Century Gothic"/>
              <a:ea typeface="Century Gothic"/>
              <a:cs typeface="Century Gothic"/>
              <a:sym typeface="Century Gothic"/>
            </a:endParaRPr>
          </a:p>
          <a:p>
            <a:pPr marL="0" marR="0" lvl="0" indent="0" algn="ctr" rtl="0">
              <a:lnSpc>
                <a:spcPct val="90000"/>
              </a:lnSpc>
              <a:spcBef>
                <a:spcPts val="1000"/>
              </a:spcBef>
              <a:spcAft>
                <a:spcPts val="0"/>
              </a:spcAft>
              <a:buClr>
                <a:schemeClr val="dk1"/>
              </a:buClr>
              <a:buSzPts val="3200"/>
              <a:buFont typeface="Arial"/>
              <a:buNone/>
            </a:pPr>
            <a:endParaRPr sz="4800" b="1">
              <a:latin typeface="Century Gothic"/>
              <a:ea typeface="Century Gothic"/>
              <a:cs typeface="Century Gothic"/>
              <a:sym typeface="Century Gothic"/>
            </a:endParaRPr>
          </a:p>
        </p:txBody>
      </p:sp>
      <p:sp>
        <p:nvSpPr>
          <p:cNvPr id="314" name="Google Shape;314;p40"/>
          <p:cNvSpPr txBox="1">
            <a:spLocks noGrp="1"/>
          </p:cNvSpPr>
          <p:nvPr>
            <p:ph type="title"/>
          </p:nvPr>
        </p:nvSpPr>
        <p:spPr>
          <a:xfrm>
            <a:off x="623700" y="354613"/>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fill out our Reflection Grid</a:t>
            </a:r>
            <a:endParaRPr sz="3600" dirty="0"/>
          </a:p>
        </p:txBody>
      </p:sp>
      <p:sp>
        <p:nvSpPr>
          <p:cNvPr id="316" name="Google Shape;316;p40"/>
          <p:cNvSpPr txBox="1"/>
          <p:nvPr/>
        </p:nvSpPr>
        <p:spPr>
          <a:xfrm>
            <a:off x="245250" y="1256925"/>
            <a:ext cx="3907800" cy="50184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None/>
            </a:pPr>
            <a:r>
              <a:rPr lang="en-US" sz="1800">
                <a:solidFill>
                  <a:schemeClr val="dk1"/>
                </a:solidFill>
                <a:latin typeface="Century Gothic"/>
                <a:ea typeface="Century Gothic"/>
                <a:cs typeface="Century Gothic"/>
                <a:sym typeface="Century Gothic"/>
              </a:rPr>
              <a:t>Fill in each square with your  reflections on Unit 1 using the following guide to the symbols on the grid:</a:t>
            </a:r>
            <a:endParaRPr sz="18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r>
              <a:rPr lang="en-US" sz="1800">
                <a:solidFill>
                  <a:schemeClr val="dk1"/>
                </a:solidFill>
                <a:latin typeface="Century Gothic"/>
                <a:ea typeface="Century Gothic"/>
                <a:cs typeface="Century Gothic"/>
                <a:sym typeface="Century Gothic"/>
              </a:rPr>
              <a:t> </a:t>
            </a:r>
            <a:endParaRPr sz="18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r>
              <a:rPr lang="en-US" sz="1800">
                <a:solidFill>
                  <a:schemeClr val="dk1"/>
                </a:solidFill>
                <a:latin typeface="Century Gothic"/>
                <a:ea typeface="Century Gothic"/>
                <a:cs typeface="Century Gothic"/>
                <a:sym typeface="Century Gothic"/>
              </a:rPr>
              <a:t>Something positive you learned goes in the box (+); </a:t>
            </a:r>
            <a:endParaRPr sz="18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r>
              <a:rPr lang="en-US" sz="1800">
                <a:solidFill>
                  <a:schemeClr val="dk1"/>
                </a:solidFill>
                <a:latin typeface="Century Gothic"/>
                <a:ea typeface="Century Gothic"/>
                <a:cs typeface="Century Gothic"/>
                <a:sym typeface="Century Gothic"/>
              </a:rPr>
              <a:t>Something negative you learned goes in the box (-); </a:t>
            </a:r>
            <a:endParaRPr sz="18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r>
              <a:rPr lang="en-US" sz="1800">
                <a:solidFill>
                  <a:schemeClr val="dk1"/>
                </a:solidFill>
                <a:latin typeface="Century Gothic"/>
                <a:ea typeface="Century Gothic"/>
                <a:cs typeface="Century Gothic"/>
                <a:sym typeface="Century Gothic"/>
              </a:rPr>
              <a:t>Something that surprised you goes in the box (!)</a:t>
            </a:r>
            <a:endParaRPr sz="18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r>
              <a:rPr lang="en-US" sz="1800">
                <a:solidFill>
                  <a:schemeClr val="dk1"/>
                </a:solidFill>
                <a:latin typeface="Century Gothic"/>
                <a:ea typeface="Century Gothic"/>
                <a:cs typeface="Century Gothic"/>
                <a:sym typeface="Century Gothic"/>
              </a:rPr>
              <a:t>Something you still have a question about goes in the box (?).</a:t>
            </a:r>
            <a:endParaRPr sz="1800">
              <a:solidFill>
                <a:schemeClr val="dk1"/>
              </a:solidFill>
              <a:latin typeface="Century Gothic"/>
              <a:ea typeface="Century Gothic"/>
              <a:cs typeface="Century Gothic"/>
              <a:sym typeface="Century Gothic"/>
            </a:endParaRPr>
          </a:p>
        </p:txBody>
      </p:sp>
      <p:pic>
        <p:nvPicPr>
          <p:cNvPr id="317" name="Google Shape;317;p40"/>
          <p:cNvPicPr preferRelativeResize="0"/>
          <p:nvPr/>
        </p:nvPicPr>
        <p:blipFill>
          <a:blip r:embed="rId3">
            <a:alphaModFix/>
          </a:blip>
          <a:stretch>
            <a:fillRect/>
          </a:stretch>
        </p:blipFill>
        <p:spPr>
          <a:xfrm>
            <a:off x="4688375" y="1107613"/>
            <a:ext cx="5404038" cy="4862374"/>
          </a:xfrm>
          <a:prstGeom prst="rect">
            <a:avLst/>
          </a:prstGeom>
          <a:noFill/>
          <a:ln>
            <a:noFill/>
          </a:ln>
        </p:spPr>
      </p:pic>
      <p:pic>
        <p:nvPicPr>
          <p:cNvPr id="9" name="Google Shape;216;p31"/>
          <p:cNvPicPr preferRelativeResize="0"/>
          <p:nvPr/>
        </p:nvPicPr>
        <p:blipFill>
          <a:blip r:embed="rId4">
            <a:alphaModFix/>
          </a:blip>
          <a:stretch>
            <a:fillRect/>
          </a:stretch>
        </p:blipFill>
        <p:spPr>
          <a:xfrm>
            <a:off x="10844213" y="152487"/>
            <a:ext cx="1152938" cy="124243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41"/>
          <p:cNvSpPr txBox="1">
            <a:spLocks noGrp="1"/>
          </p:cNvSpPr>
          <p:nvPr>
            <p:ph type="body" idx="1"/>
          </p:nvPr>
        </p:nvSpPr>
        <p:spPr>
          <a:xfrm>
            <a:off x="838200" y="264150"/>
            <a:ext cx="10515600" cy="5489700"/>
          </a:xfrm>
          <a:prstGeom prst="rect">
            <a:avLst/>
          </a:prstGeom>
          <a:noFill/>
          <a:ln>
            <a:noFill/>
          </a:ln>
        </p:spPr>
        <p:txBody>
          <a:bodyPr spcFirstLastPara="1" wrap="square" lIns="91425" tIns="45700" rIns="91425" bIns="45700" anchor="t" anchorCtr="0">
            <a:noAutofit/>
          </a:bodyPr>
          <a:lstStyle/>
          <a:p>
            <a:pPr marL="0" lvl="0" indent="0" algn="l" rtl="0">
              <a:spcBef>
                <a:spcPts val="1100"/>
              </a:spcBef>
              <a:spcAft>
                <a:spcPts val="0"/>
              </a:spcAft>
              <a:buNone/>
            </a:pPr>
            <a:r>
              <a:rPr lang="en-US" sz="3600" b="1" dirty="0">
                <a:latin typeface="Century Gothic"/>
                <a:ea typeface="Century Gothic"/>
                <a:cs typeface="Century Gothic"/>
                <a:sym typeface="Century Gothic"/>
              </a:rPr>
              <a:t>Homework</a:t>
            </a:r>
            <a:endParaRPr sz="36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3600" dirty="0">
              <a:latin typeface="Century Gothic"/>
              <a:ea typeface="Century Gothic"/>
              <a:cs typeface="Century Gothic"/>
              <a:sym typeface="Century Gothic"/>
            </a:endParaRPr>
          </a:p>
          <a:p>
            <a:pPr marL="590550" lvl="0" indent="-514350" algn="l" rtl="0">
              <a:lnSpc>
                <a:spcPct val="115000"/>
              </a:lnSpc>
              <a:spcBef>
                <a:spcPts val="0"/>
              </a:spcBef>
              <a:spcAft>
                <a:spcPts val="0"/>
              </a:spcAft>
              <a:buSzPct val="100000"/>
              <a:buFont typeface="+mj-lt"/>
              <a:buAutoNum type="arabicPeriod"/>
            </a:pPr>
            <a:r>
              <a:rPr lang="en-US" sz="3000" dirty="0" smtClean="0">
                <a:solidFill>
                  <a:srgbClr val="000000"/>
                </a:solidFill>
                <a:latin typeface="Century Gothic"/>
                <a:ea typeface="Century Gothic"/>
                <a:cs typeface="Century Gothic"/>
                <a:sym typeface="Century Gothic"/>
              </a:rPr>
              <a:t>Continue </a:t>
            </a:r>
            <a:r>
              <a:rPr lang="en-US" sz="3000" dirty="0">
                <a:solidFill>
                  <a:srgbClr val="000000"/>
                </a:solidFill>
                <a:latin typeface="Century Gothic"/>
                <a:ea typeface="Century Gothic"/>
                <a:cs typeface="Century Gothic"/>
                <a:sym typeface="Century Gothic"/>
              </a:rPr>
              <a:t>reading in your independent reading book for this unit</a:t>
            </a:r>
            <a:r>
              <a:rPr lang="en-US" sz="3000" dirty="0">
                <a:solidFill>
                  <a:srgbClr val="000000"/>
                </a:solidFill>
              </a:rPr>
              <a:t> and study for the </a:t>
            </a:r>
            <a:r>
              <a:rPr lang="en-US" sz="3000" b="1" dirty="0">
                <a:solidFill>
                  <a:srgbClr val="000000"/>
                </a:solidFill>
              </a:rPr>
              <a:t>end of unit assessment </a:t>
            </a:r>
            <a:r>
              <a:rPr lang="en-US" sz="3000" dirty="0">
                <a:solidFill>
                  <a:srgbClr val="000000"/>
                </a:solidFill>
              </a:rPr>
              <a:t>in the next lesson.  </a:t>
            </a:r>
          </a:p>
          <a:p>
            <a:pPr marL="590550" lvl="0" indent="-514350" algn="l" rtl="0">
              <a:lnSpc>
                <a:spcPct val="115000"/>
              </a:lnSpc>
              <a:spcBef>
                <a:spcPts val="0"/>
              </a:spcBef>
              <a:spcAft>
                <a:spcPts val="0"/>
              </a:spcAft>
              <a:buSzPct val="100000"/>
              <a:buFont typeface="+mj-lt"/>
              <a:buAutoNum type="arabicPeriod"/>
            </a:pPr>
            <a:endParaRPr lang="en-US" sz="3000" dirty="0">
              <a:solidFill>
                <a:srgbClr val="000000"/>
              </a:solidFill>
            </a:endParaRPr>
          </a:p>
          <a:p>
            <a:pPr marL="590550" lvl="0" indent="-514350" algn="l" rtl="0">
              <a:lnSpc>
                <a:spcPct val="115000"/>
              </a:lnSpc>
              <a:spcBef>
                <a:spcPts val="0"/>
              </a:spcBef>
              <a:spcAft>
                <a:spcPts val="0"/>
              </a:spcAft>
              <a:buSzPct val="100000"/>
              <a:buFont typeface="+mj-lt"/>
              <a:buAutoNum type="arabicPeriod"/>
            </a:pPr>
            <a:r>
              <a:rPr lang="en-US" sz="3000" dirty="0" smtClean="0">
                <a:solidFill>
                  <a:srgbClr val="000000"/>
                </a:solidFill>
              </a:rPr>
              <a:t>Be </a:t>
            </a:r>
            <a:r>
              <a:rPr lang="en-US" sz="3000" dirty="0">
                <a:solidFill>
                  <a:srgbClr val="000000"/>
                </a:solidFill>
              </a:rPr>
              <a:t>sure to bring your independent reading book to class.</a:t>
            </a:r>
            <a:endParaRPr sz="3000" dirty="0">
              <a:solidFill>
                <a:srgbClr val="000000"/>
              </a:solidFill>
            </a:endParaRPr>
          </a:p>
          <a:p>
            <a:pPr marL="76200" lvl="0" indent="0" algn="l" rtl="0">
              <a:lnSpc>
                <a:spcPct val="115000"/>
              </a:lnSpc>
              <a:spcBef>
                <a:spcPts val="0"/>
              </a:spcBef>
              <a:spcAft>
                <a:spcPts val="0"/>
              </a:spcAft>
              <a:buNone/>
            </a:pPr>
            <a:endParaRPr sz="3000" dirty="0">
              <a:solidFill>
                <a:srgbClr val="000000"/>
              </a:solidFill>
              <a:latin typeface="Century Gothic"/>
              <a:ea typeface="Century Gothic"/>
              <a:cs typeface="Century Gothic"/>
              <a:sym typeface="Century Gothic"/>
            </a:endParaRPr>
          </a:p>
          <a:p>
            <a:pPr marL="0" lvl="0" indent="0" algn="l" rtl="0">
              <a:spcBef>
                <a:spcPts val="1100"/>
              </a:spcBef>
              <a:spcAft>
                <a:spcPts val="0"/>
              </a:spcAft>
              <a:buNone/>
            </a:pPr>
            <a:endParaRPr sz="3000" dirty="0">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42"/>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329" name="Google Shape;329;p42"/>
          <p:cNvGraphicFramePr/>
          <p:nvPr/>
        </p:nvGraphicFramePr>
        <p:xfrm>
          <a:off x="781041" y="1555212"/>
          <a:ext cx="9569025" cy="4204775"/>
        </p:xfrm>
        <a:graphic>
          <a:graphicData uri="http://schemas.openxmlformats.org/drawingml/2006/table">
            <a:tbl>
              <a:tblPr firstRow="1" bandRow="1">
                <a:noFill/>
                <a:tableStyleId>{F7B0567D-B3AB-434B-883B-3017D60717CA}</a:tableStyleId>
              </a:tblPr>
              <a:tblGrid>
                <a:gridCol w="3352850"/>
                <a:gridCol w="3026500"/>
                <a:gridCol w="3189675"/>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8"/>
          <p:cNvSpPr txBox="1">
            <a:spLocks noGrp="1"/>
          </p:cNvSpPr>
          <p:nvPr>
            <p:ph type="subTitle" idx="1"/>
          </p:nvPr>
        </p:nvSpPr>
        <p:spPr>
          <a:xfrm>
            <a:off x="576575" y="1559875"/>
            <a:ext cx="11059200" cy="4488350"/>
          </a:xfrm>
          <a:prstGeom prst="rect">
            <a:avLst/>
          </a:prstGeom>
          <a:noFill/>
          <a:ln>
            <a:noFill/>
          </a:ln>
        </p:spPr>
        <p:txBody>
          <a:bodyPr spcFirstLastPara="1" wrap="square" lIns="91425" tIns="45700" rIns="91425" bIns="45700" anchor="t" anchorCtr="0">
            <a:noAutofit/>
          </a:bodyPr>
          <a:lstStyle/>
          <a:p>
            <a:pPr marL="400050" marR="0" lvl="0" indent="-285750" algn="l" rtl="0">
              <a:lnSpc>
                <a:spcPct val="90000"/>
              </a:lnSpc>
              <a:spcBef>
                <a:spcPts val="0"/>
              </a:spcBef>
              <a:spcAft>
                <a:spcPts val="0"/>
              </a:spcAft>
              <a:buSzPts val="1800"/>
              <a:buFont typeface="Arial" panose="020B0604020202020204" pitchFamily="34" charset="0"/>
              <a:buChar char="•"/>
            </a:pPr>
            <a:r>
              <a:rPr lang="en-US" sz="1900" dirty="0">
                <a:latin typeface="Century Gothic"/>
                <a:ea typeface="Century Gothic"/>
                <a:cs typeface="Century Gothic"/>
                <a:sym typeface="Century Gothic"/>
              </a:rPr>
              <a:t>Digital </a:t>
            </a:r>
            <a:r>
              <a:rPr lang="en-US" sz="1900" dirty="0" smtClean="0">
                <a:latin typeface="Century Gothic"/>
                <a:ea typeface="Century Gothic"/>
                <a:cs typeface="Century Gothic"/>
                <a:sym typeface="Century Gothic"/>
              </a:rPr>
              <a:t>projector</a:t>
            </a:r>
            <a:endParaRPr lang="en-US" sz="1900" dirty="0">
              <a:latin typeface="Century Gothic"/>
              <a:ea typeface="Century Gothic"/>
              <a:cs typeface="Century Gothic"/>
              <a:sym typeface="Century Gothic"/>
            </a:endParaRPr>
          </a:p>
          <a:p>
            <a:pPr marL="400050" marR="0" lvl="0" indent="-285750" algn="l" rtl="0">
              <a:lnSpc>
                <a:spcPct val="90000"/>
              </a:lnSpc>
              <a:spcBef>
                <a:spcPts val="0"/>
              </a:spcBef>
              <a:spcAft>
                <a:spcPts val="0"/>
              </a:spcAft>
              <a:buSzPts val="1800"/>
              <a:buFont typeface="Arial" panose="020B0604020202020204" pitchFamily="34" charset="0"/>
              <a:buChar char="•"/>
            </a:pPr>
            <a:r>
              <a:rPr lang="en-US" sz="1900" dirty="0" smtClean="0">
                <a:latin typeface="Century Gothic"/>
                <a:ea typeface="Century Gothic"/>
                <a:cs typeface="Century Gothic"/>
                <a:sym typeface="Century Gothic"/>
              </a:rPr>
              <a:t>“Students </a:t>
            </a:r>
            <a:r>
              <a:rPr lang="en-US" sz="1900" dirty="0">
                <a:latin typeface="Century Gothic"/>
                <a:ea typeface="Century Gothic"/>
                <a:cs typeface="Century Gothic"/>
                <a:sym typeface="Century Gothic"/>
              </a:rPr>
              <a:t>and Technology: Constant Companions” (multimedia feature; </a:t>
            </a:r>
            <a:r>
              <a:rPr lang="en-US" sz="1900" dirty="0">
                <a:latin typeface="Century Gothic"/>
                <a:ea typeface="Century Gothic"/>
                <a:cs typeface="Century Gothic"/>
                <a:sym typeface="Century Gothic"/>
                <a:hlinkClick r:id="rId3"/>
              </a:rPr>
              <a:t>http://</a:t>
            </a:r>
            <a:r>
              <a:rPr lang="en-US" sz="1900" dirty="0" smtClean="0">
                <a:latin typeface="Century Gothic"/>
                <a:ea typeface="Century Gothic"/>
                <a:cs typeface="Century Gothic"/>
                <a:sym typeface="Century Gothic"/>
                <a:hlinkClick r:id="rId3"/>
              </a:rPr>
              <a:t>www.nytimes.com/interactive/2010/11/21/technology/20101121-brain-interactive.html?ref=technology</a:t>
            </a:r>
            <a:r>
              <a:rPr lang="en-US" sz="1900" dirty="0" smtClean="0">
                <a:latin typeface="Century Gothic"/>
                <a:ea typeface="Century Gothic"/>
                <a:cs typeface="Century Gothic"/>
                <a:sym typeface="Century Gothic"/>
              </a:rPr>
              <a:t>)(</a:t>
            </a:r>
            <a:r>
              <a:rPr lang="en-US" sz="1900" dirty="0">
                <a:latin typeface="Century Gothic"/>
                <a:ea typeface="Century Gothic"/>
                <a:cs typeface="Century Gothic"/>
                <a:sym typeface="Century Gothic"/>
              </a:rPr>
              <a:t>From The New York Times, November 20, 2010 © 2010 The New York Times. All rights reserved. Used by permission and protected by the Copyright Laws of the United States. The printing, copying, redistribution, or retransmission of this Content without express written permission is prohibited</a:t>
            </a:r>
            <a:r>
              <a:rPr lang="en-US" sz="1900" dirty="0" smtClean="0">
                <a:latin typeface="Century Gothic"/>
                <a:ea typeface="Century Gothic"/>
                <a:cs typeface="Century Gothic"/>
                <a:sym typeface="Century Gothic"/>
              </a:rPr>
              <a:t>.)</a:t>
            </a:r>
            <a:endParaRPr lang="en-US" sz="1900" dirty="0">
              <a:latin typeface="Century Gothic"/>
              <a:ea typeface="Century Gothic"/>
              <a:cs typeface="Century Gothic"/>
              <a:sym typeface="Century Gothic"/>
            </a:endParaRPr>
          </a:p>
          <a:p>
            <a:pPr marL="400050" marR="0" lvl="0" indent="-285750" algn="l" rtl="0">
              <a:lnSpc>
                <a:spcPct val="90000"/>
              </a:lnSpc>
              <a:spcBef>
                <a:spcPts val="0"/>
              </a:spcBef>
              <a:spcAft>
                <a:spcPts val="0"/>
              </a:spcAft>
              <a:buSzPts val="1800"/>
              <a:buFont typeface="Arial" panose="020B0604020202020204" pitchFamily="34" charset="0"/>
              <a:buChar char="•"/>
            </a:pPr>
            <a:r>
              <a:rPr lang="en-US" sz="1900" dirty="0" smtClean="0">
                <a:latin typeface="Century Gothic"/>
                <a:ea typeface="Century Gothic"/>
                <a:cs typeface="Century Gothic"/>
                <a:sym typeface="Century Gothic"/>
              </a:rPr>
              <a:t>“</a:t>
            </a:r>
            <a:r>
              <a:rPr lang="en-US" sz="1900" dirty="0">
                <a:latin typeface="Century Gothic"/>
                <a:ea typeface="Century Gothic"/>
                <a:cs typeface="Century Gothic"/>
                <a:sym typeface="Century Gothic"/>
              </a:rPr>
              <a:t>Growing Up Digital” (one per </a:t>
            </a:r>
            <a:r>
              <a:rPr lang="en-US" sz="1900" dirty="0" smtClean="0">
                <a:latin typeface="Century Gothic"/>
                <a:ea typeface="Century Gothic"/>
                <a:cs typeface="Century Gothic"/>
                <a:sym typeface="Century Gothic"/>
              </a:rPr>
              <a:t>student)</a:t>
            </a:r>
            <a:endParaRPr lang="en-US" sz="1900" dirty="0">
              <a:latin typeface="Century Gothic"/>
              <a:ea typeface="Century Gothic"/>
              <a:cs typeface="Century Gothic"/>
              <a:sym typeface="Century Gothic"/>
            </a:endParaRPr>
          </a:p>
          <a:p>
            <a:pPr marL="400050" marR="0" lvl="0" indent="-285750" algn="l" rtl="0">
              <a:lnSpc>
                <a:spcPct val="90000"/>
              </a:lnSpc>
              <a:spcBef>
                <a:spcPts val="0"/>
              </a:spcBef>
              <a:spcAft>
                <a:spcPts val="0"/>
              </a:spcAft>
              <a:buSzPts val="1800"/>
              <a:buFont typeface="Arial" panose="020B0604020202020204" pitchFamily="34" charset="0"/>
              <a:buChar char="•"/>
            </a:pPr>
            <a:r>
              <a:rPr lang="en-US" sz="1900" b="1" dirty="0" smtClean="0">
                <a:latin typeface="Century Gothic"/>
                <a:ea typeface="Century Gothic"/>
                <a:cs typeface="Century Gothic"/>
                <a:sym typeface="Century Gothic"/>
              </a:rPr>
              <a:t>Definitions </a:t>
            </a:r>
            <a:r>
              <a:rPr lang="en-US" sz="1900" b="1" dirty="0">
                <a:latin typeface="Century Gothic"/>
                <a:ea typeface="Century Gothic"/>
                <a:cs typeface="Century Gothic"/>
                <a:sym typeface="Century Gothic"/>
              </a:rPr>
              <a:t>in “Growing Up Digital” (for teacher </a:t>
            </a:r>
            <a:r>
              <a:rPr lang="en-US" sz="1900" b="1" dirty="0" smtClean="0">
                <a:latin typeface="Century Gothic"/>
                <a:ea typeface="Century Gothic"/>
                <a:cs typeface="Century Gothic"/>
                <a:sym typeface="Century Gothic"/>
              </a:rPr>
              <a:t>reference)</a:t>
            </a:r>
            <a:endParaRPr lang="en-US" sz="1900" b="1" dirty="0">
              <a:latin typeface="Century Gothic"/>
              <a:ea typeface="Century Gothic"/>
              <a:cs typeface="Century Gothic"/>
              <a:sym typeface="Century Gothic"/>
            </a:endParaRPr>
          </a:p>
          <a:p>
            <a:pPr marL="400050" marR="0" lvl="0" indent="-285750" algn="l" rtl="0">
              <a:lnSpc>
                <a:spcPct val="90000"/>
              </a:lnSpc>
              <a:spcBef>
                <a:spcPts val="0"/>
              </a:spcBef>
              <a:spcAft>
                <a:spcPts val="0"/>
              </a:spcAft>
              <a:buSzPts val="1800"/>
              <a:buFont typeface="Arial" panose="020B0604020202020204" pitchFamily="34" charset="0"/>
              <a:buChar char="•"/>
            </a:pPr>
            <a:r>
              <a:rPr lang="en-US" sz="1900" b="1" dirty="0" smtClean="0">
                <a:latin typeface="Century Gothic"/>
                <a:ea typeface="Century Gothic"/>
                <a:cs typeface="Century Gothic"/>
                <a:sym typeface="Century Gothic"/>
              </a:rPr>
              <a:t>Text-Dependent </a:t>
            </a:r>
            <a:r>
              <a:rPr lang="en-US" sz="1900" b="1" dirty="0">
                <a:latin typeface="Century Gothic"/>
                <a:ea typeface="Century Gothic"/>
                <a:cs typeface="Century Gothic"/>
                <a:sym typeface="Century Gothic"/>
              </a:rPr>
              <a:t>Questions: “Growing Up Digital” </a:t>
            </a:r>
            <a:r>
              <a:rPr lang="en-US" sz="1900" dirty="0">
                <a:latin typeface="Century Gothic"/>
                <a:ea typeface="Century Gothic"/>
                <a:cs typeface="Century Gothic"/>
                <a:sym typeface="Century Gothic"/>
              </a:rPr>
              <a:t>(one per </a:t>
            </a:r>
            <a:r>
              <a:rPr lang="en-US" sz="1900" dirty="0" smtClean="0">
                <a:latin typeface="Century Gothic"/>
                <a:ea typeface="Century Gothic"/>
                <a:cs typeface="Century Gothic"/>
                <a:sym typeface="Century Gothic"/>
              </a:rPr>
              <a:t>student)</a:t>
            </a:r>
            <a:endParaRPr lang="en-US" sz="1900" dirty="0">
              <a:latin typeface="Century Gothic"/>
              <a:ea typeface="Century Gothic"/>
              <a:cs typeface="Century Gothic"/>
              <a:sym typeface="Century Gothic"/>
            </a:endParaRPr>
          </a:p>
          <a:p>
            <a:pPr marL="400050" marR="0" lvl="0" indent="-285750" algn="l" rtl="0">
              <a:lnSpc>
                <a:spcPct val="90000"/>
              </a:lnSpc>
              <a:spcBef>
                <a:spcPts val="0"/>
              </a:spcBef>
              <a:spcAft>
                <a:spcPts val="0"/>
              </a:spcAft>
              <a:buSzPts val="1800"/>
              <a:buFont typeface="Arial" panose="020B0604020202020204" pitchFamily="34" charset="0"/>
              <a:buChar char="•"/>
            </a:pPr>
            <a:r>
              <a:rPr lang="en-US" sz="1900" b="1" dirty="0" smtClean="0">
                <a:latin typeface="Century Gothic"/>
                <a:ea typeface="Century Gothic"/>
                <a:cs typeface="Century Gothic"/>
                <a:sym typeface="Century Gothic"/>
              </a:rPr>
              <a:t>Text-Dependent </a:t>
            </a:r>
            <a:r>
              <a:rPr lang="en-US" sz="1900" b="1" dirty="0">
                <a:latin typeface="Century Gothic"/>
                <a:ea typeface="Century Gothic"/>
                <a:cs typeface="Century Gothic"/>
                <a:sym typeface="Century Gothic"/>
              </a:rPr>
              <a:t>Questions: “Growing Up Digital” (answers, for teacher </a:t>
            </a:r>
            <a:r>
              <a:rPr lang="en-US" sz="1900" b="1" dirty="0" smtClean="0">
                <a:latin typeface="Century Gothic"/>
                <a:ea typeface="Century Gothic"/>
                <a:cs typeface="Century Gothic"/>
                <a:sym typeface="Century Gothic"/>
              </a:rPr>
              <a:t>reference)</a:t>
            </a:r>
            <a:endParaRPr lang="en-US" sz="1900" b="1" dirty="0">
              <a:latin typeface="Century Gothic"/>
              <a:ea typeface="Century Gothic"/>
              <a:cs typeface="Century Gothic"/>
              <a:sym typeface="Century Gothic"/>
            </a:endParaRPr>
          </a:p>
          <a:p>
            <a:pPr marL="400050" marR="0" lvl="0" indent="-285750" algn="l" rtl="0">
              <a:lnSpc>
                <a:spcPct val="90000"/>
              </a:lnSpc>
              <a:spcBef>
                <a:spcPts val="0"/>
              </a:spcBef>
              <a:spcAft>
                <a:spcPts val="0"/>
              </a:spcAft>
              <a:buSzPts val="1800"/>
              <a:buFont typeface="Arial" panose="020B0604020202020204" pitchFamily="34" charset="0"/>
              <a:buChar char="•"/>
            </a:pPr>
            <a:r>
              <a:rPr lang="en-US" sz="1900" b="1" dirty="0" smtClean="0">
                <a:latin typeface="Century Gothic"/>
                <a:ea typeface="Century Gothic"/>
                <a:cs typeface="Century Gothic"/>
                <a:sym typeface="Century Gothic"/>
              </a:rPr>
              <a:t>Neurologist’s </a:t>
            </a:r>
            <a:r>
              <a:rPr lang="en-US" sz="1900" b="1" dirty="0">
                <a:latin typeface="Century Gothic"/>
                <a:ea typeface="Century Gothic"/>
                <a:cs typeface="Century Gothic"/>
                <a:sym typeface="Century Gothic"/>
              </a:rPr>
              <a:t>notebook #5 </a:t>
            </a:r>
            <a:r>
              <a:rPr lang="en-US" sz="1900" dirty="0">
                <a:latin typeface="Century Gothic"/>
                <a:ea typeface="Century Gothic"/>
                <a:cs typeface="Century Gothic"/>
                <a:sym typeface="Century Gothic"/>
              </a:rPr>
              <a:t>(one per student and one for </a:t>
            </a:r>
            <a:r>
              <a:rPr lang="en-US" sz="1900" dirty="0" smtClean="0">
                <a:latin typeface="Century Gothic"/>
                <a:ea typeface="Century Gothic"/>
                <a:cs typeface="Century Gothic"/>
                <a:sym typeface="Century Gothic"/>
              </a:rPr>
              <a:t>display)</a:t>
            </a:r>
            <a:endParaRPr lang="en-US" sz="1900" dirty="0">
              <a:latin typeface="Century Gothic"/>
              <a:ea typeface="Century Gothic"/>
              <a:cs typeface="Century Gothic"/>
              <a:sym typeface="Century Gothic"/>
            </a:endParaRPr>
          </a:p>
          <a:p>
            <a:pPr marL="400050" marR="0" lvl="0" indent="-285750" algn="l" rtl="0">
              <a:lnSpc>
                <a:spcPct val="90000"/>
              </a:lnSpc>
              <a:spcBef>
                <a:spcPts val="0"/>
              </a:spcBef>
              <a:spcAft>
                <a:spcPts val="0"/>
              </a:spcAft>
              <a:buSzPts val="1800"/>
              <a:buFont typeface="Arial" panose="020B0604020202020204" pitchFamily="34" charset="0"/>
              <a:buChar char="•"/>
            </a:pPr>
            <a:r>
              <a:rPr lang="en-US" sz="1900" b="1" dirty="0" smtClean="0">
                <a:latin typeface="Century Gothic"/>
                <a:ea typeface="Century Gothic"/>
                <a:cs typeface="Century Gothic"/>
                <a:sym typeface="Century Gothic"/>
              </a:rPr>
              <a:t>Neurologist’s </a:t>
            </a:r>
            <a:r>
              <a:rPr lang="en-US" sz="1900" b="1" dirty="0">
                <a:latin typeface="Century Gothic"/>
                <a:ea typeface="Century Gothic"/>
                <a:cs typeface="Century Gothic"/>
                <a:sym typeface="Century Gothic"/>
              </a:rPr>
              <a:t>notebook #5 (answers, for teacher </a:t>
            </a:r>
            <a:r>
              <a:rPr lang="en-US" sz="1900" b="1" dirty="0" smtClean="0">
                <a:latin typeface="Century Gothic"/>
                <a:ea typeface="Century Gothic"/>
                <a:cs typeface="Century Gothic"/>
                <a:sym typeface="Century Gothic"/>
              </a:rPr>
              <a:t>reference)</a:t>
            </a:r>
            <a:endParaRPr lang="en-US" sz="1900" b="1" dirty="0">
              <a:latin typeface="Century Gothic"/>
              <a:ea typeface="Century Gothic"/>
              <a:cs typeface="Century Gothic"/>
              <a:sym typeface="Century Gothic"/>
            </a:endParaRPr>
          </a:p>
          <a:p>
            <a:pPr marL="400050" marR="0" lvl="0" indent="-285750" algn="l" rtl="0">
              <a:lnSpc>
                <a:spcPct val="90000"/>
              </a:lnSpc>
              <a:spcBef>
                <a:spcPts val="0"/>
              </a:spcBef>
              <a:spcAft>
                <a:spcPts val="0"/>
              </a:spcAft>
              <a:buSzPts val="1800"/>
              <a:buFont typeface="Arial" panose="020B0604020202020204" pitchFamily="34" charset="0"/>
              <a:buChar char="•"/>
            </a:pPr>
            <a:r>
              <a:rPr lang="en-US" sz="1900" dirty="0" smtClean="0">
                <a:latin typeface="Century Gothic"/>
                <a:ea typeface="Century Gothic"/>
                <a:cs typeface="Century Gothic"/>
                <a:sym typeface="Century Gothic"/>
              </a:rPr>
              <a:t>Document camera</a:t>
            </a:r>
            <a:endParaRPr lang="en-US" sz="1900" dirty="0">
              <a:latin typeface="Century Gothic"/>
              <a:ea typeface="Century Gothic"/>
              <a:cs typeface="Century Gothic"/>
              <a:sym typeface="Century Gothic"/>
            </a:endParaRPr>
          </a:p>
          <a:p>
            <a:pPr marL="400050" marR="0" lvl="0" indent="-285750" algn="l" rtl="0">
              <a:lnSpc>
                <a:spcPct val="90000"/>
              </a:lnSpc>
              <a:spcBef>
                <a:spcPts val="0"/>
              </a:spcBef>
              <a:spcAft>
                <a:spcPts val="0"/>
              </a:spcAft>
              <a:buSzPts val="1800"/>
              <a:buFont typeface="Arial" panose="020B0604020202020204" pitchFamily="34" charset="0"/>
              <a:buChar char="•"/>
            </a:pPr>
            <a:r>
              <a:rPr lang="en-US" sz="1900" b="1" dirty="0" smtClean="0">
                <a:latin typeface="Century Gothic"/>
                <a:ea typeface="Century Gothic"/>
                <a:cs typeface="Century Gothic"/>
                <a:sym typeface="Century Gothic"/>
              </a:rPr>
              <a:t>Reflection </a:t>
            </a:r>
            <a:r>
              <a:rPr lang="en-US" sz="1900" b="1" dirty="0">
                <a:latin typeface="Century Gothic"/>
                <a:ea typeface="Century Gothic"/>
                <a:cs typeface="Century Gothic"/>
                <a:sym typeface="Century Gothic"/>
              </a:rPr>
              <a:t>Grid </a:t>
            </a:r>
            <a:r>
              <a:rPr lang="en-US" sz="1900" dirty="0">
                <a:latin typeface="Century Gothic"/>
                <a:ea typeface="Century Gothic"/>
                <a:cs typeface="Century Gothic"/>
                <a:sym typeface="Century Gothic"/>
              </a:rPr>
              <a:t>(one per student)</a:t>
            </a:r>
            <a:endParaRPr sz="1900" dirty="0">
              <a:latin typeface="Century Gothic"/>
              <a:ea typeface="Century Gothic"/>
              <a:cs typeface="Century Gothic"/>
              <a:sym typeface="Century Gothic"/>
            </a:endParaRPr>
          </a:p>
        </p:txBody>
      </p:sp>
      <p:sp>
        <p:nvSpPr>
          <p:cNvPr id="5" name="Google Shape;184;p27"/>
          <p:cNvSpPr txBox="1">
            <a:spLocks/>
          </p:cNvSpPr>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9pPr>
          </a:lstStyle>
          <a:p>
            <a:pPr algn="l">
              <a:buSzPts val="4500"/>
              <a:buFont typeface="Overlock"/>
              <a:buNone/>
            </a:pPr>
            <a:r>
              <a:rPr lang="en-US" sz="4200" dirty="0" smtClean="0">
                <a:latin typeface="Century Gothic" panose="020B0502020202020204" pitchFamily="34" charset="0"/>
                <a:ea typeface="Century Gothic"/>
                <a:cs typeface="Century Gothic"/>
                <a:sym typeface="Century Gothic"/>
              </a:rPr>
              <a:t>Grade 7: Module </a:t>
            </a:r>
            <a:r>
              <a:rPr lang="en-US" sz="4200" dirty="0" smtClean="0">
                <a:latin typeface="Century Gothic" panose="020B0502020202020204" pitchFamily="34" charset="0"/>
              </a:rPr>
              <a:t>4</a:t>
            </a:r>
            <a:r>
              <a:rPr lang="en-US" sz="4200" dirty="0" smtClean="0">
                <a:latin typeface="Century Gothic" panose="020B0502020202020204" pitchFamily="34" charset="0"/>
                <a:ea typeface="Century Gothic"/>
                <a:cs typeface="Century Gothic"/>
                <a:sym typeface="Century Gothic"/>
              </a:rPr>
              <a:t>: Unit </a:t>
            </a:r>
            <a:r>
              <a:rPr lang="en-US" sz="4200" dirty="0" smtClean="0">
                <a:latin typeface="Century Gothic" panose="020B0502020202020204" pitchFamily="34" charset="0"/>
              </a:rPr>
              <a:t>1</a:t>
            </a:r>
            <a:r>
              <a:rPr lang="en-US" sz="4200" dirty="0" smtClean="0">
                <a:latin typeface="Century Gothic" panose="020B0502020202020204" pitchFamily="34" charset="0"/>
                <a:ea typeface="Century Gothic"/>
                <a:cs typeface="Century Gothic"/>
                <a:sym typeface="Century Gothic"/>
              </a:rPr>
              <a:t>: Lesson </a:t>
            </a:r>
            <a:r>
              <a:rPr lang="en-US" sz="4200" dirty="0" smtClean="0">
                <a:latin typeface="Century Gothic" panose="020B0502020202020204" pitchFamily="34" charset="0"/>
              </a:rPr>
              <a:t>9</a:t>
            </a:r>
            <a:endParaRPr lang="en-US" sz="4200" dirty="0" smtClean="0">
              <a:latin typeface="Century Gothic" panose="020B0502020202020204" pitchFamily="34" charset="0"/>
              <a:ea typeface="Century Gothic"/>
              <a:cs typeface="Century Gothic"/>
              <a:sym typeface="Century Gothic"/>
            </a:endParaRPr>
          </a:p>
          <a:p>
            <a:pPr algn="l">
              <a:buSzPts val="1500"/>
              <a:buFont typeface="Arial"/>
              <a:buNone/>
            </a:pPr>
            <a:r>
              <a:rPr lang="en-US" sz="2100" b="1" dirty="0" smtClean="0">
                <a:latin typeface="Century Gothic" panose="020B0502020202020204" pitchFamily="34" charset="0"/>
                <a:ea typeface="Century Gothic"/>
                <a:cs typeface="Century Gothic"/>
                <a:sym typeface="Century Gothic"/>
              </a:rPr>
              <a:t>Teacher slide, before teaching.</a:t>
            </a:r>
            <a:endParaRPr lang="en-US" sz="4200" dirty="0">
              <a:latin typeface="Century Gothic" panose="020B0502020202020204" pitchFamily="34" charset="0"/>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9"/>
          <p:cNvSpPr txBox="1">
            <a:spLocks noGrp="1"/>
          </p:cNvSpPr>
          <p:nvPr>
            <p:ph type="subTitle" idx="1"/>
          </p:nvPr>
        </p:nvSpPr>
        <p:spPr>
          <a:xfrm>
            <a:off x="635625" y="1851650"/>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330"/>
              <a:buFont typeface="Arial"/>
              <a:buNone/>
            </a:pPr>
            <a:r>
              <a:rPr lang="en-US" b="1" i="0" u="none" strike="noStrike" cap="none" dirty="0">
                <a:solidFill>
                  <a:schemeClr val="dk1"/>
                </a:solidFill>
                <a:latin typeface="Century Gothic"/>
                <a:ea typeface="Century Gothic"/>
                <a:cs typeface="Century Gothic"/>
                <a:sym typeface="Century Gothic"/>
              </a:rPr>
              <a:t>Preparing for</a:t>
            </a:r>
            <a:r>
              <a:rPr lang="en-US" b="1" dirty="0">
                <a:latin typeface="Century Gothic"/>
                <a:ea typeface="Century Gothic"/>
                <a:cs typeface="Century Gothic"/>
                <a:sym typeface="Century Gothic"/>
              </a:rPr>
              <a:t> Lesson 9</a:t>
            </a:r>
            <a:r>
              <a:rPr lang="en-US" b="1" i="0" u="none" strike="noStrike" cap="none" dirty="0">
                <a:solidFill>
                  <a:schemeClr val="dk1"/>
                </a:solidFill>
                <a:latin typeface="Century Gothic"/>
                <a:ea typeface="Century Gothic"/>
                <a:cs typeface="Century Gothic"/>
                <a:sym typeface="Century Gothic"/>
              </a:rPr>
              <a:t>: </a:t>
            </a:r>
            <a:r>
              <a:rPr lang="en-US" b="1" i="1" u="none" strike="noStrike" cap="none" dirty="0">
                <a:solidFill>
                  <a:schemeClr val="dk1"/>
                </a:solidFill>
                <a:latin typeface="Century Gothic"/>
                <a:ea typeface="Century Gothic"/>
                <a:cs typeface="Century Gothic"/>
                <a:sym typeface="Century Gothic"/>
              </a:rPr>
              <a:t>Pre-reading</a:t>
            </a:r>
            <a:endParaRPr b="1"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endParaRPr b="1"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b="0" i="0" u="none" strike="noStrike" cap="none" dirty="0">
                <a:solidFill>
                  <a:schemeClr val="dk1"/>
                </a:solidFill>
                <a:latin typeface="Century Gothic"/>
                <a:ea typeface="Century Gothic"/>
                <a:cs typeface="Century Gothic"/>
                <a:sym typeface="Century Gothic"/>
              </a:rPr>
              <a:t>Before students come, please prepare by doing these things:</a:t>
            </a:r>
            <a:endParaRPr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Read “Growing up Digital” article</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Be sure multimedia website is working:  </a:t>
            </a:r>
            <a:r>
              <a:rPr lang="en-US" u="sng" dirty="0">
                <a:solidFill>
                  <a:schemeClr val="hlink"/>
                </a:solidFill>
                <a:latin typeface="Century Gothic"/>
                <a:ea typeface="Century Gothic"/>
                <a:cs typeface="Century Gothic"/>
                <a:sym typeface="Century Gothic"/>
                <a:hlinkClick r:id="rId3"/>
              </a:rPr>
              <a:t>Students and Technology</a:t>
            </a:r>
            <a:endParaRPr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90000"/>
              </a:lnSpc>
              <a:spcBef>
                <a:spcPts val="1000"/>
              </a:spcBef>
              <a:spcAft>
                <a:spcPts val="1000"/>
              </a:spcAft>
              <a:buNone/>
            </a:pPr>
            <a:endParaRPr dirty="0">
              <a:latin typeface="Calibri"/>
              <a:ea typeface="Calibri"/>
              <a:cs typeface="Calibri"/>
              <a:sym typeface="Calibri"/>
            </a:endParaRPr>
          </a:p>
        </p:txBody>
      </p:sp>
      <p:sp>
        <p:nvSpPr>
          <p:cNvPr id="5" name="Google Shape;184;p27"/>
          <p:cNvSpPr txBox="1">
            <a:spLocks/>
          </p:cNvSpPr>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9pPr>
          </a:lstStyle>
          <a:p>
            <a:pPr algn="l">
              <a:buSzPts val="4500"/>
              <a:buFont typeface="Overlock"/>
              <a:buNone/>
            </a:pPr>
            <a:r>
              <a:rPr lang="en-US" sz="4200" dirty="0" smtClean="0">
                <a:latin typeface="Century Gothic" panose="020B0502020202020204" pitchFamily="34" charset="0"/>
                <a:ea typeface="Century Gothic"/>
                <a:cs typeface="Century Gothic"/>
                <a:sym typeface="Century Gothic"/>
              </a:rPr>
              <a:t>Grade 7: Module </a:t>
            </a:r>
            <a:r>
              <a:rPr lang="en-US" sz="4200" dirty="0" smtClean="0">
                <a:latin typeface="Century Gothic" panose="020B0502020202020204" pitchFamily="34" charset="0"/>
              </a:rPr>
              <a:t>4</a:t>
            </a:r>
            <a:r>
              <a:rPr lang="en-US" sz="4200" dirty="0" smtClean="0">
                <a:latin typeface="Century Gothic" panose="020B0502020202020204" pitchFamily="34" charset="0"/>
                <a:ea typeface="Century Gothic"/>
                <a:cs typeface="Century Gothic"/>
                <a:sym typeface="Century Gothic"/>
              </a:rPr>
              <a:t>: Unit </a:t>
            </a:r>
            <a:r>
              <a:rPr lang="en-US" sz="4200" dirty="0" smtClean="0">
                <a:latin typeface="Century Gothic" panose="020B0502020202020204" pitchFamily="34" charset="0"/>
              </a:rPr>
              <a:t>1</a:t>
            </a:r>
            <a:r>
              <a:rPr lang="en-US" sz="4200" dirty="0" smtClean="0">
                <a:latin typeface="Century Gothic" panose="020B0502020202020204" pitchFamily="34" charset="0"/>
                <a:ea typeface="Century Gothic"/>
                <a:cs typeface="Century Gothic"/>
                <a:sym typeface="Century Gothic"/>
              </a:rPr>
              <a:t>: Lesson </a:t>
            </a:r>
            <a:r>
              <a:rPr lang="en-US" sz="4200" dirty="0" smtClean="0">
                <a:latin typeface="Century Gothic" panose="020B0502020202020204" pitchFamily="34" charset="0"/>
              </a:rPr>
              <a:t>9</a:t>
            </a:r>
            <a:endParaRPr lang="en-US" sz="4200" dirty="0" smtClean="0">
              <a:latin typeface="Century Gothic" panose="020B0502020202020204" pitchFamily="34" charset="0"/>
              <a:ea typeface="Century Gothic"/>
              <a:cs typeface="Century Gothic"/>
              <a:sym typeface="Century Gothic"/>
            </a:endParaRPr>
          </a:p>
          <a:p>
            <a:pPr algn="l">
              <a:buSzPts val="1500"/>
              <a:buFont typeface="Arial"/>
              <a:buNone/>
            </a:pPr>
            <a:r>
              <a:rPr lang="en-US" sz="2100" b="1" dirty="0" smtClean="0">
                <a:latin typeface="Century Gothic"/>
                <a:ea typeface="Century Gothic"/>
                <a:cs typeface="Century Gothic"/>
                <a:sym typeface="Century Gothic"/>
              </a:rPr>
              <a:t>Teacher slide, before teaching.</a:t>
            </a:r>
            <a:endParaRPr lang="en-US" sz="42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3"/>
        <p:cNvGrpSpPr/>
        <p:nvPr/>
      </p:nvGrpSpPr>
      <p:grpSpPr>
        <a:xfrm>
          <a:off x="0" y="0"/>
          <a:ext cx="0" cy="0"/>
          <a:chOff x="0" y="0"/>
          <a:chExt cx="0" cy="0"/>
        </a:xfrm>
      </p:grpSpPr>
      <p:pic>
        <p:nvPicPr>
          <p:cNvPr id="204" name="Google Shape;204;p30"/>
          <p:cNvPicPr preferRelativeResize="0"/>
          <p:nvPr/>
        </p:nvPicPr>
        <p:blipFill rotWithShape="1">
          <a:blip r:embed="rId3">
            <a:alphaModFix/>
          </a:blip>
          <a:srcRect/>
          <a:stretch/>
        </p:blipFill>
        <p:spPr>
          <a:xfrm>
            <a:off x="1739143" y="468977"/>
            <a:ext cx="8738431" cy="3539067"/>
          </a:xfrm>
          <a:prstGeom prst="rect">
            <a:avLst/>
          </a:prstGeom>
          <a:noFill/>
          <a:ln>
            <a:noFill/>
          </a:ln>
        </p:spPr>
      </p:pic>
      <p:sp>
        <p:nvSpPr>
          <p:cNvPr id="205" name="Google Shape;205;p30"/>
          <p:cNvSpPr/>
          <p:nvPr/>
        </p:nvSpPr>
        <p:spPr>
          <a:xfrm>
            <a:off x="0" y="4918509"/>
            <a:ext cx="12192000" cy="1939500"/>
          </a:xfrm>
          <a:prstGeom prst="rect">
            <a:avLst/>
          </a:prstGeom>
          <a:solidFill>
            <a:srgbClr val="4040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b="0" i="0" u="none" strike="noStrike" cap="none">
              <a:solidFill>
                <a:schemeClr val="lt1"/>
              </a:solidFill>
              <a:latin typeface="Calibri"/>
              <a:ea typeface="Calibri"/>
              <a:cs typeface="Calibri"/>
              <a:sym typeface="Calibri"/>
            </a:endParaRPr>
          </a:p>
        </p:txBody>
      </p:sp>
      <p:sp>
        <p:nvSpPr>
          <p:cNvPr id="206" name="Google Shape;206;p30"/>
          <p:cNvSpPr txBox="1">
            <a:spLocks noGrp="1"/>
          </p:cNvSpPr>
          <p:nvPr>
            <p:ph type="ctrTitle"/>
          </p:nvPr>
        </p:nvSpPr>
        <p:spPr>
          <a:xfrm>
            <a:off x="1600200" y="4269282"/>
            <a:ext cx="8991600" cy="12648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Grade 7: Module 4: </a:t>
            </a:r>
            <a:endParaRPr sz="4000" b="1">
              <a:latin typeface="Century Gothic"/>
              <a:ea typeface="Century Gothic"/>
              <a:cs typeface="Century Gothic"/>
              <a:sym typeface="Century Gothic"/>
            </a:endParaRPr>
          </a:p>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Unit 1: Lesson 9</a:t>
            </a:r>
            <a:endParaRPr sz="4000" b="1">
              <a:solidFill>
                <a:srgbClr val="404040"/>
              </a:solidFill>
              <a:latin typeface="Century Gothic"/>
              <a:ea typeface="Century Gothic"/>
              <a:cs typeface="Century Gothic"/>
              <a:sym typeface="Century Gothic"/>
            </a:endParaRPr>
          </a:p>
        </p:txBody>
      </p:sp>
      <p:pic>
        <p:nvPicPr>
          <p:cNvPr id="207" name="Google Shape;207;p30"/>
          <p:cNvPicPr preferRelativeResize="0"/>
          <p:nvPr/>
        </p:nvPicPr>
        <p:blipFill rotWithShape="1">
          <a:blip r:embed="rId4">
            <a:alphaModFix/>
          </a:blip>
          <a:srcRect/>
          <a:stretch/>
        </p:blipFill>
        <p:spPr>
          <a:xfrm>
            <a:off x="0" y="6197691"/>
            <a:ext cx="792374" cy="660311"/>
          </a:xfrm>
          <a:prstGeom prst="rect">
            <a:avLst/>
          </a:prstGeom>
          <a:noFill/>
          <a:ln>
            <a:noFill/>
          </a:ln>
        </p:spPr>
      </p:pic>
      <p:pic>
        <p:nvPicPr>
          <p:cNvPr id="208" name="Google Shape;208;p30"/>
          <p:cNvPicPr preferRelativeResize="0"/>
          <p:nvPr/>
        </p:nvPicPr>
        <p:blipFill rotWithShape="1">
          <a:blip r:embed="rId5">
            <a:alphaModFix/>
          </a:blip>
          <a:srcRect/>
          <a:stretch/>
        </p:blipFill>
        <p:spPr>
          <a:xfrm>
            <a:off x="10956584" y="6601309"/>
            <a:ext cx="1238848" cy="23228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1"/>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a:t>
            </a:r>
            <a:r>
              <a:rPr lang="en-US" sz="4200" b="1" i="0" u="none" strike="noStrike" cap="none" dirty="0" smtClean="0">
                <a:solidFill>
                  <a:schemeClr val="dk1"/>
                </a:solidFill>
                <a:latin typeface="Century Gothic"/>
                <a:ea typeface="Century Gothic"/>
                <a:cs typeface="Century Gothic"/>
                <a:sym typeface="Century Gothic"/>
              </a:rPr>
              <a:t>Students</a:t>
            </a:r>
            <a:r>
              <a:rPr lang="en-US" sz="4200" b="1" dirty="0">
                <a:latin typeface="Century Gothic"/>
                <a:ea typeface="Century Gothic"/>
                <a:cs typeface="Century Gothic"/>
                <a:sym typeface="Century Gothic"/>
              </a:rPr>
              <a:t>!</a:t>
            </a:r>
            <a:endParaRPr sz="4200" b="1" i="0" u="none" strike="noStrike" cap="none" dirty="0">
              <a:solidFill>
                <a:schemeClr val="dk1"/>
              </a:solidFill>
              <a:latin typeface="Century Gothic"/>
              <a:ea typeface="Century Gothic"/>
              <a:cs typeface="Century Gothic"/>
              <a:sym typeface="Century Gothic"/>
            </a:endParaRPr>
          </a:p>
        </p:txBody>
      </p:sp>
      <p:sp>
        <p:nvSpPr>
          <p:cNvPr id="215" name="Google Shape;215;p31"/>
          <p:cNvSpPr txBox="1">
            <a:spLocks noGrp="1"/>
          </p:cNvSpPr>
          <p:nvPr>
            <p:ph type="subTitle" idx="1"/>
          </p:nvPr>
        </p:nvSpPr>
        <p:spPr>
          <a:xfrm>
            <a:off x="562450" y="1722425"/>
            <a:ext cx="11114700" cy="41877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sz="3000" i="0" u="none" strike="noStrike" cap="none" dirty="0">
                <a:solidFill>
                  <a:schemeClr val="dk1"/>
                </a:solidFill>
                <a:latin typeface="Century Gothic"/>
                <a:ea typeface="Century Gothic"/>
                <a:cs typeface="Century Gothic"/>
                <a:sym typeface="Century Gothic"/>
              </a:rPr>
              <a:t>Today we</a:t>
            </a:r>
            <a:r>
              <a:rPr lang="en-US" sz="3000" dirty="0">
                <a:latin typeface="Century Gothic"/>
                <a:ea typeface="Century Gothic"/>
                <a:cs typeface="Century Gothic"/>
                <a:sym typeface="Century Gothic"/>
              </a:rPr>
              <a:t> will be doing more inferencing from our reading.</a:t>
            </a:r>
            <a:endParaRPr sz="3000"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sz="3000" dirty="0">
              <a:latin typeface="Century Gothic"/>
              <a:ea typeface="Century Gothic"/>
              <a:cs typeface="Century Gothic"/>
              <a:sym typeface="Century Gothic"/>
            </a:endParaRPr>
          </a:p>
          <a:p>
            <a:pPr marL="457200" marR="0" lvl="0" indent="-381000" algn="l" rtl="0">
              <a:lnSpc>
                <a:spcPct val="80000"/>
              </a:lnSpc>
              <a:spcBef>
                <a:spcPts val="0"/>
              </a:spcBef>
              <a:spcAft>
                <a:spcPts val="0"/>
              </a:spcAft>
              <a:buSzPct val="100000"/>
              <a:buFont typeface="Century Gothic"/>
              <a:buAutoNum type="arabicPeriod"/>
            </a:pPr>
            <a:r>
              <a:rPr lang="en-US" sz="2800" dirty="0">
                <a:latin typeface="Century Gothic"/>
                <a:ea typeface="Century Gothic"/>
                <a:cs typeface="Century Gothic"/>
                <a:sym typeface="Century Gothic"/>
              </a:rPr>
              <a:t>Read the article “Growing up Digital”</a:t>
            </a:r>
            <a:endParaRPr sz="2800" dirty="0">
              <a:latin typeface="Century Gothic"/>
              <a:ea typeface="Century Gothic"/>
              <a:cs typeface="Century Gothic"/>
              <a:sym typeface="Century Gothic"/>
            </a:endParaRPr>
          </a:p>
          <a:p>
            <a:pPr marL="457200" marR="0" lvl="0" indent="-381000" algn="l" rtl="0">
              <a:lnSpc>
                <a:spcPct val="80000"/>
              </a:lnSpc>
              <a:spcBef>
                <a:spcPts val="0"/>
              </a:spcBef>
              <a:spcAft>
                <a:spcPts val="0"/>
              </a:spcAft>
              <a:buSzPct val="100000"/>
              <a:buFont typeface="Century Gothic"/>
              <a:buAutoNum type="arabicPeriod"/>
            </a:pPr>
            <a:r>
              <a:rPr lang="en-US" sz="2800" dirty="0">
                <a:latin typeface="Century Gothic"/>
                <a:ea typeface="Century Gothic"/>
                <a:cs typeface="Century Gothic"/>
                <a:sym typeface="Century Gothic"/>
              </a:rPr>
              <a:t>Preview a website audio</a:t>
            </a:r>
            <a:endParaRPr sz="2800" dirty="0">
              <a:latin typeface="Century Gothic"/>
              <a:ea typeface="Century Gothic"/>
              <a:cs typeface="Century Gothic"/>
              <a:sym typeface="Century Gothic"/>
            </a:endParaRPr>
          </a:p>
          <a:p>
            <a:pPr marL="457200" marR="0" lvl="0" indent="-381000" algn="l" rtl="0">
              <a:lnSpc>
                <a:spcPct val="80000"/>
              </a:lnSpc>
              <a:spcBef>
                <a:spcPts val="0"/>
              </a:spcBef>
              <a:spcAft>
                <a:spcPts val="0"/>
              </a:spcAft>
              <a:buSzPct val="100000"/>
              <a:buFont typeface="Century Gothic"/>
              <a:buAutoNum type="arabicPeriod"/>
            </a:pPr>
            <a:r>
              <a:rPr lang="en-US" sz="2800" dirty="0">
                <a:latin typeface="Century Gothic"/>
                <a:ea typeface="Century Gothic"/>
                <a:cs typeface="Century Gothic"/>
                <a:sym typeface="Century Gothic"/>
              </a:rPr>
              <a:t>Complete another page from our </a:t>
            </a:r>
            <a:r>
              <a:rPr lang="en-US" sz="2800" b="1" dirty="0">
                <a:latin typeface="Century Gothic"/>
                <a:ea typeface="Century Gothic"/>
                <a:cs typeface="Century Gothic"/>
                <a:sym typeface="Century Gothic"/>
              </a:rPr>
              <a:t>Neurologist’s Notebook</a:t>
            </a:r>
            <a:endParaRPr sz="2800" b="1" dirty="0">
              <a:latin typeface="Century Gothic"/>
              <a:ea typeface="Century Gothic"/>
              <a:cs typeface="Century Gothic"/>
              <a:sym typeface="Century Gothic"/>
            </a:endParaRPr>
          </a:p>
        </p:txBody>
      </p:sp>
      <p:pic>
        <p:nvPicPr>
          <p:cNvPr id="216" name="Google Shape;216;p31"/>
          <p:cNvPicPr preferRelativeResize="0"/>
          <p:nvPr/>
        </p:nvPicPr>
        <p:blipFill>
          <a:blip r:embed="rId3">
            <a:alphaModFix/>
          </a:blip>
          <a:stretch>
            <a:fillRect/>
          </a:stretch>
        </p:blipFill>
        <p:spPr>
          <a:xfrm>
            <a:off x="10844213" y="152487"/>
            <a:ext cx="1152938" cy="124243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2"/>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23" name="Google Shape;223;p32"/>
          <p:cNvSpPr txBox="1">
            <a:spLocks noGrp="1"/>
          </p:cNvSpPr>
          <p:nvPr>
            <p:ph type="body" idx="1"/>
          </p:nvPr>
        </p:nvSpPr>
        <p:spPr>
          <a:xfrm>
            <a:off x="1030705" y="1815612"/>
            <a:ext cx="3804000" cy="4031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400" b="1" dirty="0"/>
              <a:t>This is Vishal.</a:t>
            </a:r>
            <a:endParaRPr sz="2400" b="1" dirty="0"/>
          </a:p>
          <a:p>
            <a:pPr marL="0" marR="0" lvl="0" indent="0" algn="l" rtl="0">
              <a:lnSpc>
                <a:spcPct val="90000"/>
              </a:lnSpc>
              <a:spcBef>
                <a:spcPts val="1000"/>
              </a:spcBef>
              <a:spcAft>
                <a:spcPts val="0"/>
              </a:spcAft>
              <a:buNone/>
            </a:pPr>
            <a:r>
              <a:rPr lang="en-US" sz="2400" dirty="0"/>
              <a:t>Let’s listen to what he has to say.</a:t>
            </a:r>
            <a:endParaRPr sz="2400" dirty="0"/>
          </a:p>
          <a:p>
            <a:pPr marL="0" marR="0" lvl="0" indent="0" algn="l" rtl="0">
              <a:lnSpc>
                <a:spcPct val="90000"/>
              </a:lnSpc>
              <a:spcBef>
                <a:spcPts val="1000"/>
              </a:spcBef>
              <a:spcAft>
                <a:spcPts val="0"/>
              </a:spcAft>
              <a:buNone/>
            </a:pPr>
            <a:r>
              <a:rPr lang="en-US" sz="2400" dirty="0"/>
              <a:t>After you’ve listened, think about:</a:t>
            </a:r>
            <a:endParaRPr sz="2400" dirty="0"/>
          </a:p>
          <a:p>
            <a:pPr marL="0" marR="0" lvl="0" indent="0" algn="l" rtl="0">
              <a:lnSpc>
                <a:spcPct val="90000"/>
              </a:lnSpc>
              <a:spcBef>
                <a:spcPts val="1000"/>
              </a:spcBef>
              <a:spcAft>
                <a:spcPts val="0"/>
              </a:spcAft>
              <a:buNone/>
            </a:pPr>
            <a:r>
              <a:rPr lang="en-US" sz="2400" dirty="0"/>
              <a:t>What predictions can you make about what our reading today will be about?</a:t>
            </a:r>
            <a:endParaRPr sz="2400" dirty="0"/>
          </a:p>
        </p:txBody>
      </p:sp>
      <p:sp>
        <p:nvSpPr>
          <p:cNvPr id="224" name="Google Shape;224;p32"/>
          <p:cNvSpPr txBox="1">
            <a:spLocks noGrp="1"/>
          </p:cNvSpPr>
          <p:nvPr>
            <p:ph type="title"/>
          </p:nvPr>
        </p:nvSpPr>
        <p:spPr>
          <a:xfrm>
            <a:off x="596400" y="379630"/>
            <a:ext cx="107574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listen to an audio on students and technology</a:t>
            </a:r>
            <a:endParaRPr sz="3600" dirty="0"/>
          </a:p>
        </p:txBody>
      </p:sp>
      <p:pic>
        <p:nvPicPr>
          <p:cNvPr id="226" name="Google Shape;226;p32"/>
          <p:cNvPicPr preferRelativeResize="0"/>
          <p:nvPr/>
        </p:nvPicPr>
        <p:blipFill rotWithShape="1">
          <a:blip r:embed="rId3">
            <a:alphaModFix/>
          </a:blip>
          <a:srcRect l="3437" r="6329" b="4718"/>
          <a:stretch/>
        </p:blipFill>
        <p:spPr>
          <a:xfrm>
            <a:off x="6020633" y="1389892"/>
            <a:ext cx="3769895" cy="4632967"/>
          </a:xfrm>
          <a:prstGeom prst="rect">
            <a:avLst/>
          </a:prstGeom>
          <a:noFill/>
          <a:ln>
            <a:noFill/>
          </a:ln>
        </p:spPr>
      </p:pic>
      <p:pic>
        <p:nvPicPr>
          <p:cNvPr id="7" name="Google Shape;216;p31"/>
          <p:cNvPicPr preferRelativeResize="0"/>
          <p:nvPr/>
        </p:nvPicPr>
        <p:blipFill>
          <a:blip r:embed="rId4">
            <a:alphaModFix/>
          </a:blip>
          <a:stretch>
            <a:fillRect/>
          </a:stretch>
        </p:blipFill>
        <p:spPr>
          <a:xfrm>
            <a:off x="10844213" y="152487"/>
            <a:ext cx="1152938" cy="124243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3"/>
          <p:cNvSpPr txBox="1">
            <a:spLocks noGrp="1"/>
          </p:cNvSpPr>
          <p:nvPr>
            <p:ph type="title"/>
          </p:nvPr>
        </p:nvSpPr>
        <p:spPr>
          <a:xfrm>
            <a:off x="6529391" y="1564050"/>
            <a:ext cx="5272800" cy="4943100"/>
          </a:xfrm>
          <a:prstGeom prst="rect">
            <a:avLst/>
          </a:prstGeom>
          <a:noFill/>
          <a:ln>
            <a:noFill/>
          </a:ln>
        </p:spPr>
        <p:txBody>
          <a:bodyPr spcFirstLastPara="1" wrap="square" lIns="91425" tIns="45700" rIns="91425" bIns="45700" anchor="ctr" anchorCtr="0">
            <a:noAutofit/>
          </a:bodyPr>
          <a:lstStyle/>
          <a:p>
            <a:pPr marL="0" lvl="0" indent="0" algn="l" rtl="0">
              <a:lnSpc>
                <a:spcPct val="115000"/>
              </a:lnSpc>
              <a:spcBef>
                <a:spcPts val="0"/>
              </a:spcBef>
              <a:spcAft>
                <a:spcPts val="0"/>
              </a:spcAft>
              <a:buClr>
                <a:schemeClr val="dk1"/>
              </a:buClr>
              <a:buSzPts val="1100"/>
              <a:buFont typeface="Arial"/>
              <a:buNone/>
            </a:pPr>
            <a:r>
              <a:rPr lang="en-US" sz="1900" b="1" dirty="0"/>
              <a:t>stark</a:t>
            </a:r>
            <a:r>
              <a:rPr lang="en-US" sz="1900" dirty="0"/>
              <a:t>: strong</a:t>
            </a:r>
            <a:endParaRPr sz="1900" dirty="0"/>
          </a:p>
          <a:p>
            <a:pPr marL="0" lvl="0" indent="0" algn="l" rtl="0">
              <a:lnSpc>
                <a:spcPct val="115000"/>
              </a:lnSpc>
              <a:spcBef>
                <a:spcPts val="0"/>
              </a:spcBef>
              <a:spcAft>
                <a:spcPts val="0"/>
              </a:spcAft>
              <a:buClr>
                <a:schemeClr val="dk1"/>
              </a:buClr>
              <a:buSzPts val="1100"/>
              <a:buFont typeface="Arial"/>
              <a:buNone/>
            </a:pPr>
            <a:r>
              <a:rPr lang="en-US" sz="1900" dirty="0"/>
              <a:t> </a:t>
            </a:r>
            <a:endParaRPr sz="1900" dirty="0"/>
          </a:p>
          <a:p>
            <a:pPr marL="0" lvl="0" indent="0" algn="l" rtl="0">
              <a:lnSpc>
                <a:spcPct val="115000"/>
              </a:lnSpc>
              <a:spcBef>
                <a:spcPts val="0"/>
              </a:spcBef>
              <a:spcAft>
                <a:spcPts val="0"/>
              </a:spcAft>
              <a:buClr>
                <a:schemeClr val="dk1"/>
              </a:buClr>
              <a:buSzPts val="1100"/>
              <a:buFont typeface="Arial"/>
              <a:buNone/>
            </a:pPr>
            <a:r>
              <a:rPr lang="en-US" sz="1900" b="1" dirty="0"/>
              <a:t>gratification: </a:t>
            </a:r>
            <a:r>
              <a:rPr lang="en-US" sz="1900" dirty="0"/>
              <a:t>pleasure, especially the satisfaction of a desire</a:t>
            </a:r>
            <a:endParaRPr sz="1900" dirty="0"/>
          </a:p>
          <a:p>
            <a:pPr marL="0" lvl="0" indent="0" algn="l" rtl="0">
              <a:lnSpc>
                <a:spcPct val="115000"/>
              </a:lnSpc>
              <a:spcBef>
                <a:spcPts val="0"/>
              </a:spcBef>
              <a:spcAft>
                <a:spcPts val="0"/>
              </a:spcAft>
              <a:buClr>
                <a:schemeClr val="dk1"/>
              </a:buClr>
              <a:buSzPts val="1100"/>
              <a:buFont typeface="Arial"/>
              <a:buNone/>
            </a:pPr>
            <a:r>
              <a:rPr lang="en-US" sz="1900" b="1" dirty="0"/>
              <a:t> </a:t>
            </a:r>
            <a:endParaRPr sz="1900" b="1" dirty="0"/>
          </a:p>
          <a:p>
            <a:pPr marL="0" lvl="0" indent="0" algn="l" rtl="0">
              <a:lnSpc>
                <a:spcPct val="115000"/>
              </a:lnSpc>
              <a:spcBef>
                <a:spcPts val="0"/>
              </a:spcBef>
              <a:spcAft>
                <a:spcPts val="0"/>
              </a:spcAft>
              <a:buClr>
                <a:schemeClr val="dk1"/>
              </a:buClr>
              <a:buSzPts val="1100"/>
              <a:buFont typeface="Arial"/>
              <a:buNone/>
            </a:pPr>
            <a:r>
              <a:rPr lang="en-US" sz="1900" b="1" dirty="0"/>
              <a:t>stimuli: </a:t>
            </a:r>
            <a:r>
              <a:rPr lang="en-US" sz="1900" dirty="0"/>
              <a:t>something (as an environmental change) that acts to partly change bodily activity (as by exciting a sensory organ); heat, light, and sound are common physical </a:t>
            </a:r>
            <a:r>
              <a:rPr lang="en-US" sz="1900" i="1" dirty="0"/>
              <a:t>stimuli</a:t>
            </a:r>
            <a:endParaRPr sz="1900" i="1" dirty="0"/>
          </a:p>
          <a:p>
            <a:pPr marL="0" lvl="0" indent="0" algn="l" rtl="0">
              <a:lnSpc>
                <a:spcPct val="115000"/>
              </a:lnSpc>
              <a:spcBef>
                <a:spcPts val="0"/>
              </a:spcBef>
              <a:spcAft>
                <a:spcPts val="0"/>
              </a:spcAft>
              <a:buClr>
                <a:schemeClr val="dk1"/>
              </a:buClr>
              <a:buSzPts val="1100"/>
              <a:buFont typeface="Arial"/>
              <a:buNone/>
            </a:pPr>
            <a:r>
              <a:rPr lang="en-US" sz="1900" dirty="0"/>
              <a:t> </a:t>
            </a:r>
            <a:endParaRPr sz="1900" dirty="0"/>
          </a:p>
          <a:p>
            <a:pPr marL="0" lvl="0" indent="0" algn="l" rtl="0">
              <a:lnSpc>
                <a:spcPct val="115000"/>
              </a:lnSpc>
              <a:spcBef>
                <a:spcPts val="0"/>
              </a:spcBef>
              <a:spcAft>
                <a:spcPts val="0"/>
              </a:spcAft>
              <a:buClr>
                <a:schemeClr val="dk1"/>
              </a:buClr>
              <a:buSzPts val="1100"/>
              <a:buFont typeface="Arial"/>
              <a:buNone/>
            </a:pPr>
            <a:r>
              <a:rPr lang="en-US" sz="1900" b="1" dirty="0"/>
              <a:t>tension: </a:t>
            </a:r>
            <a:r>
              <a:rPr lang="en-US" sz="1900" dirty="0"/>
              <a:t>when something is stretched, stressed, “tense”</a:t>
            </a:r>
            <a:endParaRPr sz="1900" dirty="0"/>
          </a:p>
          <a:p>
            <a:pPr marL="0" lvl="0" indent="0" algn="l" rtl="0">
              <a:lnSpc>
                <a:spcPct val="115000"/>
              </a:lnSpc>
              <a:spcBef>
                <a:spcPts val="0"/>
              </a:spcBef>
              <a:spcAft>
                <a:spcPts val="0"/>
              </a:spcAft>
              <a:buClr>
                <a:schemeClr val="dk1"/>
              </a:buClr>
              <a:buSzPts val="1100"/>
              <a:buFont typeface="Arial"/>
              <a:buNone/>
            </a:pPr>
            <a:endParaRPr sz="1800" dirty="0"/>
          </a:p>
          <a:p>
            <a:pPr marL="381000" lvl="0" indent="0" algn="l" rtl="0">
              <a:lnSpc>
                <a:spcPct val="115000"/>
              </a:lnSpc>
              <a:spcBef>
                <a:spcPts val="0"/>
              </a:spcBef>
              <a:spcAft>
                <a:spcPts val="0"/>
              </a:spcAft>
              <a:buClr>
                <a:schemeClr val="dk1"/>
              </a:buClr>
              <a:buSzPts val="1100"/>
              <a:buFont typeface="Arial"/>
              <a:buNone/>
            </a:pPr>
            <a:endParaRPr sz="1800" dirty="0"/>
          </a:p>
        </p:txBody>
      </p:sp>
      <p:sp>
        <p:nvSpPr>
          <p:cNvPr id="233" name="Google Shape;233;p33"/>
          <p:cNvSpPr txBox="1"/>
          <p:nvPr/>
        </p:nvSpPr>
        <p:spPr>
          <a:xfrm>
            <a:off x="2196751" y="322350"/>
            <a:ext cx="9800400" cy="6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dirty="0">
                <a:latin typeface="Century Gothic"/>
                <a:ea typeface="Century Gothic"/>
                <a:cs typeface="Century Gothic"/>
                <a:sym typeface="Century Gothic"/>
              </a:rPr>
              <a:t>Let’s read “Growing up Digital”</a:t>
            </a:r>
            <a:endParaRPr sz="3600" dirty="0">
              <a:latin typeface="Century Gothic"/>
              <a:ea typeface="Century Gothic"/>
              <a:cs typeface="Century Gothic"/>
              <a:sym typeface="Century Gothic"/>
            </a:endParaRPr>
          </a:p>
        </p:txBody>
      </p:sp>
      <p:sp>
        <p:nvSpPr>
          <p:cNvPr id="235" name="Google Shape;235;p33"/>
          <p:cNvSpPr txBox="1"/>
          <p:nvPr/>
        </p:nvSpPr>
        <p:spPr>
          <a:xfrm>
            <a:off x="1541275" y="1615275"/>
            <a:ext cx="4504366" cy="453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1200" dirty="0">
                <a:solidFill>
                  <a:schemeClr val="dk1"/>
                </a:solidFill>
                <a:latin typeface="Century Gothic" panose="020B0502020202020204" pitchFamily="34" charset="0"/>
              </a:rPr>
              <a:t>“Growing Up Digital”</a:t>
            </a:r>
            <a:endParaRPr sz="12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entury Gothic" panose="020B0502020202020204" pitchFamily="34" charset="0"/>
              </a:rPr>
              <a:t> </a:t>
            </a:r>
            <a:endParaRPr sz="1200" dirty="0">
              <a:solidFill>
                <a:schemeClr val="dk1"/>
              </a:solidFill>
              <a:latin typeface="Century Gothic" panose="020B0502020202020204" pitchFamily="34" charset="0"/>
            </a:endParaRPr>
          </a:p>
          <a:p>
            <a:pPr marL="0" lvl="0" indent="0" algn="l" rtl="0">
              <a:lnSpc>
                <a:spcPct val="145454"/>
              </a:lnSpc>
              <a:spcBef>
                <a:spcPts val="0"/>
              </a:spcBef>
              <a:spcAft>
                <a:spcPts val="0"/>
              </a:spcAft>
              <a:buClr>
                <a:schemeClr val="dk1"/>
              </a:buClr>
              <a:buSzPts val="1100"/>
              <a:buFont typeface="Arial"/>
              <a:buNone/>
            </a:pPr>
            <a:r>
              <a:rPr lang="en-US" sz="1200" dirty="0">
                <a:solidFill>
                  <a:schemeClr val="dk1"/>
                </a:solidFill>
                <a:latin typeface="Century Gothic" panose="020B0502020202020204" pitchFamily="34" charset="0"/>
                <a:ea typeface="Georgia"/>
                <a:cs typeface="Georgia"/>
                <a:sym typeface="Georgia"/>
              </a:rPr>
              <a:t>By Matt </a:t>
            </a:r>
            <a:r>
              <a:rPr lang="en-US" sz="1200" dirty="0" err="1">
                <a:solidFill>
                  <a:schemeClr val="dk1"/>
                </a:solidFill>
                <a:latin typeface="Century Gothic" panose="020B0502020202020204" pitchFamily="34" charset="0"/>
                <a:ea typeface="Georgia"/>
                <a:cs typeface="Georgia"/>
                <a:sym typeface="Georgia"/>
              </a:rPr>
              <a:t>Richtel</a:t>
            </a:r>
            <a:endParaRPr sz="1200" dirty="0">
              <a:solidFill>
                <a:schemeClr val="dk1"/>
              </a:solidFill>
              <a:latin typeface="Century Gothic" panose="020B0502020202020204" pitchFamily="34" charset="0"/>
              <a:ea typeface="Georgia"/>
              <a:cs typeface="Georgia"/>
              <a:sym typeface="Georgia"/>
            </a:endParaRPr>
          </a:p>
          <a:p>
            <a:pPr marL="0" lvl="0" indent="0" algn="just" rtl="0">
              <a:lnSpc>
                <a:spcPct val="145454"/>
              </a:lnSpc>
              <a:spcBef>
                <a:spcPts val="0"/>
              </a:spcBef>
              <a:spcAft>
                <a:spcPts val="0"/>
              </a:spcAft>
              <a:buClr>
                <a:schemeClr val="dk1"/>
              </a:buClr>
              <a:buSzPts val="1100"/>
              <a:buFont typeface="Arial"/>
              <a:buNone/>
            </a:pPr>
            <a:r>
              <a:rPr lang="en-US" sz="1200" dirty="0">
                <a:solidFill>
                  <a:schemeClr val="dk1"/>
                </a:solidFill>
                <a:latin typeface="Century Gothic" panose="020B0502020202020204" pitchFamily="34" charset="0"/>
                <a:ea typeface="Georgia"/>
                <a:cs typeface="Georgia"/>
                <a:sym typeface="Georgia"/>
              </a:rPr>
              <a:t> </a:t>
            </a:r>
            <a:endParaRPr sz="1200" dirty="0">
              <a:solidFill>
                <a:schemeClr val="dk1"/>
              </a:solidFill>
              <a:latin typeface="Century Gothic" panose="020B0502020202020204" pitchFamily="34" charset="0"/>
              <a:ea typeface="Georgia"/>
              <a:cs typeface="Georgia"/>
              <a:sym typeface="Georgia"/>
            </a:endParaRPr>
          </a:p>
          <a:p>
            <a:pPr marL="0" lvl="0" indent="0" algn="l" rtl="0">
              <a:lnSpc>
                <a:spcPct val="145454"/>
              </a:lnSpc>
              <a:spcBef>
                <a:spcPts val="0"/>
              </a:spcBef>
              <a:spcAft>
                <a:spcPts val="0"/>
              </a:spcAft>
              <a:buClr>
                <a:schemeClr val="dk1"/>
              </a:buClr>
              <a:buSzPts val="1100"/>
              <a:buFont typeface="Arial"/>
              <a:buNone/>
            </a:pPr>
            <a:r>
              <a:rPr lang="en-US" sz="1200" dirty="0">
                <a:solidFill>
                  <a:schemeClr val="dk1"/>
                </a:solidFill>
                <a:latin typeface="Century Gothic" panose="020B0502020202020204" pitchFamily="34" charset="0"/>
                <a:ea typeface="Georgia"/>
                <a:cs typeface="Georgia"/>
                <a:sym typeface="Georgia"/>
              </a:rPr>
              <a:t>(1) The day before the start of Vishal Singh’s senior year in high school, he faces a stark choice on his bedroom desk: book or computer?</a:t>
            </a:r>
            <a:endParaRPr sz="1200" dirty="0">
              <a:solidFill>
                <a:schemeClr val="dk1"/>
              </a:solidFill>
              <a:latin typeface="Century Gothic" panose="020B0502020202020204" pitchFamily="34" charset="0"/>
              <a:ea typeface="Georgia"/>
              <a:cs typeface="Georgia"/>
              <a:sym typeface="Georgia"/>
            </a:endParaRPr>
          </a:p>
          <a:p>
            <a:pPr marL="0" lvl="0" indent="0" algn="l" rtl="0">
              <a:lnSpc>
                <a:spcPct val="145454"/>
              </a:lnSpc>
              <a:spcBef>
                <a:spcPts val="0"/>
              </a:spcBef>
              <a:spcAft>
                <a:spcPts val="0"/>
              </a:spcAft>
              <a:buClr>
                <a:schemeClr val="dk1"/>
              </a:buClr>
              <a:buSzPts val="1100"/>
              <a:buFont typeface="Arial"/>
              <a:buNone/>
            </a:pPr>
            <a:r>
              <a:rPr lang="en-US" sz="1200" dirty="0">
                <a:solidFill>
                  <a:schemeClr val="dk1"/>
                </a:solidFill>
                <a:latin typeface="Century Gothic" panose="020B0502020202020204" pitchFamily="34" charset="0"/>
                <a:ea typeface="Georgia"/>
                <a:cs typeface="Georgia"/>
                <a:sym typeface="Georgia"/>
              </a:rPr>
              <a:t>(2) Vishal, a bright 17-year-old Californian who spends most of his time on Facebook, YouTube, and making digital videos, has read just 43 pages of his summer reading assignment, Kurt Vonnegut’s </a:t>
            </a:r>
            <a:r>
              <a:rPr lang="en-US" sz="1200" i="1" dirty="0">
                <a:solidFill>
                  <a:schemeClr val="dk1"/>
                </a:solidFill>
                <a:latin typeface="Century Gothic" panose="020B0502020202020204" pitchFamily="34" charset="0"/>
                <a:ea typeface="Georgia"/>
                <a:cs typeface="Georgia"/>
                <a:sym typeface="Georgia"/>
              </a:rPr>
              <a:t>Cat’s Cradle</a:t>
            </a:r>
            <a:r>
              <a:rPr lang="en-US" sz="1200" dirty="0">
                <a:solidFill>
                  <a:schemeClr val="dk1"/>
                </a:solidFill>
                <a:latin typeface="Century Gothic" panose="020B0502020202020204" pitchFamily="34" charset="0"/>
                <a:ea typeface="Georgia"/>
                <a:cs typeface="Georgia"/>
                <a:sym typeface="Georgia"/>
              </a:rPr>
              <a:t>. Instead of picking up the book, he clicks to YouTube.</a:t>
            </a:r>
            <a:endParaRPr sz="1200" dirty="0">
              <a:solidFill>
                <a:schemeClr val="dk1"/>
              </a:solidFill>
              <a:latin typeface="Century Gothic" panose="020B0502020202020204" pitchFamily="34" charset="0"/>
              <a:ea typeface="Georgia"/>
              <a:cs typeface="Georgia"/>
              <a:sym typeface="Georgia"/>
            </a:endParaRPr>
          </a:p>
          <a:p>
            <a:pPr marL="0" lvl="0" indent="0" algn="l" rtl="0">
              <a:lnSpc>
                <a:spcPct val="145454"/>
              </a:lnSpc>
              <a:spcBef>
                <a:spcPts val="0"/>
              </a:spcBef>
              <a:spcAft>
                <a:spcPts val="0"/>
              </a:spcAft>
              <a:buClr>
                <a:schemeClr val="dk1"/>
              </a:buClr>
              <a:buSzPts val="1100"/>
              <a:buFont typeface="Arial"/>
              <a:buNone/>
            </a:pPr>
            <a:r>
              <a:rPr lang="en-US" sz="1200" dirty="0">
                <a:solidFill>
                  <a:schemeClr val="dk1"/>
                </a:solidFill>
                <a:latin typeface="Century Gothic" panose="020B0502020202020204" pitchFamily="34" charset="0"/>
                <a:ea typeface="Georgia"/>
                <a:cs typeface="Georgia"/>
                <a:sym typeface="Georgia"/>
              </a:rPr>
              <a:t>(3) On YouTube, “you can get a whole story in six minutes,” he explains. “A book takes so long. I prefer the immediate gratification.”</a:t>
            </a:r>
            <a:endParaRPr sz="1200" dirty="0">
              <a:solidFill>
                <a:schemeClr val="dk1"/>
              </a:solidFill>
              <a:latin typeface="Century Gothic" panose="020B0502020202020204" pitchFamily="34" charset="0"/>
              <a:ea typeface="Georgia"/>
              <a:cs typeface="Georgia"/>
              <a:sym typeface="Georgia"/>
            </a:endParaRPr>
          </a:p>
          <a:p>
            <a:pPr marL="0" lvl="0" indent="0" algn="l" rtl="0">
              <a:lnSpc>
                <a:spcPct val="145454"/>
              </a:lnSpc>
              <a:spcBef>
                <a:spcPts val="0"/>
              </a:spcBef>
              <a:spcAft>
                <a:spcPts val="0"/>
              </a:spcAft>
              <a:buClr>
                <a:schemeClr val="dk1"/>
              </a:buClr>
              <a:buSzPts val="1100"/>
              <a:buFont typeface="Arial"/>
              <a:buNone/>
            </a:pPr>
            <a:r>
              <a:rPr lang="en-US" sz="1200" dirty="0">
                <a:solidFill>
                  <a:schemeClr val="dk1"/>
                </a:solidFill>
                <a:latin typeface="Century Gothic" panose="020B0502020202020204" pitchFamily="34" charset="0"/>
                <a:ea typeface="Georgia"/>
                <a:cs typeface="Georgia"/>
                <a:sym typeface="Georgia"/>
              </a:rPr>
              <a:t>(4) Students have always faced distractions. But computers and cellphones, and the constant stream of stimuli they offer, are a new challenge to focusing and learning.</a:t>
            </a:r>
            <a:endParaRPr sz="1200" dirty="0">
              <a:solidFill>
                <a:schemeClr val="dk1"/>
              </a:solidFill>
              <a:latin typeface="Century Gothic" panose="020B0502020202020204" pitchFamily="34" charset="0"/>
              <a:ea typeface="Georgia"/>
              <a:cs typeface="Georgia"/>
              <a:sym typeface="Georgia"/>
            </a:endParaRPr>
          </a:p>
        </p:txBody>
      </p:sp>
      <p:sp>
        <p:nvSpPr>
          <p:cNvPr id="236" name="Google Shape;236;p33"/>
          <p:cNvSpPr txBox="1"/>
          <p:nvPr/>
        </p:nvSpPr>
        <p:spPr>
          <a:xfrm>
            <a:off x="200125" y="1185275"/>
            <a:ext cx="776400" cy="188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7" name="Google Shape;237;p33"/>
          <p:cNvSpPr/>
          <p:nvPr/>
        </p:nvSpPr>
        <p:spPr>
          <a:xfrm>
            <a:off x="-32825" y="644700"/>
            <a:ext cx="1493100" cy="3827100"/>
          </a:xfrm>
          <a:prstGeom prst="down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US" dirty="0">
                <a:solidFill>
                  <a:schemeClr val="dk1"/>
                </a:solidFill>
                <a:latin typeface="Century Gothic" panose="020B0502020202020204" pitchFamily="34" charset="0"/>
              </a:rPr>
              <a:t>Take gist notes here while I read </a:t>
            </a:r>
            <a:r>
              <a:rPr lang="en-US" dirty="0" smtClean="0">
                <a:solidFill>
                  <a:schemeClr val="dk1"/>
                </a:solidFill>
                <a:latin typeface="Century Gothic" panose="020B0502020202020204" pitchFamily="34" charset="0"/>
              </a:rPr>
              <a:t>aloud!</a:t>
            </a:r>
            <a:endParaRPr dirty="0">
              <a:solidFill>
                <a:schemeClr val="dk1"/>
              </a:solidFill>
              <a:latin typeface="Century Gothic" panose="020B0502020202020204" pitchFamily="34" charset="0"/>
            </a:endParaRPr>
          </a:p>
        </p:txBody>
      </p:sp>
      <p:pic>
        <p:nvPicPr>
          <p:cNvPr id="8" name="Google Shape;216;p31"/>
          <p:cNvPicPr preferRelativeResize="0"/>
          <p:nvPr/>
        </p:nvPicPr>
        <p:blipFill>
          <a:blip r:embed="rId3">
            <a:alphaModFix/>
          </a:blip>
          <a:stretch>
            <a:fillRect/>
          </a:stretch>
        </p:blipFill>
        <p:spPr>
          <a:xfrm>
            <a:off x="10844213" y="152487"/>
            <a:ext cx="1152938" cy="124243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4"/>
          <p:cNvSpPr txBox="1"/>
          <p:nvPr/>
        </p:nvSpPr>
        <p:spPr>
          <a:xfrm>
            <a:off x="436353" y="215739"/>
            <a:ext cx="11342100" cy="111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dirty="0">
                <a:latin typeface="Century Gothic"/>
                <a:ea typeface="Century Gothic"/>
                <a:cs typeface="Century Gothic"/>
                <a:sym typeface="Century Gothic"/>
              </a:rPr>
              <a:t>Let’s re-read “Growing up Digital with a </a:t>
            </a:r>
            <a:endParaRPr lang="en-US" sz="3600" dirty="0" smtClean="0">
              <a:latin typeface="Century Gothic"/>
              <a:ea typeface="Century Gothic"/>
              <a:cs typeface="Century Gothic"/>
              <a:sym typeface="Century Gothic"/>
            </a:endParaRPr>
          </a:p>
          <a:p>
            <a:pPr marL="0" lvl="0" indent="0" algn="l" rtl="0">
              <a:spcBef>
                <a:spcPts val="0"/>
              </a:spcBef>
              <a:spcAft>
                <a:spcPts val="0"/>
              </a:spcAft>
              <a:buNone/>
            </a:pPr>
            <a:r>
              <a:rPr lang="en-US" sz="3600" dirty="0" smtClean="0">
                <a:latin typeface="Century Gothic"/>
                <a:ea typeface="Century Gothic"/>
                <a:cs typeface="Century Gothic"/>
                <a:sym typeface="Century Gothic"/>
              </a:rPr>
              <a:t>partner</a:t>
            </a:r>
            <a:endParaRPr sz="3600" dirty="0">
              <a:latin typeface="Century Gothic"/>
              <a:ea typeface="Century Gothic"/>
              <a:cs typeface="Century Gothic"/>
              <a:sym typeface="Century Gothic"/>
            </a:endParaRPr>
          </a:p>
        </p:txBody>
      </p:sp>
      <p:sp>
        <p:nvSpPr>
          <p:cNvPr id="245" name="Google Shape;245;p34"/>
          <p:cNvSpPr txBox="1"/>
          <p:nvPr/>
        </p:nvSpPr>
        <p:spPr>
          <a:xfrm>
            <a:off x="436353" y="1454449"/>
            <a:ext cx="10410600" cy="901200"/>
          </a:xfrm>
          <a:prstGeom prst="rect">
            <a:avLst/>
          </a:prstGeom>
          <a:noFill/>
          <a:ln>
            <a:noFill/>
          </a:ln>
        </p:spPr>
        <p:txBody>
          <a:bodyPr spcFirstLastPara="1" wrap="square" lIns="91425" tIns="91425" rIns="91425" bIns="91425" anchor="t" anchorCtr="0">
            <a:noAutofit/>
          </a:bodyPr>
          <a:lstStyle/>
          <a:p>
            <a:pPr marL="241300" lvl="0" indent="0" algn="l" rtl="0">
              <a:lnSpc>
                <a:spcPct val="90000"/>
              </a:lnSpc>
              <a:spcBef>
                <a:spcPts val="0"/>
              </a:spcBef>
              <a:spcAft>
                <a:spcPts val="1000"/>
              </a:spcAft>
              <a:buNone/>
            </a:pPr>
            <a:r>
              <a:rPr lang="en-US" sz="2400" dirty="0">
                <a:solidFill>
                  <a:schemeClr val="dk1"/>
                </a:solidFill>
                <a:latin typeface="Century Gothic"/>
                <a:ea typeface="Century Gothic"/>
                <a:cs typeface="Century Gothic"/>
                <a:sym typeface="Century Gothic"/>
              </a:rPr>
              <a:t>As you read, answer the questions and write your ideas on the right hand side.</a:t>
            </a:r>
            <a:endParaRPr sz="2400" dirty="0">
              <a:solidFill>
                <a:schemeClr val="dk1"/>
              </a:solidFill>
              <a:latin typeface="Century Gothic"/>
              <a:ea typeface="Century Gothic"/>
              <a:cs typeface="Century Gothic"/>
              <a:sym typeface="Century Gothic"/>
            </a:endParaRPr>
          </a:p>
        </p:txBody>
      </p:sp>
      <p:pic>
        <p:nvPicPr>
          <p:cNvPr id="246" name="Google Shape;246;p34"/>
          <p:cNvPicPr preferRelativeResize="0"/>
          <p:nvPr/>
        </p:nvPicPr>
        <p:blipFill rotWithShape="1">
          <a:blip r:embed="rId3">
            <a:alphaModFix/>
          </a:blip>
          <a:srcRect t="3940" b="3889"/>
          <a:stretch/>
        </p:blipFill>
        <p:spPr>
          <a:xfrm>
            <a:off x="804120" y="2374887"/>
            <a:ext cx="5149975" cy="4026568"/>
          </a:xfrm>
          <a:prstGeom prst="rect">
            <a:avLst/>
          </a:prstGeom>
          <a:noFill/>
          <a:ln>
            <a:noFill/>
          </a:ln>
        </p:spPr>
      </p:pic>
      <p:pic>
        <p:nvPicPr>
          <p:cNvPr id="247" name="Google Shape;247;p34"/>
          <p:cNvPicPr preferRelativeResize="0"/>
          <p:nvPr/>
        </p:nvPicPr>
        <p:blipFill>
          <a:blip r:embed="rId4">
            <a:alphaModFix/>
          </a:blip>
          <a:stretch>
            <a:fillRect/>
          </a:stretch>
        </p:blipFill>
        <p:spPr>
          <a:xfrm>
            <a:off x="6547652" y="2483160"/>
            <a:ext cx="5230801" cy="3499282"/>
          </a:xfrm>
          <a:prstGeom prst="rect">
            <a:avLst/>
          </a:prstGeom>
          <a:noFill/>
          <a:ln>
            <a:noFill/>
          </a:ln>
        </p:spPr>
      </p:pic>
      <p:pic>
        <p:nvPicPr>
          <p:cNvPr id="7" name="Google Shape;216;p31"/>
          <p:cNvPicPr preferRelativeResize="0"/>
          <p:nvPr/>
        </p:nvPicPr>
        <p:blipFill>
          <a:blip r:embed="rId5">
            <a:alphaModFix/>
          </a:blip>
          <a:stretch>
            <a:fillRect/>
          </a:stretch>
        </p:blipFill>
        <p:spPr>
          <a:xfrm>
            <a:off x="10844213" y="152487"/>
            <a:ext cx="1152938" cy="1242438"/>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3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dirty="0">
                <a:solidFill>
                  <a:schemeClr val="dk1"/>
                </a:solidFill>
                <a:latin typeface="Overlock"/>
                <a:ea typeface="Overlock"/>
                <a:cs typeface="Overlock"/>
                <a:sym typeface="Overlock"/>
              </a:rPr>
              <a:t>       </a:t>
            </a:r>
            <a:endParaRPr sz="4400" b="0" i="0" u="none" strike="noStrike" cap="none" dirty="0">
              <a:solidFill>
                <a:schemeClr val="dk1"/>
              </a:solidFill>
              <a:latin typeface="Overlock"/>
              <a:ea typeface="Overlock"/>
              <a:cs typeface="Overlock"/>
              <a:sym typeface="Overlock"/>
            </a:endParaRPr>
          </a:p>
        </p:txBody>
      </p:sp>
      <p:sp>
        <p:nvSpPr>
          <p:cNvPr id="254" name="Google Shape;254;p35"/>
          <p:cNvSpPr txBox="1">
            <a:spLocks noGrp="1"/>
          </p:cNvSpPr>
          <p:nvPr>
            <p:ph type="body" idx="1"/>
          </p:nvPr>
        </p:nvSpPr>
        <p:spPr>
          <a:xfrm>
            <a:off x="245250" y="1107625"/>
            <a:ext cx="1766700" cy="55323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1000"/>
              </a:spcBef>
              <a:spcAft>
                <a:spcPts val="0"/>
              </a:spcAft>
              <a:buClr>
                <a:schemeClr val="dk1"/>
              </a:buClr>
              <a:buSzPts val="3200"/>
              <a:buFont typeface="Arial"/>
              <a:buNone/>
            </a:pPr>
            <a:endParaRPr sz="4800" b="1">
              <a:latin typeface="Century Gothic"/>
              <a:ea typeface="Century Gothic"/>
              <a:cs typeface="Century Gothic"/>
              <a:sym typeface="Century Gothic"/>
            </a:endParaRPr>
          </a:p>
          <a:p>
            <a:pPr marL="0" marR="0" lvl="0" indent="0" algn="ctr" rtl="0">
              <a:lnSpc>
                <a:spcPct val="90000"/>
              </a:lnSpc>
              <a:spcBef>
                <a:spcPts val="1000"/>
              </a:spcBef>
              <a:spcAft>
                <a:spcPts val="0"/>
              </a:spcAft>
              <a:buClr>
                <a:schemeClr val="dk1"/>
              </a:buClr>
              <a:buSzPts val="3200"/>
              <a:buFont typeface="Arial"/>
              <a:buNone/>
            </a:pPr>
            <a:endParaRPr sz="4800" b="1">
              <a:latin typeface="Century Gothic"/>
              <a:ea typeface="Century Gothic"/>
              <a:cs typeface="Century Gothic"/>
              <a:sym typeface="Century Gothic"/>
            </a:endParaRPr>
          </a:p>
        </p:txBody>
      </p:sp>
      <p:sp>
        <p:nvSpPr>
          <p:cNvPr id="255" name="Google Shape;255;p35"/>
          <p:cNvSpPr txBox="1">
            <a:spLocks noGrp="1"/>
          </p:cNvSpPr>
          <p:nvPr>
            <p:ph type="title"/>
          </p:nvPr>
        </p:nvSpPr>
        <p:spPr>
          <a:xfrm>
            <a:off x="412238" y="379729"/>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analyze the main idea in “Growing Up Digital”</a:t>
            </a:r>
            <a:endParaRPr sz="3600" dirty="0"/>
          </a:p>
        </p:txBody>
      </p:sp>
      <p:sp>
        <p:nvSpPr>
          <p:cNvPr id="257" name="Google Shape;257;p35"/>
          <p:cNvSpPr txBox="1"/>
          <p:nvPr/>
        </p:nvSpPr>
        <p:spPr>
          <a:xfrm>
            <a:off x="245250" y="1903463"/>
            <a:ext cx="2930769" cy="433763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1800" dirty="0">
                <a:latin typeface="Century Gothic"/>
                <a:ea typeface="Century Gothic"/>
                <a:cs typeface="Century Gothic"/>
                <a:sym typeface="Century Gothic"/>
              </a:rPr>
              <a:t>What is the main idea of this text? </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800" dirty="0">
                <a:latin typeface="Century Gothic"/>
                <a:ea typeface="Century Gothic"/>
                <a:cs typeface="Century Gothic"/>
                <a:sym typeface="Century Gothic"/>
              </a:rPr>
              <a:t>Skim back through the text and underline </a:t>
            </a:r>
            <a:r>
              <a:rPr lang="en-US" sz="1800" dirty="0" smtClean="0">
                <a:latin typeface="Century Gothic"/>
                <a:ea typeface="Century Gothic"/>
                <a:cs typeface="Century Gothic"/>
                <a:sym typeface="Century Gothic"/>
              </a:rPr>
              <a:t>a sentence </a:t>
            </a:r>
            <a:r>
              <a:rPr lang="en-US" sz="1800" dirty="0">
                <a:latin typeface="Century Gothic"/>
                <a:ea typeface="Century Gothic"/>
                <a:cs typeface="Century Gothic"/>
                <a:sym typeface="Century Gothic"/>
              </a:rPr>
              <a:t>that hints at the main idea.</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800" dirty="0">
                <a:latin typeface="Century Gothic"/>
                <a:ea typeface="Century Gothic"/>
                <a:cs typeface="Century Gothic"/>
                <a:sym typeface="Century Gothic"/>
              </a:rPr>
              <a:t>Now let’s look at paragraph 4 to see if we can spot the main idea of the text.</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800" dirty="0">
                <a:latin typeface="Century Gothic"/>
                <a:ea typeface="Century Gothic"/>
                <a:cs typeface="Century Gothic"/>
                <a:sym typeface="Century Gothic"/>
              </a:rPr>
              <a:t>Finally, let’s write it in our neurologist’s notebook.</a:t>
            </a:r>
            <a:endParaRPr sz="1800" dirty="0">
              <a:latin typeface="Century Gothic"/>
              <a:ea typeface="Century Gothic"/>
              <a:cs typeface="Century Gothic"/>
              <a:sym typeface="Century Gothic"/>
            </a:endParaRPr>
          </a:p>
        </p:txBody>
      </p:sp>
      <p:pic>
        <p:nvPicPr>
          <p:cNvPr id="258" name="Google Shape;258;p35"/>
          <p:cNvPicPr preferRelativeResize="0"/>
          <p:nvPr/>
        </p:nvPicPr>
        <p:blipFill>
          <a:blip r:embed="rId3">
            <a:alphaModFix/>
          </a:blip>
          <a:stretch>
            <a:fillRect/>
          </a:stretch>
        </p:blipFill>
        <p:spPr>
          <a:xfrm>
            <a:off x="7597281" y="2282499"/>
            <a:ext cx="4247851" cy="3696076"/>
          </a:xfrm>
          <a:prstGeom prst="rect">
            <a:avLst/>
          </a:prstGeom>
          <a:noFill/>
          <a:ln>
            <a:noFill/>
          </a:ln>
        </p:spPr>
      </p:pic>
      <p:sp>
        <p:nvSpPr>
          <p:cNvPr id="259" name="Google Shape;259;p35"/>
          <p:cNvSpPr txBox="1"/>
          <p:nvPr/>
        </p:nvSpPr>
        <p:spPr>
          <a:xfrm>
            <a:off x="3381450" y="2447237"/>
            <a:ext cx="4010400" cy="3366600"/>
          </a:xfrm>
          <a:prstGeom prst="rect">
            <a:avLst/>
          </a:prstGeom>
          <a:noFill/>
          <a:ln>
            <a:noFill/>
          </a:ln>
        </p:spPr>
        <p:txBody>
          <a:bodyPr spcFirstLastPara="1" wrap="square" lIns="91425" tIns="91425" rIns="91425" bIns="91425" anchor="t" anchorCtr="0">
            <a:noAutofit/>
          </a:bodyPr>
          <a:lstStyle/>
          <a:p>
            <a:pPr marL="0" lvl="0" indent="0" algn="l" rtl="0">
              <a:lnSpc>
                <a:spcPct val="145454"/>
              </a:lnSpc>
              <a:spcBef>
                <a:spcPts val="0"/>
              </a:spcBef>
              <a:spcAft>
                <a:spcPts val="0"/>
              </a:spcAft>
              <a:buNone/>
            </a:pPr>
            <a:r>
              <a:rPr lang="en-US" sz="1800" dirty="0">
                <a:solidFill>
                  <a:schemeClr val="dk1"/>
                </a:solidFill>
                <a:latin typeface="Century Gothic"/>
                <a:ea typeface="Century Gothic"/>
                <a:cs typeface="Century Gothic"/>
                <a:sym typeface="Century Gothic"/>
              </a:rPr>
              <a:t>Paragraph (4) </a:t>
            </a:r>
            <a:endParaRPr sz="1800"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Students have always faced distractions. But computers and cellphones, and the constant stream of stimuli they offer, are a new challenge to focusing and learning.</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pic>
        <p:nvPicPr>
          <p:cNvPr id="9" name="Google Shape;216;p31"/>
          <p:cNvPicPr preferRelativeResize="0"/>
          <p:nvPr/>
        </p:nvPicPr>
        <p:blipFill>
          <a:blip r:embed="rId4">
            <a:alphaModFix/>
          </a:blip>
          <a:stretch>
            <a:fillRect/>
          </a:stretch>
        </p:blipFill>
        <p:spPr>
          <a:xfrm>
            <a:off x="10844213" y="152487"/>
            <a:ext cx="1152938" cy="1242438"/>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59A6083-A4B6-41E1-8E14-2A5E24AE2EB7}"/>
</file>

<file path=customXml/itemProps2.xml><?xml version="1.0" encoding="utf-8"?>
<ds:datastoreItem xmlns:ds="http://schemas.openxmlformats.org/officeDocument/2006/customXml" ds:itemID="{A1261C29-BD46-4DC6-AC37-3E69744CADBA}"/>
</file>

<file path=customXml/itemProps3.xml><?xml version="1.0" encoding="utf-8"?>
<ds:datastoreItem xmlns:ds="http://schemas.openxmlformats.org/officeDocument/2006/customXml" ds:itemID="{BA2A74E0-DF15-4B2B-BC33-899E3BD8CD33}"/>
</file>

<file path=docProps/app.xml><?xml version="1.0" encoding="utf-8"?>
<Properties xmlns="http://schemas.openxmlformats.org/officeDocument/2006/extended-properties" xmlns:vt="http://schemas.openxmlformats.org/officeDocument/2006/docPropsVTypes">
  <TotalTime>23</TotalTime>
  <Words>4918</Words>
  <Application>Microsoft Macintosh PowerPoint</Application>
  <PresentationFormat>Custom</PresentationFormat>
  <Paragraphs>417</Paragraphs>
  <Slides>16</Slides>
  <Notes>16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Century Gothic</vt:lpstr>
      <vt:lpstr>Georgia</vt:lpstr>
      <vt:lpstr>Overlock</vt:lpstr>
      <vt:lpstr>Calibri</vt:lpstr>
      <vt:lpstr>Office Theme</vt:lpstr>
      <vt:lpstr>Office Theme</vt:lpstr>
      <vt:lpstr>Grade 7: Module 4: Unit 1: Lesson 9 Teacher slide, before teaching.</vt:lpstr>
      <vt:lpstr>PowerPoint Presentation</vt:lpstr>
      <vt:lpstr>PowerPoint Presentation</vt:lpstr>
      <vt:lpstr>Grade 7: Module 4:  Unit 1: Lesson 9</vt:lpstr>
      <vt:lpstr>Hello, Students!</vt:lpstr>
      <vt:lpstr>       </vt:lpstr>
      <vt:lpstr>stark: strong   gratification: pleasure, especially the satisfaction of a desire   stimuli: something (as an environmental change) that acts to partly change bodily activity (as by exciting a sensory organ); heat, light, and sound are common physical stimuli   tension: when something is stretched, stressed, “tense”  </vt:lpstr>
      <vt:lpstr>PowerPoint Presentation</vt:lpstr>
      <vt:lpstr>       </vt:lpstr>
      <vt:lpstr>Let’s analyze more about the structure of this text</vt:lpstr>
      <vt:lpstr>Let’s analyze the supporting details of this text</vt:lpstr>
      <vt:lpstr>Let’s finish analyzing the supporting details of this text</vt:lpstr>
      <vt:lpstr>       </vt:lpstr>
      <vt:lpstr>Let’s fill out our Reflection Grid</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4: Unit 1: Lesson 9 Teacher slide, before teaching.</dc:title>
  <dc:creator>nbravo</dc:creator>
  <cp:lastModifiedBy>Alexander Specht</cp:lastModifiedBy>
  <cp:revision>7</cp:revision>
  <dcterms:modified xsi:type="dcterms:W3CDTF">2018-11-18T16:09:25Z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