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5.xml" ContentType="application/vnd.openxmlformats-officedocument.presentationml.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notesSlides/notesSlide16.xml" ContentType="application/vnd.openxmlformats-officedocument.presentationml.notesSlide+xml"/>
  <Override PartName="/ppt/slideMasters/slideMaster2.xml" ContentType="application/vnd.openxmlformats-officedocument.presentationml.slideMaster+xml"/>
  <Override PartName="/ppt/notesSlides/notesSlide13.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CBE23A62-4396-4B15-A263-DA2CC14121A5}">
  <a:tblStyle styleId="{CBE23A62-4396-4B15-A263-DA2CC14121A5}"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404" autoAdjust="0"/>
  </p:normalViewPr>
  <p:slideViewPr>
    <p:cSldViewPr snapToGrid="0">
      <p:cViewPr varScale="1">
        <p:scale>
          <a:sx n="98" d="100"/>
          <a:sy n="98" d="100"/>
        </p:scale>
        <p:origin x="-1400"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interSettings" Target="printerSettings/printerSettings1.bin"/><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841481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7"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first-person point of view narratives.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247787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 will need the </a:t>
            </a:r>
            <a:r>
              <a:rPr lang="en" sz="1200" b="1" dirty="0">
                <a:solidFill>
                  <a:schemeClr val="dk1"/>
                </a:solidFill>
                <a:latin typeface="Calibri"/>
                <a:ea typeface="Calibri"/>
                <a:cs typeface="Calibri"/>
                <a:sym typeface="Calibri"/>
              </a:rPr>
              <a:t>Prepositional Phrases handout (answers,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before they begin drafting, they will learn more about prepositional phrases.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new row on the </a:t>
            </a:r>
            <a:r>
              <a:rPr lang="en" sz="1200" b="1" dirty="0">
                <a:latin typeface="Calibri"/>
                <a:ea typeface="Calibri"/>
                <a:cs typeface="Calibri"/>
                <a:sym typeface="Calibri"/>
              </a:rPr>
              <a:t>Parts of Speech anchor chart</a:t>
            </a:r>
            <a:r>
              <a:rPr lang="en" sz="1200" dirty="0">
                <a:latin typeface="Calibri"/>
                <a:ea typeface="Calibri"/>
                <a:cs typeface="Calibri"/>
                <a:sym typeface="Calibri"/>
              </a:rPr>
              <a:t>. Tell them that prepositional phrases are a part of speech, or a category into which words are often grouped, according to their function. If necessary, review other parts of speech, e.g., nouns, pronouns, or verbs.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and distribute the </a:t>
            </a:r>
            <a:r>
              <a:rPr lang="en" sz="1200" b="1" dirty="0">
                <a:latin typeface="Calibri"/>
                <a:ea typeface="Calibri"/>
                <a:cs typeface="Calibri"/>
                <a:sym typeface="Calibri"/>
              </a:rPr>
              <a:t>Prepositional Phrases handout</a:t>
            </a:r>
            <a:r>
              <a:rPr lang="en" sz="1200" dirty="0">
                <a:latin typeface="Calibri"/>
                <a:ea typeface="Calibri"/>
                <a:cs typeface="Calibri"/>
                <a:sym typeface="Calibri"/>
              </a:rPr>
              <a:t>. Select a volunteer to read the definition of </a:t>
            </a:r>
            <a:r>
              <a:rPr lang="en" sz="1200" i="1" dirty="0">
                <a:latin typeface="Calibri"/>
                <a:ea typeface="Calibri"/>
                <a:cs typeface="Calibri"/>
                <a:sym typeface="Calibri"/>
              </a:rPr>
              <a:t>prepositional phrases </a:t>
            </a:r>
            <a:r>
              <a:rPr lang="en" sz="1200" dirty="0">
                <a:latin typeface="Calibri"/>
                <a:ea typeface="Calibri"/>
                <a:cs typeface="Calibri"/>
                <a:sym typeface="Calibri"/>
              </a:rPr>
              <a:t>at the top of the </a:t>
            </a:r>
            <a:r>
              <a:rPr lang="en" sz="1200" b="0" dirty="0">
                <a:latin typeface="Calibri"/>
                <a:ea typeface="Calibri"/>
                <a:cs typeface="Calibri"/>
                <a:sym typeface="Calibri"/>
              </a:rPr>
              <a:t>handout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“a group of words that describes the relationship between a noun or verb and another noun following the preposition.”</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prepositional phrases answer questions like which one, what kind, how, when, or where.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first example on the </a:t>
            </a:r>
            <a:r>
              <a:rPr lang="en" sz="1200" b="0" dirty="0">
                <a:latin typeface="Calibri"/>
                <a:ea typeface="Calibri"/>
                <a:cs typeface="Calibri"/>
                <a:sym typeface="Calibri"/>
              </a:rPr>
              <a:t>handout</a:t>
            </a:r>
            <a:r>
              <a:rPr lang="en" sz="1200" dirty="0">
                <a:latin typeface="Calibri"/>
                <a:ea typeface="Calibri"/>
                <a:cs typeface="Calibri"/>
                <a:sym typeface="Calibri"/>
              </a:rPr>
              <a:t> and read it aloud, inviting students to follow along in their heads: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“Well, that flag will never fly in this house.”</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 subject in this sentence is “that flag.” Point out that flag is a noun. Underline the prepositional phrase “in this house.” Tell students that this phrase tells about the relationship between the flag and the house; in this case, it is answering the question “where?”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“Where will the flag never fly?”</a:t>
            </a:r>
            <a:r>
              <a:rPr lang="en" sz="1200" dirty="0">
                <a:latin typeface="Calibri"/>
                <a:ea typeface="Calibri"/>
                <a:cs typeface="Calibri"/>
                <a:sym typeface="Calibri"/>
              </a:rPr>
              <a:t> </a:t>
            </a:r>
            <a:r>
              <a:rPr lang="en" sz="1200" b="1" dirty="0">
                <a:latin typeface="Calibri"/>
                <a:ea typeface="Calibri"/>
                <a:cs typeface="Calibri"/>
                <a:sym typeface="Calibri"/>
              </a:rPr>
              <a:t>(in this house)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Complete the Noun and Prepositional Phrase columns on the displayed handout for this sentence, inviting students to complete their copy. Refer to the </a:t>
            </a:r>
            <a:r>
              <a:rPr lang="en" sz="1200" b="1" dirty="0">
                <a:latin typeface="Calibri"/>
                <a:ea typeface="Calibri"/>
                <a:cs typeface="Calibri"/>
                <a:sym typeface="Calibri"/>
              </a:rPr>
              <a:t>Prepositional Phrases handout (answers,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this process with the next two examples on the handout: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Read the sentence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Identify the noun or verb and prepositional phrase in the sentence.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Discuss the relationship the phrase describes.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Record in the appropriate columns on the handout, inviting students to do the same on their copy. Refer to the </a:t>
            </a:r>
            <a:r>
              <a:rPr lang="en" sz="1200" b="1" dirty="0">
                <a:latin typeface="Calibri"/>
                <a:ea typeface="Calibri"/>
                <a:cs typeface="Calibri"/>
                <a:sym typeface="Calibri"/>
              </a:rPr>
              <a:t>Prepositional Phrases handout (answers,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along while teacher reads and completing the graphic organizer.</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fine motor skills: Consider offering supportive tools (e.g., pencil grip, slanted desk, or use of a word processor).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(Assessment Map</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While explaining, display a “map” of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(Reading Aloud and Monitoring Assessment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Read aloud the entire assessment. Rephrase directions. Monitor to see that students correctly complete the assessment.</a:t>
            </a:r>
            <a:endParaRPr sz="1200" dirty="0">
              <a:latin typeface="Calibri"/>
              <a:ea typeface="Calibri"/>
              <a:cs typeface="Calibri"/>
              <a:sym typeface="Calibri"/>
            </a:endParaRPr>
          </a:p>
        </p:txBody>
      </p:sp>
      <p:sp>
        <p:nvSpPr>
          <p:cNvPr id="238" name="Google Shape;23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16615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r>
              <a:rPr lang="en" sz="1200" dirty="0">
                <a:solidFill>
                  <a:schemeClr val="dk1"/>
                </a:solidFill>
                <a:latin typeface="Calibri"/>
                <a:ea typeface="Calibri"/>
                <a:cs typeface="Calibri"/>
                <a:sym typeface="Calibri"/>
              </a:rPr>
              <a:t> None.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reread their copy of the </a:t>
            </a:r>
            <a:r>
              <a:rPr lang="en" sz="1200" b="1" dirty="0">
                <a:latin typeface="Calibri"/>
                <a:ea typeface="Calibri"/>
                <a:cs typeface="Calibri"/>
                <a:sym typeface="Calibri"/>
              </a:rPr>
              <a:t>Model Broadside: Quaker Perspective</a:t>
            </a:r>
            <a:r>
              <a:rPr lang="en" sz="1200" dirty="0">
                <a:latin typeface="Calibri"/>
                <a:ea typeface="Calibri"/>
                <a:cs typeface="Calibri"/>
                <a:sym typeface="Calibri"/>
              </a:rPr>
              <a:t>, underlining a sentence with a prepositional phrase. Refer students to the Common Prepositions section of the </a:t>
            </a:r>
            <a:r>
              <a:rPr lang="en" sz="1200" b="0" dirty="0">
                <a:latin typeface="Calibri"/>
                <a:ea typeface="Calibri"/>
                <a:cs typeface="Calibri"/>
                <a:sym typeface="Calibri"/>
              </a:rPr>
              <a:t>handout</a:t>
            </a:r>
            <a:r>
              <a:rPr lang="en" sz="1200" dirty="0">
                <a:latin typeface="Calibri"/>
                <a:ea typeface="Calibri"/>
                <a:cs typeface="Calibri"/>
                <a:sym typeface="Calibri"/>
              </a:rPr>
              <a:t> as they work.</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a:t>
            </a:r>
            <a:r>
              <a:rPr lang="en" sz="1200" i="1" dirty="0">
                <a:latin typeface="Calibri"/>
                <a:ea typeface="Calibri"/>
                <a:cs typeface="Calibri"/>
                <a:sym typeface="Calibri"/>
              </a:rPr>
              <a:t>What sentence did you underline?</a:t>
            </a:r>
            <a:r>
              <a:rPr lang="en" sz="1200" dirty="0">
                <a:latin typeface="Calibri"/>
                <a:ea typeface="Calibri"/>
                <a:cs typeface="Calibri"/>
                <a:sym typeface="Calibri"/>
              </a:rPr>
              <a:t>” </a:t>
            </a:r>
            <a:r>
              <a:rPr lang="en" sz="1200" b="1" dirty="0">
                <a:latin typeface="Calibri"/>
                <a:ea typeface="Calibri"/>
                <a:cs typeface="Calibri"/>
                <a:sym typeface="Calibri"/>
              </a:rPr>
              <a:t>(Responses will vary, but may include: “If we choose to fight, we are showing that we value the people on one side over another”; “But getting involved in this war goes against everything we believe in.”)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students share out, add one or two sentences to the displayed </a:t>
            </a:r>
            <a:r>
              <a:rPr lang="en" sz="1200" b="1" dirty="0">
                <a:latin typeface="Calibri"/>
                <a:ea typeface="Calibri"/>
                <a:cs typeface="Calibri"/>
                <a:sym typeface="Calibri"/>
              </a:rPr>
              <a:t>Prepositional Phrases handout</a:t>
            </a:r>
            <a:r>
              <a:rPr lang="en" sz="1200" dirty="0">
                <a:latin typeface="Calibri"/>
                <a:ea typeface="Calibri"/>
                <a:cs typeface="Calibri"/>
                <a:sym typeface="Calibri"/>
              </a:rPr>
              <a:t>, completing the appropriate columns on the handout with students and inviting them to do the same on their copy. Refer to the </a:t>
            </a:r>
            <a:r>
              <a:rPr lang="en" sz="1200" b="1" dirty="0">
                <a:latin typeface="Calibri"/>
                <a:ea typeface="Calibri"/>
                <a:cs typeface="Calibri"/>
                <a:sym typeface="Calibri"/>
              </a:rPr>
              <a:t>Prepositional Phrases handout</a:t>
            </a:r>
            <a:r>
              <a:rPr lang="en" sz="1200" dirty="0">
                <a:latin typeface="Calibri"/>
                <a:ea typeface="Calibri"/>
                <a:cs typeface="Calibri"/>
                <a:sym typeface="Calibri"/>
              </a:rPr>
              <a:t> </a:t>
            </a:r>
            <a:r>
              <a:rPr lang="en" sz="1200" b="1" dirty="0">
                <a:latin typeface="Calibri"/>
                <a:ea typeface="Calibri"/>
                <a:cs typeface="Calibri"/>
                <a:sym typeface="Calibri"/>
              </a:rPr>
              <a:t>(answers,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underlining prepositional phrases and adding examples to the </a:t>
            </a:r>
            <a:r>
              <a:rPr lang="en" sz="1200" b="1" dirty="0">
                <a:solidFill>
                  <a:schemeClr val="dk1"/>
                </a:solidFill>
                <a:latin typeface="Calibri"/>
                <a:ea typeface="Calibri"/>
                <a:cs typeface="Calibri"/>
                <a:sym typeface="Calibri"/>
              </a:rPr>
              <a:t>Prepositional Phrases 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struggle with oral language and processing: Allow ample wait time throughout the mini lesson.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(Prepositional Phrase Practice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play a question/preposition game with the cards from “for heavier support.” Put all </a:t>
            </a:r>
            <a:r>
              <a:rPr lang="en" sz="1200" b="0" dirty="0">
                <a:latin typeface="Calibri"/>
                <a:ea typeface="Calibri"/>
                <a:cs typeface="Calibri"/>
                <a:sym typeface="Calibri"/>
              </a:rPr>
              <a:t>index cards </a:t>
            </a:r>
            <a:r>
              <a:rPr lang="en" sz="1200" dirty="0">
                <a:latin typeface="Calibri"/>
                <a:ea typeface="Calibri"/>
                <a:cs typeface="Calibri"/>
                <a:sym typeface="Calibri"/>
              </a:rPr>
              <a:t>in a bag and invite a volunteer to pull one out, asking a question using the question word listed. Invite that student to call on another student to answer the question using the prepositional phrase on the card. The student who answered the question then repeats this process. Challenge students to see how many prepositional phrases they can use in 1 minute.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(Explaining Function: Prepositional Phrases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explain the function of the prepositional phrase they identified in the </a:t>
            </a:r>
            <a:r>
              <a:rPr lang="en" sz="1200" b="1" dirty="0">
                <a:latin typeface="Calibri"/>
                <a:ea typeface="Calibri"/>
                <a:cs typeface="Calibri"/>
                <a:sym typeface="Calibri"/>
              </a:rPr>
              <a:t>Model Broadside: Quaker Perspective</a:t>
            </a:r>
            <a:r>
              <a:rPr lang="en" sz="1200" dirty="0">
                <a:latin typeface="Calibri"/>
                <a:ea typeface="Calibri"/>
                <a:cs typeface="Calibri"/>
                <a:sym typeface="Calibri"/>
              </a:rPr>
              <a:t>, reinforcing their understanding of its purpose.</a:t>
            </a:r>
            <a:r>
              <a:rPr lang="en" sz="1200" b="1" dirty="0">
                <a:latin typeface="Calibri"/>
                <a:ea typeface="Calibri"/>
                <a:cs typeface="Calibri"/>
                <a:sym typeface="Calibri"/>
              </a:rPr>
              <a:t> </a:t>
            </a:r>
            <a:r>
              <a:rPr lang="en" sz="1200" dirty="0">
                <a:latin typeface="Calibri"/>
                <a:ea typeface="Calibri"/>
                <a:cs typeface="Calibri"/>
                <a:sym typeface="Calibri"/>
              </a:rPr>
              <a:t>(Example:</a:t>
            </a:r>
            <a:r>
              <a:rPr lang="en" sz="1200" b="1" dirty="0">
                <a:latin typeface="Calibri"/>
                <a:ea typeface="Calibri"/>
                <a:cs typeface="Calibri"/>
                <a:sym typeface="Calibri"/>
              </a:rPr>
              <a:t> </a:t>
            </a:r>
            <a:r>
              <a:rPr lang="en" sz="1200" b="0" dirty="0">
                <a:latin typeface="Calibri"/>
                <a:ea typeface="Calibri"/>
                <a:cs typeface="Calibri"/>
                <a:sym typeface="Calibri"/>
              </a:rPr>
              <a:t>“In the army answers the question ‘where?’ in the phrase ‘Fighting in the army</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a:t>
            </a:r>
            <a:endParaRPr sz="1200" b="0" dirty="0">
              <a:latin typeface="Calibri"/>
              <a:ea typeface="Calibri"/>
              <a:cs typeface="Calibri"/>
              <a:sym typeface="Calibri"/>
            </a:endParaRPr>
          </a:p>
          <a:p>
            <a:pPr marL="457200" lvl="0" indent="0" algn="l" rtl="0">
              <a:lnSpc>
                <a:spcPct val="100000"/>
              </a:lnSpc>
              <a:spcBef>
                <a:spcPts val="0"/>
              </a:spcBef>
              <a:spcAft>
                <a:spcPts val="0"/>
              </a:spcAft>
              <a:buNone/>
            </a:pPr>
            <a:endParaRPr sz="1200" b="0" dirty="0">
              <a:latin typeface="Calibri"/>
              <a:ea typeface="Calibri"/>
              <a:cs typeface="Calibri"/>
              <a:sym typeface="Calibri"/>
            </a:endParaRPr>
          </a:p>
        </p:txBody>
      </p:sp>
      <p:sp>
        <p:nvSpPr>
          <p:cNvPr id="246" name="Google Shape;24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06822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5139e5a60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Student 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preparing a checklist to record observations during protocol.</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protocol for students to self-assess against the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 of students who may need support with learning target in the future. (Use checklist.)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
        <p:nvSpPr>
          <p:cNvPr id="253" name="Google Shape;253;g45139e5a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46405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3b729f8c1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dirty="0" smtClean="0">
                <a:latin typeface="Calibri"/>
                <a:ea typeface="Calibri"/>
                <a:cs typeface="Calibri"/>
                <a:sym typeface="Calibri"/>
              </a:rPr>
              <a:t>10</a:t>
            </a:r>
            <a:r>
              <a:rPr lang="en-US" sz="1200" b="1" dirty="0" smtClean="0">
                <a:latin typeface="Calibri"/>
                <a:ea typeface="Calibri"/>
                <a:cs typeface="Calibri"/>
                <a:sym typeface="Calibri"/>
              </a:rPr>
              <a:t>-12</a:t>
            </a:r>
            <a:r>
              <a:rPr lang="en" sz="1200" b="1" dirty="0" smtClean="0">
                <a:latin typeface="Calibri"/>
                <a:ea typeface="Calibri"/>
                <a:cs typeface="Calibri"/>
                <a:sym typeface="Calibri"/>
              </a:rPr>
              <a:t> </a:t>
            </a:r>
            <a:r>
              <a:rPr lang="en" sz="1200" b="1"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Slide has animations that appear upon click.</a:t>
            </a:r>
            <a:endParaRPr sz="1200" dirty="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and invite students to take out their </a:t>
            </a:r>
            <a:r>
              <a:rPr lang="en" sz="1200" b="1" dirty="0">
                <a:latin typeface="Calibri"/>
                <a:ea typeface="Calibri"/>
                <a:cs typeface="Calibri"/>
                <a:sym typeface="Calibri"/>
              </a:rPr>
              <a:t>Opinion Writing Planning graphic organizer</a:t>
            </a:r>
            <a:r>
              <a:rPr lang="en" sz="1200" dirty="0">
                <a:latin typeface="Calibri"/>
                <a:ea typeface="Calibri"/>
                <a:cs typeface="Calibri"/>
                <a:sym typeface="Calibri"/>
              </a:rPr>
              <a:t> and their copy of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Point out the following characteristics on the checklist: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“W.4.1a: I state my opinion clearly, and my writing stays focused.”</a:t>
            </a:r>
            <a:endParaRPr sz="120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“W.4.1a: I have an introduction that gives the reader the information needed to understand the topic or issue.”</a:t>
            </a:r>
            <a:endParaRPr sz="120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“L.4.1: My words and sentences follow the rules of writing.”</a:t>
            </a:r>
            <a:endParaRPr sz="120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“L.4.3, L.4.6, W.4.4: The words and sentences I use are appropriate for this task, purpose, and audience.”</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are writing this broadside from the Patriot perspective.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a:t>
            </a:r>
            <a:r>
              <a:rPr lang="en" sz="1200" i="1" dirty="0">
                <a:latin typeface="Calibri"/>
                <a:ea typeface="Calibri"/>
                <a:cs typeface="Calibri"/>
                <a:sym typeface="Calibri"/>
              </a:rPr>
              <a:t>Are there any specific criteria that you should be aware of and list in that column on the checklist?</a:t>
            </a:r>
            <a:r>
              <a:rPr lang="en" sz="1200" dirty="0">
                <a:latin typeface="Calibri"/>
                <a:ea typeface="Calibri"/>
                <a:cs typeface="Calibri"/>
                <a:sym typeface="Calibri"/>
              </a:rPr>
              <a:t>” </a:t>
            </a:r>
            <a:r>
              <a:rPr lang="en" sz="1200" b="1" dirty="0">
                <a:latin typeface="Calibri"/>
                <a:ea typeface="Calibri"/>
                <a:cs typeface="Calibri"/>
                <a:sym typeface="Calibri"/>
              </a:rPr>
              <a:t>(Responses will vary, but may include: Briefly explain who Patriots and Loyalists are in the introduction.)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students share out, capture their responses in the </a:t>
            </a:r>
            <a:r>
              <a:rPr lang="en" sz="1200" b="0" dirty="0">
                <a:latin typeface="Calibri"/>
                <a:ea typeface="Calibri"/>
                <a:cs typeface="Calibri"/>
                <a:sym typeface="Calibri"/>
              </a:rPr>
              <a:t>Characteristics of My Broadside </a:t>
            </a:r>
            <a:r>
              <a:rPr lang="en" sz="1200" dirty="0">
                <a:latin typeface="Calibri"/>
                <a:ea typeface="Calibri"/>
                <a:cs typeface="Calibri"/>
                <a:sym typeface="Calibri"/>
              </a:rPr>
              <a:t>column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a:t>
            </a:r>
            <a:r>
              <a:rPr lang="en" sz="1200" i="1" dirty="0">
                <a:latin typeface="Calibri"/>
                <a:ea typeface="Calibri"/>
                <a:cs typeface="Calibri"/>
                <a:sym typeface="Calibri"/>
              </a:rPr>
              <a:t>What do we mean by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rules </a:t>
            </a:r>
            <a:r>
              <a:rPr lang="en" sz="1200" i="1" dirty="0">
                <a:latin typeface="Calibri"/>
                <a:ea typeface="Calibri"/>
                <a:cs typeface="Calibri"/>
                <a:sym typeface="Calibri"/>
              </a:rPr>
              <a:t>of </a:t>
            </a:r>
            <a:r>
              <a:rPr lang="en" sz="1200" i="1" dirty="0" smtClean="0">
                <a:latin typeface="Calibri"/>
                <a:ea typeface="Calibri"/>
                <a:cs typeface="Calibri"/>
                <a:sym typeface="Calibri"/>
              </a:rPr>
              <a:t>writing</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in the following characteristic: L.4.1: My words and sentences follow the rules of writing?</a:t>
            </a:r>
            <a:r>
              <a:rPr lang="en" sz="1200" dirty="0">
                <a:latin typeface="Calibri"/>
                <a:ea typeface="Calibri"/>
                <a:cs typeface="Calibri"/>
                <a:sym typeface="Calibri"/>
              </a:rPr>
              <a:t>”</a:t>
            </a:r>
            <a:r>
              <a:rPr lang="en" sz="1200" b="1" dirty="0">
                <a:latin typeface="Calibri"/>
                <a:ea typeface="Calibri"/>
                <a:cs typeface="Calibri"/>
                <a:sym typeface="Calibri"/>
              </a:rPr>
              <a:t> (conventions and grammar)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as they write, they should follow the grammar rules they have learned about this year, including forming and using prepositional phrases and writing in complete sentences.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a:t>
            </a:r>
            <a:r>
              <a:rPr lang="en" sz="1200" i="1" dirty="0">
                <a:latin typeface="Calibri"/>
                <a:ea typeface="Calibri"/>
                <a:cs typeface="Calibri"/>
                <a:sym typeface="Calibri"/>
              </a:rPr>
              <a:t>How do you know if you have written a complete sentence?</a:t>
            </a:r>
            <a:r>
              <a:rPr lang="en" sz="1200" dirty="0">
                <a:latin typeface="Calibri"/>
                <a:ea typeface="Calibri"/>
                <a:cs typeface="Calibri"/>
                <a:sym typeface="Calibri"/>
              </a:rPr>
              <a:t>” </a:t>
            </a:r>
            <a:r>
              <a:rPr lang="en" sz="1200" b="1" dirty="0">
                <a:latin typeface="Calibri"/>
                <a:ea typeface="Calibri"/>
                <a:cs typeface="Calibri"/>
                <a:sym typeface="Calibri"/>
              </a:rPr>
              <a:t>(Check to see that it has a subject with a predicate and expresses a complete thought, starts with a capital letter, and ends with an end mark.)</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should be adding </a:t>
            </a:r>
            <a:r>
              <a:rPr lang="en" sz="1200" b="0" dirty="0">
                <a:latin typeface="Calibri"/>
                <a:ea typeface="Calibri"/>
                <a:cs typeface="Calibri"/>
                <a:sym typeface="Calibri"/>
              </a:rPr>
              <a:t>evidence to the writing checklist.</a:t>
            </a:r>
            <a:endParaRPr sz="1200" b="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fine motor skills: Consider offering them supportive tools (e.g., pencil grip, slanted desk, or use of a word processor).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(Opinions/Reasons/Evidence Chart: Using Sentence Starter</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turn to an elbow partner and restate an opinion listed on the </a:t>
            </a:r>
            <a:r>
              <a:rPr lang="en" sz="1200" b="0" dirty="0">
                <a:latin typeface="Calibri"/>
                <a:ea typeface="Calibri"/>
                <a:cs typeface="Calibri"/>
                <a:sym typeface="Calibri"/>
              </a:rPr>
              <a:t>Opinions/Reasons/Evidence chart, reminding them of clear opinion statements. Encourage students to use the sentence starter listed under the Opinion column to clearly state their own opinions in their introductory paragraph.</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(Verbal Writing Practice</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Give students an opportunity to verbally recount the opinion statement from their </a:t>
            </a:r>
            <a:r>
              <a:rPr lang="en" sz="1200" b="1" dirty="0">
                <a:latin typeface="Calibri"/>
                <a:ea typeface="Calibri"/>
                <a:cs typeface="Calibri"/>
                <a:sym typeface="Calibri"/>
              </a:rPr>
              <a:t>Opinion Writing Planning graphic organizer </a:t>
            </a:r>
            <a:r>
              <a:rPr lang="en" sz="1200" b="0" dirty="0">
                <a:latin typeface="Calibri"/>
                <a:ea typeface="Calibri"/>
                <a:cs typeface="Calibri"/>
                <a:sym typeface="Calibri"/>
              </a:rPr>
              <a:t>and to rehearse their sentence with a partner before writing. This may allow them additional time to organize their thinking.</a:t>
            </a:r>
            <a:endParaRPr sz="1200" b="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261" name="Google Shape;261;g43b729f8c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7241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5139e5a60_0_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US" sz="1200" b="1" i="0" u="none" strike="noStrike" cap="none" dirty="0" smtClean="0">
                <a:latin typeface="Calibri"/>
                <a:ea typeface="Calibri"/>
                <a:cs typeface="Calibri"/>
                <a:sym typeface="Calibri"/>
              </a:rPr>
              <a:t>18-</a:t>
            </a:r>
            <a:r>
              <a:rPr lang="en" sz="1200" b="1" dirty="0" smtClean="0">
                <a:latin typeface="Calibri"/>
                <a:ea typeface="Calibri"/>
                <a:cs typeface="Calibri"/>
                <a:sym typeface="Calibri"/>
              </a:rPr>
              <a:t>20 </a:t>
            </a:r>
            <a:r>
              <a:rPr lang="en" sz="1200" b="1"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a:t>
            </a:r>
            <a:r>
              <a:rPr lang="en" sz="1200" b="1" dirty="0">
                <a:latin typeface="Calibri"/>
                <a:ea typeface="Calibri"/>
                <a:cs typeface="Calibri"/>
                <a:sym typeface="Calibri"/>
              </a:rPr>
              <a:t>/Pairs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Teachers will need </a:t>
            </a:r>
            <a:r>
              <a:rPr lang="en" sz="1200" dirty="0">
                <a:solidFill>
                  <a:schemeClr val="dk1"/>
                </a:solidFill>
                <a:latin typeface="Calibri"/>
                <a:ea typeface="Calibri"/>
                <a:cs typeface="Calibri"/>
                <a:sym typeface="Calibri"/>
              </a:rPr>
              <a:t>the</a:t>
            </a:r>
            <a:r>
              <a:rPr lang="en" sz="1200" b="1" dirty="0">
                <a:solidFill>
                  <a:schemeClr val="dk1"/>
                </a:solidFill>
                <a:latin typeface="Calibri"/>
                <a:ea typeface="Calibri"/>
                <a:cs typeface="Calibri"/>
                <a:sym typeface="Calibri"/>
              </a:rPr>
              <a:t> Patriot broadside (example, for teacher reference).</a:t>
            </a:r>
            <a:endParaRPr sz="1200" b="1" dirty="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paper</a:t>
            </a:r>
            <a:r>
              <a:rPr lang="en" sz="1200" dirty="0">
                <a:latin typeface="Calibri"/>
                <a:ea typeface="Calibri"/>
                <a:cs typeface="Calibri"/>
                <a:sym typeface="Calibri"/>
              </a:rPr>
              <a:t> and invite students to use the following materials to write an introduction: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Broadside: Quaker Perspective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Characteristics of Broadsides anchor chart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Opinion Writing Checklist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Prepositional Phrases handout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Writing Complete Sentences handout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Domain-Specific Word Wall</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write. Remind them to write in complete sentences and to leave a blank line between each line of their writing. Refer to the </a:t>
            </a:r>
            <a:r>
              <a:rPr lang="en" sz="1200" b="1" dirty="0">
                <a:latin typeface="Calibri"/>
                <a:ea typeface="Calibri"/>
                <a:cs typeface="Calibri"/>
                <a:sym typeface="Calibri"/>
              </a:rPr>
              <a:t>Patriot broadside</a:t>
            </a:r>
            <a:r>
              <a:rPr lang="en" sz="1200" dirty="0">
                <a:latin typeface="Calibri"/>
                <a:ea typeface="Calibri"/>
                <a:cs typeface="Calibri"/>
                <a:sym typeface="Calibri"/>
              </a:rPr>
              <a:t> </a:t>
            </a:r>
            <a:r>
              <a:rPr lang="en" sz="1200" b="1" dirty="0">
                <a:latin typeface="Calibri"/>
                <a:ea typeface="Calibri"/>
                <a:cs typeface="Calibri"/>
                <a:sym typeface="Calibri"/>
              </a:rPr>
              <a:t>(example,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whole group and invite students to record “Y” for “Yes” and the date in the final column of their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if they feel the criteria marked on their checklists have been achieved in their writing in this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time permits, 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invite them to self-assess how well they persevered in this lesson.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should be adding </a:t>
            </a:r>
            <a:r>
              <a:rPr lang="en" sz="1200" b="0" dirty="0">
                <a:latin typeface="Calibri"/>
                <a:ea typeface="Calibri"/>
                <a:cs typeface="Calibri"/>
                <a:sym typeface="Calibri"/>
              </a:rPr>
              <a:t>evidence to the writing checklist.</a:t>
            </a:r>
            <a:endParaRPr sz="1200" b="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latin typeface="Calibri"/>
                <a:ea typeface="Calibri"/>
                <a:cs typeface="Calibri"/>
                <a:sym typeface="Calibri"/>
              </a:rPr>
              <a:t>Support for Any Students Who Need It:</a:t>
            </a:r>
            <a:r>
              <a:rPr lang="en" sz="1200" b="0" dirty="0">
                <a:latin typeface="Calibri"/>
                <a:ea typeface="Calibri"/>
                <a:cs typeface="Calibri"/>
                <a:sym typeface="Calibri"/>
              </a:rPr>
              <a:t>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For students who may need additional support with fine motor skills: Consider offering them supportive tools (e.g., pencil grip, slanted desk, or use of a word processor).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(Opinions/Reasons/Evidence Chart: Using Sentence Starter</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Invite students to turn to an elbow partner and restate an opinion listed on the Opinions/Reasons/Evidence chart, reminding them of clear opinion statements. Encourage students to use the sentence starter listed under the Opinion column to clearly state their own opinions in their introductory paragraph.</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(Verbal Writing Practice</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Give students an opportunity to verbally recount the opinion statement from their </a:t>
            </a:r>
            <a:r>
              <a:rPr lang="en" sz="1200" b="1" dirty="0">
                <a:latin typeface="Calibri"/>
                <a:ea typeface="Calibri"/>
                <a:cs typeface="Calibri"/>
                <a:sym typeface="Calibri"/>
              </a:rPr>
              <a:t>Opinion Writing Planning graphic organizer </a:t>
            </a:r>
            <a:r>
              <a:rPr lang="en" sz="1200" b="0" dirty="0">
                <a:latin typeface="Calibri"/>
                <a:ea typeface="Calibri"/>
                <a:cs typeface="Calibri"/>
                <a:sym typeface="Calibri"/>
              </a:rPr>
              <a:t>and to rehearse their sentence with a partner before writing. This may allow them additional time to organize their thinking.</a:t>
            </a:r>
            <a:endParaRPr sz="1200" b="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276" name="Google Shape;276;g45139e5a60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127308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5139e5a60_0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Student 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preparing a checklist to record observations during protocol.</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protocol for students to self-assess against the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 of students who may need support with learning target in the future. (Use checklist.)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
        <p:nvSpPr>
          <p:cNvPr id="284" name="Google Shape;284;g45139e5a60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091771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3b729f8c1_0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Group/Small Groups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Move students into groups of three or four.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their attention to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briefly review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on the process of planning and writing their introduction by discussing the following: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“What did you do to work toward becoming an effective learner as you worked today?”</a:t>
            </a:r>
            <a:r>
              <a:rPr lang="en" sz="1200" dirty="0">
                <a:latin typeface="Calibri"/>
                <a:ea typeface="Calibri"/>
                <a:cs typeface="Calibri"/>
                <a:sym typeface="Calibri"/>
              </a:rPr>
              <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“What were your challenges as you worked today?”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“What were your successes?”</a:t>
            </a:r>
            <a:r>
              <a:rPr lang="en" sz="1200" dirty="0">
                <a:latin typeface="Calibri"/>
                <a:ea typeface="Calibri"/>
                <a:cs typeface="Calibri"/>
                <a:sym typeface="Calibri"/>
              </a:rPr>
              <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If productive, cue students to expand the conversation by giving an example: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“Can you give an example?”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actively engage in sharing.</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To reduce barriers to metacognition as students share, provide a visual reminder of the focus for what they are sharing during the protocol. (Example: Display the question on chart paper or sentence strip or offer an index card with the questions to individual students.)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(Linking Words and Phrases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Encourage students to use varying linking words and phrases as they give examples of their challenges and </a:t>
            </a:r>
            <a:r>
              <a:rPr lang="en" sz="1200" b="0" dirty="0">
                <a:latin typeface="Calibri"/>
                <a:ea typeface="Calibri"/>
                <a:cs typeface="Calibri"/>
                <a:sym typeface="Calibri"/>
              </a:rPr>
              <a:t>successes. (For example, For instance, However)</a:t>
            </a:r>
            <a:endParaRPr sz="1200" b="0" dirty="0">
              <a:latin typeface="Calibri"/>
              <a:ea typeface="Calibri"/>
              <a:cs typeface="Calibri"/>
              <a:sym typeface="Calibri"/>
            </a:endParaRPr>
          </a:p>
          <a:p>
            <a:pPr marL="457200" marR="0" lvl="0" indent="0" algn="l" rtl="0">
              <a:lnSpc>
                <a:spcPct val="100000"/>
              </a:lnSpc>
              <a:spcBef>
                <a:spcPts val="0"/>
              </a:spcBef>
              <a:spcAft>
                <a:spcPts val="0"/>
              </a:spcAft>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
        <p:nvSpPr>
          <p:cNvPr id="292" name="Google Shape;292;g43b729f8c1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016406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43b150cf70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0" name="Google Shape;300;g43b150cf70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185968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3b150cf70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7" name="Google Shape;307;g43b150cf70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339928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43b150cf70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g43b150cf70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3</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15" name="Google Shape;315;g43b150cf70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8084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http://curriculum.eleducation.org/curriculum/ela/grade-4/module-3/unit-3/lesson-7</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smtClean="0">
                <a:solidFill>
                  <a:srgbClr val="000000"/>
                </a:solidFill>
                <a:latin typeface="Calibri"/>
                <a:ea typeface="Calibri"/>
                <a:cs typeface="Calibri"/>
                <a:sym typeface="Calibri"/>
              </a:rPr>
              <a:t>Additional </a:t>
            </a:r>
            <a:r>
              <a:rPr lang="en" sz="1200" i="0" u="none" strike="noStrike" cap="none" dirty="0">
                <a:solidFill>
                  <a:srgbClr val="000000"/>
                </a:solidFill>
                <a:latin typeface="Calibri"/>
                <a:ea typeface="Calibri"/>
                <a:cs typeface="Calibri"/>
                <a:sym typeface="Calibri"/>
              </a:rPr>
              <a:t>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4071709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b="1" dirty="0">
                <a:solidFill>
                  <a:schemeClr val="dk1"/>
                </a:solidFill>
                <a:latin typeface="Calibri"/>
                <a:ea typeface="Calibri"/>
                <a:cs typeface="Calibri"/>
                <a:sym typeface="Calibri"/>
              </a:rPr>
              <a:t>Organizing the Model: Introductory Paragraph strips </a:t>
            </a:r>
            <a:r>
              <a:rPr lang="en" sz="1200" dirty="0">
                <a:solidFill>
                  <a:schemeClr val="dk1"/>
                </a:solidFill>
                <a:latin typeface="Calibri"/>
                <a:ea typeface="Calibri"/>
                <a:cs typeface="Calibri"/>
                <a:sym typeface="Calibri"/>
              </a:rPr>
              <a:t>(one strip per pair)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b="0" dirty="0">
                <a:solidFill>
                  <a:schemeClr val="dk1"/>
                </a:solidFill>
                <a:latin typeface="Calibri"/>
                <a:ea typeface="Calibri"/>
                <a:cs typeface="Calibri"/>
                <a:sym typeface="Calibri"/>
              </a:rPr>
              <a:t>Colored pencils (red, green; one of each per student)</a:t>
            </a:r>
            <a:endParaRPr sz="1200" b="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(lined</a:t>
            </a:r>
            <a:r>
              <a:rPr lang="en" sz="1200" dirty="0">
                <a:solidFill>
                  <a:schemeClr val="dk1"/>
                </a:solidFill>
                <a:latin typeface="Calibri"/>
                <a:ea typeface="Calibri"/>
                <a:cs typeface="Calibri"/>
                <a:sym typeface="Calibri"/>
              </a:rPr>
              <a:t>; one piece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Prepositional Phrases handout</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Prepositional Phrases handout (answers, for teacher reference)</a:t>
            </a:r>
            <a:endParaRPr sz="1200" b="1" dirty="0">
              <a:solidFill>
                <a:schemeClr val="dk1"/>
              </a:solidFill>
              <a:latin typeface="Calibri"/>
              <a:ea typeface="Calibri"/>
              <a:cs typeface="Calibri"/>
              <a:sym typeface="Calibri"/>
            </a:endParaRPr>
          </a:p>
          <a:p>
            <a:pPr marL="457200" lvl="0" indent="0" algn="l" rtl="0">
              <a:spcBef>
                <a:spcPts val="1700"/>
              </a:spcBef>
              <a:spcAft>
                <a:spcPts val="0"/>
              </a:spcAft>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Painted Essay® template</a:t>
            </a:r>
            <a:r>
              <a:rPr lang="en" sz="1200" dirty="0">
                <a:solidFill>
                  <a:schemeClr val="dk1"/>
                </a:solidFill>
                <a:latin typeface="Calibri"/>
                <a:ea typeface="Calibri"/>
                <a:cs typeface="Calibri"/>
                <a:sym typeface="Calibri"/>
              </a:rPr>
              <a:t> (from Module 1, Unit 2, Lesson 9;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Broadside: Quaker Perspective</a:t>
            </a:r>
            <a:r>
              <a:rPr lang="en" sz="1200" dirty="0">
                <a:solidFill>
                  <a:schemeClr val="dk1"/>
                </a:solidFill>
                <a:latin typeface="Calibri"/>
                <a:ea typeface="Calibri"/>
                <a:cs typeface="Calibri"/>
                <a:sym typeface="Calibri"/>
              </a:rPr>
              <a:t> (from Lesson 5;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Broadsides anchor chart </a:t>
            </a:r>
            <a:r>
              <a:rPr lang="en" sz="1200" dirty="0">
                <a:solidFill>
                  <a:schemeClr val="dk1"/>
                </a:solidFill>
                <a:latin typeface="Calibri"/>
                <a:ea typeface="Calibri"/>
                <a:cs typeface="Calibri"/>
                <a:sym typeface="Calibri"/>
              </a:rPr>
              <a:t>(begun in Lesson 3; added to during Opening A; see supporting Materials)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Broadsides anchor chart</a:t>
            </a:r>
            <a:r>
              <a:rPr lang="en" sz="1200" dirty="0">
                <a:solidFill>
                  <a:schemeClr val="dk1"/>
                </a:solidFill>
                <a:latin typeface="Calibri"/>
                <a:ea typeface="Calibri"/>
                <a:cs typeface="Calibri"/>
                <a:sym typeface="Calibri"/>
              </a:rPr>
              <a:t> (example, for teacher reference)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Broadside </a:t>
            </a:r>
            <a:r>
              <a:rPr lang="en" sz="1200" dirty="0">
                <a:solidFill>
                  <a:schemeClr val="dk1"/>
                </a:solidFill>
                <a:latin typeface="Calibri"/>
                <a:ea typeface="Calibri"/>
                <a:cs typeface="Calibri"/>
                <a:sym typeface="Calibri"/>
              </a:rPr>
              <a:t>(from Lesson 5; one per student and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Parts of Speech anchor chart </a:t>
            </a:r>
            <a:r>
              <a:rPr lang="en" sz="1200" dirty="0">
                <a:solidFill>
                  <a:schemeClr val="dk1"/>
                </a:solidFill>
                <a:latin typeface="Calibri"/>
                <a:ea typeface="Calibri"/>
                <a:cs typeface="Calibri"/>
                <a:sym typeface="Calibri"/>
              </a:rPr>
              <a:t>(begun in Module 1; added to in advance; see supporting Materials)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Opinion Writing Planning graphic organizer </a:t>
            </a:r>
            <a:r>
              <a:rPr lang="en" sz="1200" dirty="0">
                <a:solidFill>
                  <a:schemeClr val="dk1"/>
                </a:solidFill>
                <a:latin typeface="Calibri"/>
                <a:ea typeface="Calibri"/>
                <a:cs typeface="Calibri"/>
                <a:sym typeface="Calibri"/>
              </a:rPr>
              <a:t>(from Lesson 6; one per student and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Opinion Writing Checklist </a:t>
            </a:r>
            <a:r>
              <a:rPr lang="en" sz="1200" dirty="0">
                <a:solidFill>
                  <a:schemeClr val="dk1"/>
                </a:solidFill>
                <a:latin typeface="Calibri"/>
                <a:ea typeface="Calibri"/>
                <a:cs typeface="Calibri"/>
                <a:sym typeface="Calibri"/>
              </a:rPr>
              <a:t>(from Lesson 5; one per student and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Complete Sentences handout </a:t>
            </a:r>
            <a:r>
              <a:rPr lang="en" sz="1200" dirty="0">
                <a:solidFill>
                  <a:schemeClr val="dk1"/>
                </a:solidFill>
                <a:latin typeface="Calibri"/>
                <a:ea typeface="Calibri"/>
                <a:cs typeface="Calibri"/>
                <a:sym typeface="Calibri"/>
              </a:rPr>
              <a:t>(from Module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Patriot Broadside (example,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work in Opening A.</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a:t>
            </a:r>
            <a:r>
              <a:rPr lang="en" sz="1200" b="1" dirty="0">
                <a:solidFill>
                  <a:schemeClr val="dk1"/>
                </a:solidFill>
                <a:latin typeface="Calibri"/>
                <a:ea typeface="Calibri"/>
                <a:cs typeface="Calibri"/>
                <a:sym typeface="Calibri"/>
              </a:rPr>
              <a:t>Opinion Writing Checklist</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Model Broadside:  Quaker Perspective</a:t>
            </a:r>
            <a:r>
              <a:rPr lang="en" sz="1200" dirty="0">
                <a:solidFill>
                  <a:schemeClr val="dk1"/>
                </a:solidFill>
                <a:latin typeface="Calibri"/>
                <a:ea typeface="Calibri"/>
                <a:cs typeface="Calibri"/>
                <a:sym typeface="Calibri"/>
              </a:rPr>
              <a:t> to familiarize yourself with what will be required of students over the course of the rest of the unit.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9930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97682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9" name="Google Shape;19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Additional Support Considerations:</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require additional support writing their introductory paragraphs. Consider grouping those students for a teacher-led discussion that will guide them to giving context to the reader about the American Revolution.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sentence frames are not provided for all students to use when writing in this module. Refer back to the writing lessons in Module 1 if students need this additional support.</a:t>
            </a:r>
            <a:endParaRPr sz="1200" dirty="0">
              <a:latin typeface="Calibri"/>
              <a:ea typeface="Calibri"/>
              <a:cs typeface="Calibri"/>
              <a:sym typeface="Calibri"/>
            </a:endParaRPr>
          </a:p>
          <a:p>
            <a:pPr marL="0" lvl="0" indent="0" algn="l" rtl="0">
              <a:lnSpc>
                <a:spcPct val="100000"/>
              </a:lnSpc>
              <a:spcBef>
                <a:spcPts val="1700"/>
              </a:spcBef>
              <a:spcAft>
                <a:spcPts val="0"/>
              </a:spcAft>
              <a:buClr>
                <a:schemeClr val="dk1"/>
              </a:buClr>
              <a:buSzPts val="1100"/>
              <a:buFont typeface="Arial"/>
              <a:buNone/>
            </a:pPr>
            <a:endParaRPr lang="en" sz="1200" i="1" dirty="0" smtClean="0">
              <a:latin typeface="Calibri"/>
              <a:ea typeface="Calibri"/>
              <a:cs typeface="Calibri"/>
              <a:sym typeface="Calibri"/>
            </a:endParaRPr>
          </a:p>
          <a:p>
            <a:pPr marL="0" lvl="0" indent="0" algn="l" rtl="0">
              <a:lnSpc>
                <a:spcPct val="100000"/>
              </a:lnSpc>
              <a:spcBef>
                <a:spcPts val="1700"/>
              </a:spcBef>
              <a:spcAft>
                <a:spcPts val="0"/>
              </a:spcAft>
              <a:buClr>
                <a:schemeClr val="dk1"/>
              </a:buClr>
              <a:buSzPts val="1100"/>
              <a:buFont typeface="Arial"/>
              <a:buNone/>
            </a:pPr>
            <a:r>
              <a:rPr lang="en" sz="1200" i="1" dirty="0" smtClean="0">
                <a:latin typeface="Calibri"/>
                <a:ea typeface="Calibri"/>
                <a:cs typeface="Calibri"/>
                <a:sym typeface="Calibri"/>
              </a:rPr>
              <a:t>For </a:t>
            </a:r>
            <a:r>
              <a:rPr lang="en" sz="1200" i="1" dirty="0">
                <a:latin typeface="Calibri"/>
                <a:ea typeface="Calibri"/>
                <a:cs typeface="Calibri"/>
                <a:sym typeface="Calibri"/>
              </a:rPr>
              <a:t>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Encourage students to use the prepositional phrase from the Language Dive in Lesson 5, </a:t>
            </a:r>
            <a:r>
              <a:rPr lang="en" sz="1200" i="1" dirty="0">
                <a:latin typeface="Calibri"/>
                <a:ea typeface="Calibri"/>
                <a:cs typeface="Calibri"/>
                <a:sym typeface="Calibri"/>
              </a:rPr>
              <a:t>_____ goes against ____</a:t>
            </a:r>
            <a:r>
              <a:rPr lang="en" sz="1200" dirty="0">
                <a:latin typeface="Calibri"/>
                <a:ea typeface="Calibri"/>
                <a:cs typeface="Calibri"/>
                <a:sym typeface="Calibri"/>
              </a:rPr>
              <a:t>, in their own focus statement, supporting the transition of stating an opinion in a less explicit way. Challenge students to think of more than one way they could complete the sentence frame.</a:t>
            </a:r>
            <a:endParaRPr sz="1200" dirty="0">
              <a:latin typeface="Calibri"/>
              <a:ea typeface="Calibri"/>
              <a:cs typeface="Calibri"/>
              <a:sym typeface="Calibri"/>
            </a:endParaRPr>
          </a:p>
          <a:p>
            <a:pPr marL="0" lvl="0" indent="0" algn="l" rtl="0">
              <a:lnSpc>
                <a:spcPct val="100000"/>
              </a:lnSpc>
              <a:spcBef>
                <a:spcPts val="1700"/>
              </a:spcBef>
              <a:spcAft>
                <a:spcPts val="0"/>
              </a:spcAft>
              <a:buClr>
                <a:schemeClr val="dk1"/>
              </a:buClr>
              <a:buSzPts val="1100"/>
              <a:buFont typeface="Arial"/>
              <a:buNone/>
            </a:pPr>
            <a:endParaRPr lang="en" sz="1200" i="1" dirty="0" smtClean="0">
              <a:latin typeface="Calibri"/>
              <a:ea typeface="Calibri"/>
              <a:cs typeface="Calibri"/>
              <a:sym typeface="Calibri"/>
            </a:endParaRPr>
          </a:p>
          <a:p>
            <a:pPr marL="0" lvl="0" indent="0" algn="l" rtl="0">
              <a:lnSpc>
                <a:spcPct val="100000"/>
              </a:lnSpc>
              <a:spcBef>
                <a:spcPts val="1700"/>
              </a:spcBef>
              <a:spcAft>
                <a:spcPts val="0"/>
              </a:spcAft>
              <a:buClr>
                <a:schemeClr val="dk1"/>
              </a:buClr>
              <a:buSzPts val="1100"/>
              <a:buFont typeface="Arial"/>
              <a:buNone/>
            </a:pPr>
            <a:r>
              <a:rPr lang="en" sz="1200" i="1" dirty="0" smtClean="0">
                <a:latin typeface="Calibri"/>
                <a:ea typeface="Calibri"/>
                <a:cs typeface="Calibri"/>
                <a:sym typeface="Calibri"/>
              </a:rPr>
              <a:t>For </a:t>
            </a:r>
            <a:r>
              <a:rPr lang="en" sz="1200" i="1" dirty="0">
                <a:latin typeface="Calibri"/>
                <a:ea typeface="Calibri"/>
                <a:cs typeface="Calibri"/>
                <a:sym typeface="Calibri"/>
              </a:rPr>
              <a:t>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creating index cards with prepositional phrases, question words, and corresponding images that are familiar to students. For example, on </a:t>
            </a:r>
            <a:r>
              <a:rPr lang="en" sz="1200" b="0" dirty="0">
                <a:latin typeface="Calibri"/>
                <a:ea typeface="Calibri"/>
                <a:cs typeface="Calibri"/>
                <a:sym typeface="Calibri"/>
              </a:rPr>
              <a:t>one index card, draw </a:t>
            </a:r>
            <a:r>
              <a:rPr lang="en" sz="1200" dirty="0">
                <a:latin typeface="Calibri"/>
                <a:ea typeface="Calibri"/>
                <a:cs typeface="Calibri"/>
                <a:sym typeface="Calibri"/>
              </a:rPr>
              <a:t>a picture of students walking to a school. Write “Where?” on the top of this index card and “to school” underneath the picture. Students can talk in pairs using prompts on the card. (Example: </a:t>
            </a:r>
            <a:r>
              <a:rPr lang="en" sz="1200" i="0" dirty="0">
                <a:latin typeface="Calibri"/>
                <a:ea typeface="Calibri"/>
                <a:cs typeface="Calibri"/>
                <a:sym typeface="Calibri"/>
              </a:rPr>
              <a:t>Partner A: “Where are the children walking?” Partner B: “The children are walking to school.”) Allow students to practice with these familiar examples before identifying prepositional phrases within the module texts.</a:t>
            </a:r>
            <a:endParaRPr sz="1200" i="0" dirty="0">
              <a:latin typeface="Calibri"/>
              <a:ea typeface="Calibri"/>
              <a:cs typeface="Calibri"/>
              <a:sym typeface="Calibri"/>
            </a:endParaRPr>
          </a:p>
          <a:p>
            <a:pPr marL="0" lvl="0" indent="0" algn="l" rtl="0">
              <a:lnSpc>
                <a:spcPct val="100000"/>
              </a:lnSpc>
              <a:spcBef>
                <a:spcPts val="170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605169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8" name="Google Shape;20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24049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agenda for today.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3099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10</a:t>
            </a:r>
            <a:r>
              <a:rPr lang="en-US" sz="1200" b="1" dirty="0" smtClean="0">
                <a:solidFill>
                  <a:schemeClr val="dk1"/>
                </a:solidFill>
                <a:latin typeface="Calibri"/>
                <a:ea typeface="Calibri"/>
                <a:cs typeface="Calibri"/>
                <a:sym typeface="Calibri"/>
              </a:rPr>
              <a:t>-12</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a:t>
            </a:r>
            <a:r>
              <a:rPr lang="en" sz="1200" b="0" dirty="0">
                <a:solidFill>
                  <a:schemeClr val="dk1"/>
                </a:solidFill>
                <a:latin typeface="Calibri"/>
                <a:ea typeface="Calibri"/>
                <a:cs typeface="Calibri"/>
                <a:sym typeface="Calibri"/>
              </a:rPr>
              <a:t>need colored pencils.</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a copy of the </a:t>
            </a:r>
            <a:r>
              <a:rPr lang="en" sz="1200" b="1" dirty="0">
                <a:solidFill>
                  <a:schemeClr val="dk1"/>
                </a:solidFill>
                <a:latin typeface="Calibri"/>
                <a:ea typeface="Calibri"/>
                <a:cs typeface="Calibri"/>
                <a:sym typeface="Calibri"/>
              </a:rPr>
              <a:t>Refer to the Characteristics of Broadsides anchor chart (example, for teacher reference)</a:t>
            </a:r>
            <a:r>
              <a:rPr lang="en" sz="1200" dirty="0">
                <a:solidFill>
                  <a:schemeClr val="dk1"/>
                </a:solidFill>
                <a:latin typeface="Calibri"/>
                <a:ea typeface="Calibri"/>
                <a:cs typeface="Calibri"/>
                <a:sym typeface="Calibri"/>
              </a:rPr>
              <a:t> during the lesson.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Move students into pre-determined pairs and invite them to label themselves A and B.</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colored pencils </a:t>
            </a:r>
            <a:r>
              <a:rPr lang="en" sz="1200" dirty="0">
                <a:latin typeface="Calibri"/>
                <a:ea typeface="Calibri"/>
                <a:cs typeface="Calibri"/>
                <a:sym typeface="Calibri"/>
              </a:rPr>
              <a:t>and </a:t>
            </a:r>
            <a:r>
              <a:rPr lang="en" sz="1200" b="1" dirty="0">
                <a:latin typeface="Calibri"/>
                <a:ea typeface="Calibri"/>
                <a:cs typeface="Calibri"/>
                <a:sym typeface="Calibri"/>
              </a:rPr>
              <a:t>Organizing the Model: Introductory Paragraph strips.</a:t>
            </a:r>
            <a:r>
              <a:rPr lang="en" sz="1200" dirty="0">
                <a:latin typeface="Calibri"/>
                <a:ea typeface="Calibri"/>
                <a:cs typeface="Calibri"/>
                <a:sym typeface="Calibri"/>
              </a:rPr>
              <a:t> Tell students that each pair has been given only one part of the introduction, and later on they will find the other parts to create a complete introduction.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refer to their </a:t>
            </a:r>
            <a:r>
              <a:rPr lang="en" sz="1200" b="1" dirty="0">
                <a:latin typeface="Calibri"/>
                <a:ea typeface="Calibri"/>
                <a:cs typeface="Calibri"/>
                <a:sym typeface="Calibri"/>
              </a:rPr>
              <a:t>Painted Essay® template</a:t>
            </a:r>
            <a:r>
              <a:rPr lang="en" sz="1200" dirty="0">
                <a:latin typeface="Calibri"/>
                <a:ea typeface="Calibri"/>
                <a:cs typeface="Calibri"/>
                <a:sym typeface="Calibri"/>
              </a:rPr>
              <a:t> to remember the parts of an introductory paragraph:</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Introduction </a:t>
            </a:r>
            <a:r>
              <a:rPr lang="en" sz="1200" b="0" dirty="0">
                <a:latin typeface="Calibri"/>
                <a:ea typeface="Calibri"/>
                <a:cs typeface="Calibri"/>
                <a:sym typeface="Calibri"/>
              </a:rPr>
              <a:t>(background information to engage the reader)</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dirty="0">
                <a:latin typeface="Calibri"/>
                <a:ea typeface="Calibri"/>
                <a:cs typeface="Calibri"/>
                <a:sym typeface="Calibri"/>
              </a:rPr>
              <a:t>Focus statement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pairs to use the </a:t>
            </a:r>
            <a:r>
              <a:rPr lang="en" sz="1200" b="1" dirty="0">
                <a:latin typeface="Calibri"/>
                <a:ea typeface="Calibri"/>
                <a:cs typeface="Calibri"/>
                <a:sym typeface="Calibri"/>
              </a:rPr>
              <a:t>Painted Essay® template</a:t>
            </a:r>
            <a:r>
              <a:rPr lang="en" sz="1200" dirty="0">
                <a:latin typeface="Calibri"/>
                <a:ea typeface="Calibri"/>
                <a:cs typeface="Calibri"/>
                <a:sym typeface="Calibri"/>
              </a:rPr>
              <a:t> and </a:t>
            </a:r>
            <a:r>
              <a:rPr lang="en" sz="1200" b="0" dirty="0">
                <a:latin typeface="Calibri"/>
                <a:ea typeface="Calibri"/>
                <a:cs typeface="Calibri"/>
                <a:sym typeface="Calibri"/>
              </a:rPr>
              <a:t>colored pencils </a:t>
            </a:r>
            <a:r>
              <a:rPr lang="en" sz="1200" dirty="0">
                <a:latin typeface="Calibri"/>
                <a:ea typeface="Calibri"/>
                <a:cs typeface="Calibri"/>
                <a:sym typeface="Calibri"/>
              </a:rPr>
              <a:t>to underline their part in the correct color: red for introduction and green for focus statement.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Explain that pairs need to find pairs with the other parts of the introduction and put them together in the right order.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when they have finished, they will check their work against the </a:t>
            </a:r>
            <a:r>
              <a:rPr lang="en" sz="1200" b="1" dirty="0">
                <a:latin typeface="Calibri"/>
                <a:ea typeface="Calibri"/>
                <a:cs typeface="Calibri"/>
                <a:sym typeface="Calibri"/>
              </a:rPr>
              <a:t>Model Broadside: Quaker Perspective.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and circulate to support them in reading and sorting the strips of the introduction.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whole group. Invite students to help you record the parts of an introductory paragraph on the </a:t>
            </a:r>
            <a:r>
              <a:rPr lang="en" sz="1200" b="1" dirty="0">
                <a:latin typeface="Calibri"/>
                <a:ea typeface="Calibri"/>
                <a:cs typeface="Calibri"/>
                <a:sym typeface="Calibri"/>
              </a:rPr>
              <a:t>Characteristics of Broadsides anchor chart.</a:t>
            </a:r>
            <a:r>
              <a:rPr lang="en" sz="1200" dirty="0">
                <a:latin typeface="Calibri"/>
                <a:ea typeface="Calibri"/>
                <a:cs typeface="Calibri"/>
                <a:sym typeface="Calibri"/>
              </a:rPr>
              <a:t> </a:t>
            </a:r>
            <a:r>
              <a:rPr lang="en" sz="1200" b="0" dirty="0">
                <a:latin typeface="Calibri"/>
                <a:ea typeface="Calibri"/>
                <a:cs typeface="Calibri"/>
                <a:sym typeface="Calibri"/>
              </a:rPr>
              <a:t>Refer to the </a:t>
            </a:r>
            <a:r>
              <a:rPr lang="en" sz="1200" b="1" dirty="0">
                <a:latin typeface="Calibri"/>
                <a:ea typeface="Calibri"/>
                <a:cs typeface="Calibri"/>
                <a:sym typeface="Calibri"/>
              </a:rPr>
              <a:t>Characteristics of Broadsides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working with partners to correctly order the sentence strips.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Provide differentiated mentors by purposefully pre-selecting student partnerships. Consider meeting with the mentors in advance to encourage them to share their thought processes with their partner.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(Modeling and Thinking Aloud: Paragraph Organization</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Model and think aloud the process for organizing introductory paragraph strips before students do so in pairs. Consider using the introduction from William’s letter in Lesson 1 to do so. Color-code the text on the strips to represent each part of the introductory paragraph, providing students with a concrete model to work from.</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t>
            </a:r>
            <a:r>
              <a:rPr lang="en" sz="1200" b="1" dirty="0">
                <a:latin typeface="Calibri"/>
                <a:ea typeface="Calibri"/>
                <a:cs typeface="Calibri"/>
                <a:sym typeface="Calibri"/>
              </a:rPr>
              <a:t>Enlarged Model Broadside</a:t>
            </a:r>
            <a:r>
              <a:rPr lang="en" sz="1200" dirty="0">
                <a:latin typeface="Calibri"/>
                <a:ea typeface="Calibri"/>
                <a:cs typeface="Calibri"/>
                <a:sym typeface="Calibri"/>
              </a:rPr>
              <a:t>: Referencing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refer to the </a:t>
            </a:r>
            <a:r>
              <a:rPr lang="en" sz="1200" b="1" dirty="0">
                <a:latin typeface="Calibri"/>
                <a:ea typeface="Calibri"/>
                <a:cs typeface="Calibri"/>
                <a:sym typeface="Calibri"/>
              </a:rPr>
              <a:t>enlarged model broadside </a:t>
            </a:r>
            <a:r>
              <a:rPr lang="en" sz="1200" dirty="0">
                <a:latin typeface="Calibri"/>
                <a:ea typeface="Calibri"/>
                <a:cs typeface="Calibri"/>
                <a:sym typeface="Calibri"/>
              </a:rPr>
              <a:t>as they check their work. After doing so, invite students to chorally read the introductory paragraph as a class, stopping after each sentence to explain its function in the paragraph. (Example: </a:t>
            </a:r>
            <a:r>
              <a:rPr lang="en" sz="1200" i="0" dirty="0">
                <a:latin typeface="Calibri"/>
                <a:ea typeface="Calibri"/>
                <a:cs typeface="Calibri"/>
                <a:sym typeface="Calibri"/>
              </a:rPr>
              <a:t>“The first sentence states the context, giving us background information about the issues. The second and third sentences state an opinion, telling us what the Quakers believe.”)</a:t>
            </a:r>
            <a:endParaRPr sz="1200" i="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223" name="Google Shape;22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19874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3b729f8c1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Working to Become Effective Learners anchor chart.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identify prepositional phrases in a sentence.”</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write an introductory paragraph for my broadside giving context on the issue and clearly stating my opinion.”</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the words introductory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Char char="○"/>
            </a:pPr>
            <a:r>
              <a:rPr lang="en" sz="1200" i="1" dirty="0">
                <a:latin typeface="Calibri"/>
                <a:ea typeface="Calibri"/>
                <a:cs typeface="Calibri"/>
                <a:sym typeface="Calibri"/>
              </a:rPr>
              <a:t>“What is an introductory paragraph? What is the purpose of it?”</a:t>
            </a:r>
            <a:r>
              <a:rPr lang="en" sz="1200" dirty="0">
                <a:latin typeface="Calibri"/>
                <a:ea typeface="Calibri"/>
                <a:cs typeface="Calibri"/>
                <a:sym typeface="Calibri"/>
              </a:rPr>
              <a:t> </a:t>
            </a:r>
            <a:r>
              <a:rPr lang="en" sz="1200" b="1" dirty="0">
                <a:latin typeface="Calibri"/>
                <a:ea typeface="Calibri"/>
                <a:cs typeface="Calibri"/>
                <a:sym typeface="Calibri"/>
              </a:rPr>
              <a:t>(the paragraph that opens a piece of writing and helps the reader understand what the writing will be about)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Directions for Broadside</a:t>
            </a:r>
            <a:r>
              <a:rPr lang="en" sz="1200" dirty="0">
                <a:latin typeface="Calibri"/>
                <a:ea typeface="Calibri"/>
                <a:cs typeface="Calibri"/>
                <a:sym typeface="Calibri"/>
              </a:rPr>
              <a:t> and to chorally read them aloud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Circle the words prepositional phrases and tell students that before they write the introductory paragraphs of their essays, they will practice identifying prepositional phrases.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and remind them of </a:t>
            </a:r>
            <a:r>
              <a:rPr lang="en" sz="1200" i="1" dirty="0">
                <a:latin typeface="Calibri"/>
                <a:ea typeface="Calibri"/>
                <a:cs typeface="Calibri"/>
                <a:sym typeface="Calibri"/>
              </a:rPr>
              <a:t>perseverance</a:t>
            </a:r>
            <a:r>
              <a:rPr lang="en" sz="1200" dirty="0">
                <a:latin typeface="Calibri"/>
                <a:ea typeface="Calibri"/>
                <a:cs typeface="Calibri"/>
                <a:sym typeface="Calibri"/>
              </a:rPr>
              <a:t>, as they will be working to write an opinion piece for the first time this year, which may be challenging.</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Invite students to recall one way they recently showed perseverance outside of the classroom.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(Word Families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When reviewing the word </a:t>
            </a:r>
            <a:r>
              <a:rPr lang="en" sz="1200" i="1" dirty="0">
                <a:latin typeface="Calibri"/>
                <a:ea typeface="Calibri"/>
                <a:cs typeface="Calibri"/>
                <a:sym typeface="Calibri"/>
              </a:rPr>
              <a:t>introductory</a:t>
            </a:r>
            <a:r>
              <a:rPr lang="en" sz="1200" dirty="0">
                <a:latin typeface="Calibri"/>
                <a:ea typeface="Calibri"/>
                <a:cs typeface="Calibri"/>
                <a:sym typeface="Calibri"/>
              </a:rPr>
              <a:t>, ask students about the root </a:t>
            </a:r>
            <a:r>
              <a:rPr lang="en" sz="1200" b="0" dirty="0">
                <a:latin typeface="Calibri"/>
                <a:ea typeface="Calibri"/>
                <a:cs typeface="Calibri"/>
                <a:sym typeface="Calibri"/>
              </a:rPr>
              <a:t>word (introduce). Explain </a:t>
            </a:r>
            <a:r>
              <a:rPr lang="en" sz="1200" dirty="0">
                <a:latin typeface="Calibri"/>
                <a:ea typeface="Calibri"/>
                <a:cs typeface="Calibri"/>
                <a:sym typeface="Calibri"/>
              </a:rPr>
              <a:t>that </a:t>
            </a:r>
            <a:r>
              <a:rPr lang="en" sz="1200" i="1" dirty="0">
                <a:latin typeface="Calibri"/>
                <a:ea typeface="Calibri"/>
                <a:cs typeface="Calibri"/>
                <a:sym typeface="Calibri"/>
              </a:rPr>
              <a:t>introduce</a:t>
            </a:r>
            <a:r>
              <a:rPr lang="en" sz="1200" dirty="0">
                <a:latin typeface="Calibri"/>
                <a:ea typeface="Calibri"/>
                <a:cs typeface="Calibri"/>
                <a:sym typeface="Calibri"/>
              </a:rPr>
              <a:t> is a verb meaning to present something for the first time. Introduction is a noun that refers to the action of introducing something. </a:t>
            </a:r>
            <a:r>
              <a:rPr lang="en-US" sz="1200" dirty="0" smtClean="0">
                <a:latin typeface="Calibri"/>
                <a:ea typeface="Calibri"/>
                <a:cs typeface="Calibri"/>
                <a:sym typeface="Calibri"/>
              </a:rPr>
              <a:t>I</a:t>
            </a:r>
            <a:r>
              <a:rPr lang="en" sz="1200" dirty="0" smtClean="0">
                <a:latin typeface="Calibri"/>
                <a:ea typeface="Calibri"/>
                <a:cs typeface="Calibri"/>
                <a:sym typeface="Calibri"/>
              </a:rPr>
              <a:t>ntroductory </a:t>
            </a:r>
            <a:r>
              <a:rPr lang="en" sz="1200" dirty="0">
                <a:latin typeface="Calibri"/>
                <a:ea typeface="Calibri"/>
                <a:cs typeface="Calibri"/>
                <a:sym typeface="Calibri"/>
              </a:rPr>
              <a:t>is an adjective that describes the introduction, or beginning, of something. Invite students to think of a time they introduced, or were introduced to, somebody, helping them determine the meaning of introductory while reinforcing the strategy of using root words to find the meaning of unfamiliar words and phrases.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p:txBody>
      </p:sp>
      <p:sp>
        <p:nvSpPr>
          <p:cNvPr id="230" name="Google Shape;230;g43b729f8c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88993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3/lesson-7"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360918" y="130569"/>
            <a:ext cx="8154432"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7</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360918" y="1272272"/>
            <a:ext cx="8237700" cy="3209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None/>
            </a:pPr>
            <a:r>
              <a:rPr lang="en" sz="1400" b="0" i="0" u="none" strike="noStrike" cap="none" dirty="0">
                <a:solidFill>
                  <a:srgbClr val="000000"/>
                </a:solidFill>
                <a:latin typeface="Century Gothic"/>
                <a:ea typeface="Century Gothic"/>
                <a:cs typeface="Century Gothic"/>
                <a:sym typeface="Century Gothic"/>
              </a:rPr>
              <a:t>This lesson will take approximately </a:t>
            </a:r>
            <a:r>
              <a:rPr lang="en" sz="1400" dirty="0">
                <a:solidFill>
                  <a:srgbClr val="000000"/>
                </a:solidFill>
                <a:latin typeface="Century Gothic"/>
                <a:ea typeface="Century Gothic"/>
                <a:cs typeface="Century Gothic"/>
                <a:sym typeface="Century Gothic"/>
              </a:rPr>
              <a:t>60</a:t>
            </a:r>
            <a:r>
              <a:rPr lang="en" sz="1400" b="0" i="0" u="none" strike="noStrike" cap="none" dirty="0">
                <a:solidFill>
                  <a:srgbClr val="000000"/>
                </a:solidFill>
                <a:latin typeface="Century Gothic"/>
                <a:ea typeface="Century Gothic"/>
                <a:cs typeface="Century Gothic"/>
                <a:sym typeface="Century Gothic"/>
              </a:rPr>
              <a:t>-</a:t>
            </a:r>
            <a:r>
              <a:rPr lang="en" sz="1400" dirty="0">
                <a:solidFill>
                  <a:srgbClr val="000000"/>
                </a:solidFill>
                <a:latin typeface="Century Gothic"/>
                <a:ea typeface="Century Gothic"/>
                <a:cs typeface="Century Gothic"/>
                <a:sym typeface="Century Gothic"/>
              </a:rPr>
              <a:t>72</a:t>
            </a:r>
            <a:r>
              <a:rPr lang="en" sz="1400" b="0" i="0" u="none" strike="noStrike" cap="none" dirty="0">
                <a:solidFill>
                  <a:srgbClr val="000000"/>
                </a:solidFill>
                <a:latin typeface="Century Gothic"/>
                <a:ea typeface="Century Gothic"/>
                <a:cs typeface="Century Gothic"/>
                <a:sym typeface="Century Gothic"/>
              </a:rPr>
              <a:t> minutes to complete. </a:t>
            </a:r>
            <a:endParaRPr sz="1400" b="0" i="0" u="none" strike="noStrike" cap="none" dirty="0">
              <a:solidFill>
                <a:srgbClr val="000000"/>
              </a:solidFill>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rgbClr val="000000"/>
              </a:buClr>
              <a:buSzPts val="1400"/>
              <a:buFont typeface="Century Gothic"/>
              <a:buChar char="•"/>
            </a:pPr>
            <a:r>
              <a:rPr lang="en" sz="1400" dirty="0">
                <a:solidFill>
                  <a:srgbClr val="000000"/>
                </a:solidFill>
                <a:latin typeface="Century Gothic"/>
                <a:ea typeface="Century Gothic"/>
                <a:cs typeface="Century Gothic"/>
                <a:sym typeface="Century Gothic"/>
              </a:rPr>
              <a:t>In this lesson, students write the introductory paragraph for their broadsides (W.4.1a). Before writing their introductions, students participate in a mini lesson about forming and using prepositional phrases </a:t>
            </a:r>
            <a:endParaRPr sz="1400" dirty="0">
              <a:solidFill>
                <a:srgbClr val="000000"/>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rgbClr val="000000"/>
              </a:buClr>
              <a:buSzPts val="1400"/>
              <a:buFont typeface="Century Gothic"/>
              <a:buChar char="•"/>
            </a:pPr>
            <a:r>
              <a:rPr lang="en" sz="1400" dirty="0">
                <a:solidFill>
                  <a:srgbClr val="000000"/>
                </a:solidFill>
                <a:latin typeface="Century Gothic"/>
                <a:ea typeface="Century Gothic"/>
                <a:cs typeface="Century Gothic"/>
                <a:sym typeface="Century Gothic"/>
              </a:rPr>
              <a:t>The </a:t>
            </a:r>
            <a:r>
              <a:rPr lang="en" sz="1400" b="1" dirty="0">
                <a:solidFill>
                  <a:srgbClr val="000000"/>
                </a:solidFill>
                <a:latin typeface="Century Gothic"/>
                <a:ea typeface="Century Gothic"/>
                <a:cs typeface="Century Gothic"/>
                <a:sym typeface="Century Gothic"/>
              </a:rPr>
              <a:t>Patriot broadside (example, for teacher reference) </a:t>
            </a:r>
            <a:r>
              <a:rPr lang="en" sz="1400" dirty="0">
                <a:solidFill>
                  <a:srgbClr val="000000"/>
                </a:solidFill>
                <a:latin typeface="Century Gothic"/>
                <a:ea typeface="Century Gothic"/>
                <a:cs typeface="Century Gothic"/>
                <a:sym typeface="Century Gothic"/>
              </a:rPr>
              <a:t>has been included in the supporting Materials of this lesson. This is a completed draft of a broadside from the Patriot perspective. Note that in this lesson, students write only the first paragraph of their broadsides; the remaining three paragraphs will be written in Lessons 8–10. Student drafts may differ in the content from this example based on the reasons they choose to support their opinion.</a:t>
            </a:r>
            <a:endParaRPr sz="1400" dirty="0">
              <a:solidFill>
                <a:srgbClr val="000000"/>
              </a:solidFill>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sz="14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400" b="0" i="0" u="none" strike="noStrike" cap="none" dirty="0">
                <a:solidFill>
                  <a:srgbClr val="000000"/>
                </a:solidFill>
                <a:latin typeface="Century Gothic"/>
                <a:ea typeface="Century Gothic"/>
                <a:cs typeface="Century Gothic"/>
                <a:sym typeface="Century Gothic"/>
              </a:rPr>
              <a:t>The Learning Targets for students today are: </a:t>
            </a:r>
            <a:endParaRPr sz="1400" dirty="0">
              <a:solidFill>
                <a:srgbClr val="000000"/>
              </a:solidFill>
              <a:latin typeface="Century Gothic"/>
              <a:ea typeface="Century Gothic"/>
              <a:cs typeface="Century Gothic"/>
              <a:sym typeface="Century Gothic"/>
            </a:endParaRPr>
          </a:p>
          <a:p>
            <a:pPr marL="457200" lvl="0" indent="-317500" algn="l" rtl="0">
              <a:lnSpc>
                <a:spcPct val="100000"/>
              </a:lnSpc>
              <a:spcBef>
                <a:spcPts val="1700"/>
              </a:spcBef>
              <a:spcAft>
                <a:spcPts val="0"/>
              </a:spcAft>
              <a:buClr>
                <a:srgbClr val="000000"/>
              </a:buClr>
              <a:buSzPts val="1400"/>
              <a:buFont typeface="Century Gothic"/>
              <a:buChar char="•"/>
            </a:pPr>
            <a:r>
              <a:rPr lang="en" sz="1400" dirty="0">
                <a:solidFill>
                  <a:srgbClr val="000000"/>
                </a:solidFill>
                <a:latin typeface="Century Gothic"/>
                <a:ea typeface="Century Gothic"/>
                <a:cs typeface="Century Gothic"/>
                <a:sym typeface="Century Gothic"/>
              </a:rPr>
              <a:t>I can identify prepositional phrases in a sentence. </a:t>
            </a:r>
            <a:endParaRPr sz="1400" dirty="0">
              <a:solidFill>
                <a:srgbClr val="000000"/>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dirty="0">
                <a:solidFill>
                  <a:srgbClr val="000000"/>
                </a:solidFill>
                <a:latin typeface="Century Gothic"/>
                <a:ea typeface="Century Gothic"/>
                <a:cs typeface="Century Gothic"/>
                <a:sym typeface="Century Gothic"/>
              </a:rPr>
              <a:t>I can write an introductory paragraph for my broadside giving context on the issue and clearly stating my opinion.</a:t>
            </a:r>
            <a:endParaRPr sz="1400" dirty="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5"/>
          <p:cNvSpPr txBox="1">
            <a:spLocks noGrp="1"/>
          </p:cNvSpPr>
          <p:nvPr>
            <p:ph type="title"/>
          </p:nvPr>
        </p:nvSpPr>
        <p:spPr>
          <a:xfrm>
            <a:off x="426225" y="20107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Prepositional Phrases</a:t>
            </a:r>
            <a:endParaRPr sz="3000" i="0" u="none" strike="noStrike" cap="none">
              <a:solidFill>
                <a:srgbClr val="000000"/>
              </a:solidFill>
              <a:latin typeface="Century Gothic"/>
              <a:ea typeface="Century Gothic"/>
              <a:cs typeface="Century Gothic"/>
              <a:sym typeface="Century Gothic"/>
            </a:endParaRPr>
          </a:p>
        </p:txBody>
      </p:sp>
      <p:pic>
        <p:nvPicPr>
          <p:cNvPr id="241" name="Google Shape;241;p35"/>
          <p:cNvPicPr preferRelativeResize="0"/>
          <p:nvPr/>
        </p:nvPicPr>
        <p:blipFill>
          <a:blip r:embed="rId3">
            <a:alphaModFix/>
          </a:blip>
          <a:stretch>
            <a:fillRect/>
          </a:stretch>
        </p:blipFill>
        <p:spPr>
          <a:xfrm>
            <a:off x="8414660" y="4441369"/>
            <a:ext cx="545872" cy="465199"/>
          </a:xfrm>
          <a:prstGeom prst="rect">
            <a:avLst/>
          </a:prstGeom>
          <a:noFill/>
          <a:ln>
            <a:noFill/>
          </a:ln>
        </p:spPr>
      </p:pic>
      <p:pic>
        <p:nvPicPr>
          <p:cNvPr id="242" name="Google Shape;242;p35"/>
          <p:cNvPicPr preferRelativeResize="0"/>
          <p:nvPr/>
        </p:nvPicPr>
        <p:blipFill>
          <a:blip r:embed="rId4">
            <a:alphaModFix/>
          </a:blip>
          <a:stretch>
            <a:fillRect/>
          </a:stretch>
        </p:blipFill>
        <p:spPr>
          <a:xfrm>
            <a:off x="426225" y="1023150"/>
            <a:ext cx="3633251" cy="3368249"/>
          </a:xfrm>
          <a:prstGeom prst="rect">
            <a:avLst/>
          </a:prstGeom>
          <a:noFill/>
          <a:ln>
            <a:noFill/>
          </a:ln>
        </p:spPr>
      </p:pic>
      <p:pic>
        <p:nvPicPr>
          <p:cNvPr id="243" name="Google Shape;243;p35"/>
          <p:cNvPicPr preferRelativeResize="0"/>
          <p:nvPr/>
        </p:nvPicPr>
        <p:blipFill>
          <a:blip r:embed="rId5">
            <a:alphaModFix/>
          </a:blip>
          <a:stretch>
            <a:fillRect/>
          </a:stretch>
        </p:blipFill>
        <p:spPr>
          <a:xfrm>
            <a:off x="4583148" y="586752"/>
            <a:ext cx="4085052" cy="36434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6"/>
          <p:cNvSpPr txBox="1">
            <a:spLocks noGrp="1"/>
          </p:cNvSpPr>
          <p:nvPr>
            <p:ph type="title"/>
          </p:nvPr>
        </p:nvSpPr>
        <p:spPr>
          <a:xfrm>
            <a:off x="184350" y="255250"/>
            <a:ext cx="8775300" cy="76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Prepositional Phrases</a:t>
            </a:r>
            <a:endParaRPr sz="30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2400">
              <a:solidFill>
                <a:srgbClr val="000000"/>
              </a:solidFill>
              <a:latin typeface="Century Gothic"/>
              <a:ea typeface="Century Gothic"/>
              <a:cs typeface="Century Gothic"/>
              <a:sym typeface="Century Gothic"/>
            </a:endParaRPr>
          </a:p>
        </p:txBody>
      </p:sp>
      <p:pic>
        <p:nvPicPr>
          <p:cNvPr id="249" name="Google Shape;249;p36"/>
          <p:cNvPicPr preferRelativeResize="0"/>
          <p:nvPr/>
        </p:nvPicPr>
        <p:blipFill>
          <a:blip r:embed="rId3">
            <a:alphaModFix/>
          </a:blip>
          <a:stretch>
            <a:fillRect/>
          </a:stretch>
        </p:blipFill>
        <p:spPr>
          <a:xfrm>
            <a:off x="3573325" y="785975"/>
            <a:ext cx="4865666" cy="3816950"/>
          </a:xfrm>
          <a:prstGeom prst="rect">
            <a:avLst/>
          </a:prstGeom>
          <a:noFill/>
          <a:ln>
            <a:noFill/>
          </a:ln>
        </p:spPr>
      </p:pic>
      <p:sp>
        <p:nvSpPr>
          <p:cNvPr id="250" name="Google Shape;250;p36"/>
          <p:cNvSpPr txBox="1"/>
          <p:nvPr/>
        </p:nvSpPr>
        <p:spPr>
          <a:xfrm>
            <a:off x="363925" y="1819625"/>
            <a:ext cx="2984100" cy="215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What sentence did you underline?</a:t>
            </a:r>
            <a:endParaRPr sz="30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dirty="0">
                <a:solidFill>
                  <a:srgbClr val="000000"/>
                </a:solidFill>
                <a:latin typeface="Century Gothic"/>
                <a:ea typeface="Century Gothic"/>
                <a:cs typeface="Century Gothic"/>
                <a:sym typeface="Century Gothic"/>
              </a:rPr>
              <a:t>Reflecting on Learning Targets</a:t>
            </a:r>
            <a:endParaRPr sz="3200" u="none" strike="noStrike" cap="none" dirty="0">
              <a:solidFill>
                <a:srgbClr val="000000"/>
              </a:solidFill>
              <a:latin typeface="Century Gothic"/>
              <a:ea typeface="Century Gothic"/>
              <a:cs typeface="Century Gothic"/>
              <a:sym typeface="Century Gothic"/>
            </a:endParaRPr>
          </a:p>
        </p:txBody>
      </p:sp>
      <p:sp>
        <p:nvSpPr>
          <p:cNvPr id="256" name="Google Shape;256;p37"/>
          <p:cNvSpPr txBox="1">
            <a:spLocks noGrp="1"/>
          </p:cNvSpPr>
          <p:nvPr>
            <p:ph type="body" idx="1"/>
          </p:nvPr>
        </p:nvSpPr>
        <p:spPr>
          <a:xfrm>
            <a:off x="628650" y="1268044"/>
            <a:ext cx="7886700" cy="2516700"/>
          </a:xfrm>
          <a:prstGeom prst="rect">
            <a:avLst/>
          </a:prstGeom>
          <a:noFill/>
          <a:ln>
            <a:noFill/>
          </a:ln>
        </p:spPr>
        <p:txBody>
          <a:bodyPr spcFirstLastPara="1" wrap="square" lIns="68575" tIns="34275" rIns="68575" bIns="34275" anchor="t" anchorCtr="0">
            <a:noAutofit/>
          </a:bodyPr>
          <a:lstStyle/>
          <a:p>
            <a:pPr marL="45720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3000" dirty="0">
                <a:solidFill>
                  <a:srgbClr val="000000"/>
                </a:solidFill>
                <a:latin typeface="Century Gothic"/>
                <a:ea typeface="Century Gothic"/>
                <a:cs typeface="Century Gothic"/>
                <a:sym typeface="Century Gothic"/>
              </a:rPr>
              <a:t>I can write an introductory paragraph for my broadside giving context on the issue and clearly stating my opinion.</a:t>
            </a:r>
            <a:endParaRPr sz="3000" dirty="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p:txBody>
      </p:sp>
      <p:pic>
        <p:nvPicPr>
          <p:cNvPr id="257" name="Google Shape;257;p37"/>
          <p:cNvPicPr preferRelativeResize="0"/>
          <p:nvPr/>
        </p:nvPicPr>
        <p:blipFill rotWithShape="1">
          <a:blip r:embed="rId3">
            <a:alphaModFix/>
          </a:blip>
          <a:srcRect/>
          <a:stretch/>
        </p:blipFill>
        <p:spPr>
          <a:xfrm>
            <a:off x="7864775" y="4354271"/>
            <a:ext cx="538996" cy="561750"/>
          </a:xfrm>
          <a:prstGeom prst="rect">
            <a:avLst/>
          </a:prstGeom>
          <a:noFill/>
          <a:ln>
            <a:noFill/>
          </a:ln>
        </p:spPr>
      </p:pic>
      <p:pic>
        <p:nvPicPr>
          <p:cNvPr id="258" name="Google Shape;258;p37"/>
          <p:cNvPicPr preferRelativeResize="0"/>
          <p:nvPr/>
        </p:nvPicPr>
        <p:blipFill>
          <a:blip r:embed="rId4">
            <a:alphaModFix/>
          </a:blip>
          <a:stretch>
            <a:fillRect/>
          </a:stretch>
        </p:blipFill>
        <p:spPr>
          <a:xfrm>
            <a:off x="8425543" y="4376043"/>
            <a:ext cx="601361" cy="52909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8"/>
          <p:cNvSpPr txBox="1">
            <a:spLocks noGrp="1"/>
          </p:cNvSpPr>
          <p:nvPr>
            <p:ph type="title"/>
          </p:nvPr>
        </p:nvSpPr>
        <p:spPr>
          <a:xfrm>
            <a:off x="184350" y="406200"/>
            <a:ext cx="8775300" cy="76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Independent Writing: Drafting an Introduction</a:t>
            </a:r>
            <a:endParaRPr sz="30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2400">
              <a:solidFill>
                <a:srgbClr val="000000"/>
              </a:solidFill>
              <a:latin typeface="Century Gothic"/>
              <a:ea typeface="Century Gothic"/>
              <a:cs typeface="Century Gothic"/>
              <a:sym typeface="Century Gothic"/>
            </a:endParaRPr>
          </a:p>
        </p:txBody>
      </p:sp>
      <p:pic>
        <p:nvPicPr>
          <p:cNvPr id="264" name="Google Shape;264;p38"/>
          <p:cNvPicPr preferRelativeResize="0"/>
          <p:nvPr/>
        </p:nvPicPr>
        <p:blipFill>
          <a:blip r:embed="rId3">
            <a:alphaModFix/>
          </a:blip>
          <a:stretch>
            <a:fillRect/>
          </a:stretch>
        </p:blipFill>
        <p:spPr>
          <a:xfrm>
            <a:off x="943774" y="936900"/>
            <a:ext cx="3376917" cy="4003000"/>
          </a:xfrm>
          <a:prstGeom prst="rect">
            <a:avLst/>
          </a:prstGeom>
          <a:noFill/>
          <a:ln>
            <a:noFill/>
          </a:ln>
        </p:spPr>
      </p:pic>
      <p:pic>
        <p:nvPicPr>
          <p:cNvPr id="265" name="Google Shape;265;p38"/>
          <p:cNvPicPr preferRelativeResize="0"/>
          <p:nvPr/>
        </p:nvPicPr>
        <p:blipFill>
          <a:blip r:embed="rId4">
            <a:alphaModFix/>
          </a:blip>
          <a:stretch>
            <a:fillRect/>
          </a:stretch>
        </p:blipFill>
        <p:spPr>
          <a:xfrm>
            <a:off x="5011798" y="1680825"/>
            <a:ext cx="3383788" cy="801075"/>
          </a:xfrm>
          <a:prstGeom prst="rect">
            <a:avLst/>
          </a:prstGeom>
          <a:noFill/>
          <a:ln>
            <a:noFill/>
          </a:ln>
        </p:spPr>
      </p:pic>
      <p:sp>
        <p:nvSpPr>
          <p:cNvPr id="266" name="Google Shape;266;p38"/>
          <p:cNvSpPr/>
          <p:nvPr/>
        </p:nvSpPr>
        <p:spPr>
          <a:xfrm>
            <a:off x="880850" y="1680822"/>
            <a:ext cx="622800" cy="4965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67" name="Google Shape;267;p38"/>
          <p:cNvPicPr preferRelativeResize="0"/>
          <p:nvPr/>
        </p:nvPicPr>
        <p:blipFill>
          <a:blip r:embed="rId5">
            <a:alphaModFix/>
          </a:blip>
          <a:stretch>
            <a:fillRect/>
          </a:stretch>
        </p:blipFill>
        <p:spPr>
          <a:xfrm>
            <a:off x="5015225" y="879751"/>
            <a:ext cx="3376924" cy="801079"/>
          </a:xfrm>
          <a:prstGeom prst="rect">
            <a:avLst/>
          </a:prstGeom>
          <a:noFill/>
          <a:ln>
            <a:noFill/>
          </a:ln>
        </p:spPr>
      </p:pic>
      <p:sp>
        <p:nvSpPr>
          <p:cNvPr id="268" name="Google Shape;268;p38"/>
          <p:cNvSpPr/>
          <p:nvPr/>
        </p:nvSpPr>
        <p:spPr>
          <a:xfrm>
            <a:off x="880850" y="2323497"/>
            <a:ext cx="622800" cy="4965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38"/>
          <p:cNvSpPr/>
          <p:nvPr/>
        </p:nvSpPr>
        <p:spPr>
          <a:xfrm>
            <a:off x="4866325" y="790197"/>
            <a:ext cx="622800" cy="4965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38"/>
          <p:cNvSpPr/>
          <p:nvPr/>
        </p:nvSpPr>
        <p:spPr>
          <a:xfrm>
            <a:off x="4866325" y="1571777"/>
            <a:ext cx="622800" cy="7665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38"/>
          <p:cNvSpPr txBox="1"/>
          <p:nvPr/>
        </p:nvSpPr>
        <p:spPr>
          <a:xfrm>
            <a:off x="5015288" y="2628675"/>
            <a:ext cx="3376800" cy="80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dirty="0">
                <a:latin typeface="Century Gothic"/>
                <a:ea typeface="Century Gothic"/>
                <a:cs typeface="Century Gothic"/>
                <a:sym typeface="Century Gothic"/>
              </a:rPr>
              <a:t>Are there any specific </a:t>
            </a:r>
            <a:r>
              <a:rPr lang="en" sz="1100" dirty="0" smtClean="0">
                <a:latin typeface="Century Gothic"/>
                <a:ea typeface="Century Gothic"/>
                <a:cs typeface="Century Gothic"/>
                <a:sym typeface="Century Gothic"/>
              </a:rPr>
              <a:t>criteri</a:t>
            </a:r>
            <a:r>
              <a:rPr lang="en-US" sz="1100" dirty="0" smtClean="0">
                <a:latin typeface="Century Gothic"/>
                <a:ea typeface="Century Gothic"/>
                <a:cs typeface="Century Gothic"/>
                <a:sym typeface="Century Gothic"/>
              </a:rPr>
              <a:t>on</a:t>
            </a:r>
            <a:r>
              <a:rPr lang="en" sz="1100" dirty="0" smtClean="0">
                <a:latin typeface="Century Gothic"/>
                <a:ea typeface="Century Gothic"/>
                <a:cs typeface="Century Gothic"/>
                <a:sym typeface="Century Gothic"/>
              </a:rPr>
              <a:t> </a:t>
            </a:r>
            <a:r>
              <a:rPr lang="en" sz="1100" dirty="0">
                <a:latin typeface="Century Gothic"/>
                <a:ea typeface="Century Gothic"/>
                <a:cs typeface="Century Gothic"/>
                <a:sym typeface="Century Gothic"/>
              </a:rPr>
              <a:t>that you should be aware of and list in that column on the checklist?</a:t>
            </a:r>
            <a:endParaRPr sz="1100" dirty="0">
              <a:latin typeface="Century Gothic"/>
              <a:ea typeface="Century Gothic"/>
              <a:cs typeface="Century Gothic"/>
              <a:sym typeface="Century Gothic"/>
            </a:endParaRPr>
          </a:p>
          <a:p>
            <a:pPr marL="0" lvl="0" indent="0" algn="l" rtl="0">
              <a:spcBef>
                <a:spcPts val="0"/>
              </a:spcBef>
              <a:spcAft>
                <a:spcPts val="0"/>
              </a:spcAft>
              <a:buNone/>
            </a:pPr>
            <a:endParaRPr sz="1100" dirty="0">
              <a:latin typeface="Century Gothic"/>
              <a:ea typeface="Century Gothic"/>
              <a:cs typeface="Century Gothic"/>
              <a:sym typeface="Century Gothic"/>
            </a:endParaRPr>
          </a:p>
          <a:p>
            <a:pPr marL="0" lvl="0" indent="0" algn="l" rtl="0">
              <a:spcBef>
                <a:spcPts val="0"/>
              </a:spcBef>
              <a:spcAft>
                <a:spcPts val="0"/>
              </a:spcAft>
              <a:buNone/>
            </a:pPr>
            <a:endParaRPr sz="1100" dirty="0">
              <a:latin typeface="Century Gothic"/>
              <a:ea typeface="Century Gothic"/>
              <a:cs typeface="Century Gothic"/>
              <a:sym typeface="Century Gothic"/>
            </a:endParaRPr>
          </a:p>
        </p:txBody>
      </p:sp>
      <p:sp>
        <p:nvSpPr>
          <p:cNvPr id="272" name="Google Shape;272;p38"/>
          <p:cNvSpPr txBox="1"/>
          <p:nvPr/>
        </p:nvSpPr>
        <p:spPr>
          <a:xfrm>
            <a:off x="5015288" y="3309100"/>
            <a:ext cx="3000000" cy="113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100">
                <a:solidFill>
                  <a:schemeClr val="dk1"/>
                </a:solidFill>
                <a:latin typeface="Century Gothic"/>
                <a:ea typeface="Century Gothic"/>
                <a:cs typeface="Century Gothic"/>
                <a:sym typeface="Century Gothic"/>
              </a:rPr>
              <a:t>What do we mean by rules of writing in the following characteristic: L.4.1: My words and sentences follow the rules of writing?</a:t>
            </a:r>
            <a:endParaRPr sz="11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1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100"/>
          </a:p>
        </p:txBody>
      </p:sp>
      <p:sp>
        <p:nvSpPr>
          <p:cNvPr id="273" name="Google Shape;273;p38"/>
          <p:cNvSpPr txBox="1"/>
          <p:nvPr/>
        </p:nvSpPr>
        <p:spPr>
          <a:xfrm>
            <a:off x="5015288" y="4036500"/>
            <a:ext cx="3000000" cy="801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100">
                <a:solidFill>
                  <a:schemeClr val="dk1"/>
                </a:solidFill>
                <a:latin typeface="Century Gothic"/>
                <a:ea typeface="Century Gothic"/>
                <a:cs typeface="Century Gothic"/>
                <a:sym typeface="Century Gothic"/>
              </a:rPr>
              <a:t>How do you know if you have written a complete sentence?</a:t>
            </a:r>
            <a:endParaRPr sz="110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1"/>
                                        </p:tgtEl>
                                        <p:attrNameLst>
                                          <p:attrName>style.visibility</p:attrName>
                                        </p:attrNameLst>
                                      </p:cBhvr>
                                      <p:to>
                                        <p:strVal val="visible"/>
                                      </p:to>
                                    </p:set>
                                    <p:animEffect transition="in" filter="fade">
                                      <p:cBhvr>
                                        <p:cTn id="7" dur="1000"/>
                                        <p:tgtEl>
                                          <p:spTgt spid="2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6"/>
                                        </p:tgtEl>
                                        <p:attrNameLst>
                                          <p:attrName>style.visibility</p:attrName>
                                        </p:attrNameLst>
                                      </p:cBhvr>
                                      <p:to>
                                        <p:strVal val="visible"/>
                                      </p:to>
                                    </p:set>
                                    <p:animEffect transition="in" filter="fade">
                                      <p:cBhvr>
                                        <p:cTn id="12" dur="1000"/>
                                        <p:tgtEl>
                                          <p:spTgt spid="26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8"/>
                                        </p:tgtEl>
                                        <p:attrNameLst>
                                          <p:attrName>style.visibility</p:attrName>
                                        </p:attrNameLst>
                                      </p:cBhvr>
                                      <p:to>
                                        <p:strVal val="visible"/>
                                      </p:to>
                                    </p:set>
                                    <p:animEffect transition="in" filter="fade">
                                      <p:cBhvr>
                                        <p:cTn id="17" dur="1000"/>
                                        <p:tgtEl>
                                          <p:spTgt spid="26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9"/>
                                        </p:tgtEl>
                                        <p:attrNameLst>
                                          <p:attrName>style.visibility</p:attrName>
                                        </p:attrNameLst>
                                      </p:cBhvr>
                                      <p:to>
                                        <p:strVal val="visible"/>
                                      </p:to>
                                    </p:set>
                                    <p:animEffect transition="in" filter="fade">
                                      <p:cBhvr>
                                        <p:cTn id="22" dur="1000"/>
                                        <p:tgtEl>
                                          <p:spTgt spid="26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2"/>
                                        </p:tgtEl>
                                        <p:attrNameLst>
                                          <p:attrName>style.visibility</p:attrName>
                                        </p:attrNameLst>
                                      </p:cBhvr>
                                      <p:to>
                                        <p:strVal val="visible"/>
                                      </p:to>
                                    </p:set>
                                    <p:animEffect transition="in" filter="fade">
                                      <p:cBhvr>
                                        <p:cTn id="27" dur="1000"/>
                                        <p:tgtEl>
                                          <p:spTgt spid="27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73"/>
                                        </p:tgtEl>
                                        <p:attrNameLst>
                                          <p:attrName>style.visibility</p:attrName>
                                        </p:attrNameLst>
                                      </p:cBhvr>
                                      <p:to>
                                        <p:strVal val="visible"/>
                                      </p:to>
                                    </p:set>
                                    <p:animEffect transition="in" filter="fade">
                                      <p:cBhvr>
                                        <p:cTn id="32" dur="1000"/>
                                        <p:tgtEl>
                                          <p:spTgt spid="27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70"/>
                                        </p:tgtEl>
                                        <p:attrNameLst>
                                          <p:attrName>style.visibility</p:attrName>
                                        </p:attrNameLst>
                                      </p:cBhvr>
                                      <p:to>
                                        <p:strVal val="visible"/>
                                      </p:to>
                                    </p:set>
                                    <p:animEffect transition="in" filter="fade">
                                      <p:cBhvr>
                                        <p:cTn id="37" dur="10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9"/>
          <p:cNvSpPr txBox="1">
            <a:spLocks noGrp="1"/>
          </p:cNvSpPr>
          <p:nvPr>
            <p:ph type="title"/>
          </p:nvPr>
        </p:nvSpPr>
        <p:spPr>
          <a:xfrm>
            <a:off x="184350" y="406200"/>
            <a:ext cx="8775300" cy="76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solidFill>
                  <a:srgbClr val="000000"/>
                </a:solidFill>
                <a:latin typeface="Century Gothic"/>
                <a:ea typeface="Century Gothic"/>
                <a:cs typeface="Century Gothic"/>
                <a:sym typeface="Century Gothic"/>
              </a:rPr>
              <a:t>Independent Writing: Drafting an Introduction</a:t>
            </a:r>
            <a:endParaRPr sz="30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2400">
              <a:solidFill>
                <a:srgbClr val="000000"/>
              </a:solidFill>
              <a:latin typeface="Century Gothic"/>
              <a:ea typeface="Century Gothic"/>
              <a:cs typeface="Century Gothic"/>
              <a:sym typeface="Century Gothic"/>
            </a:endParaRPr>
          </a:p>
        </p:txBody>
      </p:sp>
      <p:sp>
        <p:nvSpPr>
          <p:cNvPr id="279" name="Google Shape;279;p39"/>
          <p:cNvSpPr txBox="1"/>
          <p:nvPr/>
        </p:nvSpPr>
        <p:spPr>
          <a:xfrm>
            <a:off x="455800" y="1172700"/>
            <a:ext cx="3944400" cy="210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Directions: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Use the following resources as you write your draft Introduction:</a:t>
            </a:r>
            <a:endParaRPr sz="18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b="1" dirty="0">
                <a:latin typeface="Century Gothic"/>
                <a:ea typeface="Century Gothic"/>
                <a:cs typeface="Century Gothic"/>
                <a:sym typeface="Century Gothic"/>
              </a:rPr>
              <a:t>Model Broadside: Quaker Perspective</a:t>
            </a:r>
            <a:endParaRPr b="1"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b="1" dirty="0">
                <a:latin typeface="Century Gothic"/>
                <a:ea typeface="Century Gothic"/>
                <a:cs typeface="Century Gothic"/>
                <a:sym typeface="Century Gothic"/>
              </a:rPr>
              <a:t>Characteristics of Broadsides anchor chart</a:t>
            </a:r>
            <a:endParaRPr b="1"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b="1" dirty="0">
                <a:latin typeface="Century Gothic"/>
                <a:ea typeface="Century Gothic"/>
                <a:cs typeface="Century Gothic"/>
                <a:sym typeface="Century Gothic"/>
              </a:rPr>
              <a:t>Opinion Writing Checklist</a:t>
            </a:r>
            <a:endParaRPr b="1"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b="1" dirty="0">
                <a:latin typeface="Century Gothic"/>
                <a:ea typeface="Century Gothic"/>
                <a:cs typeface="Century Gothic"/>
                <a:sym typeface="Century Gothic"/>
              </a:rPr>
              <a:t>Prepositional Phrases handout</a:t>
            </a:r>
            <a:endParaRPr b="1"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b="1" dirty="0">
                <a:latin typeface="Century Gothic"/>
                <a:ea typeface="Century Gothic"/>
                <a:cs typeface="Century Gothic"/>
                <a:sym typeface="Century Gothic"/>
              </a:rPr>
              <a:t>Writing Complete Sentences handout</a:t>
            </a:r>
            <a:endParaRPr b="1"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b="1" dirty="0">
                <a:latin typeface="Century Gothic"/>
                <a:ea typeface="Century Gothic"/>
                <a:cs typeface="Century Gothic"/>
                <a:sym typeface="Century Gothic"/>
              </a:rPr>
              <a:t>Domain-Specific Word Wall</a:t>
            </a:r>
            <a:endParaRPr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280" name="Google Shape;280;p39"/>
          <p:cNvPicPr preferRelativeResize="0"/>
          <p:nvPr/>
        </p:nvPicPr>
        <p:blipFill>
          <a:blip r:embed="rId3">
            <a:alphaModFix/>
          </a:blip>
          <a:stretch>
            <a:fillRect/>
          </a:stretch>
        </p:blipFill>
        <p:spPr>
          <a:xfrm>
            <a:off x="5291500" y="1172700"/>
            <a:ext cx="3333424" cy="1472469"/>
          </a:xfrm>
          <a:prstGeom prst="rect">
            <a:avLst/>
          </a:prstGeom>
          <a:noFill/>
          <a:ln>
            <a:noFill/>
          </a:ln>
        </p:spPr>
      </p:pic>
      <p:pic>
        <p:nvPicPr>
          <p:cNvPr id="281" name="Google Shape;281;p39"/>
          <p:cNvPicPr preferRelativeResize="0"/>
          <p:nvPr/>
        </p:nvPicPr>
        <p:blipFill>
          <a:blip r:embed="rId4">
            <a:alphaModFix/>
          </a:blip>
          <a:stretch>
            <a:fillRect/>
          </a:stretch>
        </p:blipFill>
        <p:spPr>
          <a:xfrm>
            <a:off x="4824226" y="2645168"/>
            <a:ext cx="3333425" cy="1925957"/>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9"/>
                                        </p:tgtEl>
                                        <p:attrNameLst>
                                          <p:attrName>style.visibility</p:attrName>
                                        </p:attrNameLst>
                                      </p:cBhvr>
                                      <p:to>
                                        <p:strVal val="visible"/>
                                      </p:to>
                                    </p:set>
                                    <p:animEffect transition="in" filter="fade">
                                      <p:cBhvr>
                                        <p:cTn id="7" dur="10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Reflecting on Learning Targets</a:t>
            </a:r>
            <a:endParaRPr sz="3200" u="none" strike="noStrike" cap="none">
              <a:solidFill>
                <a:srgbClr val="000000"/>
              </a:solidFill>
              <a:latin typeface="Century Gothic"/>
              <a:ea typeface="Century Gothic"/>
              <a:cs typeface="Century Gothic"/>
              <a:sym typeface="Century Gothic"/>
            </a:endParaRPr>
          </a:p>
        </p:txBody>
      </p:sp>
      <p:sp>
        <p:nvSpPr>
          <p:cNvPr id="287" name="Google Shape;287;p40"/>
          <p:cNvSpPr txBox="1">
            <a:spLocks noGrp="1"/>
          </p:cNvSpPr>
          <p:nvPr>
            <p:ph type="body" idx="1"/>
          </p:nvPr>
        </p:nvSpPr>
        <p:spPr>
          <a:xfrm>
            <a:off x="628650" y="1268044"/>
            <a:ext cx="7886700" cy="2516700"/>
          </a:xfrm>
          <a:prstGeom prst="rect">
            <a:avLst/>
          </a:prstGeom>
          <a:noFill/>
          <a:ln>
            <a:noFill/>
          </a:ln>
        </p:spPr>
        <p:txBody>
          <a:bodyPr spcFirstLastPara="1" wrap="square" lIns="68575" tIns="34275" rIns="68575" bIns="34275" anchor="t" anchorCtr="0">
            <a:noAutofit/>
          </a:bodyPr>
          <a:lstStyle/>
          <a:p>
            <a:pPr marL="45720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3000" dirty="0">
                <a:solidFill>
                  <a:srgbClr val="000000"/>
                </a:solidFill>
                <a:latin typeface="Century Gothic"/>
                <a:ea typeface="Century Gothic"/>
                <a:cs typeface="Century Gothic"/>
                <a:sym typeface="Century Gothic"/>
              </a:rPr>
              <a:t>I can identify prepositional phrases in a sentence. </a:t>
            </a:r>
            <a:endParaRPr sz="3000" dirty="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3000" dirty="0">
              <a:solidFill>
                <a:srgbClr val="000000"/>
              </a:solidFill>
              <a:latin typeface="Century Gothic"/>
              <a:ea typeface="Century Gothic"/>
              <a:cs typeface="Century Gothic"/>
              <a:sym typeface="Century Gothic"/>
            </a:endParaRPr>
          </a:p>
        </p:txBody>
      </p:sp>
      <p:pic>
        <p:nvPicPr>
          <p:cNvPr id="6" name="Google Shape;257;p37"/>
          <p:cNvPicPr preferRelativeResize="0"/>
          <p:nvPr/>
        </p:nvPicPr>
        <p:blipFill rotWithShape="1">
          <a:blip r:embed="rId3">
            <a:alphaModFix/>
          </a:blip>
          <a:srcRect/>
          <a:stretch/>
        </p:blipFill>
        <p:spPr>
          <a:xfrm>
            <a:off x="7864775" y="4354271"/>
            <a:ext cx="538996" cy="561750"/>
          </a:xfrm>
          <a:prstGeom prst="rect">
            <a:avLst/>
          </a:prstGeom>
          <a:noFill/>
          <a:ln>
            <a:noFill/>
          </a:ln>
        </p:spPr>
      </p:pic>
      <p:pic>
        <p:nvPicPr>
          <p:cNvPr id="7" name="Google Shape;258;p37"/>
          <p:cNvPicPr preferRelativeResize="0"/>
          <p:nvPr/>
        </p:nvPicPr>
        <p:blipFill>
          <a:blip r:embed="rId4">
            <a:alphaModFix/>
          </a:blip>
          <a:stretch>
            <a:fillRect/>
          </a:stretch>
        </p:blipFill>
        <p:spPr>
          <a:xfrm>
            <a:off x="8425543" y="4376043"/>
            <a:ext cx="601361" cy="52909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Sharing Our Work</a:t>
            </a:r>
            <a:endParaRPr sz="3200" u="none" strike="noStrike" cap="none">
              <a:solidFill>
                <a:srgbClr val="000000"/>
              </a:solidFill>
              <a:latin typeface="Century Gothic"/>
              <a:ea typeface="Century Gothic"/>
              <a:cs typeface="Century Gothic"/>
              <a:sym typeface="Century Gothic"/>
            </a:endParaRPr>
          </a:p>
        </p:txBody>
      </p:sp>
      <p:sp>
        <p:nvSpPr>
          <p:cNvPr id="295" name="Google Shape;295;p41"/>
          <p:cNvSpPr txBox="1">
            <a:spLocks noGrp="1"/>
          </p:cNvSpPr>
          <p:nvPr>
            <p:ph type="body" idx="1"/>
          </p:nvPr>
        </p:nvSpPr>
        <p:spPr>
          <a:xfrm>
            <a:off x="498140" y="1268044"/>
            <a:ext cx="8370000" cy="2516700"/>
          </a:xfrm>
          <a:prstGeom prst="rect">
            <a:avLst/>
          </a:prstGeom>
          <a:noFill/>
          <a:ln>
            <a:noFill/>
          </a:ln>
        </p:spPr>
        <p:txBody>
          <a:bodyPr spcFirstLastPara="1" wrap="square" lIns="68575" tIns="34275" rIns="68575" bIns="34275" anchor="t" anchorCtr="0">
            <a:noAutofit/>
          </a:bodyPr>
          <a:lstStyle/>
          <a:p>
            <a:pPr marL="457200" lvl="0" indent="-419100" algn="l" rtl="0">
              <a:lnSpc>
                <a:spcPct val="100000"/>
              </a:lnSpc>
              <a:spcBef>
                <a:spcPts val="0"/>
              </a:spcBef>
              <a:spcAft>
                <a:spcPts val="0"/>
              </a:spcAft>
              <a:buClr>
                <a:srgbClr val="000000"/>
              </a:buClr>
              <a:buSzPts val="3000"/>
              <a:buFont typeface="Century Gothic"/>
              <a:buChar char="•"/>
            </a:pPr>
            <a:r>
              <a:rPr lang="en" sz="2600" dirty="0">
                <a:solidFill>
                  <a:srgbClr val="000000"/>
                </a:solidFill>
                <a:latin typeface="Century Gothic"/>
                <a:ea typeface="Century Gothic"/>
                <a:cs typeface="Century Gothic"/>
                <a:sym typeface="Century Gothic"/>
              </a:rPr>
              <a:t>What did you do to work toward becoming an effective learner as you worked today?</a:t>
            </a:r>
            <a:endParaRPr sz="2600" dirty="0">
              <a:solidFill>
                <a:srgbClr val="000000"/>
              </a:solidFill>
              <a:latin typeface="Century Gothic"/>
              <a:ea typeface="Century Gothic"/>
              <a:cs typeface="Century Gothic"/>
              <a:sym typeface="Century Gothic"/>
            </a:endParaRPr>
          </a:p>
          <a:p>
            <a:pPr marL="457200" lvl="0" indent="-419100" algn="l" rtl="0">
              <a:lnSpc>
                <a:spcPct val="100000"/>
              </a:lnSpc>
              <a:spcBef>
                <a:spcPts val="0"/>
              </a:spcBef>
              <a:spcAft>
                <a:spcPts val="0"/>
              </a:spcAft>
              <a:buClr>
                <a:srgbClr val="000000"/>
              </a:buClr>
              <a:buSzPts val="3000"/>
              <a:buFont typeface="Century Gothic"/>
              <a:buChar char="•"/>
            </a:pPr>
            <a:r>
              <a:rPr lang="en" sz="2600" dirty="0">
                <a:solidFill>
                  <a:srgbClr val="000000"/>
                </a:solidFill>
                <a:latin typeface="Century Gothic"/>
                <a:ea typeface="Century Gothic"/>
                <a:cs typeface="Century Gothic"/>
                <a:sym typeface="Century Gothic"/>
              </a:rPr>
              <a:t>What were your challenges as you worked today?</a:t>
            </a:r>
            <a:endParaRPr sz="2600" dirty="0">
              <a:solidFill>
                <a:srgbClr val="000000"/>
              </a:solidFill>
              <a:latin typeface="Century Gothic"/>
              <a:ea typeface="Century Gothic"/>
              <a:cs typeface="Century Gothic"/>
              <a:sym typeface="Century Gothic"/>
            </a:endParaRPr>
          </a:p>
          <a:p>
            <a:pPr marL="457200" lvl="0" indent="-419100" algn="l" rtl="0">
              <a:lnSpc>
                <a:spcPct val="100000"/>
              </a:lnSpc>
              <a:spcBef>
                <a:spcPts val="0"/>
              </a:spcBef>
              <a:spcAft>
                <a:spcPts val="0"/>
              </a:spcAft>
              <a:buClr>
                <a:srgbClr val="000000"/>
              </a:buClr>
              <a:buSzPts val="3000"/>
              <a:buFont typeface="Century Gothic"/>
              <a:buChar char="•"/>
            </a:pPr>
            <a:r>
              <a:rPr lang="en" sz="2600" dirty="0">
                <a:solidFill>
                  <a:srgbClr val="000000"/>
                </a:solidFill>
                <a:latin typeface="Century Gothic"/>
                <a:ea typeface="Century Gothic"/>
                <a:cs typeface="Century Gothic"/>
                <a:sym typeface="Century Gothic"/>
              </a:rPr>
              <a:t>What were your successes?</a:t>
            </a:r>
            <a:endParaRPr sz="2600" dirty="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600" dirty="0">
              <a:solidFill>
                <a:srgbClr val="000000"/>
              </a:solidFill>
              <a:latin typeface="Century Gothic"/>
              <a:ea typeface="Century Gothic"/>
              <a:cs typeface="Century Gothic"/>
              <a:sym typeface="Century Gothic"/>
            </a:endParaRPr>
          </a:p>
          <a:p>
            <a:pPr marL="457200" lvl="0" indent="-419100" algn="l" rtl="0">
              <a:lnSpc>
                <a:spcPct val="100000"/>
              </a:lnSpc>
              <a:spcBef>
                <a:spcPts val="0"/>
              </a:spcBef>
              <a:spcAft>
                <a:spcPts val="0"/>
              </a:spcAft>
              <a:buClr>
                <a:srgbClr val="000000"/>
              </a:buClr>
              <a:buSzPts val="3000"/>
              <a:buFont typeface="Century Gothic"/>
              <a:buChar char="•"/>
            </a:pPr>
            <a:endParaRPr sz="2600" dirty="0">
              <a:solidFill>
                <a:srgbClr val="000000"/>
              </a:solidFill>
              <a:latin typeface="Century Gothic"/>
              <a:ea typeface="Century Gothic"/>
              <a:cs typeface="Century Gothic"/>
              <a:sym typeface="Century Gothic"/>
            </a:endParaRPr>
          </a:p>
        </p:txBody>
      </p:sp>
      <p:pic>
        <p:nvPicPr>
          <p:cNvPr id="6" name="Google Shape;257;p37"/>
          <p:cNvPicPr preferRelativeResize="0"/>
          <p:nvPr/>
        </p:nvPicPr>
        <p:blipFill rotWithShape="1">
          <a:blip r:embed="rId3">
            <a:alphaModFix/>
          </a:blip>
          <a:srcRect/>
          <a:stretch/>
        </p:blipFill>
        <p:spPr>
          <a:xfrm>
            <a:off x="7864775" y="4354271"/>
            <a:ext cx="538996" cy="561750"/>
          </a:xfrm>
          <a:prstGeom prst="rect">
            <a:avLst/>
          </a:prstGeom>
          <a:noFill/>
          <a:ln>
            <a:noFill/>
          </a:ln>
        </p:spPr>
      </p:pic>
      <p:pic>
        <p:nvPicPr>
          <p:cNvPr id="7" name="Google Shape;258;p37"/>
          <p:cNvPicPr preferRelativeResize="0"/>
          <p:nvPr/>
        </p:nvPicPr>
        <p:blipFill>
          <a:blip r:embed="rId4">
            <a:alphaModFix/>
          </a:blip>
          <a:stretch>
            <a:fillRect/>
          </a:stretch>
        </p:blipFill>
        <p:spPr>
          <a:xfrm>
            <a:off x="8425543" y="4376043"/>
            <a:ext cx="601361" cy="52909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03" name="Google Shape;303;p42"/>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444444"/>
              </a:solidFill>
            </a:endParaRPr>
          </a:p>
          <a:p>
            <a:pPr marL="457200" marR="0" lvl="0" indent="-342900" algn="l" rtl="0">
              <a:lnSpc>
                <a:spcPct val="100000"/>
              </a:lnSpc>
              <a:spcBef>
                <a:spcPts val="0"/>
              </a:spcBef>
              <a:spcAft>
                <a:spcPts val="0"/>
              </a:spcAft>
              <a:buClrTx/>
              <a:buSzPts val="1800"/>
              <a:buFont typeface="Century Gothic"/>
              <a:buAutoNum type="alphaUcPeriod"/>
            </a:pPr>
            <a:r>
              <a:rPr lang="en" sz="1800" dirty="0">
                <a:solidFill>
                  <a:schemeClr val="tx1"/>
                </a:solidFill>
              </a:rPr>
              <a:t>Complete the </a:t>
            </a:r>
            <a:r>
              <a:rPr lang="en" sz="1800" b="1" dirty="0">
                <a:solidFill>
                  <a:schemeClr val="tx1"/>
                </a:solidFill>
              </a:rPr>
              <a:t>Prepositional Phrases I practice </a:t>
            </a:r>
            <a:r>
              <a:rPr lang="en" sz="1800" dirty="0">
                <a:solidFill>
                  <a:schemeClr val="tx1"/>
                </a:solidFill>
              </a:rPr>
              <a:t>in your Unit 3 homework.</a:t>
            </a:r>
            <a:endParaRPr sz="1800" dirty="0">
              <a:solidFill>
                <a:schemeClr val="tx1"/>
              </a:solidFill>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444444"/>
              </a:solidFill>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304" name="Google Shape;304;p42"/>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3"/>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310" name="Google Shape;310;p43"/>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311" name="Google Shape;311;p43"/>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dirty="0"/>
              <a:t>.</a:t>
            </a: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18" name="Google Shape;318;p44"/>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19" name="Google Shape;319;p44"/>
          <p:cNvGraphicFramePr/>
          <p:nvPr/>
        </p:nvGraphicFramePr>
        <p:xfrm>
          <a:off x="952500" y="2822000"/>
          <a:ext cx="7239000" cy="1859219"/>
        </p:xfrm>
        <a:graphic>
          <a:graphicData uri="http://schemas.openxmlformats.org/drawingml/2006/table">
            <a:tbl>
              <a:tblPr>
                <a:noFill/>
                <a:tableStyleId>{CBE23A62-4396-4B15-A263-DA2CC14121A5}</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489857" y="273844"/>
            <a:ext cx="802549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7</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489857" y="1174294"/>
            <a:ext cx="8025493"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7</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latin typeface="Century Gothic"/>
                <a:ea typeface="Century Gothic"/>
                <a:cs typeface="Century Gothic"/>
                <a:sym typeface="Century Gothic"/>
              </a:rPr>
              <a:t>7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lang="en" sz="17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the Painted Essay®:  Sorting and Color-Coding the Parts of an Introductory Paragraph</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a Mini-Lesson:  Prepositional Phrases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Independent Writing:  Drafting an Introduction</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Sharing Work</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7</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7</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700">
                <a:latin typeface="Century Gothic"/>
                <a:ea typeface="Century Gothic"/>
                <a:cs typeface="Century Gothic"/>
                <a:sym typeface="Century Gothic"/>
              </a:rPr>
              <a:t>Post: Learning targets and applicable anchor charts (see Materials list).</a:t>
            </a:r>
            <a:endParaRPr sz="180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7</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one</a:t>
            </a:r>
            <a:r>
              <a:rPr lang="en" sz="2400" b="0" i="0" u="none" strike="noStrike" cap="none">
                <a:solidFill>
                  <a:schemeClr val="dk1"/>
                </a:solidFill>
                <a:latin typeface="Century Gothic"/>
                <a:ea typeface="Century Gothic"/>
                <a:cs typeface="Century Gothic"/>
                <a:sym typeface="Century Gothic"/>
              </a:rPr>
              <a:t> protocol</a:t>
            </a:r>
            <a:r>
              <a:rPr lang="en" sz="2400">
                <a:latin typeface="Century Gothic"/>
                <a:ea typeface="Century Gothic"/>
                <a:cs typeface="Century Gothic"/>
                <a:sym typeface="Century Gothic"/>
              </a:rPr>
              <a:t>: Thumb-O-Meter.</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362575" y="4406449"/>
            <a:ext cx="496500" cy="496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0"/>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02" name="Google Shape;202;p30"/>
          <p:cNvSpPr txBox="1">
            <a:spLocks noGrp="1"/>
          </p:cNvSpPr>
          <p:nvPr>
            <p:ph type="body" idx="1"/>
          </p:nvPr>
        </p:nvSpPr>
        <p:spPr>
          <a:xfrm>
            <a:off x="628650" y="113316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7</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i="0" u="none" strike="noStrike" cap="none">
              <a:solidFill>
                <a:srgbClr val="000000"/>
              </a:solidFill>
              <a:latin typeface="Century Gothic"/>
              <a:ea typeface="Century Gothic"/>
              <a:cs typeface="Century Gothic"/>
              <a:sym typeface="Century Gothic"/>
            </a:endParaRPr>
          </a:p>
          <a:p>
            <a:pPr marL="457200" lvl="0" indent="-317500" algn="l" rtl="0">
              <a:lnSpc>
                <a:spcPct val="100000"/>
              </a:lnSpc>
              <a:spcBef>
                <a:spcPts val="1800"/>
              </a:spcBef>
              <a:spcAft>
                <a:spcPts val="0"/>
              </a:spcAft>
              <a:buClr>
                <a:srgbClr val="000000"/>
              </a:buClr>
              <a:buSzPts val="1400"/>
              <a:buFont typeface="Century Gothic"/>
              <a:buChar char="●"/>
            </a:pPr>
            <a:r>
              <a:rPr lang="en" sz="1400">
                <a:solidFill>
                  <a:srgbClr val="000000"/>
                </a:solidFill>
                <a:latin typeface="Century Gothic"/>
                <a:ea typeface="Century Gothic"/>
                <a:cs typeface="Century Gothic"/>
                <a:sym typeface="Century Gothic"/>
              </a:rPr>
              <a:t>The basic design of this lesson supports students with opportunities to work closely with essay structure, building on their understanding one paragraph at a time. In this lesson, students focus exclusively on the introductory paragraph for their broadside. Students continue to benefit from the color-coding system established in previous lessons for visual support. Additionally, the explicit focus on prepositional phrases is particularly supportive of students who struggle with language.</a:t>
            </a:r>
            <a:endParaRPr sz="1400">
              <a:solidFill>
                <a:srgbClr val="000000"/>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a:solidFill>
                  <a:srgbClr val="000000"/>
                </a:solidFill>
                <a:latin typeface="Century Gothic"/>
                <a:ea typeface="Century Gothic"/>
                <a:cs typeface="Century Gothic"/>
                <a:sym typeface="Century Gothic"/>
              </a:rPr>
              <a:t>Students may find it challenging to keep pace with the class as they work through each sentence of the introductory paragraph. Additionally, they may find it challenging to determine the most relevant context with which to open their paragraph. Consider working with a small group after working with the class and help them create their introductions together. The group can begin writing as an interactive writing experience and finish independently.</a:t>
            </a:r>
            <a:endParaRPr sz="140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140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203" name="Google Shape;203;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4" name="Google Shape;204;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9"/>
        <p:cNvGrpSpPr/>
        <p:nvPr/>
      </p:nvGrpSpPr>
      <p:grpSpPr>
        <a:xfrm>
          <a:off x="0" y="0"/>
          <a:ext cx="0" cy="0"/>
          <a:chOff x="0" y="0"/>
          <a:chExt cx="0" cy="0"/>
        </a:xfrm>
      </p:grpSpPr>
      <p:pic>
        <p:nvPicPr>
          <p:cNvPr id="210" name="Google Shape;210;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1" name="Google Shape;211;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2" name="Google Shape;212;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7</a:t>
            </a:r>
            <a:endParaRPr sz="3000" b="0" i="0" u="none" strike="noStrike" cap="none">
              <a:solidFill>
                <a:srgbClr val="404040"/>
              </a:solidFill>
              <a:latin typeface="Calibri"/>
              <a:ea typeface="Calibri"/>
              <a:cs typeface="Calibri"/>
              <a:sym typeface="Calibri"/>
            </a:endParaRPr>
          </a:p>
        </p:txBody>
      </p:sp>
      <p:pic>
        <p:nvPicPr>
          <p:cNvPr id="213" name="Google Shape;213;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4" name="Google Shape;214;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0" name="Google Shape;220;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45720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the Painted Essay®: </a:t>
            </a:r>
            <a:r>
              <a:rPr lang="en" sz="1700" dirty="0" smtClean="0">
                <a:latin typeface="Century Gothic"/>
                <a:ea typeface="Century Gothic"/>
                <a:cs typeface="Century Gothic"/>
                <a:sym typeface="Century Gothic"/>
              </a:rPr>
              <a:t>Sorting </a:t>
            </a:r>
            <a:r>
              <a:rPr lang="en" sz="1700" dirty="0">
                <a:latin typeface="Century Gothic"/>
                <a:ea typeface="Century Gothic"/>
                <a:cs typeface="Century Gothic"/>
                <a:sym typeface="Century Gothic"/>
              </a:rPr>
              <a:t>and Color-Coding the Parts of an Introductory Paragraph;</a:t>
            </a:r>
            <a:endParaRPr sz="1700" dirty="0">
              <a:latin typeface="Century Gothic"/>
              <a:ea typeface="Century Gothic"/>
              <a:cs typeface="Century Gothic"/>
              <a:sym typeface="Century Gothic"/>
            </a:endParaRPr>
          </a:p>
          <a:p>
            <a:pPr marL="45720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a Mini-Lesson:  Prepositional Phrases;</a:t>
            </a:r>
            <a:endParaRPr sz="1700" dirty="0">
              <a:latin typeface="Century Gothic"/>
              <a:ea typeface="Century Gothic"/>
              <a:cs typeface="Century Gothic"/>
              <a:sym typeface="Century Gothic"/>
            </a:endParaRPr>
          </a:p>
          <a:p>
            <a:pPr marL="45720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Independent Writing:  Drafting an Introduction;</a:t>
            </a:r>
            <a:endParaRPr sz="1700" dirty="0">
              <a:latin typeface="Century Gothic"/>
              <a:ea typeface="Century Gothic"/>
              <a:cs typeface="Century Gothic"/>
              <a:sym typeface="Century Gothic"/>
            </a:endParaRPr>
          </a:p>
          <a:p>
            <a:pPr marL="45720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Sharing Our Work;</a:t>
            </a:r>
            <a:endParaRPr sz="1700" dirty="0">
              <a:latin typeface="Century Gothic"/>
              <a:ea typeface="Century Gothic"/>
              <a:cs typeface="Century Gothic"/>
              <a:sym typeface="Century Gothic"/>
            </a:endParaRPr>
          </a:p>
          <a:p>
            <a:pPr marL="45720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The </a:t>
            </a:r>
            <a:r>
              <a:rPr lang="en" sz="3000">
                <a:latin typeface="Century Gothic"/>
                <a:ea typeface="Century Gothic"/>
                <a:cs typeface="Century Gothic"/>
                <a:sym typeface="Century Gothic"/>
              </a:rPr>
              <a:t>Painted Essay® </a:t>
            </a:r>
            <a:endParaRPr sz="3000" u="none" strike="noStrike" cap="none">
              <a:solidFill>
                <a:srgbClr val="000000"/>
              </a:solidFill>
              <a:latin typeface="Century Gothic"/>
              <a:ea typeface="Century Gothic"/>
              <a:cs typeface="Century Gothic"/>
              <a:sym typeface="Century Gothic"/>
            </a:endParaRPr>
          </a:p>
        </p:txBody>
      </p:sp>
      <p:pic>
        <p:nvPicPr>
          <p:cNvPr id="226" name="Google Shape;226;p33"/>
          <p:cNvPicPr preferRelativeResize="0"/>
          <p:nvPr/>
        </p:nvPicPr>
        <p:blipFill>
          <a:blip r:embed="rId3">
            <a:alphaModFix/>
          </a:blip>
          <a:stretch>
            <a:fillRect/>
          </a:stretch>
        </p:blipFill>
        <p:spPr>
          <a:xfrm>
            <a:off x="4907725" y="273850"/>
            <a:ext cx="3347069" cy="4304800"/>
          </a:xfrm>
          <a:prstGeom prst="rect">
            <a:avLst/>
          </a:prstGeom>
          <a:noFill/>
          <a:ln>
            <a:noFill/>
          </a:ln>
        </p:spPr>
      </p:pic>
      <p:sp>
        <p:nvSpPr>
          <p:cNvPr id="227" name="Google Shape;227;p33"/>
          <p:cNvSpPr txBox="1"/>
          <p:nvPr/>
        </p:nvSpPr>
        <p:spPr>
          <a:xfrm>
            <a:off x="448200" y="1629925"/>
            <a:ext cx="4123800" cy="1389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With your partner, use the </a:t>
            </a:r>
            <a:r>
              <a:rPr lang="en" b="1" dirty="0">
                <a:latin typeface="Century Gothic"/>
                <a:ea typeface="Century Gothic"/>
                <a:cs typeface="Century Gothic"/>
                <a:sym typeface="Century Gothic"/>
              </a:rPr>
              <a:t>Painted Essay</a:t>
            </a:r>
            <a:r>
              <a:rPr lang="en" b="1" dirty="0">
                <a:solidFill>
                  <a:schemeClr val="dk1"/>
                </a:solidFill>
                <a:latin typeface="Century Gothic"/>
                <a:ea typeface="Century Gothic"/>
                <a:cs typeface="Century Gothic"/>
                <a:sym typeface="Century Gothic"/>
              </a:rPr>
              <a:t>®</a:t>
            </a:r>
            <a:r>
              <a:rPr lang="en" b="1" dirty="0">
                <a:latin typeface="Century Gothic"/>
                <a:ea typeface="Century Gothic"/>
                <a:cs typeface="Century Gothic"/>
                <a:sym typeface="Century Gothic"/>
              </a:rPr>
              <a:t> template </a:t>
            </a:r>
            <a:r>
              <a:rPr lang="en" dirty="0">
                <a:latin typeface="Century Gothic"/>
                <a:ea typeface="Century Gothic"/>
                <a:cs typeface="Century Gothic"/>
                <a:sym typeface="Century Gothic"/>
              </a:rPr>
              <a:t>and colored pencils to underline the introduction </a:t>
            </a:r>
            <a:r>
              <a:rPr lang="en" dirty="0">
                <a:solidFill>
                  <a:srgbClr val="FF0000"/>
                </a:solidFill>
                <a:latin typeface="Century Gothic"/>
                <a:ea typeface="Century Gothic"/>
                <a:cs typeface="Century Gothic"/>
                <a:sym typeface="Century Gothic"/>
              </a:rPr>
              <a:t>red </a:t>
            </a:r>
            <a:r>
              <a:rPr lang="en" dirty="0">
                <a:latin typeface="Century Gothic"/>
                <a:ea typeface="Century Gothic"/>
                <a:cs typeface="Century Gothic"/>
                <a:sym typeface="Century Gothic"/>
              </a:rPr>
              <a:t>and the focus statement </a:t>
            </a:r>
            <a:r>
              <a:rPr lang="en" dirty="0">
                <a:solidFill>
                  <a:srgbClr val="6AA84F"/>
                </a:solidFill>
                <a:latin typeface="Century Gothic"/>
                <a:ea typeface="Century Gothic"/>
                <a:cs typeface="Century Gothic"/>
                <a:sym typeface="Century Gothic"/>
              </a:rPr>
              <a:t>green</a:t>
            </a:r>
            <a:r>
              <a:rPr lang="en"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Reviewing Learning Targets</a:t>
            </a:r>
            <a:endParaRPr sz="3200" u="none" strike="noStrike" cap="none">
              <a:solidFill>
                <a:srgbClr val="000000"/>
              </a:solidFill>
              <a:latin typeface="Century Gothic"/>
              <a:ea typeface="Century Gothic"/>
              <a:cs typeface="Century Gothic"/>
              <a:sym typeface="Century Gothic"/>
            </a:endParaRPr>
          </a:p>
        </p:txBody>
      </p:sp>
      <p:sp>
        <p:nvSpPr>
          <p:cNvPr id="233" name="Google Shape;233;p34"/>
          <p:cNvSpPr txBox="1">
            <a:spLocks noGrp="1"/>
          </p:cNvSpPr>
          <p:nvPr>
            <p:ph type="body" idx="1"/>
          </p:nvPr>
        </p:nvSpPr>
        <p:spPr>
          <a:xfrm>
            <a:off x="432825" y="1465050"/>
            <a:ext cx="8370000" cy="25167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Clr>
                <a:srgbClr val="000000"/>
              </a:buClr>
              <a:buSzPts val="2400"/>
              <a:buFont typeface="Century Gothic"/>
              <a:buAutoNum type="arabicPeriod"/>
            </a:pPr>
            <a:r>
              <a:rPr lang="en" sz="2400" dirty="0">
                <a:solidFill>
                  <a:srgbClr val="000000"/>
                </a:solidFill>
                <a:latin typeface="Century Gothic"/>
                <a:ea typeface="Century Gothic"/>
                <a:cs typeface="Century Gothic"/>
                <a:sym typeface="Century Gothic"/>
              </a:rPr>
              <a:t>I can identify prepositional phrases in a sentence. </a:t>
            </a:r>
          </a:p>
          <a:p>
            <a:pPr marL="457200" lvl="0" indent="-381000" algn="l" rtl="0">
              <a:lnSpc>
                <a:spcPct val="100000"/>
              </a:lnSpc>
              <a:spcBef>
                <a:spcPts val="0"/>
              </a:spcBef>
              <a:spcAft>
                <a:spcPts val="0"/>
              </a:spcAft>
              <a:buClr>
                <a:srgbClr val="000000"/>
              </a:buClr>
              <a:buSzPts val="2400"/>
              <a:buFont typeface="Century Gothic"/>
              <a:buAutoNum type="arabicPeriod"/>
            </a:pPr>
            <a:endParaRPr lang="en" sz="2400" dirty="0">
              <a:solidFill>
                <a:srgbClr val="000000"/>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Clr>
                <a:srgbClr val="000000"/>
              </a:buClr>
              <a:buSzPts val="2400"/>
              <a:buFont typeface="Century Gothic"/>
              <a:buAutoNum type="arabicPeriod"/>
            </a:pPr>
            <a:r>
              <a:rPr lang="en" sz="2400" dirty="0" smtClean="0">
                <a:solidFill>
                  <a:srgbClr val="000000"/>
                </a:solidFill>
                <a:latin typeface="Century Gothic"/>
                <a:ea typeface="Century Gothic"/>
                <a:cs typeface="Century Gothic"/>
                <a:sym typeface="Century Gothic"/>
              </a:rPr>
              <a:t>I </a:t>
            </a:r>
            <a:r>
              <a:rPr lang="en" sz="2400" dirty="0">
                <a:solidFill>
                  <a:srgbClr val="000000"/>
                </a:solidFill>
                <a:latin typeface="Century Gothic"/>
                <a:ea typeface="Century Gothic"/>
                <a:cs typeface="Century Gothic"/>
                <a:sym typeface="Century Gothic"/>
              </a:rPr>
              <a:t>can write an </a:t>
            </a:r>
            <a:r>
              <a:rPr lang="en" sz="2400" u="sng" dirty="0">
                <a:solidFill>
                  <a:srgbClr val="000000"/>
                </a:solidFill>
                <a:latin typeface="Century Gothic"/>
                <a:ea typeface="Century Gothic"/>
                <a:cs typeface="Century Gothic"/>
                <a:sym typeface="Century Gothic"/>
              </a:rPr>
              <a:t>introductory paragraph</a:t>
            </a:r>
            <a:r>
              <a:rPr lang="en" sz="2400" dirty="0">
                <a:solidFill>
                  <a:srgbClr val="000000"/>
                </a:solidFill>
                <a:latin typeface="Century Gothic"/>
                <a:ea typeface="Century Gothic"/>
                <a:cs typeface="Century Gothic"/>
                <a:sym typeface="Century Gothic"/>
              </a:rPr>
              <a:t> for my broadside giving context on the issue and clearly stating my opinion.</a:t>
            </a:r>
            <a:endParaRPr sz="2400" dirty="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4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solidFill>
                <a:srgbClr val="000000"/>
              </a:solidFill>
              <a:latin typeface="Century Gothic"/>
              <a:ea typeface="Century Gothic"/>
              <a:cs typeface="Century Gothic"/>
              <a:sym typeface="Century Gothic"/>
            </a:endParaRPr>
          </a:p>
        </p:txBody>
      </p:sp>
      <p:pic>
        <p:nvPicPr>
          <p:cNvPr id="234" name="Google Shape;234;p34"/>
          <p:cNvPicPr preferRelativeResize="0"/>
          <p:nvPr/>
        </p:nvPicPr>
        <p:blipFill>
          <a:blip r:embed="rId3">
            <a:alphaModFix/>
          </a:blip>
          <a:stretch>
            <a:fillRect/>
          </a:stretch>
        </p:blipFill>
        <p:spPr>
          <a:xfrm>
            <a:off x="8417377" y="4419598"/>
            <a:ext cx="533325" cy="485549"/>
          </a:xfrm>
          <a:prstGeom prst="rect">
            <a:avLst/>
          </a:prstGeom>
          <a:noFill/>
          <a:ln>
            <a:noFill/>
          </a:ln>
        </p:spPr>
      </p:pic>
      <p:sp>
        <p:nvSpPr>
          <p:cNvPr id="235" name="Google Shape;235;p34"/>
          <p:cNvSpPr/>
          <p:nvPr/>
        </p:nvSpPr>
        <p:spPr>
          <a:xfrm>
            <a:off x="2887150" y="1268050"/>
            <a:ext cx="3310200" cy="8670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B3D66D0-9A81-460E-995E-0D291BEE1D5A}"/>
</file>

<file path=customXml/itemProps2.xml><?xml version="1.0" encoding="utf-8"?>
<ds:datastoreItem xmlns:ds="http://schemas.openxmlformats.org/officeDocument/2006/customXml" ds:itemID="{3CD453C6-C15A-4CE6-8964-75E7F7B53B6B}"/>
</file>

<file path=customXml/itemProps3.xml><?xml version="1.0" encoding="utf-8"?>
<ds:datastoreItem xmlns:ds="http://schemas.openxmlformats.org/officeDocument/2006/customXml" ds:itemID="{356EE093-7D13-4C5B-A4D5-6502EEDCC8CB}"/>
</file>

<file path=docProps/app.xml><?xml version="1.0" encoding="utf-8"?>
<Properties xmlns="http://schemas.openxmlformats.org/officeDocument/2006/extended-properties" xmlns:vt="http://schemas.openxmlformats.org/officeDocument/2006/docPropsVTypes">
  <TotalTime>19</TotalTime>
  <Words>5489</Words>
  <Application>Microsoft Macintosh PowerPoint</Application>
  <PresentationFormat>On-screen Show (16:9)</PresentationFormat>
  <Paragraphs>438</Paragraphs>
  <Slides>19</Slides>
  <Notes>19</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19</vt:i4>
      </vt:variant>
    </vt:vector>
  </HeadingPairs>
  <TitlesOfParts>
    <vt:vector size="23" baseType="lpstr">
      <vt:lpstr>Calibri</vt:lpstr>
      <vt:lpstr>Century Gothic</vt:lpstr>
      <vt:lpstr>Office Theme</vt:lpstr>
      <vt:lpstr>Office Theme</vt:lpstr>
      <vt:lpstr>Grade 4: Module 3: Unit 3: Lesson 7 Teacher slide, before teaching.</vt:lpstr>
      <vt:lpstr>Grade 4: Module 3: Unit 3: Lesson 7 Teacher slide, before teaching.</vt:lpstr>
      <vt:lpstr>Grade 4: Module 3: Unit 3: Lesson 7 Teacher slide, before teaching.</vt:lpstr>
      <vt:lpstr>Grade 4: Module 3: Unit 3: Lesson 7 Teacher slide, before teaching.</vt:lpstr>
      <vt:lpstr>Grade 4: Module 3: Unit 3: Lesson 7 Teacher slide, before teaching. </vt:lpstr>
      <vt:lpstr>Grade 4: Module 3:  Unit 3: Lesson 7</vt:lpstr>
      <vt:lpstr>Hello, Students!</vt:lpstr>
      <vt:lpstr>The Painted Essay® </vt:lpstr>
      <vt:lpstr>Reviewing Learning Targets</vt:lpstr>
      <vt:lpstr>Prepositional Phrases</vt:lpstr>
      <vt:lpstr>Prepositional Phrases </vt:lpstr>
      <vt:lpstr>Reflecting on Learning Targets</vt:lpstr>
      <vt:lpstr>Independent Writing: Drafting an Introduction </vt:lpstr>
      <vt:lpstr>Independent Writing: Drafting an Introduction </vt:lpstr>
      <vt:lpstr>Reflecting on Learning Targets</vt:lpstr>
      <vt:lpstr>Sharing Our Work</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7 Teacher slide, before teaching.</dc:title>
  <dc:creator>nbravo</dc:creator>
  <cp:lastModifiedBy>Alexander Specht</cp:lastModifiedBy>
  <cp:revision>6</cp:revision>
  <dcterms:modified xsi:type="dcterms:W3CDTF">2018-11-03T17:41:59Z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