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
      <p:font typeface="Georgia" panose="02040502050405020303" pitchFamily="18"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3D9CD3-F0AF-47EF-8AD9-3508A40D9FDE}" v="4" dt="2018-10-03T15:51:04.020"/>
  </p1510:revLst>
</p1510:revInfo>
</file>

<file path=ppt/tableStyles.xml><?xml version="1.0" encoding="utf-8"?>
<a:tblStyleLst xmlns:a="http://schemas.openxmlformats.org/drawingml/2006/main" def="{102DFB65-2EAD-417A-BF7E-429E75C1686D}">
  <a:tblStyle styleId="{102DFB65-2EAD-417A-BF7E-429E75C1686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874" autoAdjust="0"/>
  </p:normalViewPr>
  <p:slideViewPr>
    <p:cSldViewPr snapToGrid="0">
      <p:cViewPr varScale="1">
        <p:scale>
          <a:sx n="67" d="100"/>
          <a:sy n="67" d="100"/>
        </p:scale>
        <p:origin x="1458"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1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9.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BAAEF13F-7CEF-4D85-BE0B-3DE94DE5B32A}"/>
    <pc:docChg chg="modSld">
      <pc:chgData name="Jennifer Snapp" userId="S::jennifer.snapp@detroitk12.org::42622253-5fe4-47d2-9c8f-1ef2d995c939" providerId="AD" clId="Web-{BAAEF13F-7CEF-4D85-BE0B-3DE94DE5B32A}" dt="2018-10-03T15:50:22.386" v="1" actId="1076"/>
      <pc:docMkLst>
        <pc:docMk/>
      </pc:docMkLst>
      <pc:sldChg chg="addSp modSp">
        <pc:chgData name="Jennifer Snapp" userId="S::jennifer.snapp@detroitk12.org::42622253-5fe4-47d2-9c8f-1ef2d995c939" providerId="AD" clId="Web-{BAAEF13F-7CEF-4D85-BE0B-3DE94DE5B32A}" dt="2018-10-03T15:50:22.386" v="1" actId="1076"/>
        <pc:sldMkLst>
          <pc:docMk/>
          <pc:sldMk cId="0" sldId="260"/>
        </pc:sldMkLst>
        <pc:picChg chg="add mod">
          <ac:chgData name="Jennifer Snapp" userId="S::jennifer.snapp@detroitk12.org::42622253-5fe4-47d2-9c8f-1ef2d995c939" providerId="AD" clId="Web-{BAAEF13F-7CEF-4D85-BE0B-3DE94DE5B32A}" dt="2018-10-03T15:50:22.386" v="1" actId="1076"/>
          <ac:picMkLst>
            <pc:docMk/>
            <pc:sldMk cId="0" sldId="260"/>
            <ac:picMk id="2" creationId="{4552F7DC-30F2-41A5-8D45-E2DDBB500A55}"/>
          </ac:picMkLst>
        </pc:picChg>
      </pc:sldChg>
    </pc:docChg>
  </pc:docChgLst>
  <pc:docChgLst>
    <pc:chgData name="Jennifer Snapp" userId="42622253-5fe4-47d2-9c8f-1ef2d995c939" providerId="ADAL" clId="{4D3D9CD3-F0AF-47EF-8AD9-3508A40D9FDE}"/>
    <pc:docChg chg="modMainMaster">
      <pc:chgData name="Jennifer Snapp" userId="42622253-5fe4-47d2-9c8f-1ef2d995c939" providerId="ADAL" clId="{4D3D9CD3-F0AF-47EF-8AD9-3508A40D9FDE}" dt="2018-10-03T15:51:04.020" v="3" actId="1076"/>
      <pc:docMkLst>
        <pc:docMk/>
      </pc:docMkLst>
      <pc:sldMasterChg chg="addSp modSp">
        <pc:chgData name="Jennifer Snapp" userId="42622253-5fe4-47d2-9c8f-1ef2d995c939" providerId="ADAL" clId="{4D3D9CD3-F0AF-47EF-8AD9-3508A40D9FDE}" dt="2018-10-03T15:50:53.117" v="1" actId="1076"/>
        <pc:sldMasterMkLst>
          <pc:docMk/>
          <pc:sldMasterMk cId="0" sldId="2147483670"/>
        </pc:sldMasterMkLst>
        <pc:picChg chg="add mod">
          <ac:chgData name="Jennifer Snapp" userId="42622253-5fe4-47d2-9c8f-1ef2d995c939" providerId="ADAL" clId="{4D3D9CD3-F0AF-47EF-8AD9-3508A40D9FDE}" dt="2018-10-03T15:50:53.117" v="1" actId="1076"/>
          <ac:picMkLst>
            <pc:docMk/>
            <pc:sldMasterMk cId="0" sldId="2147483670"/>
            <ac:picMk id="3" creationId="{81F170AE-3C33-4AB5-BE3D-639D8BFD6DC1}"/>
          </ac:picMkLst>
        </pc:picChg>
      </pc:sldMasterChg>
      <pc:sldMasterChg chg="addSp modSp">
        <pc:chgData name="Jennifer Snapp" userId="42622253-5fe4-47d2-9c8f-1ef2d995c939" providerId="ADAL" clId="{4D3D9CD3-F0AF-47EF-8AD9-3508A40D9FDE}" dt="2018-10-03T15:51:04.020" v="3" actId="1076"/>
        <pc:sldMasterMkLst>
          <pc:docMk/>
          <pc:sldMasterMk cId="0" sldId="2147483671"/>
        </pc:sldMasterMkLst>
        <pc:picChg chg="add mod">
          <ac:chgData name="Jennifer Snapp" userId="42622253-5fe4-47d2-9c8f-1ef2d995c939" providerId="ADAL" clId="{4D3D9CD3-F0AF-47EF-8AD9-3508A40D9FDE}" dt="2018-10-03T15:51:04.020" v="3" actId="1076"/>
          <ac:picMkLst>
            <pc:docMk/>
            <pc:sldMasterMk cId="0" sldId="2147483671"/>
            <ac:picMk id="3" creationId="{7879AFF5-6F48-46C5-83FF-E85DEAD2B230}"/>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0017144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5" TargetMode="External"/><Relationship Id="rId7" Type="http://schemas.openxmlformats.org/officeDocument/2006/relationships/hyperlink" Target="https://eleducation.org/resources/fifth-grade-writing-rubrics-and-checklist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curriculum.eleducation.org/curriculum/ela/grade-4/module-2/unit-1/lesson-8"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5"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825559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Partners/Expert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which partners will be most productive for the task.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organize research on the displayed </a:t>
            </a:r>
            <a:r>
              <a:rPr lang="en" sz="1200" b="1" dirty="0">
                <a:solidFill>
                  <a:schemeClr val="dk1"/>
                </a:solidFill>
                <a:latin typeface="Calibri"/>
                <a:ea typeface="Calibri"/>
                <a:cs typeface="Calibri"/>
                <a:sym typeface="Calibri"/>
              </a:rPr>
              <a:t>Millipede: Organizing Research notecatcher</a:t>
            </a:r>
            <a:r>
              <a:rPr lang="en" sz="1200" dirty="0">
                <a:solidFill>
                  <a:schemeClr val="dk1"/>
                </a:solidFill>
                <a:latin typeface="Calibri"/>
                <a:ea typeface="Calibri"/>
                <a:cs typeface="Calibri"/>
                <a:sym typeface="Calibri"/>
              </a:rPr>
              <a:t>. Begin with categorizing information from the close read of the </a:t>
            </a:r>
            <a:r>
              <a:rPr lang="en" sz="1200" b="0" dirty="0">
                <a:solidFill>
                  <a:schemeClr val="dk1"/>
                </a:solidFill>
                <a:latin typeface="Calibri"/>
                <a:ea typeface="Calibri"/>
                <a:cs typeface="Calibri"/>
                <a:sym typeface="Calibri"/>
              </a:rPr>
              <a:t>“Fight to Survive!” </a:t>
            </a:r>
            <a:r>
              <a:rPr lang="en" sz="1200" dirty="0">
                <a:solidFill>
                  <a:schemeClr val="dk1"/>
                </a:solidFill>
                <a:latin typeface="Calibri"/>
                <a:ea typeface="Calibri"/>
                <a:cs typeface="Calibri"/>
                <a:sym typeface="Calibri"/>
              </a:rPr>
              <a:t>text in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refer to </a:t>
            </a:r>
            <a:r>
              <a:rPr lang="en" sz="1200" b="0" dirty="0">
                <a:solidFill>
                  <a:schemeClr val="dk1"/>
                </a:solidFill>
                <a:latin typeface="Calibri"/>
                <a:ea typeface="Calibri"/>
                <a:cs typeface="Calibri"/>
                <a:sym typeface="Calibri"/>
              </a:rPr>
              <a:t>“Fight to Survive!” </a:t>
            </a:r>
            <a:r>
              <a:rPr lang="en" sz="1200" dirty="0">
                <a:solidFill>
                  <a:schemeClr val="dk1"/>
                </a:solidFill>
                <a:latin typeface="Calibri"/>
                <a:ea typeface="Calibri"/>
                <a:cs typeface="Calibri"/>
                <a:sym typeface="Calibri"/>
              </a:rPr>
              <a:t>and their </a:t>
            </a:r>
            <a:r>
              <a:rPr lang="en" sz="1200" b="1" dirty="0">
                <a:solidFill>
                  <a:schemeClr val="dk1"/>
                </a:solidFill>
                <a:latin typeface="Calibri"/>
                <a:ea typeface="Calibri"/>
                <a:cs typeface="Calibri"/>
                <a:sym typeface="Calibri"/>
              </a:rPr>
              <a:t>Close Read Questions: “Fight to Survive!”</a:t>
            </a:r>
            <a:r>
              <a:rPr lang="en" sz="1200" dirty="0">
                <a:solidFill>
                  <a:schemeClr val="dk1"/>
                </a:solidFill>
                <a:latin typeface="Calibri"/>
                <a:ea typeface="Calibri"/>
                <a:cs typeface="Calibri"/>
                <a:sym typeface="Calibri"/>
              </a:rPr>
              <a:t> Refer to the </a:t>
            </a:r>
            <a:r>
              <a:rPr lang="en" sz="1200" b="1" dirty="0">
                <a:solidFill>
                  <a:schemeClr val="dk1"/>
                </a:solidFill>
                <a:latin typeface="Calibri"/>
                <a:ea typeface="Calibri"/>
                <a:cs typeface="Calibri"/>
                <a:sym typeface="Calibri"/>
              </a:rPr>
              <a:t>Close Reading Guide: “Fight to Survive!” (answers,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this displayed chart is being filled out for the millipede.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following directions: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with a partner to reread “Fight to Survive!”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Underline any information that is about the millipede. (Emphasize that this could be general information or information about millipede defense mechanisms.)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5 minutes to work with their partners.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group. Ask: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“Is there any information in the text about the millipede? What information did you underline? Why?”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the information they underlined. First, record the Source in the source column.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each piece of information provided, ask: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would you categorize this information? Is it general information? Or is it information about the millipede’s defense mechanisms and how they help the animal to survive?”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recording information in the correct category on the </a:t>
            </a:r>
            <a:r>
              <a:rPr lang="en" sz="1200" b="1" dirty="0">
                <a:solidFill>
                  <a:schemeClr val="dk1"/>
                </a:solidFill>
                <a:latin typeface="Calibri"/>
                <a:ea typeface="Calibri"/>
                <a:cs typeface="Calibri"/>
                <a:sym typeface="Calibri"/>
              </a:rPr>
              <a:t>Millipede: Organizing Research note-catcher</a:t>
            </a:r>
            <a:r>
              <a:rPr lang="en" sz="1200" dirty="0">
                <a:solidFill>
                  <a:schemeClr val="dk1"/>
                </a:solidFill>
                <a:latin typeface="Calibri"/>
                <a:ea typeface="Calibri"/>
                <a:cs typeface="Calibri"/>
                <a:sym typeface="Calibri"/>
              </a:rPr>
              <a:t>. Repeat with each new piece of information. Refer to the </a:t>
            </a:r>
            <a:r>
              <a:rPr lang="en" sz="1200" b="1" dirty="0">
                <a:solidFill>
                  <a:schemeClr val="dk1"/>
                </a:solidFill>
                <a:latin typeface="Calibri"/>
                <a:ea typeface="Calibri"/>
                <a:cs typeface="Calibri"/>
                <a:sym typeface="Calibri"/>
              </a:rPr>
              <a:t>Millipede: Organizing Research note-catcher (answers, for teacher reference)</a:t>
            </a:r>
            <a:r>
              <a:rPr lang="en" sz="1200" dirty="0">
                <a:solidFill>
                  <a:schemeClr val="dk1"/>
                </a:solidFill>
                <a:latin typeface="Calibri"/>
                <a:ea typeface="Calibri"/>
                <a:cs typeface="Calibri"/>
                <a:sym typeface="Calibri"/>
              </a:rPr>
              <a:t> as a guide.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Partnerships working together productively to find evidence from the text and to categorize the information.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Offer the option of underlining both the millipede texts as well as their expert group animal texts with a different color for each category (Example: red for defense mechanism information, blue for information about habitat, etc.). This will give them the opportunity to show what they know about categorizing without being tripped up by writing.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struggle: Check comprehension of the categorization of the millipede information by asking: </a:t>
            </a:r>
            <a:r>
              <a:rPr lang="en" sz="1200" i="1" dirty="0">
                <a:latin typeface="Calibri"/>
                <a:ea typeface="Calibri"/>
                <a:cs typeface="Calibri"/>
                <a:sym typeface="Calibri"/>
              </a:rPr>
              <a:t>“Why did we put the evidence ‘Africa’s arid southwest” in this column?” </a:t>
            </a:r>
            <a:r>
              <a:rPr lang="en" sz="1200" b="1" dirty="0">
                <a:latin typeface="Calibri"/>
                <a:ea typeface="Calibri"/>
                <a:cs typeface="Calibri"/>
                <a:sym typeface="Calibri"/>
              </a:rPr>
              <a:t>(Because that’s the General Information column. It’s where it lives.)</a:t>
            </a:r>
            <a:r>
              <a:rPr lang="en" sz="1200" dirty="0">
                <a:latin typeface="Calibri"/>
                <a:ea typeface="Calibri"/>
                <a:cs typeface="Calibri"/>
                <a:sym typeface="Calibri"/>
              </a:rPr>
              <a:t> </a:t>
            </a:r>
            <a:r>
              <a:rPr lang="en" sz="1200" i="1" dirty="0">
                <a:latin typeface="Calibri"/>
                <a:ea typeface="Calibri"/>
                <a:cs typeface="Calibri"/>
                <a:sym typeface="Calibri"/>
              </a:rPr>
              <a:t>“Why didn’t we categorize that evidence as Defense Mechanisms in this column?”</a:t>
            </a:r>
            <a:r>
              <a:rPr lang="en" sz="1200" dirty="0">
                <a:latin typeface="Calibri"/>
                <a:ea typeface="Calibri"/>
                <a:cs typeface="Calibri"/>
                <a:sym typeface="Calibri"/>
              </a:rPr>
              <a:t> </a:t>
            </a:r>
            <a:r>
              <a:rPr lang="en" sz="1200" b="1" dirty="0">
                <a:latin typeface="Calibri"/>
                <a:ea typeface="Calibri"/>
                <a:cs typeface="Calibri"/>
                <a:sym typeface="Calibri"/>
              </a:rPr>
              <a:t>(Because that’s where it lives, not how it protects itself.)</a:t>
            </a:r>
            <a:r>
              <a:rPr lang="en" sz="1200" dirty="0">
                <a:latin typeface="Calibri"/>
                <a:ea typeface="Calibri"/>
                <a:cs typeface="Calibri"/>
                <a:sym typeface="Calibri"/>
              </a:rPr>
              <a:t> </a:t>
            </a:r>
            <a:r>
              <a:rPr lang="en" sz="1200" i="1" dirty="0">
                <a:latin typeface="Calibri"/>
                <a:ea typeface="Calibri"/>
                <a:cs typeface="Calibri"/>
                <a:sym typeface="Calibri"/>
              </a:rPr>
              <a:t>“Can I categorize ‘Africa’s arid southwest’ as a Source in this column?”</a:t>
            </a:r>
            <a:r>
              <a:rPr lang="en" sz="1200" dirty="0">
                <a:latin typeface="Calibri"/>
                <a:ea typeface="Calibri"/>
                <a:cs typeface="Calibri"/>
                <a:sym typeface="Calibri"/>
              </a:rPr>
              <a:t> </a:t>
            </a:r>
            <a:r>
              <a:rPr lang="en" sz="1200" b="1" dirty="0">
                <a:latin typeface="Calibri"/>
                <a:ea typeface="Calibri"/>
                <a:cs typeface="Calibri"/>
                <a:sym typeface="Calibri"/>
              </a:rPr>
              <a:t>(“No. The web page goes in the Source column.”)</a:t>
            </a:r>
            <a:endParaRPr sz="1200" b="1" dirty="0">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65662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Expert groups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millipede web page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are going to reread the first paragraph aloud and you would like students to read along silently in their heads. Also, ask them to look for any information that might fit in either the General Information or the Defense Mechanisms columns of the </a:t>
            </a:r>
            <a:r>
              <a:rPr lang="en" sz="1200" b="1" dirty="0">
                <a:solidFill>
                  <a:schemeClr val="dk1"/>
                </a:solidFill>
                <a:latin typeface="Calibri"/>
                <a:ea typeface="Calibri"/>
                <a:cs typeface="Calibri"/>
                <a:sym typeface="Calibri"/>
              </a:rPr>
              <a:t>Millipede: Organizing Research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web page as a new source in the Source column.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Did you read or hear any information about the millipede in this first paragraph that we should record on the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Model recording information in the correct category on the </a:t>
            </a:r>
            <a:r>
              <a:rPr lang="en" sz="1200" b="1" dirty="0">
                <a:solidFill>
                  <a:schemeClr val="dk1"/>
                </a:solidFill>
                <a:latin typeface="Calibri"/>
                <a:ea typeface="Calibri"/>
                <a:cs typeface="Calibri"/>
                <a:sym typeface="Calibri"/>
              </a:rPr>
              <a:t>Millipede: Organizing Research note-catcher. </a:t>
            </a: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Millipede: Organizing Research note-catcher (answers, for teacher reference</a:t>
            </a:r>
            <a:r>
              <a:rPr lang="en" sz="1200" dirty="0">
                <a:solidFill>
                  <a:schemeClr val="dk1"/>
                </a:solidFill>
                <a:latin typeface="Calibri"/>
                <a:ea typeface="Calibri"/>
                <a:cs typeface="Calibri"/>
                <a:sym typeface="Calibri"/>
              </a:rPr>
              <a:t>) as a guide.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are now going to work with their expert groups to do the same thing for their animal.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Millipede: Organizing Research Directions</a:t>
            </a:r>
            <a:r>
              <a:rPr lang="en" sz="1200" dirty="0">
                <a:solidFill>
                  <a:schemeClr val="dk1"/>
                </a:solidFill>
                <a:latin typeface="Calibri"/>
                <a:ea typeface="Calibri"/>
                <a:cs typeface="Calibri"/>
                <a:sym typeface="Calibri"/>
              </a:rPr>
              <a:t> and invite students to turn to Organizing Research Directions on page 19 of their </a:t>
            </a: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 Select one student from each expert group to read the directions aloud for their group while the other students read silently in their heads.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expert groups to follow the directions to categorize their research.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students are working independently, aim to check in with as many students and their independent reading notebooks as possible to ensure that they are research reading independently for homework, logging their reading, and responding to appropriate research reading prompts.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Organizing Research note-catchers (answers, for teacher reference)</a:t>
            </a:r>
            <a:r>
              <a:rPr lang="en" sz="1200" dirty="0">
                <a:solidFill>
                  <a:schemeClr val="dk1"/>
                </a:solidFill>
                <a:latin typeface="Calibri"/>
                <a:ea typeface="Calibri"/>
                <a:cs typeface="Calibri"/>
                <a:sym typeface="Calibri"/>
              </a:rPr>
              <a:t> to support students with organizing their research.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use my strengths</a:t>
            </a:r>
            <a:r>
              <a:rPr lang="en" sz="1200" dirty="0">
                <a:solidFill>
                  <a:schemeClr val="dk1"/>
                </a:solidFill>
                <a:latin typeface="Calibri"/>
                <a:ea typeface="Calibri"/>
                <a:cs typeface="Calibri"/>
                <a:sym typeface="Calibri"/>
              </a:rPr>
              <a:t>. Use a checking for understanding protocol for students to reflect on how well they used their strengths when working with their expert groups.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completion of the note-catcher.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the option of underlining both the millipede texts as well as their expert group animal texts with a different color for each category (Example: red for defense mechanism information, blue for information about habitat, etc.). This will give them the opportunity to show what they know about categorizing without being tripped up by writing.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Check comprehension of the categorization of the millipede information by asking: </a:t>
            </a:r>
            <a:r>
              <a:rPr lang="en" sz="1200" i="1" dirty="0">
                <a:solidFill>
                  <a:schemeClr val="dk1"/>
                </a:solidFill>
                <a:latin typeface="Calibri"/>
                <a:ea typeface="Calibri"/>
                <a:cs typeface="Calibri"/>
                <a:sym typeface="Calibri"/>
              </a:rPr>
              <a:t>“Why did we put the evidence ‘Africa’s arid southwest” in this column?” </a:t>
            </a:r>
            <a:r>
              <a:rPr lang="en" sz="1200" b="1" dirty="0">
                <a:solidFill>
                  <a:schemeClr val="dk1"/>
                </a:solidFill>
                <a:latin typeface="Calibri"/>
                <a:ea typeface="Calibri"/>
                <a:cs typeface="Calibri"/>
                <a:sym typeface="Calibri"/>
              </a:rPr>
              <a:t>(Because that’s the General Information column. It’s where it lives.)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 didn’t we categorize that evidence as Defense Mechanisms in this column?”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(Because that’s where it lives, not how it protects itself.)</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“Can I categorize ‘Africa’s arid southwest’ as a Source in this column?”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 The web page goes in the Source column.”)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3958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38ca23c70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338ca23c70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gauging their progress of the learning targets.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a:p>
        </p:txBody>
      </p:sp>
    </p:spTree>
    <p:extLst>
      <p:ext uri="{BB962C8B-B14F-4D97-AF65-F5344CB8AC3E}">
        <p14:creationId xmlns:p14="http://schemas.microsoft.com/office/powerpoint/2010/main" val="16044421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you are familiar with the Mix and Mingle Protocol.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consider their animal’s defense mechanisms. Ask them to consider how they might use their own bodies to re-create one defense mechanism in a “freeze frame,” or a frozen pose.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follow the Mix and Mingle protocol. When the music stops, they are going to pair up with the person closest to them to show them a “freeze frame” of their animal’s defense mechanism. The partner is going to try to guess which animal the other student is researching based on the “freeze frame.” Then they will switch roles.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Start the Mix and Mingle protocol, repeating two or three times.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think about their thinking: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our Mix and Mingle add to your understanding of animal defense mechanisms? I’ll give you time to think and discuss with a partner.”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could include: It helped me understand other defense mechanisms better.)</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the next lesson, they are going to complete a mid-unit assessment in which they demonstrate skills such as determining the main idea, summarizing, organizing research into categories, and citing evidence from the text.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correctly acting out the defense mechanisms of their animal.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information processing: Provide some examples of what students might do for their freeze frame. It may also be useful to have expert groups meet before starting the Mix and Mingle protocol to demonstrate their freeze frame ideas and practice their frozen poses.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to help students explain the defense mechanism. Examples: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 “This protects the animal by _____.”   “The animal does this so that _____.”</a:t>
            </a:r>
            <a:endParaRPr sz="1200" i="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1554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06c4febb1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406c4febb1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a:t>
            </a:r>
            <a:r>
              <a:rPr lang="en-US" sz="1200" dirty="0">
                <a:latin typeface="Calibri"/>
                <a:ea typeface="Calibri"/>
                <a:cs typeface="Calibri"/>
                <a:sym typeface="Calibri"/>
              </a:rPr>
              <a:t>s</a:t>
            </a:r>
            <a:r>
              <a:rPr lang="en" sz="1200" dirty="0">
                <a:latin typeface="Calibri"/>
                <a:ea typeface="Calibri"/>
                <a:cs typeface="Calibri"/>
                <a:sym typeface="Calibri"/>
              </a:rPr>
              <a:t> to select a prompt and write it in the front of their Independent Reading Journal.</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055683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ffd0ca558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ffd0ca558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a:t>
            </a:r>
            <a:r>
              <a:rPr lang="en-US" sz="1200">
                <a:solidFill>
                  <a:schemeClr val="dk1"/>
                </a:solidFill>
                <a:latin typeface="Calibri"/>
                <a:ea typeface="Calibri"/>
                <a:cs typeface="Calibri"/>
                <a:sym typeface="Calibri"/>
              </a:rPr>
              <a:t>s</a:t>
            </a:r>
            <a:r>
              <a:rPr lang="en" sz="120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p:txBody>
      </p:sp>
    </p:spTree>
    <p:extLst>
      <p:ext uri="{BB962C8B-B14F-4D97-AF65-F5344CB8AC3E}">
        <p14:creationId xmlns:p14="http://schemas.microsoft.com/office/powerpoint/2010/main" val="883068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06c4febb1_0_1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g406c4febb1_0_1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U1: </a:t>
            </a:r>
            <a:r>
              <a:rPr lang="en" sz="1200" u="sng">
                <a:solidFill>
                  <a:schemeClr val="hlink"/>
                </a:solidFill>
                <a:latin typeface="Calibri"/>
                <a:ea typeface="Calibri"/>
                <a:cs typeface="Calibri"/>
                <a:sym typeface="Calibri"/>
                <a:hlinkClick r:id="rId3"/>
              </a:rPr>
              <a:t>http://curriculum.eleducation.org/sites/default/files/g4m2u2_all-block_091417.pdf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914400" lvl="0" indent="0" rtl="0">
              <a:spcBef>
                <a:spcPts val="0"/>
              </a:spcBef>
              <a:spcAft>
                <a:spcPts val="0"/>
              </a:spcAft>
              <a:buNone/>
            </a:pPr>
            <a:endParaRPr sz="1200">
              <a:solidFill>
                <a:schemeClr val="dk1"/>
              </a:solidFill>
              <a:latin typeface="Calibri"/>
              <a:ea typeface="Calibri"/>
              <a:cs typeface="Calibri"/>
              <a:sym typeface="Calibri"/>
            </a:endParaRPr>
          </a:p>
        </p:txBody>
      </p:sp>
      <p:sp>
        <p:nvSpPr>
          <p:cNvPr id="229" name="Google Shape;229;g406c4febb1_0_1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9219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The research reading that students complete for homework will help build both their vocabulary and knowledge pertaining to animals and specifically animal defenses. By participating in this volume of reading over a span of time, students will develop a wide base of knowledge about the world and the words that help describe and make sense of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During this lesson, as students are organizing their research, aim to check in one-on-one with students and their independent reading notebooks.</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Teacher Supporting Materials Document </a:t>
            </a:r>
            <a:r>
              <a:rPr lang="en" sz="1200" dirty="0">
                <a:solidFill>
                  <a:schemeClr val="dk1"/>
                </a:solidFill>
                <a:latin typeface="Calibri"/>
                <a:ea typeface="Calibri"/>
                <a:cs typeface="Calibri"/>
                <a:sym typeface="Calibri"/>
              </a:rPr>
              <a:t>for this lesson can be found by  here:</a:t>
            </a:r>
            <a:endParaRPr sz="1200" dirty="0">
              <a:solidFill>
                <a:schemeClr val="dk1"/>
              </a:solidFill>
              <a:latin typeface="Calibri"/>
              <a:ea typeface="Calibri"/>
              <a:cs typeface="Calibri"/>
              <a:sym typeface="Calibri"/>
            </a:endParaRPr>
          </a:p>
          <a:p>
            <a:pPr marL="457200" lvl="0" indent="0" rtl="0">
              <a:spcBef>
                <a:spcPts val="0"/>
              </a:spcBef>
              <a:spcAft>
                <a:spcPts val="0"/>
              </a:spcAft>
              <a:buClr>
                <a:schemeClr val="dk1"/>
              </a:buClr>
              <a:buSzPts val="1100"/>
              <a:buFont typeface="Arial"/>
              <a:buNone/>
            </a:pPr>
            <a:r>
              <a:rPr lang="en" sz="1200" u="sng" dirty="0">
                <a:solidFill>
                  <a:schemeClr val="hlink"/>
                </a:solidFill>
                <a:latin typeface="Calibri"/>
                <a:ea typeface="Calibri"/>
                <a:cs typeface="Calibri"/>
                <a:sym typeface="Calibri"/>
                <a:hlinkClick r:id="rId3"/>
              </a:rPr>
              <a:t>http://curriculum.eleducation.org/curriculum/ela/grade-4/module-2/unit-2/lesson-5</a:t>
            </a:r>
            <a:endParaRPr sz="1200" u="sng" dirty="0">
              <a:solidFill>
                <a:schemeClr val="accent5"/>
              </a:solidFill>
              <a:latin typeface="Calibri"/>
              <a:ea typeface="Calibri"/>
              <a:cs typeface="Calibri"/>
              <a:sym typeface="Calibri"/>
              <a:hlinkClick r:id="rId4"/>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Protocols descriptions can be found here:</a:t>
            </a:r>
            <a:r>
              <a:rPr lang="en" sz="1200" dirty="0">
                <a:solidFill>
                  <a:schemeClr val="accent5"/>
                </a:solidFill>
                <a:uFill>
                  <a:noFill/>
                </a:uFill>
                <a:latin typeface="Calibri"/>
                <a:ea typeface="Calibri"/>
                <a:cs typeface="Calibri"/>
                <a:sym typeface="Calibri"/>
                <a:hlinkClick r:id="rId5"/>
              </a:rPr>
              <a:t> </a:t>
            </a:r>
            <a:r>
              <a:rPr lang="en" sz="1200" u="sng" dirty="0">
                <a:solidFill>
                  <a:schemeClr val="accent5"/>
                </a:solidFill>
                <a:latin typeface="Calibri"/>
                <a:ea typeface="Calibri"/>
                <a:cs typeface="Calibri"/>
                <a:sym typeface="Calibri"/>
                <a:hlinkClick r:id="rId5"/>
              </a:rPr>
              <a:t>https://eleducation.org/resources/el-education-classroom-protocols</a:t>
            </a:r>
            <a:endParaRPr sz="1200" u="sng" dirty="0">
              <a:solidFill>
                <a:schemeClr val="accent5"/>
              </a:solidFill>
              <a:latin typeface="Calibri"/>
              <a:ea typeface="Calibri"/>
              <a:cs typeface="Calibri"/>
              <a:sym typeface="Calibri"/>
              <a:hlinkClick r:id="rId5"/>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Rubrics and checklists for writing can be found here:</a:t>
            </a:r>
            <a:r>
              <a:rPr lang="en" sz="1200" u="sng" dirty="0">
                <a:solidFill>
                  <a:schemeClr val="hlink"/>
                </a:solidFill>
                <a:latin typeface="Calibri"/>
                <a:ea typeface="Calibri"/>
                <a:cs typeface="Calibri"/>
                <a:sym typeface="Calibri"/>
                <a:hlinkClick r:id="rId6"/>
              </a:rPr>
              <a:t> https://eleducation.org/resources/fourth-grade-writing-rubrics-and-checklists</a:t>
            </a:r>
            <a:r>
              <a:rPr lang="en" sz="1200" dirty="0">
                <a:latin typeface="Calibri"/>
                <a:ea typeface="Calibri"/>
                <a:cs typeface="Calibri"/>
                <a:sym typeface="Calibri"/>
              </a:rPr>
              <a:t> </a:t>
            </a:r>
            <a:endParaRPr sz="1200" u="sng" dirty="0">
              <a:solidFill>
                <a:schemeClr val="accent5"/>
              </a:solidFill>
              <a:latin typeface="Calibri"/>
              <a:ea typeface="Calibri"/>
              <a:cs typeface="Calibri"/>
              <a:sym typeface="Calibri"/>
              <a:hlinkClick r:id="rId7"/>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068409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06c4febb1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06c4febb1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Materials can be viewed or downloaded at:  </a:t>
            </a:r>
            <a:r>
              <a:rPr lang="en" sz="1200" u="sng" dirty="0">
                <a:solidFill>
                  <a:schemeClr val="hlink"/>
                </a:solidFill>
                <a:latin typeface="Calibri"/>
                <a:ea typeface="Calibri"/>
                <a:cs typeface="Calibri"/>
                <a:sym typeface="Calibri"/>
                <a:hlinkClick r:id="rId3"/>
              </a:rPr>
              <a:t>http://curriculum.eleducation.org/curriculum/ela/grade-4/module-2/unit-2/lesson-5</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 (distributed in Lesson 1; one per student)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KWEL chart</a:t>
            </a:r>
            <a:r>
              <a:rPr lang="en" sz="1200" dirty="0">
                <a:solidFill>
                  <a:schemeClr val="dk1"/>
                </a:solidFill>
                <a:latin typeface="Calibri"/>
                <a:ea typeface="Calibri"/>
                <a:cs typeface="Calibri"/>
                <a:sym typeface="Calibri"/>
              </a:rPr>
              <a:t> (page 1)</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Web Page Research Guides</a:t>
            </a:r>
            <a:r>
              <a:rPr lang="en" sz="1200" dirty="0">
                <a:solidFill>
                  <a:schemeClr val="dk1"/>
                </a:solidFill>
                <a:latin typeface="Calibri"/>
                <a:ea typeface="Calibri"/>
                <a:cs typeface="Calibri"/>
                <a:sym typeface="Calibri"/>
              </a:rPr>
              <a:t> (pages 12–16)</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for Gist and Unfamiliar Vocabulary</a:t>
            </a:r>
            <a:r>
              <a:rPr lang="en" sz="1200" dirty="0">
                <a:solidFill>
                  <a:schemeClr val="dk1"/>
                </a:solidFill>
                <a:latin typeface="Calibri"/>
                <a:ea typeface="Calibri"/>
                <a:cs typeface="Calibri"/>
                <a:sym typeface="Calibri"/>
              </a:rPr>
              <a:t> (page 10)</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Organizing Research note-catcher </a:t>
            </a:r>
            <a:r>
              <a:rPr lang="en" sz="1200" dirty="0">
                <a:solidFill>
                  <a:schemeClr val="dk1"/>
                </a:solidFill>
                <a:latin typeface="Calibri"/>
                <a:ea typeface="Calibri"/>
                <a:cs typeface="Calibri"/>
                <a:sym typeface="Calibri"/>
              </a:rPr>
              <a:t>(pages 17–18)</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 Questions: “Fight to Survive!”</a:t>
            </a:r>
            <a:r>
              <a:rPr lang="en" sz="1200" dirty="0">
                <a:solidFill>
                  <a:schemeClr val="dk1"/>
                </a:solidFill>
                <a:latin typeface="Calibri"/>
                <a:ea typeface="Calibri"/>
                <a:cs typeface="Calibri"/>
                <a:sym typeface="Calibri"/>
              </a:rPr>
              <a:t> (pages 2–9; completed in Lesson 2)</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Organizing Research Directions</a:t>
            </a:r>
            <a:r>
              <a:rPr lang="en" sz="1200" dirty="0">
                <a:solidFill>
                  <a:schemeClr val="dk1"/>
                </a:solidFill>
                <a:latin typeface="Calibri"/>
                <a:ea typeface="Calibri"/>
                <a:cs typeface="Calibri"/>
                <a:sym typeface="Calibri"/>
              </a:rPr>
              <a:t> (page 19)</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Equity sticks</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Organizing Research note-catcher</a:t>
            </a:r>
            <a:r>
              <a:rPr lang="en" sz="1200" dirty="0">
                <a:solidFill>
                  <a:schemeClr val="dk1"/>
                </a:solidFill>
                <a:latin typeface="Calibri"/>
                <a:ea typeface="Calibri"/>
                <a:cs typeface="Calibri"/>
                <a:sym typeface="Calibri"/>
              </a:rPr>
              <a:t> (one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Organizing Research note-catcher (example,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“Fight to Survive!” </a:t>
            </a:r>
            <a:r>
              <a:rPr lang="en" sz="1200" dirty="0">
                <a:solidFill>
                  <a:schemeClr val="dk1"/>
                </a:solidFill>
                <a:latin typeface="Calibri"/>
                <a:ea typeface="Calibri"/>
                <a:cs typeface="Calibri"/>
                <a:sym typeface="Calibri"/>
              </a:rPr>
              <a:t>(distributed in Unit 1;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Organizing Research Directions </a:t>
            </a:r>
            <a:r>
              <a:rPr lang="en" sz="1200" dirty="0">
                <a:solidFill>
                  <a:schemeClr val="dk1"/>
                </a:solidFill>
                <a:latin typeface="Calibri"/>
                <a:ea typeface="Calibri"/>
                <a:cs typeface="Calibri"/>
                <a:sym typeface="Calibri"/>
              </a:rPr>
              <a:t>(one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Organizing Research note-catchers (answers, for teacher reference)</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web page</a:t>
            </a:r>
            <a:r>
              <a:rPr lang="en" sz="1200" dirty="0">
                <a:solidFill>
                  <a:schemeClr val="dk1"/>
                </a:solidFill>
                <a:latin typeface="Calibri"/>
                <a:ea typeface="Calibri"/>
                <a:cs typeface="Calibri"/>
                <a:sym typeface="Calibri"/>
              </a:rPr>
              <a:t> (found on </a:t>
            </a:r>
            <a:r>
              <a:rPr lang="en" sz="1200" b="1" dirty="0">
                <a:solidFill>
                  <a:schemeClr val="dk1"/>
                </a:solidFill>
                <a:latin typeface="Calibri"/>
                <a:ea typeface="Calibri"/>
                <a:cs typeface="Calibri"/>
                <a:sym typeface="Calibri"/>
              </a:rPr>
              <a:t>Millipede: Reading for Gist and Unfamiliar Vocabulary </a:t>
            </a:r>
            <a:r>
              <a:rPr lang="en" sz="1200" dirty="0">
                <a:solidFill>
                  <a:schemeClr val="dk1"/>
                </a:solidFill>
                <a:latin typeface="Calibri"/>
                <a:ea typeface="Calibri"/>
                <a:cs typeface="Calibri"/>
                <a:sym typeface="Calibri"/>
              </a:rPr>
              <a:t>from Lesson 3; 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KWEL chart</a:t>
            </a:r>
            <a:r>
              <a:rPr lang="en" sz="1200" dirty="0">
                <a:solidFill>
                  <a:schemeClr val="dk1"/>
                </a:solidFill>
                <a:latin typeface="Calibri"/>
                <a:ea typeface="Calibri"/>
                <a:cs typeface="Calibri"/>
                <a:sym typeface="Calibri"/>
              </a:rPr>
              <a:t> (from Lesson 1; 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KWEL chart</a:t>
            </a:r>
            <a:r>
              <a:rPr lang="en" sz="1200" dirty="0">
                <a:solidFill>
                  <a:schemeClr val="dk1"/>
                </a:solidFill>
                <a:latin typeface="Calibri"/>
                <a:ea typeface="Calibri"/>
                <a:cs typeface="Calibri"/>
                <a:sym typeface="Calibri"/>
              </a:rPr>
              <a:t> (example,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Do These Things anchor chart</a:t>
            </a:r>
            <a:r>
              <a:rPr lang="en" sz="1200" dirty="0">
                <a:solidFill>
                  <a:schemeClr val="dk1"/>
                </a:solidFill>
                <a:latin typeface="Calibri"/>
                <a:ea typeface="Calibri"/>
                <a:cs typeface="Calibri"/>
                <a:sym typeface="Calibri"/>
              </a:rPr>
              <a:t> (begun in Module 1, Unit 1,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“Fight to Survive!” (answers, for teacher reference</a:t>
            </a:r>
            <a:r>
              <a:rPr lang="en" sz="1200" dirty="0">
                <a:solidFill>
                  <a:schemeClr val="dk1"/>
                </a:solidFill>
                <a:latin typeface="Calibri"/>
                <a:ea typeface="Calibri"/>
                <a:cs typeface="Calibri"/>
                <a:sym typeface="Calibri"/>
              </a:rPr>
              <a:t>; from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(from Unit 1, Lesson 1)</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Prepare</a:t>
            </a:r>
            <a:r>
              <a:rPr lang="en" sz="1200" dirty="0">
                <a:latin typeface="Calibri"/>
                <a:ea typeface="Calibri"/>
                <a:cs typeface="Calibri"/>
                <a:sym typeface="Calibri"/>
              </a:rPr>
              <a:t> classroom systems for active learning:</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Continue to use Goals 1-3 Conversation Cues to promote productive and equitable conversation.</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921963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Mix and Mingle Protocol</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u="sng" dirty="0">
                <a:solidFill>
                  <a:schemeClr val="accent5"/>
                </a:solidFill>
                <a:latin typeface="Calibri"/>
                <a:ea typeface="Calibri"/>
                <a:cs typeface="Calibri"/>
                <a:sym typeface="Calibri"/>
                <a:hlinkClick r:id="rId3"/>
              </a:rPr>
              <a:t>https://eleducation.org/resources/el-education-classroom-protocols</a:t>
            </a:r>
            <a:r>
              <a:rPr lang="en" sz="1200" dirty="0">
                <a:solidFill>
                  <a:schemeClr val="dk1"/>
                </a:solidFill>
                <a:latin typeface="Calibri"/>
                <a:ea typeface="Calibri"/>
                <a:cs typeface="Calibri"/>
                <a:sym typeface="Calibri"/>
              </a:rPr>
              <a:t> (found in Classroom Protocols)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7792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675538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Student Grouping: Whole Group</a:t>
            </a:r>
            <a:endParaRPr sz="16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Read the slide to the class or call on a student to read the content of the slide to the class. </a:t>
            </a:r>
            <a:endParaRPr sz="1200" dirty="0">
              <a:solidFill>
                <a:schemeClr val="dk1"/>
              </a:solidFill>
              <a:latin typeface="Calibri"/>
              <a:ea typeface="Calibri"/>
              <a:cs typeface="Calibri"/>
              <a:sym typeface="Calibri"/>
            </a:endParaRPr>
          </a:p>
          <a:p>
            <a:pPr marL="45720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2441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 and ask for a volunteer to read it aloud: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organize my research into categories.”</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with an elbow partner, and then select volunteers to share their responses: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are categories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(Categories are groups of things with shared characteristics.)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do we need to organize our research into categories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will help us keep our thoughts organized when we begin to plan and write about what we have learned.)</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the example that you could categorize different types of food into dairy, meat, fruit, and vegetables. Ask, and then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their responses: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“If you were given a list of animals, how could you categorize them into groups? What might those groups be?”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(mammals, birds, insects, etc.; animals with hair or without hair, or with wings or without wings; etc.)</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 word categories has not been added to the</a:t>
            </a:r>
            <a:r>
              <a:rPr lang="en" sz="1200" b="1" dirty="0">
                <a:solidFill>
                  <a:schemeClr val="dk1"/>
                </a:solidFill>
                <a:latin typeface="Calibri"/>
                <a:ea typeface="Calibri"/>
                <a:cs typeface="Calibri"/>
                <a:sym typeface="Calibri"/>
              </a:rPr>
              <a:t> Academic Word Wall</a:t>
            </a:r>
            <a:r>
              <a:rPr lang="en" sz="1200" dirty="0">
                <a:solidFill>
                  <a:schemeClr val="dk1"/>
                </a:solidFill>
                <a:latin typeface="Calibri"/>
                <a:ea typeface="Calibri"/>
                <a:cs typeface="Calibri"/>
                <a:sym typeface="Calibri"/>
              </a:rPr>
              <a:t>, add it now.</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and comprehension of the learning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 language structures that are critical to understanding the posted learning target. Example: </a:t>
            </a:r>
            <a:r>
              <a:rPr lang="en" sz="1200" i="0" dirty="0">
                <a:solidFill>
                  <a:schemeClr val="dk1"/>
                </a:solidFill>
                <a:latin typeface="Calibri"/>
                <a:ea typeface="Calibri"/>
                <a:cs typeface="Calibri"/>
                <a:sym typeface="Calibri"/>
              </a:rPr>
              <a:t>“organize my research,” “into categories.” </a:t>
            </a:r>
            <a:r>
              <a:rPr lang="en" sz="1200" dirty="0">
                <a:solidFill>
                  <a:schemeClr val="dk1"/>
                </a:solidFill>
                <a:latin typeface="Calibri"/>
                <a:ea typeface="Calibri"/>
                <a:cs typeface="Calibri"/>
                <a:sym typeface="Calibri"/>
              </a:rPr>
              <a:t>Work on comprehension of these phrases, for example, by eliciting paraphrases of these structures. Example</a:t>
            </a:r>
            <a:r>
              <a:rPr lang="en" sz="1200" i="0" dirty="0">
                <a:solidFill>
                  <a:schemeClr val="dk1"/>
                </a:solidFill>
                <a:latin typeface="Calibri"/>
                <a:ea typeface="Calibri"/>
                <a:cs typeface="Calibri"/>
                <a:sym typeface="Calibri"/>
              </a:rPr>
              <a:t>: “put the parts of my research into different groupings.”</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Say:</a:t>
            </a:r>
            <a:r>
              <a:rPr lang="en" sz="1200" i="1" dirty="0">
                <a:solidFill>
                  <a:schemeClr val="dk1"/>
                </a:solidFill>
                <a:latin typeface="Calibri"/>
                <a:ea typeface="Calibri"/>
                <a:cs typeface="Calibri"/>
                <a:sym typeface="Calibri"/>
              </a:rPr>
              <a:t> “The word categories is often used with the words put and into, e.g., ‘Put the research into categories.’”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students additional models of recycled research from the expert group animal and their possible categories. Example: </a:t>
            </a:r>
            <a:r>
              <a:rPr lang="en" sz="1200" i="1" dirty="0">
                <a:solidFill>
                  <a:schemeClr val="dk1"/>
                </a:solidFill>
                <a:latin typeface="Calibri"/>
                <a:ea typeface="Calibri"/>
                <a:cs typeface="Calibri"/>
                <a:sym typeface="Calibri"/>
              </a:rPr>
              <a:t>“medium to large sized,” “the slender springbok,” “the entire five centimetre-long body.” </a:t>
            </a: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is a good category to use to organize this research?” </a:t>
            </a:r>
            <a:r>
              <a:rPr lang="en" sz="1200" b="1" dirty="0">
                <a:solidFill>
                  <a:schemeClr val="dk1"/>
                </a:solidFill>
                <a:latin typeface="Calibri"/>
                <a:ea typeface="Calibri"/>
                <a:cs typeface="Calibri"/>
                <a:sym typeface="Calibri"/>
              </a:rPr>
              <a:t>(size)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0053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research notebooks prepared ahead of time.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their </a:t>
            </a: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 and move to sit with their expert groups.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open to the </a:t>
            </a:r>
            <a:r>
              <a:rPr lang="en" sz="1200" b="1" dirty="0">
                <a:solidFill>
                  <a:schemeClr val="dk1"/>
                </a:solidFill>
                <a:latin typeface="Calibri"/>
                <a:ea typeface="Calibri"/>
                <a:cs typeface="Calibri"/>
                <a:sym typeface="Calibri"/>
              </a:rPr>
              <a:t>KWEL chart</a:t>
            </a:r>
            <a:r>
              <a:rPr lang="en" sz="1200" dirty="0">
                <a:solidFill>
                  <a:schemeClr val="dk1"/>
                </a:solidFill>
                <a:latin typeface="Calibri"/>
                <a:ea typeface="Calibri"/>
                <a:cs typeface="Calibri"/>
                <a:sym typeface="Calibri"/>
              </a:rPr>
              <a:t>. Remind them of the questions at the top of the chart.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read each of the questions aloud for the whole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your expert group animal look like?” </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its habitat?” </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are its predators?” </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your expert group animal use its body and behaviors to help it survive?”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already filled out some information on this chart in Lessons 1 and 2 and explain that, to refresh their memories about what they have learned about their expert group animal so far, they are going to add some more learning to it.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E means evidence and the L is what they learned.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a:t>
            </a:r>
            <a:r>
              <a:rPr lang="en" sz="1200" i="1" dirty="0">
                <a:solidFill>
                  <a:schemeClr val="dk1"/>
                </a:solidFill>
                <a:latin typeface="Calibri"/>
                <a:ea typeface="Calibri"/>
                <a:cs typeface="Calibri"/>
                <a:sym typeface="Calibri"/>
              </a:rPr>
              <a:t>evidence</a:t>
            </a:r>
            <a:r>
              <a:rPr lang="en" sz="1200" dirty="0">
                <a:solidFill>
                  <a:schemeClr val="dk1"/>
                </a:solidFill>
                <a:latin typeface="Calibri"/>
                <a:ea typeface="Calibri"/>
                <a:cs typeface="Calibri"/>
                <a:sym typeface="Calibri"/>
              </a:rPr>
              <a:t> on the </a:t>
            </a:r>
            <a:r>
              <a:rPr lang="en" sz="1200" b="1" dirty="0">
                <a:solidFill>
                  <a:schemeClr val="dk1"/>
                </a:solidFill>
                <a:latin typeface="Calibri"/>
                <a:ea typeface="Calibri"/>
                <a:cs typeface="Calibri"/>
                <a:sym typeface="Calibri"/>
              </a:rPr>
              <a:t>Word Wall </a:t>
            </a:r>
            <a:r>
              <a:rPr lang="en" sz="1200" dirty="0">
                <a:solidFill>
                  <a:schemeClr val="dk1"/>
                </a:solidFill>
                <a:latin typeface="Calibri"/>
                <a:ea typeface="Calibri"/>
                <a:cs typeface="Calibri"/>
                <a:sym typeface="Calibri"/>
              </a:rPr>
              <a:t>and ask them discuss with an </a:t>
            </a:r>
            <a:r>
              <a:rPr lang="en" sz="1200" b="0" dirty="0">
                <a:solidFill>
                  <a:schemeClr val="dk1"/>
                </a:solidFill>
                <a:latin typeface="Calibri"/>
                <a:ea typeface="Calibri"/>
                <a:cs typeface="Calibri"/>
                <a:sym typeface="Calibri"/>
              </a:rPr>
              <a:t>elbow partner</a:t>
            </a:r>
            <a:r>
              <a:rPr lang="en" sz="1200" dirty="0">
                <a:solidFill>
                  <a:schemeClr val="dk1"/>
                </a:solidFill>
                <a:latin typeface="Calibri"/>
                <a:ea typeface="Calibri"/>
                <a:cs typeface="Calibri"/>
                <a:sym typeface="Calibri"/>
              </a:rPr>
              <a:t>. Then select volunteers to share their responses with the whole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evidence? Why do we need to cite evidence?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(Evidence is facts or information cited to support a claim or answer and adds validity to the claim.)</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Source column on their </a:t>
            </a:r>
            <a:r>
              <a:rPr lang="en" sz="1200" b="1" dirty="0">
                <a:solidFill>
                  <a:schemeClr val="dk1"/>
                </a:solidFill>
                <a:latin typeface="Calibri"/>
                <a:ea typeface="Calibri"/>
                <a:cs typeface="Calibri"/>
                <a:sym typeface="Calibri"/>
              </a:rPr>
              <a:t>KWEL charts </a:t>
            </a:r>
            <a:r>
              <a:rPr lang="en" sz="1200" dirty="0">
                <a:solidFill>
                  <a:schemeClr val="dk1"/>
                </a:solidFill>
                <a:latin typeface="Calibri"/>
                <a:ea typeface="Calibri"/>
                <a:cs typeface="Calibri"/>
                <a:sym typeface="Calibri"/>
              </a:rPr>
              <a:t>and remind them that when they cite evidence, it is important to explain where the evidence came from. This makes it easy to return to later or for someone unfamiliar to find it and confirm that the writing is indeed reliable.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a:t>
            </a:r>
            <a:r>
              <a:rPr lang="en" sz="1200" b="1" dirty="0">
                <a:solidFill>
                  <a:schemeClr val="dk1"/>
                </a:solidFill>
                <a:latin typeface="Calibri"/>
                <a:ea typeface="Calibri"/>
                <a:cs typeface="Calibri"/>
                <a:sym typeface="Calibri"/>
              </a:rPr>
              <a:t> Millipede web page</a:t>
            </a:r>
            <a:r>
              <a:rPr lang="en" sz="1200" dirty="0">
                <a:solidFill>
                  <a:schemeClr val="dk1"/>
                </a:solidFill>
                <a:latin typeface="Calibri"/>
                <a:ea typeface="Calibri"/>
                <a:cs typeface="Calibri"/>
                <a:sym typeface="Calibri"/>
              </a:rPr>
              <a:t> and model how to do this on the </a:t>
            </a:r>
            <a:r>
              <a:rPr lang="en" sz="1200" b="1" dirty="0">
                <a:solidFill>
                  <a:schemeClr val="dk1"/>
                </a:solidFill>
                <a:latin typeface="Calibri"/>
                <a:ea typeface="Calibri"/>
                <a:cs typeface="Calibri"/>
                <a:sym typeface="Calibri"/>
              </a:rPr>
              <a:t>Millipede KWEL chart</a:t>
            </a:r>
            <a:r>
              <a:rPr lang="en" sz="1200" dirty="0">
                <a:solidFill>
                  <a:schemeClr val="dk1"/>
                </a:solidFill>
                <a:latin typeface="Calibri"/>
                <a:ea typeface="Calibri"/>
                <a:cs typeface="Calibri"/>
                <a:sym typeface="Calibri"/>
              </a:rPr>
              <a:t>. See </a:t>
            </a:r>
            <a:r>
              <a:rPr lang="en" sz="1200" b="1" dirty="0">
                <a:solidFill>
                  <a:schemeClr val="dk1"/>
                </a:solidFill>
                <a:latin typeface="Calibri"/>
                <a:ea typeface="Calibri"/>
                <a:cs typeface="Calibri"/>
                <a:sym typeface="Calibri"/>
              </a:rPr>
              <a:t>Millipede KWEL chart (example,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to students that evidence should be copied carefully, word for word, and should be written within quotation marks.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Citing Sources section of the</a:t>
            </a:r>
            <a:r>
              <a:rPr lang="en" sz="1200" b="1" dirty="0">
                <a:solidFill>
                  <a:schemeClr val="dk1"/>
                </a:solidFill>
                <a:latin typeface="Calibri"/>
                <a:ea typeface="Calibri"/>
                <a:cs typeface="Calibri"/>
                <a:sym typeface="Calibri"/>
              </a:rPr>
              <a:t> Researchers Do These Things anchor chart</a:t>
            </a:r>
            <a:r>
              <a:rPr lang="en" sz="1200" dirty="0">
                <a:solidFill>
                  <a:schemeClr val="dk1"/>
                </a:solidFill>
                <a:latin typeface="Calibri"/>
                <a:ea typeface="Calibri"/>
                <a:cs typeface="Calibri"/>
                <a:sym typeface="Calibri"/>
              </a:rPr>
              <a:t>. Invite them to read silently in their heads as you read the criteria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this on the </a:t>
            </a:r>
            <a:r>
              <a:rPr lang="en" sz="1200" b="1" dirty="0">
                <a:solidFill>
                  <a:schemeClr val="dk1"/>
                </a:solidFill>
                <a:latin typeface="Calibri"/>
                <a:ea typeface="Calibri"/>
                <a:cs typeface="Calibri"/>
                <a:sym typeface="Calibri"/>
              </a:rPr>
              <a:t>Millipede KWEL chart</a:t>
            </a:r>
            <a:r>
              <a:rPr lang="en" sz="1200" dirty="0">
                <a:solidFill>
                  <a:schemeClr val="dk1"/>
                </a:solidFill>
                <a:latin typeface="Calibri"/>
                <a:ea typeface="Calibri"/>
                <a:cs typeface="Calibri"/>
                <a:sym typeface="Calibri"/>
              </a:rPr>
              <a:t> in the Source column, next to the evidence you recorded as a model.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information they collected in their </a:t>
            </a:r>
            <a:r>
              <a:rPr lang="en" sz="1200" b="1" dirty="0">
                <a:solidFill>
                  <a:schemeClr val="dk1"/>
                </a:solidFill>
                <a:latin typeface="Calibri"/>
                <a:ea typeface="Calibri"/>
                <a:cs typeface="Calibri"/>
                <a:sym typeface="Calibri"/>
              </a:rPr>
              <a:t>Web Page Research Guides in their Expert Group Animal research notebooks</a:t>
            </a:r>
            <a:r>
              <a:rPr lang="en" sz="1200" dirty="0">
                <a:solidFill>
                  <a:schemeClr val="dk1"/>
                </a:solidFill>
                <a:latin typeface="Calibri"/>
                <a:ea typeface="Calibri"/>
                <a:cs typeface="Calibri"/>
                <a:sym typeface="Calibri"/>
              </a:rPr>
              <a:t> to add some evidence to their </a:t>
            </a:r>
            <a:r>
              <a:rPr lang="en" sz="1200" b="1" dirty="0">
                <a:solidFill>
                  <a:schemeClr val="dk1"/>
                </a:solidFill>
                <a:latin typeface="Calibri"/>
                <a:ea typeface="Calibri"/>
                <a:cs typeface="Calibri"/>
                <a:sym typeface="Calibri"/>
              </a:rPr>
              <a:t>KWEL charts</a:t>
            </a:r>
            <a:r>
              <a:rPr lang="en" sz="1200" dirty="0">
                <a:solidFill>
                  <a:schemeClr val="dk1"/>
                </a:solidFill>
                <a:latin typeface="Calibri"/>
                <a:ea typeface="Calibri"/>
                <a:cs typeface="Calibri"/>
                <a:sym typeface="Calibri"/>
              </a:rPr>
              <a:t>. Remind them that the web page source is recorded at the top of </a:t>
            </a:r>
            <a:r>
              <a:rPr lang="en" sz="1200" b="1" dirty="0">
                <a:solidFill>
                  <a:schemeClr val="dk1"/>
                </a:solidFill>
                <a:latin typeface="Calibri"/>
                <a:ea typeface="Calibri"/>
                <a:cs typeface="Calibri"/>
                <a:sym typeface="Calibri"/>
              </a:rPr>
              <a:t>Reading for Gist and Unfamiliar Vocabulary</a:t>
            </a:r>
            <a:r>
              <a:rPr lang="en" sz="1200" dirty="0">
                <a:solidFill>
                  <a:schemeClr val="dk1"/>
                </a:solidFill>
                <a:latin typeface="Calibri"/>
                <a:ea typeface="Calibri"/>
                <a:cs typeface="Calibri"/>
                <a:sym typeface="Calibri"/>
              </a:rPr>
              <a:t> on page 10 of their research notebooks.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recording evidence and sources. Look specifically at their use of quotation marks and the way they are citing the web page.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completion and understanding.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 or modify the </a:t>
            </a:r>
            <a:r>
              <a:rPr lang="en" sz="1200" b="1" dirty="0">
                <a:solidFill>
                  <a:schemeClr val="dk1"/>
                </a:solidFill>
                <a:latin typeface="Calibri"/>
                <a:ea typeface="Calibri"/>
                <a:cs typeface="Calibri"/>
                <a:sym typeface="Calibri"/>
              </a:rPr>
              <a:t>Expert Group Animal research</a:t>
            </a:r>
            <a:r>
              <a:rPr lang="en" sz="1200" dirty="0">
                <a:solidFill>
                  <a:schemeClr val="dk1"/>
                </a:solidFill>
                <a:latin typeface="Calibri"/>
                <a:ea typeface="Calibri"/>
                <a:cs typeface="Calibri"/>
                <a:sym typeface="Calibri"/>
              </a:rPr>
              <a:t> by offering a template with lines or a larger space for writing.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Repeat the question </a:t>
            </a:r>
            <a:r>
              <a:rPr lang="en" sz="1200" i="1" dirty="0">
                <a:solidFill>
                  <a:schemeClr val="dk1"/>
                </a:solidFill>
                <a:latin typeface="Calibri"/>
                <a:ea typeface="Calibri"/>
                <a:cs typeface="Calibri"/>
                <a:sym typeface="Calibri"/>
              </a:rPr>
              <a:t>“Why do we need to cite evidence?”</a:t>
            </a:r>
            <a:r>
              <a:rPr lang="en" sz="1200" dirty="0">
                <a:solidFill>
                  <a:schemeClr val="dk1"/>
                </a:solidFill>
                <a:latin typeface="Calibri"/>
                <a:ea typeface="Calibri"/>
                <a:cs typeface="Calibri"/>
                <a:sym typeface="Calibri"/>
              </a:rPr>
              <a:t> In addition, rephrase the question: </a:t>
            </a:r>
            <a:r>
              <a:rPr lang="en" sz="1200" i="1" dirty="0">
                <a:solidFill>
                  <a:schemeClr val="dk1"/>
                </a:solidFill>
                <a:latin typeface="Calibri"/>
                <a:ea typeface="Calibri"/>
                <a:cs typeface="Calibri"/>
                <a:sym typeface="Calibri"/>
              </a:rPr>
              <a:t>“Why is it important to give proof?”</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“Check your writing after you copy your evidence into the </a:t>
            </a:r>
            <a:r>
              <a:rPr lang="en" sz="1200" b="1" i="1" dirty="0">
                <a:solidFill>
                  <a:schemeClr val="dk1"/>
                </a:solidFill>
                <a:latin typeface="Calibri"/>
                <a:ea typeface="Calibri"/>
                <a:cs typeface="Calibri"/>
                <a:sym typeface="Calibri"/>
              </a:rPr>
              <a:t>KWEL chart</a:t>
            </a:r>
            <a:r>
              <a:rPr lang="en" sz="1200" i="1" dirty="0">
                <a:solidFill>
                  <a:schemeClr val="dk1"/>
                </a:solidFill>
                <a:latin typeface="Calibri"/>
                <a:ea typeface="Calibri"/>
                <a:cs typeface="Calibri"/>
                <a:sym typeface="Calibri"/>
              </a:rPr>
              <a:t>. Look at the first word in your chart, and then look at the text. Make sure they are exactly the same. Then check the second word, third word, and so on.”</a:t>
            </a:r>
            <a:r>
              <a:rPr lang="en" sz="1200" dirty="0">
                <a:solidFill>
                  <a:schemeClr val="dk1"/>
                </a:solidFill>
                <a:latin typeface="Calibri"/>
                <a:ea typeface="Calibri"/>
                <a:cs typeface="Calibri"/>
                <a:sym typeface="Calibri"/>
              </a:rPr>
              <a:t> Model this process for them. Have them pay special attention to copying spelling, capitalization, and punctuation correctly.</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4330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Group/Expert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a:t>
            </a:r>
            <a:r>
              <a:rPr lang="en" sz="1200" b="1" dirty="0">
                <a:solidFill>
                  <a:schemeClr val="dk1"/>
                </a:solidFill>
                <a:latin typeface="Calibri"/>
                <a:ea typeface="Calibri"/>
                <a:cs typeface="Calibri"/>
                <a:sym typeface="Calibri"/>
              </a:rPr>
              <a:t> Performance Task anchor chart</a:t>
            </a:r>
            <a:r>
              <a:rPr lang="en" sz="1200" dirty="0">
                <a:solidFill>
                  <a:schemeClr val="dk1"/>
                </a:solidFill>
                <a:latin typeface="Calibri"/>
                <a:ea typeface="Calibri"/>
                <a:cs typeface="Calibri"/>
                <a:sym typeface="Calibri"/>
              </a:rPr>
              <a:t> and reread the prompt. Remind them that they are working toward writing a narrative in this module.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second bullet point of the prompt (</a:t>
            </a:r>
            <a:r>
              <a:rPr lang="en" sz="1200" i="1" dirty="0">
                <a:solidFill>
                  <a:schemeClr val="dk1"/>
                </a:solidFill>
                <a:latin typeface="Calibri"/>
                <a:ea typeface="Calibri"/>
                <a:cs typeface="Calibri"/>
                <a:sym typeface="Calibri"/>
              </a:rPr>
              <a:t>“an informational page …”</a:t>
            </a:r>
            <a:r>
              <a:rPr lang="en" sz="1200" dirty="0">
                <a:solidFill>
                  <a:schemeClr val="dk1"/>
                </a:solidFill>
                <a:latin typeface="Calibri"/>
                <a:ea typeface="Calibri"/>
                <a:cs typeface="Calibri"/>
                <a:sym typeface="Calibri"/>
              </a:rPr>
              <a:t>) on the anchor chart and remind students that they will work on this part of the performance task in this unit.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student to read the second bullet aloud: </a:t>
            </a:r>
            <a:r>
              <a:rPr lang="en" sz="1200" i="1" dirty="0">
                <a:solidFill>
                  <a:schemeClr val="dk1"/>
                </a:solidFill>
                <a:latin typeface="Calibri"/>
                <a:ea typeface="Calibri"/>
                <a:cs typeface="Calibri"/>
                <a:sym typeface="Calibri"/>
              </a:rPr>
              <a:t>“An informational page with a physical description of your animal, its habitat, its defense mechanisms, and predators.”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the </a:t>
            </a:r>
            <a:r>
              <a:rPr lang="en" sz="1200" b="1" dirty="0">
                <a:solidFill>
                  <a:schemeClr val="dk1"/>
                </a:solidFill>
                <a:latin typeface="Calibri"/>
                <a:ea typeface="Calibri"/>
                <a:cs typeface="Calibri"/>
                <a:sym typeface="Calibri"/>
              </a:rPr>
              <a:t>Organizing Research note-catcher</a:t>
            </a:r>
            <a:r>
              <a:rPr lang="en" sz="1200" dirty="0">
                <a:solidFill>
                  <a:schemeClr val="dk1"/>
                </a:solidFill>
                <a:latin typeface="Calibri"/>
                <a:ea typeface="Calibri"/>
                <a:cs typeface="Calibri"/>
                <a:sym typeface="Calibri"/>
              </a:rPr>
              <a:t> in their </a:t>
            </a: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Millipede: Organizing Research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a student to read the questions at the top of the page aloud for the whole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“What does your expert group animal look like? What is its habitat? What are its predators? How does it use its body and behaviors to help it survive?”</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link between these questions and the bullet on the</a:t>
            </a:r>
            <a:r>
              <a:rPr lang="en" sz="1200" b="1" dirty="0">
                <a:solidFill>
                  <a:schemeClr val="dk1"/>
                </a:solidFill>
                <a:latin typeface="Calibri"/>
                <a:ea typeface="Calibri"/>
                <a:cs typeface="Calibri"/>
                <a:sym typeface="Calibri"/>
              </a:rPr>
              <a:t> Performance Task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the reason the question is in bold. Explain that animal defenses are the primary focus of the research because that information will make up a significant portion of the informative writing piece. Remind students that the other information they collected (what their animal looks like and its habitat) will provide context for the reader, who may not know anything about the animal.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Establish the purpose for categorizing information with students. Ask, and then select students to share their responses: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“You have collected a lot of different information so far in your research notebook. How can you ensure you are able to quickly find information? For example, how will you be able to locate information about your animal’s habitat?”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need to categorize their information.)</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attention on the table on their </a:t>
            </a:r>
            <a:r>
              <a:rPr lang="en" sz="1200" b="1" dirty="0">
                <a:solidFill>
                  <a:schemeClr val="dk1"/>
                </a:solidFill>
                <a:latin typeface="Calibri"/>
                <a:ea typeface="Calibri"/>
                <a:cs typeface="Calibri"/>
                <a:sym typeface="Calibri"/>
              </a:rPr>
              <a:t>Organizing Research note-catcher</a:t>
            </a:r>
            <a:r>
              <a:rPr lang="en" sz="1200" dirty="0">
                <a:solidFill>
                  <a:schemeClr val="dk1"/>
                </a:solidFill>
                <a:latin typeface="Calibri"/>
                <a:ea typeface="Calibri"/>
                <a:cs typeface="Calibri"/>
                <a:sym typeface="Calibri"/>
              </a:rPr>
              <a:t>. Point out the three unlabeled columns. If productive, cue students with a challenge: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“Can you figure out how to categorize the research you have collected? How could you label these columns to help you organize your information? I’ll give you three minutes to think and discuss with your expert groups."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prompt students to think about the questions they have been trying to answer through their research.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3 minutes to think about and discuss this with their expert groups.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their group ideas for categories. Guide them to consider the following: </a:t>
            </a:r>
            <a:r>
              <a:rPr lang="en" sz="1200" b="1" dirty="0">
                <a:solidFill>
                  <a:schemeClr val="dk1"/>
                </a:solidFill>
                <a:latin typeface="Calibri"/>
                <a:ea typeface="Calibri"/>
                <a:cs typeface="Calibri"/>
                <a:sym typeface="Calibri"/>
              </a:rPr>
              <a:t>1) Defense Mechanisms and How They Help the Animal to Survive, 2) Sources, 3) General Information (for information related to the other research questions about the animal’s appearance and habitat).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expand the conversation by giving an example, and to listen carefully: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“Can you give an example that would fit that category?”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“Who can repeat what your classmate said?”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chosen headings in the displayed </a:t>
            </a:r>
            <a:r>
              <a:rPr lang="en" sz="1200" b="1" dirty="0">
                <a:solidFill>
                  <a:schemeClr val="dk1"/>
                </a:solidFill>
                <a:latin typeface="Calibri"/>
                <a:ea typeface="Calibri"/>
                <a:cs typeface="Calibri"/>
                <a:sym typeface="Calibri"/>
              </a:rPr>
              <a:t>Millipede: Organizing Research note-catcher</a:t>
            </a:r>
            <a:r>
              <a:rPr lang="en" sz="1200" dirty="0">
                <a:solidFill>
                  <a:schemeClr val="dk1"/>
                </a:solidFill>
                <a:latin typeface="Calibri"/>
                <a:ea typeface="Calibri"/>
                <a:cs typeface="Calibri"/>
                <a:sym typeface="Calibri"/>
              </a:rPr>
              <a:t>. See </a:t>
            </a:r>
            <a:r>
              <a:rPr lang="en" sz="1200" b="1" dirty="0">
                <a:solidFill>
                  <a:schemeClr val="dk1"/>
                </a:solidFill>
                <a:latin typeface="Calibri"/>
                <a:ea typeface="Calibri"/>
                <a:cs typeface="Calibri"/>
                <a:sym typeface="Calibri"/>
              </a:rPr>
              <a:t>Millipede: Organizing Research note-catcher (example, for teacher reference)</a:t>
            </a:r>
            <a:r>
              <a:rPr lang="en" sz="1200" dirty="0">
                <a:solidFill>
                  <a:schemeClr val="dk1"/>
                </a:solidFill>
                <a:latin typeface="Calibri"/>
                <a:ea typeface="Calibri"/>
                <a:cs typeface="Calibri"/>
                <a:sym typeface="Calibri"/>
              </a:rPr>
              <a:t> as a guide.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completion of the </a:t>
            </a:r>
            <a:r>
              <a:rPr lang="en" sz="1200" b="1" dirty="0">
                <a:solidFill>
                  <a:schemeClr val="dk1"/>
                </a:solidFill>
                <a:latin typeface="Calibri"/>
                <a:ea typeface="Calibri"/>
                <a:cs typeface="Calibri"/>
                <a:sym typeface="Calibri"/>
              </a:rPr>
              <a:t>Organizing Research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confidence when reading: When selecting a student to read bullet points aloud, consider giving an opportunity to practice one of the points in advance as extra fluency work and as an opportunity to read publicly with success.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Repeat the question </a:t>
            </a:r>
            <a:r>
              <a:rPr lang="en" sz="1200" i="1" dirty="0">
                <a:solidFill>
                  <a:schemeClr val="dk1"/>
                </a:solidFill>
                <a:latin typeface="Calibri"/>
                <a:ea typeface="Calibri"/>
                <a:cs typeface="Calibri"/>
                <a:sym typeface="Calibri"/>
              </a:rPr>
              <a:t>“How can you ensure you are able to quickly find information?” </a:t>
            </a:r>
            <a:r>
              <a:rPr lang="en" sz="1200" dirty="0">
                <a:solidFill>
                  <a:schemeClr val="dk1"/>
                </a:solidFill>
                <a:latin typeface="Calibri"/>
                <a:ea typeface="Calibri"/>
                <a:cs typeface="Calibri"/>
                <a:sym typeface="Calibri"/>
              </a:rPr>
              <a:t>In addition, rephrase the question: </a:t>
            </a:r>
            <a:r>
              <a:rPr lang="en" sz="1200" i="1" dirty="0">
                <a:solidFill>
                  <a:schemeClr val="dk1"/>
                </a:solidFill>
                <a:latin typeface="Calibri"/>
                <a:ea typeface="Calibri"/>
                <a:cs typeface="Calibri"/>
                <a:sym typeface="Calibri"/>
              </a:rPr>
              <a:t>“You have a lot of evidence. Soon, we will start writing. How can we make it easy to find the right evidence?” </a:t>
            </a:r>
            <a:r>
              <a:rPr lang="en" sz="1200" dirty="0">
                <a:solidFill>
                  <a:schemeClr val="dk1"/>
                </a:solidFill>
                <a:latin typeface="Calibri"/>
                <a:ea typeface="Calibri"/>
                <a:cs typeface="Calibri"/>
                <a:sym typeface="Calibri"/>
              </a:rPr>
              <a:t>Repeat and rephrase student responses to the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Repeat the questions, “</a:t>
            </a:r>
            <a:r>
              <a:rPr lang="en" sz="1200" i="1" dirty="0">
                <a:solidFill>
                  <a:schemeClr val="dk1"/>
                </a:solidFill>
                <a:latin typeface="Calibri"/>
                <a:ea typeface="Calibri"/>
                <a:cs typeface="Calibri"/>
                <a:sym typeface="Calibri"/>
              </a:rPr>
              <a:t>How could you categorize the research you have collected?”</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“How could you label these columns to help you organize your information?”</a:t>
            </a:r>
            <a:r>
              <a:rPr lang="en" sz="1200" dirty="0">
                <a:solidFill>
                  <a:schemeClr val="dk1"/>
                </a:solidFill>
                <a:latin typeface="Calibri"/>
                <a:ea typeface="Calibri"/>
                <a:cs typeface="Calibri"/>
                <a:sym typeface="Calibri"/>
              </a:rPr>
              <a:t> In addition, rephrase the questions. Example: </a:t>
            </a:r>
            <a:r>
              <a:rPr lang="en" sz="1200" i="1" dirty="0">
                <a:solidFill>
                  <a:schemeClr val="dk1"/>
                </a:solidFill>
                <a:latin typeface="Calibri"/>
                <a:ea typeface="Calibri"/>
                <a:cs typeface="Calibri"/>
                <a:sym typeface="Calibri"/>
              </a:rPr>
              <a:t>“How can you put your pieces of research into different groups?”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Give students a couple of good examples of a column label—for example, General Information. Provide an example of a good piece of evidence to include in that column. Tell them: </a:t>
            </a:r>
            <a:r>
              <a:rPr lang="en" sz="1200" i="1" dirty="0">
                <a:solidFill>
                  <a:schemeClr val="dk1"/>
                </a:solidFill>
                <a:latin typeface="Calibri"/>
                <a:ea typeface="Calibri"/>
                <a:cs typeface="Calibri"/>
                <a:sym typeface="Calibri"/>
              </a:rPr>
              <a:t>“Think of three good category titles for the different parts of your research.” </a:t>
            </a: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8774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1F170AE-3C33-4AB5-BE3D-639D8BFD6DC1}"/>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879AFF5-6F48-46C5-83FF-E85DEAD2B230}"/>
              </a:ext>
            </a:extLst>
          </p:cNvPr>
          <p:cNvPicPr>
            <a:picLocks noChangeAspect="1"/>
          </p:cNvPicPr>
          <p:nvPr userDrawn="1"/>
        </p:nvPicPr>
        <p:blipFill>
          <a:blip r:embed="rId13"/>
          <a:stretch>
            <a:fillRect/>
          </a:stretch>
        </p:blipFill>
        <p:spPr>
          <a:xfrm>
            <a:off x="9218"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5"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2</a:t>
            </a:r>
            <a:r>
              <a:rPr lang="en" sz="3400"/>
              <a:t>: Lesson </a:t>
            </a:r>
            <a:r>
              <a:rPr lang="en"/>
              <a:t>5</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60-80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In this lesson, students organize their research into categories. The whole group determines the categories based on the </a:t>
            </a:r>
            <a:r>
              <a:rPr lang="en" sz="1600" b="1" dirty="0">
                <a:solidFill>
                  <a:schemeClr val="dk1"/>
                </a:solidFill>
              </a:rPr>
              <a:t>Performance Task anchor chart </a:t>
            </a:r>
            <a:r>
              <a:rPr lang="en" sz="1600" dirty="0">
                <a:solidFill>
                  <a:schemeClr val="dk1"/>
                </a:solidFill>
              </a:rPr>
              <a:t>and the questions they have been asking themselves during their research in previous lessons.</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organize my research into categories</a:t>
            </a: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Categorizing Information:  “Fight to Survive!”</a:t>
            </a:r>
            <a:endParaRPr/>
          </a:p>
        </p:txBody>
      </p:sp>
      <p:sp>
        <p:nvSpPr>
          <p:cNvPr id="190" name="Google Shape;190;p34"/>
          <p:cNvSpPr txBox="1">
            <a:spLocks noGrp="1"/>
          </p:cNvSpPr>
          <p:nvPr>
            <p:ph type="body" idx="1"/>
          </p:nvPr>
        </p:nvSpPr>
        <p:spPr>
          <a:xfrm>
            <a:off x="311700" y="1514125"/>
            <a:ext cx="8520600" cy="3054900"/>
          </a:xfrm>
          <a:prstGeom prst="rect">
            <a:avLst/>
          </a:prstGeom>
        </p:spPr>
        <p:txBody>
          <a:bodyPr spcFirstLastPara="1" wrap="square" lIns="91425" tIns="91425" rIns="91425" bIns="91425" anchor="t" anchorCtr="0">
            <a:noAutofit/>
          </a:bodyPr>
          <a:lstStyle/>
          <a:p>
            <a:pPr marL="457200" lvl="0" indent="-381000">
              <a:spcBef>
                <a:spcPts val="0"/>
              </a:spcBef>
              <a:spcAft>
                <a:spcPts val="0"/>
              </a:spcAft>
              <a:buSzPts val="2400"/>
              <a:buAutoNum type="arabicPeriod"/>
            </a:pPr>
            <a:r>
              <a:rPr lang="en" sz="2400" dirty="0"/>
              <a:t>Work with a partner to reread “Fight to Survive!</a:t>
            </a:r>
            <a:r>
              <a:rPr lang="en-US" sz="2400" dirty="0"/>
              <a:t>”</a:t>
            </a:r>
            <a:endParaRPr sz="2400" dirty="0"/>
          </a:p>
          <a:p>
            <a:pPr marL="457200" lvl="0" indent="-381000" rtl="0">
              <a:spcBef>
                <a:spcPts val="0"/>
              </a:spcBef>
              <a:spcAft>
                <a:spcPts val="0"/>
              </a:spcAft>
              <a:buClr>
                <a:schemeClr val="dk1"/>
              </a:buClr>
              <a:buSzPts val="2400"/>
              <a:buAutoNum type="arabicPeriod"/>
            </a:pPr>
            <a:r>
              <a:rPr lang="en" sz="2400" dirty="0">
                <a:solidFill>
                  <a:schemeClr val="dk1"/>
                </a:solidFill>
              </a:rPr>
              <a:t>Underline any information that is about the millipede.  (This can be either general information or information about millipede defense mechanisms.)</a:t>
            </a:r>
            <a:endParaRPr sz="2400" dirty="0">
              <a:solidFill>
                <a:schemeClr val="dk1"/>
              </a:solidFill>
            </a:endParaRPr>
          </a:p>
          <a:p>
            <a:pPr marL="457200" lvl="0" indent="-381000" rtl="0">
              <a:spcBef>
                <a:spcPts val="0"/>
              </a:spcBef>
              <a:spcAft>
                <a:spcPts val="0"/>
              </a:spcAft>
              <a:buClr>
                <a:schemeClr val="dk1"/>
              </a:buClr>
              <a:buSzPts val="2400"/>
              <a:buAutoNum type="arabicPeriod"/>
            </a:pPr>
            <a:r>
              <a:rPr lang="en" sz="2400" dirty="0">
                <a:solidFill>
                  <a:schemeClr val="dk1"/>
                </a:solidFill>
              </a:rPr>
              <a:t>How can this information be categorized?  Is it general information?  Or is it information about the millipede’s defense mechanisms and how they help the animal to survive?</a:t>
            </a:r>
            <a:endParaRPr sz="2400" dirty="0">
              <a:solidFill>
                <a:schemeClr val="dk1"/>
              </a:solidFill>
            </a:endParaRPr>
          </a:p>
        </p:txBody>
      </p:sp>
      <p:pic>
        <p:nvPicPr>
          <p:cNvPr id="5" name="Google Shape;181;p33"/>
          <p:cNvPicPr preferRelativeResize="0"/>
          <p:nvPr/>
        </p:nvPicPr>
        <p:blipFill>
          <a:blip r:embed="rId3">
            <a:alphaModFix/>
          </a:blip>
          <a:stretch>
            <a:fillRect/>
          </a:stretch>
        </p:blipFill>
        <p:spPr>
          <a:xfrm>
            <a:off x="8492556" y="4471331"/>
            <a:ext cx="651444" cy="61504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Millipede Research Organizer</a:t>
            </a:r>
            <a:endParaRPr/>
          </a:p>
        </p:txBody>
      </p:sp>
      <p:pic>
        <p:nvPicPr>
          <p:cNvPr id="197" name="Google Shape;197;p35"/>
          <p:cNvPicPr preferRelativeResize="0"/>
          <p:nvPr/>
        </p:nvPicPr>
        <p:blipFill rotWithShape="1">
          <a:blip r:embed="rId3">
            <a:alphaModFix/>
          </a:blip>
          <a:srcRect l="37667" t="24769" r="37875" b="16507"/>
          <a:stretch/>
        </p:blipFill>
        <p:spPr>
          <a:xfrm rot="5400000">
            <a:off x="946930" y="517245"/>
            <a:ext cx="3629725" cy="4900201"/>
          </a:xfrm>
          <a:prstGeom prst="rect">
            <a:avLst/>
          </a:prstGeom>
          <a:noFill/>
          <a:ln w="19050" cap="flat" cmpd="sng">
            <a:solidFill>
              <a:schemeClr val="dk2"/>
            </a:solidFill>
            <a:prstDash val="solid"/>
            <a:round/>
            <a:headEnd type="none" w="sm" len="sm"/>
            <a:tailEnd type="none" w="sm" len="sm"/>
          </a:ln>
        </p:spPr>
      </p:pic>
      <p:sp>
        <p:nvSpPr>
          <p:cNvPr id="199" name="Google Shape;199;p35"/>
          <p:cNvSpPr txBox="1"/>
          <p:nvPr/>
        </p:nvSpPr>
        <p:spPr>
          <a:xfrm>
            <a:off x="5340725" y="1150950"/>
            <a:ext cx="3699000" cy="3629700"/>
          </a:xfrm>
          <a:prstGeom prst="rect">
            <a:avLst/>
          </a:prstGeom>
          <a:noFill/>
          <a:ln>
            <a:noFill/>
          </a:ln>
        </p:spPr>
        <p:txBody>
          <a:bodyPr spcFirstLastPara="1" wrap="square" lIns="91425" tIns="91425" rIns="91425" bIns="91425" anchor="t" anchorCtr="0">
            <a:noAutofit/>
          </a:bodyPr>
          <a:lstStyle/>
          <a:p>
            <a:pPr marL="457200" lvl="0" indent="-342900">
              <a:spcBef>
                <a:spcPts val="0"/>
              </a:spcBef>
              <a:spcAft>
                <a:spcPts val="0"/>
              </a:spcAft>
              <a:buSzPts val="1800"/>
              <a:buFont typeface="Century Gothic"/>
              <a:buChar char="●"/>
            </a:pPr>
            <a:r>
              <a:rPr lang="en" sz="1800">
                <a:latin typeface="Century Gothic"/>
                <a:ea typeface="Century Gothic"/>
                <a:cs typeface="Century Gothic"/>
                <a:sym typeface="Century Gothic"/>
              </a:rPr>
              <a:t>As I read the text aloud, look for information that might fit in the general information column or the defense mechanism column of your note-catcher.</a:t>
            </a: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p>
            <a:pPr marL="457200" lvl="0" indent="-342900">
              <a:spcBef>
                <a:spcPts val="0"/>
              </a:spcBef>
              <a:spcAft>
                <a:spcPts val="0"/>
              </a:spcAft>
              <a:buSzPts val="1800"/>
              <a:buFont typeface="Century Gothic"/>
              <a:buChar char="●"/>
            </a:pPr>
            <a:r>
              <a:rPr lang="en" sz="1800">
                <a:latin typeface="Century Gothic"/>
                <a:ea typeface="Century Gothic"/>
                <a:cs typeface="Century Gothic"/>
                <a:sym typeface="Century Gothic"/>
              </a:rPr>
              <a:t>Now you will do the same for your animal in your expert groups on your note-catchers.</a:t>
            </a:r>
            <a:endParaRPr sz="1800">
              <a:latin typeface="Century Gothic"/>
              <a:ea typeface="Century Gothic"/>
              <a:cs typeface="Century Gothic"/>
              <a:sym typeface="Century Gothic"/>
            </a:endParaRPr>
          </a:p>
        </p:txBody>
      </p:sp>
      <p:pic>
        <p:nvPicPr>
          <p:cNvPr id="6" name="Google Shape;175;p32"/>
          <p:cNvPicPr preferRelativeResize="0"/>
          <p:nvPr/>
        </p:nvPicPr>
        <p:blipFill>
          <a:blip r:embed="rId4">
            <a:alphaModFix/>
          </a:blip>
          <a:stretch>
            <a:fillRect/>
          </a:stretch>
        </p:blipFill>
        <p:spPr>
          <a:xfrm>
            <a:off x="8267604" y="4370604"/>
            <a:ext cx="695325" cy="571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Review Learning Targets</a:t>
            </a:r>
            <a:endParaRPr/>
          </a:p>
        </p:txBody>
      </p:sp>
      <p:sp>
        <p:nvSpPr>
          <p:cNvPr id="205" name="Google Shape;205;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organize my research into categories</a:t>
            </a:r>
            <a:endParaRPr sz="2400"/>
          </a:p>
        </p:txBody>
      </p:sp>
      <p:pic>
        <p:nvPicPr>
          <p:cNvPr id="206" name="Google Shape;206;p36"/>
          <p:cNvPicPr preferRelativeResize="0"/>
          <p:nvPr/>
        </p:nvPicPr>
        <p:blipFill>
          <a:blip r:embed="rId3">
            <a:alphaModFix/>
          </a:blip>
          <a:stretch>
            <a:fillRect/>
          </a:stretch>
        </p:blipFill>
        <p:spPr>
          <a:xfrm>
            <a:off x="8357857" y="4474028"/>
            <a:ext cx="677286" cy="49545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Mix and Mingle: Animal Defense Freeze Frame</a:t>
            </a:r>
            <a:endParaRPr/>
          </a:p>
        </p:txBody>
      </p:sp>
      <p:sp>
        <p:nvSpPr>
          <p:cNvPr id="212" name="Google Shape;212;p37"/>
          <p:cNvSpPr txBox="1">
            <a:spLocks noGrp="1"/>
          </p:cNvSpPr>
          <p:nvPr>
            <p:ph type="body" idx="1"/>
          </p:nvPr>
        </p:nvSpPr>
        <p:spPr>
          <a:xfrm>
            <a:off x="311700" y="1447125"/>
            <a:ext cx="8520600" cy="31218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AutoNum type="arabicPeriod"/>
            </a:pPr>
            <a:r>
              <a:rPr lang="en" dirty="0"/>
              <a:t>Move around until you hear the music stop</a:t>
            </a:r>
            <a:r>
              <a:rPr lang="en-US" dirty="0"/>
              <a:t>.</a:t>
            </a:r>
            <a:endParaRPr dirty="0"/>
          </a:p>
          <a:p>
            <a:pPr marL="457200" lvl="0" indent="-342900" rtl="0">
              <a:spcBef>
                <a:spcPts val="0"/>
              </a:spcBef>
              <a:spcAft>
                <a:spcPts val="0"/>
              </a:spcAft>
              <a:buSzPts val="1800"/>
              <a:buAutoNum type="arabicPeriod"/>
            </a:pPr>
            <a:r>
              <a:rPr lang="en" dirty="0"/>
              <a:t>When the music stops, pair up with the person closest to you and act out a defense mechanism in a freeze frame fashion</a:t>
            </a:r>
            <a:r>
              <a:rPr lang="en-US" dirty="0"/>
              <a:t>.</a:t>
            </a:r>
            <a:endParaRPr dirty="0"/>
          </a:p>
          <a:p>
            <a:pPr marL="457200" lvl="0" indent="-342900" rtl="0">
              <a:spcBef>
                <a:spcPts val="0"/>
              </a:spcBef>
              <a:spcAft>
                <a:spcPts val="0"/>
              </a:spcAft>
              <a:buSzPts val="1800"/>
              <a:buAutoNum type="arabicPeriod"/>
            </a:pPr>
            <a:r>
              <a:rPr lang="en" dirty="0"/>
              <a:t>Your partner will try to guess that animal that you are</a:t>
            </a:r>
            <a:r>
              <a:rPr lang="en-US" dirty="0"/>
              <a:t>.</a:t>
            </a:r>
            <a:endParaRPr dirty="0"/>
          </a:p>
        </p:txBody>
      </p:sp>
      <p:pic>
        <p:nvPicPr>
          <p:cNvPr id="213" name="Google Shape;213;p37"/>
          <p:cNvPicPr preferRelativeResize="0"/>
          <p:nvPr/>
        </p:nvPicPr>
        <p:blipFill>
          <a:blip r:embed="rId3">
            <a:alphaModFix/>
          </a:blip>
          <a:stretch>
            <a:fillRect/>
          </a:stretch>
        </p:blipFill>
        <p:spPr>
          <a:xfrm>
            <a:off x="8458198" y="4522307"/>
            <a:ext cx="493843" cy="503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Homework: Accountable Research Reading</a:t>
            </a:r>
            <a:endParaRPr sz="3000"/>
          </a:p>
        </p:txBody>
      </p:sp>
      <p:sp>
        <p:nvSpPr>
          <p:cNvPr id="219" name="Google Shape;219;p38"/>
          <p:cNvSpPr txBox="1">
            <a:spLocks noGrp="1"/>
          </p:cNvSpPr>
          <p:nvPr>
            <p:ph type="body" idx="1"/>
          </p:nvPr>
        </p:nvSpPr>
        <p:spPr>
          <a:xfrm>
            <a:off x="466675" y="935224"/>
            <a:ext cx="6255900" cy="2583000"/>
          </a:xfrm>
          <a:prstGeom prst="rect">
            <a:avLst/>
          </a:prstGeom>
        </p:spPr>
        <p:txBody>
          <a:bodyPr spcFirstLastPara="1" wrap="square" lIns="91425" tIns="91425" rIns="91425" bIns="91425" anchor="t" anchorCtr="0">
            <a:noAutofit/>
          </a:bodyPr>
          <a:lstStyle/>
          <a:p>
            <a:pPr marL="457200" lvl="0" indent="-342900" rtl="0">
              <a:lnSpc>
                <a:spcPct val="100000"/>
              </a:lnSpc>
              <a:spcBef>
                <a:spcPts val="0"/>
              </a:spcBef>
              <a:spcAft>
                <a:spcPts val="0"/>
              </a:spcAft>
              <a:buSzPts val="1800"/>
              <a:buAutoNum type="arabicPeriod"/>
            </a:pPr>
            <a:r>
              <a:rPr lang="en" sz="1800" dirty="0"/>
              <a:t>Take out Independent Reading Journal.</a:t>
            </a:r>
            <a:endParaRPr sz="1800" dirty="0"/>
          </a:p>
          <a:p>
            <a:pPr marL="457200" lvl="0" indent="-342900" rtl="0">
              <a:lnSpc>
                <a:spcPct val="100000"/>
              </a:lnSpc>
              <a:spcBef>
                <a:spcPts val="0"/>
              </a:spcBef>
              <a:spcAft>
                <a:spcPts val="0"/>
              </a:spcAft>
              <a:buSzPts val="1800"/>
              <a:buAutoNum type="arabicPeriod"/>
            </a:pPr>
            <a:r>
              <a:rPr lang="en" sz="1800" dirty="0"/>
              <a:t>Select a prompt.</a:t>
            </a:r>
            <a:endParaRPr sz="1800" dirty="0"/>
          </a:p>
          <a:p>
            <a:pPr marL="457200" lvl="0" indent="-342900" rtl="0">
              <a:lnSpc>
                <a:spcPct val="100000"/>
              </a:lnSpc>
              <a:spcBef>
                <a:spcPts val="0"/>
              </a:spcBef>
              <a:spcAft>
                <a:spcPts val="0"/>
              </a:spcAft>
              <a:buSzPts val="1800"/>
              <a:buAutoNum type="arabicPeriod"/>
            </a:pPr>
            <a:r>
              <a:rPr lang="en" sz="1800" dirty="0"/>
              <a:t>Copy prompt into front of independent reading journal.</a:t>
            </a:r>
            <a:endParaRPr sz="1800" dirty="0"/>
          </a:p>
          <a:p>
            <a:pPr marL="457200" lvl="0" indent="-342900" rtl="0">
              <a:lnSpc>
                <a:spcPct val="100000"/>
              </a:lnSpc>
              <a:spcBef>
                <a:spcPts val="0"/>
              </a:spcBef>
              <a:spcAft>
                <a:spcPts val="0"/>
              </a:spcAft>
              <a:buSzPts val="1800"/>
              <a:buAutoNum type="arabicPeriod"/>
            </a:pPr>
            <a:r>
              <a:rPr lang="en" sz="1800" dirty="0"/>
              <a:t>Respond to prompt for HW.</a:t>
            </a:r>
            <a:endParaRPr sz="1800" dirty="0"/>
          </a:p>
          <a:p>
            <a:pPr marL="0" lvl="0" indent="0" rtl="0">
              <a:lnSpc>
                <a:spcPct val="100000"/>
              </a:lnSpc>
              <a:spcBef>
                <a:spcPts val="0"/>
              </a:spcBef>
              <a:spcAft>
                <a:spcPts val="0"/>
              </a:spcAft>
              <a:buNone/>
            </a:pPr>
            <a:endParaRPr sz="1800" dirty="0"/>
          </a:p>
          <a:p>
            <a:pPr marL="0" lvl="0" indent="0" rtl="0">
              <a:lnSpc>
                <a:spcPct val="100000"/>
              </a:lnSpc>
              <a:spcBef>
                <a:spcPts val="0"/>
              </a:spcBef>
              <a:spcAft>
                <a:spcPts val="0"/>
              </a:spcAft>
              <a:buNone/>
            </a:pPr>
            <a:endParaRPr sz="1800" dirty="0"/>
          </a:p>
          <a:p>
            <a:pPr marL="0" lvl="0" indent="0" rtl="0">
              <a:lnSpc>
                <a:spcPct val="100000"/>
              </a:lnSpc>
              <a:spcBef>
                <a:spcPts val="0"/>
              </a:spcBef>
              <a:spcAft>
                <a:spcPts val="0"/>
              </a:spcAft>
              <a:buNone/>
            </a:pPr>
            <a:r>
              <a:rPr lang="en" sz="1800" dirty="0"/>
              <a:t>B. Categorize research from your independent research reading. Determine categories depending on the information you are research reading. Use the </a:t>
            </a:r>
            <a:r>
              <a:rPr lang="en" sz="1800" b="1" dirty="0"/>
              <a:t>Categorizing and Organizing Information graphic organizer </a:t>
            </a:r>
            <a:r>
              <a:rPr lang="en" sz="1800" dirty="0"/>
              <a:t>in your Unit 2 homework packet.</a:t>
            </a:r>
            <a:endParaRPr sz="1800" dirty="0"/>
          </a:p>
          <a:p>
            <a:pPr marL="0" lvl="0" indent="0" rtl="0">
              <a:lnSpc>
                <a:spcPct val="100000"/>
              </a:lnSpc>
              <a:spcBef>
                <a:spcPts val="0"/>
              </a:spcBef>
              <a:spcAft>
                <a:spcPts val="0"/>
              </a:spcAft>
              <a:buNone/>
            </a:pPr>
            <a:endParaRPr sz="1100" dirty="0">
              <a:solidFill>
                <a:srgbClr val="444444"/>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25" name="Google Shape;225;p39"/>
          <p:cNvSpPr txBox="1">
            <a:spLocks noGrp="1"/>
          </p:cNvSpPr>
          <p:nvPr>
            <p:ph type="body" idx="1"/>
          </p:nvPr>
        </p:nvSpPr>
        <p:spPr>
          <a:xfrm>
            <a:off x="181400" y="971200"/>
            <a:ext cx="8848200" cy="3895800"/>
          </a:xfrm>
          <a:prstGeom prst="rect">
            <a:avLst/>
          </a:prstGeom>
        </p:spPr>
        <p:txBody>
          <a:bodyPr spcFirstLastPara="1" wrap="square" lIns="91425" tIns="91425" rIns="91425" bIns="91425" anchor="t" anchorCtr="0">
            <a:noAutofit/>
          </a:bodyPr>
          <a:lstStyle/>
          <a:p>
            <a:pPr marL="457200" lvl="0" indent="-298450" rtl="0">
              <a:spcBef>
                <a:spcPts val="0"/>
              </a:spcBef>
              <a:spcAft>
                <a:spcPts val="0"/>
              </a:spcAft>
              <a:buClr>
                <a:schemeClr val="dk1"/>
              </a:buClr>
              <a:buSzPts val="1100"/>
              <a:buAutoNum type="arabicPeriod"/>
            </a:pPr>
            <a:r>
              <a:rPr lang="en" sz="1100" dirty="0">
                <a:solidFill>
                  <a:schemeClr val="dk1"/>
                </a:solidFill>
              </a:rPr>
              <a:t>Take out Independent Reading Journal.</a:t>
            </a:r>
            <a:endParaRPr sz="1100" dirty="0">
              <a:solidFill>
                <a:schemeClr val="dk1"/>
              </a:solidFill>
            </a:endParaRPr>
          </a:p>
          <a:p>
            <a:pPr marL="457200" lvl="0" indent="-298450" rtl="0">
              <a:spcBef>
                <a:spcPts val="0"/>
              </a:spcBef>
              <a:spcAft>
                <a:spcPts val="0"/>
              </a:spcAft>
              <a:buClr>
                <a:schemeClr val="dk1"/>
              </a:buClr>
              <a:buSzPts val="1100"/>
              <a:buAutoNum type="arabicPeriod"/>
            </a:pPr>
            <a:r>
              <a:rPr lang="en" sz="1100" dirty="0">
                <a:solidFill>
                  <a:schemeClr val="dk1"/>
                </a:solidFill>
              </a:rPr>
              <a:t>Select a prompt.</a:t>
            </a:r>
            <a:endParaRPr sz="1100" dirty="0">
              <a:solidFill>
                <a:schemeClr val="dk1"/>
              </a:solidFill>
            </a:endParaRPr>
          </a:p>
          <a:p>
            <a:pPr marL="457200" lvl="0" indent="-298450" rtl="0">
              <a:spcBef>
                <a:spcPts val="0"/>
              </a:spcBef>
              <a:spcAft>
                <a:spcPts val="0"/>
              </a:spcAft>
              <a:buClr>
                <a:schemeClr val="dk1"/>
              </a:buClr>
              <a:buSzPts val="1100"/>
              <a:buAutoNum type="arabicPeriod"/>
            </a:pPr>
            <a:r>
              <a:rPr lang="en" sz="1100" dirty="0">
                <a:solidFill>
                  <a:schemeClr val="dk1"/>
                </a:solidFill>
              </a:rPr>
              <a:t>Copy prompt into front of independent reading journal.</a:t>
            </a:r>
            <a:endParaRPr sz="1100" dirty="0">
              <a:solidFill>
                <a:schemeClr val="dk1"/>
              </a:solidFill>
            </a:endParaRPr>
          </a:p>
          <a:p>
            <a:pPr marL="457200" lvl="0" indent="-298450" rtl="0">
              <a:spcBef>
                <a:spcPts val="0"/>
              </a:spcBef>
              <a:spcAft>
                <a:spcPts val="0"/>
              </a:spcAft>
              <a:buClr>
                <a:schemeClr val="dk1"/>
              </a:buClr>
              <a:buSzPts val="1100"/>
              <a:buAutoNum type="arabicPeriod"/>
            </a:pPr>
            <a:r>
              <a:rPr lang="en" sz="1100" dirty="0">
                <a:solidFill>
                  <a:schemeClr val="dk1"/>
                </a:solidFill>
              </a:rPr>
              <a:t>Respond to prompt for HW.</a:t>
            </a:r>
            <a:endParaRPr sz="1100" dirty="0">
              <a:solidFill>
                <a:schemeClr val="dk1"/>
              </a:solidFill>
            </a:endParaRPr>
          </a:p>
          <a:p>
            <a:pPr marL="0" lvl="0" indent="0" rtl="0">
              <a:spcBef>
                <a:spcPts val="0"/>
              </a:spcBef>
              <a:spcAft>
                <a:spcPts val="0"/>
              </a:spcAft>
              <a:buNone/>
            </a:pPr>
            <a:endParaRPr sz="1100" dirty="0">
              <a:solidFill>
                <a:schemeClr val="dk1"/>
              </a:solidFill>
            </a:endParaRPr>
          </a:p>
          <a:p>
            <a:pPr marL="0" lvl="0" indent="0" algn="ctr" rtl="0">
              <a:spcBef>
                <a:spcPts val="0"/>
              </a:spcBef>
              <a:spcAft>
                <a:spcPts val="0"/>
              </a:spcAft>
              <a:buClr>
                <a:schemeClr val="dk1"/>
              </a:buClr>
              <a:buFont typeface="Arial"/>
              <a:buNone/>
            </a:pPr>
            <a:r>
              <a:rPr lang="en" sz="1300" b="1" dirty="0">
                <a:solidFill>
                  <a:schemeClr val="dk1"/>
                </a:solidFill>
              </a:rPr>
              <a:t>Module 2: Journal Prompts</a:t>
            </a:r>
            <a:endParaRPr sz="1300" b="1" dirty="0">
              <a:solidFill>
                <a:schemeClr val="dk1"/>
              </a:solidFill>
            </a:endParaRPr>
          </a:p>
          <a:p>
            <a:pPr marL="457200" lvl="0" indent="-298450" rtl="0">
              <a:lnSpc>
                <a:spcPct val="115000"/>
              </a:lnSpc>
              <a:spcBef>
                <a:spcPts val="900"/>
              </a:spcBef>
              <a:spcAft>
                <a:spcPts val="0"/>
              </a:spcAft>
              <a:buClr>
                <a:schemeClr val="dk1"/>
              </a:buClr>
              <a:buSzPts val="1100"/>
              <a:buChar char="●"/>
            </a:pPr>
            <a:r>
              <a:rPr lang="en" sz="1100" dirty="0">
                <a:solidFill>
                  <a:schemeClr val="dk1"/>
                </a:solidFill>
              </a:rPr>
              <a:t>Record 2–3 facts in your own words about animals or animal defenses that you found out in your research reading today.</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What questions do you have about animals or animal defenses after reading?</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What would you like to research further after reading? Why?</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Summarize your research reading today in no more than 4 sentences.</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How would you describe the setting of the particular part of the</a:t>
            </a:r>
            <a:br>
              <a:rPr lang="en" sz="1100" dirty="0">
                <a:solidFill>
                  <a:schemeClr val="dk1"/>
                </a:solidFill>
              </a:rPr>
            </a:br>
            <a:r>
              <a:rPr lang="en" sz="1100" dirty="0">
                <a:solidFill>
                  <a:schemeClr val="dk1"/>
                </a:solidFill>
              </a:rPr>
              <a:t>text you read?</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What do you think is going to happen next? Why?</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Summarize the pages you just read in no more than 4 sentences.</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What is the main idea of the part of the text you just read?</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Think about the title of your text. Why do you think the author</a:t>
            </a:r>
            <a:br>
              <a:rPr lang="en" sz="1100" dirty="0">
                <a:solidFill>
                  <a:schemeClr val="dk1"/>
                </a:solidFill>
              </a:rPr>
            </a:br>
            <a:r>
              <a:rPr lang="en" sz="1100" dirty="0">
                <a:solidFill>
                  <a:schemeClr val="dk1"/>
                </a:solidFill>
              </a:rPr>
              <a:t>chose this title?</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What are two new words you learned in this text? Tell about the</a:t>
            </a:r>
            <a:br>
              <a:rPr lang="en" sz="1100" dirty="0">
                <a:solidFill>
                  <a:schemeClr val="dk1"/>
                </a:solidFill>
              </a:rPr>
            </a:br>
            <a:r>
              <a:rPr lang="en-US" sz="1100" dirty="0">
                <a:solidFill>
                  <a:schemeClr val="dk1"/>
                </a:solidFill>
              </a:rPr>
              <a:t>w</a:t>
            </a:r>
            <a:r>
              <a:rPr lang="en" sz="1100" dirty="0">
                <a:solidFill>
                  <a:schemeClr val="dk1"/>
                </a:solidFill>
              </a:rPr>
              <a:t>ords.</a:t>
            </a:r>
            <a:endParaRPr sz="1100" dirty="0">
              <a:solidFill>
                <a:schemeClr val="dk1"/>
              </a:solidFill>
            </a:endParaRPr>
          </a:p>
          <a:p>
            <a:pPr lvl="0" indent="-311150">
              <a:lnSpc>
                <a:spcPct val="115000"/>
              </a:lnSpc>
              <a:buClr>
                <a:schemeClr val="dk1"/>
              </a:buClr>
              <a:buSzPts val="1300"/>
            </a:pPr>
            <a:r>
              <a:rPr lang="en" sz="1100" dirty="0">
                <a:solidFill>
                  <a:schemeClr val="dk1"/>
                </a:solidFill>
              </a:rPr>
              <a:t>Choose a picture, chart, graph, or diagram from your text. </a:t>
            </a:r>
            <a:r>
              <a:rPr lang="en" sz="1100" dirty="0"/>
              <a:t>Explain how the information you learned from the image helped you understand the text. </a:t>
            </a:r>
            <a:br>
              <a:rPr lang="en" sz="1100" dirty="0"/>
            </a:br>
            <a:br>
              <a:rPr lang="en" sz="1100" dirty="0">
                <a:solidFill>
                  <a:schemeClr val="dk1"/>
                </a:solidFill>
              </a:rPr>
            </a:br>
            <a:endParaRPr sz="1100" dirty="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32" name="Google Shape;232;p40"/>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233" name="Google Shape;233;p40"/>
          <p:cNvGraphicFramePr/>
          <p:nvPr/>
        </p:nvGraphicFramePr>
        <p:xfrm>
          <a:off x="952500" y="3122350"/>
          <a:ext cx="7239000" cy="1859220"/>
        </p:xfrm>
        <a:graphic>
          <a:graphicData uri="http://schemas.openxmlformats.org/drawingml/2006/table">
            <a:tbl>
              <a:tblPr>
                <a:noFill/>
                <a:tableStyleId>{102DFB65-2EAD-417A-BF7E-429E75C1686D}</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17500" rtl="0">
              <a:lnSpc>
                <a:spcPct val="90000"/>
              </a:lnSpc>
              <a:spcBef>
                <a:spcPts val="1000"/>
              </a:spcBef>
              <a:spcAft>
                <a:spcPts val="0"/>
              </a:spcAft>
              <a:buClrTx/>
              <a:buSzPct val="100000"/>
              <a:buChar char="●"/>
            </a:pPr>
            <a:r>
              <a:rPr lang="en" dirty="0">
                <a:solidFill>
                  <a:schemeClr val="tx1"/>
                </a:solidFill>
              </a:rPr>
              <a:t>Read through Lesson 5 </a:t>
            </a:r>
            <a:r>
              <a:rPr lang="en" u="sng" dirty="0">
                <a:solidFill>
                  <a:schemeClr val="tx1"/>
                </a:solidFill>
                <a:hlinkClick r:id="rId3"/>
              </a:rPr>
              <a:t>here</a:t>
            </a:r>
            <a:r>
              <a:rPr lang="en-US" u="sng" dirty="0">
                <a:solidFill>
                  <a:schemeClr val="tx1"/>
                </a:solidFill>
              </a:rPr>
              <a:t>.</a:t>
            </a:r>
            <a:endParaRPr dirty="0">
              <a:solidFill>
                <a:schemeClr val="tx1"/>
              </a:solidFill>
            </a:endParaRPr>
          </a:p>
          <a:p>
            <a:pPr marL="457200" lvl="0" indent="-317500" rtl="0">
              <a:lnSpc>
                <a:spcPct val="100000"/>
              </a:lnSpc>
              <a:spcBef>
                <a:spcPts val="0"/>
              </a:spcBef>
              <a:spcAft>
                <a:spcPts val="0"/>
              </a:spcAft>
              <a:buClrTx/>
              <a:buSzPct val="100000"/>
              <a:buFont typeface="Georgia"/>
              <a:buChar char="●"/>
            </a:pPr>
            <a:r>
              <a:rPr lang="en" dirty="0">
                <a:solidFill>
                  <a:schemeClr val="tx1"/>
                </a:solidFill>
              </a:rPr>
              <a:t>In this lesson, students organize their research into categories. The whole group determines the categories based on the </a:t>
            </a:r>
            <a:r>
              <a:rPr lang="en" b="1" dirty="0">
                <a:solidFill>
                  <a:schemeClr val="tx1"/>
                </a:solidFill>
              </a:rPr>
              <a:t>Performance Task anchor chart </a:t>
            </a:r>
            <a:r>
              <a:rPr lang="en" dirty="0">
                <a:solidFill>
                  <a:schemeClr val="tx1"/>
                </a:solidFill>
              </a:rPr>
              <a:t>and the questions they have been asking themselves during their research in previous lessons.</a:t>
            </a:r>
            <a:endParaRPr dirty="0">
              <a:solidFill>
                <a:schemeClr val="tx1"/>
              </a:solidFill>
            </a:endParaRPr>
          </a:p>
          <a:p>
            <a:pPr marL="457200" lvl="0" indent="-317500" rtl="0">
              <a:lnSpc>
                <a:spcPct val="100000"/>
              </a:lnSpc>
              <a:spcBef>
                <a:spcPts val="0"/>
              </a:spcBef>
              <a:spcAft>
                <a:spcPts val="0"/>
              </a:spcAft>
              <a:buClrTx/>
              <a:buSzPct val="100000"/>
              <a:buChar char="●"/>
            </a:pPr>
            <a:r>
              <a:rPr lang="en" dirty="0">
                <a:solidFill>
                  <a:schemeClr val="tx1"/>
                </a:solidFill>
              </a:rPr>
              <a:t>In Work Time A, it is important that students understand the priority of the defense mechanisms information from their research. When students are choosing categories to organize their writing, one of the columns should be for defense mechanisms and how they help the animal to survive.</a:t>
            </a:r>
            <a:endParaRPr dirty="0">
              <a:solidFill>
                <a:schemeClr val="tx1"/>
              </a:solidFill>
            </a:endParaRPr>
          </a:p>
          <a:p>
            <a:pPr marL="457200" lvl="0" indent="0" rtl="0">
              <a:lnSpc>
                <a:spcPct val="90000"/>
              </a:lnSpc>
              <a:spcBef>
                <a:spcPts val="1000"/>
              </a:spcBef>
              <a:spcAft>
                <a:spcPts val="0"/>
              </a:spcAft>
              <a:buNone/>
            </a:pPr>
            <a:endParaRPr sz="14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400"/>
              <a:buFont typeface="Century Gothic"/>
              <a:buNone/>
            </a:pPr>
            <a:r>
              <a:rPr lang="en"/>
              <a:t>Grade 4: Module 2: Unit 2: Lesson 5</a:t>
            </a:r>
            <a:endParaRPr/>
          </a:p>
          <a:p>
            <a:pPr marL="0" lvl="0" indent="0" rtl="0">
              <a:lnSpc>
                <a:spcPct val="90000"/>
              </a:lnSpc>
              <a:spcBef>
                <a:spcPts val="0"/>
              </a:spcBef>
              <a:spcAft>
                <a:spcPts val="0"/>
              </a:spcAft>
              <a:buClr>
                <a:schemeClr val="dk1"/>
              </a:buClr>
              <a:buSzPts val="3400"/>
              <a:buFont typeface="Century Gothic"/>
              <a:buNone/>
            </a:pPr>
            <a:r>
              <a:rPr lang="en" sz="1800" b="1"/>
              <a:t>Teacher slide, before teaching.</a:t>
            </a:r>
            <a:endParaRPr/>
          </a:p>
        </p:txBody>
      </p:sp>
      <p:sp>
        <p:nvSpPr>
          <p:cNvPr id="142" name="Google Shape;142;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5: </a:t>
            </a:r>
            <a:r>
              <a:rPr lang="en" i="1">
                <a:solidFill>
                  <a:schemeClr val="dk1"/>
                </a:solidFill>
              </a:rPr>
              <a:t>Materials and Student Pairings</a:t>
            </a:r>
            <a:endParaRPr i="1">
              <a:solidFill>
                <a:schemeClr val="dk1"/>
              </a:solidFill>
            </a:endParaRPr>
          </a:p>
          <a:p>
            <a:pPr marL="0" lvl="0" indent="0" rtl="0">
              <a:spcBef>
                <a:spcPts val="0"/>
              </a:spcBef>
              <a:spcAft>
                <a:spcPts val="0"/>
              </a:spcAft>
              <a:buClr>
                <a:schemeClr val="dk1"/>
              </a:buClr>
              <a:buSzPts val="1800"/>
              <a:buFont typeface="Century Gothic"/>
              <a:buNone/>
            </a:pP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Work will be completed in Expert Groups</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Generating Categories to Organize Research</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Expert Group Work:  Organizing Research</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Mix and Mingle:  Animal Defenses Freeze Frame; prepare music for the protocol</a:t>
            </a:r>
            <a:endParaRPr>
              <a:solidFill>
                <a:schemeClr val="dk1"/>
              </a:solidFill>
            </a:endParaRPr>
          </a:p>
          <a:p>
            <a:pPr marL="0" lvl="0" indent="0">
              <a:spcBef>
                <a:spcPts val="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8" name="Google Shape;148;p2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5:</a:t>
            </a:r>
            <a:endParaRPr i="1">
              <a:solidFill>
                <a:schemeClr val="dk1"/>
              </a:solidFill>
            </a:endParaRPr>
          </a:p>
          <a:p>
            <a:pPr marL="0" lvl="0" indent="0"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42900" rtl="0">
              <a:lnSpc>
                <a:spcPct val="90000"/>
              </a:lnSpc>
              <a:spcBef>
                <a:spcPts val="1000"/>
              </a:spcBef>
              <a:spcAft>
                <a:spcPts val="0"/>
              </a:spcAft>
              <a:buClr>
                <a:schemeClr val="dk1"/>
              </a:buClr>
              <a:buSzPts val="1800"/>
              <a:buChar char="●"/>
            </a:pPr>
            <a:r>
              <a:rPr lang="en">
                <a:solidFill>
                  <a:schemeClr val="dk1"/>
                </a:solidFill>
              </a:rPr>
              <a:t>Mix and Mingle Protocol</a:t>
            </a:r>
            <a:endParaRPr>
              <a:solidFill>
                <a:schemeClr val="dk1"/>
              </a:solidFill>
            </a:endParaRPr>
          </a:p>
        </p:txBody>
      </p:sp>
      <p:pic>
        <p:nvPicPr>
          <p:cNvPr id="149" name="Google Shape;149;p28"/>
          <p:cNvPicPr preferRelativeResize="0"/>
          <p:nvPr/>
        </p:nvPicPr>
        <p:blipFill>
          <a:blip r:embed="rId3">
            <a:alphaModFix/>
          </a:blip>
          <a:stretch>
            <a:fillRect/>
          </a:stretch>
        </p:blipFill>
        <p:spPr>
          <a:xfrm>
            <a:off x="7639600" y="4259025"/>
            <a:ext cx="707625" cy="7076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5</a:t>
            </a:r>
            <a:endParaRPr sz="4000" b="1">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4552F7DC-30F2-41A5-8D45-E2DDBB500A55}"/>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60" name="Google Shape;160;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a:t>What are we learning and doing today?</a:t>
            </a:r>
            <a:endParaRPr sz="2400"/>
          </a:p>
          <a:p>
            <a:pPr marL="457200" lvl="0" indent="-355600" rtl="0">
              <a:lnSpc>
                <a:spcPct val="100000"/>
              </a:lnSpc>
              <a:spcBef>
                <a:spcPts val="0"/>
              </a:spcBef>
              <a:spcAft>
                <a:spcPts val="0"/>
              </a:spcAft>
              <a:buSzPts val="2000"/>
              <a:buChar char="●"/>
            </a:pPr>
            <a:r>
              <a:rPr lang="en" sz="2000"/>
              <a:t>Finding the gist of unfamiliar vocabulary,</a:t>
            </a:r>
            <a:endParaRPr sz="2000"/>
          </a:p>
          <a:p>
            <a:pPr marL="457200" lvl="0" indent="-355600" rtl="0">
              <a:lnSpc>
                <a:spcPct val="100000"/>
              </a:lnSpc>
              <a:spcBef>
                <a:spcPts val="0"/>
              </a:spcBef>
              <a:spcAft>
                <a:spcPts val="0"/>
              </a:spcAft>
              <a:buSzPts val="2000"/>
              <a:buChar char="●"/>
            </a:pPr>
            <a:r>
              <a:rPr lang="en" sz="2000"/>
              <a:t>Organizing our research for our expert groups,</a:t>
            </a:r>
            <a:endParaRPr sz="2000"/>
          </a:p>
          <a:p>
            <a:pPr marL="457200" lvl="0" indent="-355600" rtl="0">
              <a:lnSpc>
                <a:spcPct val="100000"/>
              </a:lnSpc>
              <a:spcBef>
                <a:spcPts val="0"/>
              </a:spcBef>
              <a:spcAft>
                <a:spcPts val="0"/>
              </a:spcAft>
              <a:buSzPts val="2000"/>
              <a:buChar char="●"/>
            </a:pPr>
            <a:r>
              <a:rPr lang="en" sz="2000"/>
              <a:t>Participating in Mix and Mingle: Animal Defenses Freeze Frame, and</a:t>
            </a:r>
            <a:endParaRPr sz="2000"/>
          </a:p>
          <a:p>
            <a:pPr marL="457200" lvl="0" indent="-355600" rtl="0">
              <a:lnSpc>
                <a:spcPct val="100000"/>
              </a:lnSpc>
              <a:spcBef>
                <a:spcPts val="0"/>
              </a:spcBef>
              <a:spcAft>
                <a:spcPts val="0"/>
              </a:spcAft>
              <a:buSzPts val="2000"/>
              <a:buChar char="●"/>
            </a:pPr>
            <a:r>
              <a:rPr lang="en" sz="2000"/>
              <a:t>Doing Accountable Research Reading for homework.</a:t>
            </a:r>
            <a:endParaRPr sz="2000"/>
          </a:p>
          <a:p>
            <a:pPr marL="0" lvl="0" indent="0">
              <a:lnSpc>
                <a:spcPct val="100000"/>
              </a:lnSpc>
              <a:spcBef>
                <a:spcPts val="0"/>
              </a:spcBef>
              <a:spcAft>
                <a:spcPts val="0"/>
              </a:spcAft>
              <a:buNone/>
            </a:pPr>
            <a:endParaRPr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 Learning Target</a:t>
            </a:r>
            <a:endParaRPr/>
          </a:p>
        </p:txBody>
      </p:sp>
      <p:sp>
        <p:nvSpPr>
          <p:cNvPr id="166" name="Google Shape;166;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organize my research into categories.</a:t>
            </a:r>
            <a:endParaRPr sz="2400"/>
          </a:p>
        </p:txBody>
      </p:sp>
      <p:pic>
        <p:nvPicPr>
          <p:cNvPr id="167" name="Google Shape;167;p31"/>
          <p:cNvPicPr preferRelativeResize="0"/>
          <p:nvPr/>
        </p:nvPicPr>
        <p:blipFill>
          <a:blip r:embed="rId3">
            <a:alphaModFix/>
          </a:blip>
          <a:stretch>
            <a:fillRect/>
          </a:stretch>
        </p:blipFill>
        <p:spPr>
          <a:xfrm>
            <a:off x="8292543" y="4499629"/>
            <a:ext cx="688171" cy="495454"/>
          </a:xfrm>
          <a:prstGeom prst="rect">
            <a:avLst/>
          </a:prstGeom>
          <a:noFill/>
          <a:ln>
            <a:noFill/>
          </a:ln>
        </p:spPr>
      </p:pic>
      <p:pic>
        <p:nvPicPr>
          <p:cNvPr id="168" name="Google Shape;168;p31"/>
          <p:cNvPicPr preferRelativeResize="0"/>
          <p:nvPr/>
        </p:nvPicPr>
        <p:blipFill>
          <a:blip r:embed="rId4">
            <a:alphaModFix/>
          </a:blip>
          <a:stretch>
            <a:fillRect/>
          </a:stretch>
        </p:blipFill>
        <p:spPr>
          <a:xfrm>
            <a:off x="7336961" y="4421188"/>
            <a:ext cx="955582" cy="72158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 Engaging the Reader: Expert Group Animal Defense Mechanisms KWEL Charts</a:t>
            </a:r>
            <a:endParaRPr/>
          </a:p>
        </p:txBody>
      </p:sp>
      <p:sp>
        <p:nvSpPr>
          <p:cNvPr id="174" name="Google Shape;174;p32"/>
          <p:cNvSpPr txBox="1">
            <a:spLocks noGrp="1"/>
          </p:cNvSpPr>
          <p:nvPr>
            <p:ph type="body" idx="1"/>
          </p:nvPr>
        </p:nvSpPr>
        <p:spPr>
          <a:xfrm>
            <a:off x="311700" y="2113700"/>
            <a:ext cx="8520600" cy="24552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b="1"/>
              <a:t>K</a:t>
            </a:r>
            <a:r>
              <a:rPr lang="en" sz="2400"/>
              <a:t>:  I think I </a:t>
            </a:r>
            <a:r>
              <a:rPr lang="en" sz="2400" b="1"/>
              <a:t>know</a:t>
            </a:r>
            <a:r>
              <a:rPr lang="en" sz="2400"/>
              <a:t> . . . </a:t>
            </a:r>
            <a:endParaRPr sz="2400"/>
          </a:p>
          <a:p>
            <a:pPr marL="0" lvl="0" indent="0">
              <a:spcBef>
                <a:spcPts val="0"/>
              </a:spcBef>
              <a:spcAft>
                <a:spcPts val="0"/>
              </a:spcAft>
              <a:buNone/>
            </a:pPr>
            <a:r>
              <a:rPr lang="en" sz="2400" b="1"/>
              <a:t>W</a:t>
            </a:r>
            <a:r>
              <a:rPr lang="en" sz="2400"/>
              <a:t>:  I </a:t>
            </a:r>
            <a:r>
              <a:rPr lang="en" sz="2400" b="1"/>
              <a:t>want</a:t>
            </a:r>
            <a:r>
              <a:rPr lang="en" sz="2400"/>
              <a:t> to know . . . </a:t>
            </a:r>
            <a:endParaRPr sz="2400"/>
          </a:p>
          <a:p>
            <a:pPr marL="0" lvl="0" indent="0">
              <a:spcBef>
                <a:spcPts val="0"/>
              </a:spcBef>
              <a:spcAft>
                <a:spcPts val="0"/>
              </a:spcAft>
              <a:buNone/>
            </a:pPr>
            <a:r>
              <a:rPr lang="en" sz="2400" b="1"/>
              <a:t>E</a:t>
            </a:r>
            <a:r>
              <a:rPr lang="en" sz="2400"/>
              <a:t>:  </a:t>
            </a:r>
            <a:r>
              <a:rPr lang="en" sz="2400" b="1"/>
              <a:t>Evidence</a:t>
            </a:r>
            <a:endParaRPr sz="2400" b="1"/>
          </a:p>
          <a:p>
            <a:pPr marL="0" lvl="0" indent="0" rtl="0">
              <a:spcBef>
                <a:spcPts val="0"/>
              </a:spcBef>
              <a:spcAft>
                <a:spcPts val="0"/>
              </a:spcAft>
              <a:buNone/>
            </a:pPr>
            <a:r>
              <a:rPr lang="en" sz="2400" b="1"/>
              <a:t>L</a:t>
            </a:r>
            <a:r>
              <a:rPr lang="en" sz="2400"/>
              <a:t>:  What I </a:t>
            </a:r>
            <a:r>
              <a:rPr lang="en" sz="2400" b="1"/>
              <a:t>learned</a:t>
            </a:r>
            <a:r>
              <a:rPr lang="en" sz="2400"/>
              <a:t> . . . </a:t>
            </a:r>
            <a:endParaRPr sz="2400"/>
          </a:p>
        </p:txBody>
      </p:sp>
      <p:pic>
        <p:nvPicPr>
          <p:cNvPr id="175" name="Google Shape;175;p32"/>
          <p:cNvPicPr preferRelativeResize="0"/>
          <p:nvPr/>
        </p:nvPicPr>
        <p:blipFill>
          <a:blip r:embed="rId3">
            <a:alphaModFix/>
          </a:blip>
          <a:stretch>
            <a:fillRect/>
          </a:stretch>
        </p:blipFill>
        <p:spPr>
          <a:xfrm>
            <a:off x="8267604" y="4370604"/>
            <a:ext cx="695325" cy="571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Generating Categories To Organize Research</a:t>
            </a:r>
            <a:endParaRPr/>
          </a:p>
        </p:txBody>
      </p:sp>
      <p:pic>
        <p:nvPicPr>
          <p:cNvPr id="181" name="Google Shape;181;p33"/>
          <p:cNvPicPr preferRelativeResize="0"/>
          <p:nvPr/>
        </p:nvPicPr>
        <p:blipFill>
          <a:blip r:embed="rId3">
            <a:alphaModFix/>
          </a:blip>
          <a:stretch>
            <a:fillRect/>
          </a:stretch>
        </p:blipFill>
        <p:spPr>
          <a:xfrm>
            <a:off x="8492556" y="4471331"/>
            <a:ext cx="651444" cy="615043"/>
          </a:xfrm>
          <a:prstGeom prst="rect">
            <a:avLst/>
          </a:prstGeom>
          <a:noFill/>
          <a:ln>
            <a:noFill/>
          </a:ln>
        </p:spPr>
      </p:pic>
      <p:pic>
        <p:nvPicPr>
          <p:cNvPr id="182" name="Google Shape;182;p33"/>
          <p:cNvPicPr preferRelativeResize="0"/>
          <p:nvPr/>
        </p:nvPicPr>
        <p:blipFill rotWithShape="1">
          <a:blip r:embed="rId4">
            <a:alphaModFix/>
          </a:blip>
          <a:srcRect l="23434" t="22389" r="27651" b="11151"/>
          <a:stretch/>
        </p:blipFill>
        <p:spPr>
          <a:xfrm>
            <a:off x="251475" y="1453600"/>
            <a:ext cx="2831851" cy="2163101"/>
          </a:xfrm>
          <a:prstGeom prst="rect">
            <a:avLst/>
          </a:prstGeom>
          <a:noFill/>
          <a:ln w="19050" cap="flat" cmpd="sng">
            <a:solidFill>
              <a:schemeClr val="dk2"/>
            </a:solidFill>
            <a:prstDash val="solid"/>
            <a:round/>
            <a:headEnd type="none" w="sm" len="sm"/>
            <a:tailEnd type="none" w="sm" len="sm"/>
          </a:ln>
        </p:spPr>
      </p:pic>
      <p:pic>
        <p:nvPicPr>
          <p:cNvPr id="183" name="Google Shape;183;p33"/>
          <p:cNvPicPr preferRelativeResize="0"/>
          <p:nvPr/>
        </p:nvPicPr>
        <p:blipFill rotWithShape="1">
          <a:blip r:embed="rId5">
            <a:alphaModFix/>
          </a:blip>
          <a:srcRect l="37667" t="24769" r="37875" b="16507"/>
          <a:stretch/>
        </p:blipFill>
        <p:spPr>
          <a:xfrm rot="5400000">
            <a:off x="1098300" y="2458712"/>
            <a:ext cx="2236299" cy="3019025"/>
          </a:xfrm>
          <a:prstGeom prst="rect">
            <a:avLst/>
          </a:prstGeom>
          <a:noFill/>
          <a:ln w="19050" cap="flat" cmpd="sng">
            <a:solidFill>
              <a:schemeClr val="dk2"/>
            </a:solidFill>
            <a:prstDash val="solid"/>
            <a:round/>
            <a:headEnd type="none" w="sm" len="sm"/>
            <a:tailEnd type="none" w="sm" len="sm"/>
          </a:ln>
        </p:spPr>
      </p:pic>
      <p:sp>
        <p:nvSpPr>
          <p:cNvPr id="184" name="Google Shape;184;p33"/>
          <p:cNvSpPr txBox="1"/>
          <p:nvPr/>
        </p:nvSpPr>
        <p:spPr>
          <a:xfrm>
            <a:off x="3736800" y="1139874"/>
            <a:ext cx="5095500" cy="3946500"/>
          </a:xfrm>
          <a:prstGeom prst="rect">
            <a:avLst/>
          </a:prstGeom>
          <a:noFill/>
          <a:ln>
            <a:noFill/>
          </a:ln>
        </p:spPr>
        <p:txBody>
          <a:bodyPr spcFirstLastPara="1" wrap="square" lIns="91425" tIns="91425" rIns="91425" bIns="91425" anchor="t" anchorCtr="0">
            <a:noAutofit/>
          </a:bodyPr>
          <a:lstStyle/>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“What does your expert group animal look like? What is its habitat? What are its predators? How does it use its body and behaviors to help it survive?”</a:t>
            </a:r>
          </a:p>
          <a:p>
            <a:pPr marL="457200" lvl="0" indent="-317500"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“You have collected a lot of different information so far in your research notebook. How can you ensure you are able to quickly find information? For example, how will you be able to locate information about your animal’s habitat?”</a:t>
            </a:r>
          </a:p>
          <a:p>
            <a:pPr marL="457200" lvl="0" indent="-317500" rtl="0">
              <a:spcBef>
                <a:spcPts val="0"/>
              </a:spcBef>
              <a:spcAft>
                <a:spcPts val="0"/>
              </a:spcAft>
              <a:buClr>
                <a:schemeClr val="dk1"/>
              </a:buClr>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“Can you figure out how to categorize the research you have collected? How could you label these columns to help you organize your information? I’ll give you three minutes to think and discuss with your expert groups." </a:t>
            </a:r>
            <a:endParaRPr dirty="0">
              <a:solidFill>
                <a:schemeClr val="dk1"/>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C1D99E-C2B9-4891-B5DD-1608D91D4810}">
  <ds:schemaRefs>
    <ds:schemaRef ds:uri="http://schemas.microsoft.com/office/2006/documentManagement/typ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DC5EE55E-3EF3-443D-928C-7D2116AE47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577F063-A454-4244-8FF6-DDA668D913E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TotalTime>
  <Words>5314</Words>
  <Application>Microsoft Office PowerPoint</Application>
  <PresentationFormat>On-screen Show (16:9)</PresentationFormat>
  <Paragraphs>367</Paragraphs>
  <Slides>16</Slides>
  <Notes>16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Overlock</vt:lpstr>
      <vt:lpstr>Century Gothic</vt:lpstr>
      <vt:lpstr>Georgia</vt:lpstr>
      <vt:lpstr>Calibri</vt:lpstr>
      <vt:lpstr>Arial</vt:lpstr>
      <vt:lpstr>Simple Light</vt:lpstr>
      <vt:lpstr>Office Theme</vt:lpstr>
      <vt:lpstr>Grade 4: Module 2: Unit 2: Lesson 5 Teacher slide, before teaching.</vt:lpstr>
      <vt:lpstr>Grade 4: Module 2: Unit 2: Lesson 5 Teacher slide, before teaching.</vt:lpstr>
      <vt:lpstr>Grade 4: Module 2: Unit 2: Lesson 5 Teacher slide, before teaching.</vt:lpstr>
      <vt:lpstr>Grade 4: Module 2: Unit 2: Lesson 5 Teacher slide, before teaching.</vt:lpstr>
      <vt:lpstr>PowerPoint Presentation</vt:lpstr>
      <vt:lpstr>Hello, Students!</vt:lpstr>
      <vt:lpstr>Review Learning Target</vt:lpstr>
      <vt:lpstr> Engaging the Reader: Expert Group Animal Defense Mechanisms KWEL Charts</vt:lpstr>
      <vt:lpstr>Generating Categories To Organize Research</vt:lpstr>
      <vt:lpstr>Categorizing Information:  “Fight to Survive!”</vt:lpstr>
      <vt:lpstr>Millipede Research Organizer</vt:lpstr>
      <vt:lpstr>Review Learning Targets</vt:lpstr>
      <vt:lpstr>Mix and Mingle: Animal Defense Freeze Frame</vt:lpstr>
      <vt:lpstr>Homework: Accountable Research Reading</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5 Teacher slide, before teaching.</dc:title>
  <dc:creator>nbravo</dc:creator>
  <cp:lastModifiedBy>Jennifer Snapp</cp:lastModifiedBy>
  <cp:revision>7</cp:revision>
  <dcterms:modified xsi:type="dcterms:W3CDTF">2018-10-03T15:51:11Z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