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4.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Layouts/slideLayout4.xml" ContentType="application/vnd.openxmlformats-officedocument.presentationml.slideLayout+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slideLayouts/slideLayout6.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1" r:id="rId1"/>
    <p:sldMasterId id="2147483672"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B97D245-8A29-4E79-B6FE-404322CA8103}">
  <a:tblStyle styleId="{0B97D245-8A29-4E79-B6FE-404322CA8103}"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57571" autoAdjust="0"/>
  </p:normalViewPr>
  <p:slideViewPr>
    <p:cSldViewPr snapToGrid="0">
      <p:cViewPr varScale="1">
        <p:scale>
          <a:sx n="84" d="100"/>
          <a:sy n="84" d="100"/>
        </p:scale>
        <p:origin x="-1808"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commentAuthors" Target="commentAuthor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29" Type="http://schemas.openxmlformats.org/officeDocument/2006/relationships/tableStyles" Target="tableStyle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printerSettings" Target="printerSettings/printerSettings1.bin"/><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3.xml"/><Relationship Id="rId23" Type="http://schemas.openxmlformats.org/officeDocument/2006/relationships/notesMaster" Target="notesMasters/notesMaster1.xml"/><Relationship Id="rId28"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2.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9447375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13"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our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curriculum.eleducation.org/sites/default/files/g4m2u3_all-block_091317.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b="0" i="0" u="none" strike="noStrike" cap="none" dirty="0">
                <a:solidFill>
                  <a:srgbClr val="000000"/>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b="0" i="0" u="none" strike="noStrike" cap="none" dirty="0">
              <a:solidFill>
                <a:srgbClr val="000000"/>
              </a:solidFill>
              <a:latin typeface="Calibri"/>
              <a:ea typeface="Calibri"/>
              <a:cs typeface="Calibri"/>
              <a:sym typeface="Calibri"/>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90000"/>
              </a:lnSpc>
              <a:spcBef>
                <a:spcPts val="323"/>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Students will focus on the following guiding questions:</a:t>
            </a:r>
            <a:endParaRPr sz="1200" b="0" i="0" u="none" strike="noStrike" cap="none" dirty="0">
              <a:solidFill>
                <a:srgbClr val="000000"/>
              </a:solidFill>
              <a:latin typeface="Calibri"/>
              <a:ea typeface="Calibri"/>
              <a:cs typeface="Calibri"/>
              <a:sym typeface="Calibri"/>
            </a:endParaRPr>
          </a:p>
          <a:p>
            <a:pPr marL="342900" marR="0" lvl="0" indent="-311150" algn="l" rtl="0">
              <a:lnSpc>
                <a:spcPct val="90000"/>
              </a:lnSpc>
              <a:spcBef>
                <a:spcPts val="34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How do animals’ bodies and behaviors help them survive?</a:t>
            </a:r>
            <a:endParaRPr sz="1200" b="0" i="0" u="none" strike="noStrike" cap="none" dirty="0">
              <a:solidFill>
                <a:srgbClr val="000000"/>
              </a:solidFill>
              <a:latin typeface="Calibri"/>
              <a:ea typeface="Calibri"/>
              <a:cs typeface="Calibri"/>
              <a:sym typeface="Calibri"/>
            </a:endParaRPr>
          </a:p>
          <a:p>
            <a:pPr marL="342900" marR="0" lvl="0" indent="-311150" algn="l" rtl="0">
              <a:lnSpc>
                <a:spcPct val="90000"/>
              </a:lnSpc>
              <a:spcBef>
                <a:spcPts val="34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How can writers use knowledge from their research to inform and entertain?</a:t>
            </a:r>
            <a:br>
              <a:rPr lang="en" sz="1200" b="0" i="0" u="none" strike="noStrike" cap="none" dirty="0">
                <a:solidFill>
                  <a:srgbClr val="000000"/>
                </a:solidFill>
                <a:latin typeface="Calibri"/>
                <a:ea typeface="Calibri"/>
                <a:cs typeface="Calibri"/>
                <a:sym typeface="Calibri"/>
              </a:rPr>
            </a:br>
            <a:endParaRPr sz="1200" b="0" i="0" u="none" strike="noStrike" cap="none" dirty="0">
              <a:solidFill>
                <a:srgbClr val="000000"/>
              </a:solidFill>
              <a:latin typeface="Calibri"/>
              <a:ea typeface="Calibri"/>
              <a:cs typeface="Calibri"/>
              <a:sym typeface="Calibri"/>
            </a:endParaRPr>
          </a:p>
          <a:p>
            <a:pPr marL="0" marR="0" lvl="0" indent="0" algn="l" rtl="0">
              <a:lnSpc>
                <a:spcPct val="90000"/>
              </a:lnSpc>
              <a:spcBef>
                <a:spcPts val="34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This module is designed so that students grapple with the following big </a:t>
            </a:r>
            <a:r>
              <a:rPr lang="en" sz="1200" b="0" i="0" u="none" strike="noStrike" cap="none" dirty="0" smtClean="0">
                <a:solidFill>
                  <a:srgbClr val="000000"/>
                </a:solidFill>
                <a:latin typeface="Calibri"/>
                <a:ea typeface="Calibri"/>
                <a:cs typeface="Calibri"/>
                <a:sym typeface="Calibri"/>
              </a:rPr>
              <a:t>ideas</a:t>
            </a:r>
            <a:r>
              <a:rPr lang="en-US"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342900" marR="0" lvl="0" indent="-292100" algn="l" rtl="0">
              <a:lnSpc>
                <a:spcPct val="90000"/>
              </a:lnSpc>
              <a:spcBef>
                <a:spcPts val="34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To protect themselves from predators, animals use different defense mechanisms.</a:t>
            </a:r>
            <a:endParaRPr sz="1200" b="0" i="0" u="none" strike="noStrike" cap="none" dirty="0">
              <a:solidFill>
                <a:srgbClr val="000000"/>
              </a:solidFill>
              <a:latin typeface="Calibri"/>
              <a:ea typeface="Calibri"/>
              <a:cs typeface="Calibri"/>
              <a:sym typeface="Calibri"/>
            </a:endParaRPr>
          </a:p>
          <a:p>
            <a:pPr marL="342900" marR="0" lvl="0" indent="-292100" algn="l" rtl="0">
              <a:lnSpc>
                <a:spcPct val="90000"/>
              </a:lnSpc>
              <a:spcBef>
                <a:spcPts val="34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Writers use scientific knowledge and research to inform and entertain.</a:t>
            </a:r>
            <a:endParaRPr sz="1200" b="0" i="0" u="none" strike="noStrike" cap="none" dirty="0">
              <a:solidFill>
                <a:srgbClr val="000000"/>
              </a:solidFill>
              <a:latin typeface="Calibri"/>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2000"/>
              <a:buFont typeface="Arial"/>
              <a:buNone/>
            </a:pPr>
            <a:r>
              <a:rPr lang="en" sz="1200" b="0" i="0" u="none" strike="noStrike" cap="none" dirty="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in which they cite evidence, determine the main idea, and then summarize and organize their research. In the second half of the unit, students synthesize information from their research by writing an informative piece detailing their expert group animal’s physical characteristics, habitat, predators, and defense mechanisms. This piece serves as the introduction to their performance task, a choose-your-own-adventure narrative, written in Unit 3. Their research in this unit will also serve as a resource for writing narratives with scientifically accurate details in the following unit.</a:t>
            </a: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20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50243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50000"/>
              </a:lnSpc>
              <a:spcBef>
                <a:spcPts val="0"/>
              </a:spcBef>
              <a:spcAft>
                <a:spcPts val="0"/>
              </a:spcAft>
              <a:buClr>
                <a:srgbClr val="000000"/>
              </a:buClr>
              <a:buSzPts val="1200"/>
              <a:buFont typeface="Georgia"/>
              <a:buChar char="●"/>
            </a:pPr>
            <a:r>
              <a:rPr lang="en" sz="1200" b="0" i="0" u="none" strike="noStrike" cap="none" dirty="0">
                <a:solidFill>
                  <a:srgbClr val="000000"/>
                </a:solidFill>
                <a:latin typeface="Calibri"/>
                <a:ea typeface="Calibri"/>
                <a:cs typeface="Calibri"/>
                <a:sym typeface="Calibri"/>
              </a:rPr>
              <a:t>Refer to the </a:t>
            </a:r>
            <a:r>
              <a:rPr lang="en" sz="1200" b="1" i="0" u="none" strike="noStrike" cap="none" dirty="0">
                <a:solidFill>
                  <a:srgbClr val="000000"/>
                </a:solidFill>
                <a:latin typeface="Calibri"/>
                <a:ea typeface="Calibri"/>
                <a:cs typeface="Calibri"/>
                <a:sym typeface="Calibri"/>
              </a:rPr>
              <a:t>Independent Reading: Sample Plan</a:t>
            </a:r>
            <a:r>
              <a:rPr lang="en" sz="1200" b="0" i="0" u="none" strike="noStrike" cap="none" dirty="0" smtClean="0">
                <a:solidFill>
                  <a:srgbClr val="000000"/>
                </a:solidFill>
                <a:latin typeface="Calibri"/>
                <a:ea typeface="Calibri"/>
                <a:cs typeface="Calibri"/>
                <a:sym typeface="Calibri"/>
              </a:rPr>
              <a:t>.</a:t>
            </a:r>
            <a:endParaRPr lang="en-US" sz="1200" b="0" i="0" u="none" strike="noStrike" cap="none" dirty="0" smtClean="0">
              <a:solidFill>
                <a:srgbClr val="000000"/>
              </a:solidFill>
              <a:latin typeface="Calibri"/>
              <a:ea typeface="Calibri"/>
              <a:cs typeface="Calibri"/>
              <a:sym typeface="Calibri"/>
            </a:endParaRPr>
          </a:p>
          <a:p>
            <a:pPr marL="152400" marR="0" lvl="0" indent="0" algn="l" rtl="0">
              <a:lnSpc>
                <a:spcPct val="150000"/>
              </a:lnSpc>
              <a:spcBef>
                <a:spcPts val="0"/>
              </a:spcBef>
              <a:spcAft>
                <a:spcPts val="0"/>
              </a:spcAft>
              <a:buClr>
                <a:srgbClr val="000000"/>
              </a:buClr>
              <a:buSzPts val="1200"/>
              <a:buFont typeface="Georgia"/>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Ethical People anchor chart</a:t>
            </a:r>
            <a:r>
              <a:rPr lang="en" sz="1200" b="0" i="0" u="none" strike="noStrike" cap="none" dirty="0">
                <a:solidFill>
                  <a:srgbClr val="000000"/>
                </a:solidFill>
                <a:latin typeface="Calibri"/>
                <a:ea typeface="Calibri"/>
                <a:cs typeface="Calibri"/>
                <a:sym typeface="Calibri"/>
              </a:rPr>
              <a:t>. Remind students of: </a:t>
            </a:r>
            <a:r>
              <a:rPr lang="en" sz="1200" b="0" i="1" u="none" strike="noStrike" cap="none" dirty="0">
                <a:solidFill>
                  <a:srgbClr val="000000"/>
                </a:solidFill>
                <a:latin typeface="Calibri"/>
                <a:ea typeface="Calibri"/>
                <a:cs typeface="Calibri"/>
                <a:sym typeface="Calibri"/>
              </a:rPr>
              <a:t>I behave with integrity</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This means I am honest and do the right thing, even when it’s difficult, because it is the right thing to do.</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Refer to the </a:t>
            </a:r>
            <a:r>
              <a:rPr lang="en" sz="1200" b="1" i="0" u="none" strike="noStrike" cap="none" dirty="0">
                <a:solidFill>
                  <a:srgbClr val="000000"/>
                </a:solidFill>
                <a:latin typeface="Calibri"/>
                <a:ea typeface="Calibri"/>
                <a:cs typeface="Calibri"/>
                <a:sym typeface="Calibri"/>
              </a:rPr>
              <a:t>Independent Reading: Sample Plan </a:t>
            </a:r>
            <a:r>
              <a:rPr lang="en" sz="1200" b="0" i="0" u="none" strike="noStrike" cap="none" dirty="0">
                <a:solidFill>
                  <a:srgbClr val="000000"/>
                </a:solidFill>
                <a:latin typeface="Calibri"/>
                <a:ea typeface="Calibri"/>
                <a:cs typeface="Calibri"/>
                <a:sym typeface="Calibri"/>
              </a:rPr>
              <a:t>to guide students through a </a:t>
            </a:r>
            <a:r>
              <a:rPr lang="en" sz="1200" b="1" i="0" u="none" strike="noStrike" cap="none" dirty="0">
                <a:solidFill>
                  <a:srgbClr val="000000"/>
                </a:solidFill>
                <a:latin typeface="Calibri"/>
                <a:ea typeface="Calibri"/>
                <a:cs typeface="Calibri"/>
                <a:sym typeface="Calibri"/>
              </a:rPr>
              <a:t>research reading review</a:t>
            </a:r>
            <a:r>
              <a:rPr lang="en" sz="1200" b="0" i="0" u="none" strike="noStrike" cap="none" dirty="0">
                <a:solidFill>
                  <a:srgbClr val="000000"/>
                </a:solidFill>
                <a:latin typeface="Calibri"/>
                <a:ea typeface="Calibri"/>
                <a:cs typeface="Calibri"/>
                <a:sym typeface="Calibri"/>
              </a:rPr>
              <a:t>, or use your own routine.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reading learning target.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Repeat and rephrase the questions. Example: </a:t>
            </a:r>
            <a:r>
              <a:rPr lang="en" sz="1200" b="0" i="1" u="none" strike="noStrike" cap="none" dirty="0">
                <a:solidFill>
                  <a:srgbClr val="000000"/>
                </a:solidFill>
                <a:latin typeface="Calibri"/>
                <a:ea typeface="Calibri"/>
                <a:cs typeface="Calibri"/>
                <a:sym typeface="Calibri"/>
              </a:rPr>
              <a:t>“What new knowledge have you learned about the topic from those books?” “What topic are you reading about in the books? Have you learned anything new? What?” </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If a student seems to be responding to very few prompts or the responses are weak, try to find out why. Consider allowing the student to discuss responses with you or a partner first, or to record responses or take notes instead of writing complete responses.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74379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Char char="●"/>
            </a:pPr>
            <a:r>
              <a:rPr lang="en" sz="1200" i="0" u="none" strike="noStrike" cap="none" dirty="0">
                <a:solidFill>
                  <a:srgbClr val="000000"/>
                </a:solidFill>
                <a:latin typeface="Calibri"/>
                <a:ea typeface="Calibri"/>
                <a:cs typeface="Calibri"/>
                <a:sym typeface="Calibri"/>
              </a:rPr>
              <a:t>Collect in the </a:t>
            </a:r>
            <a:r>
              <a:rPr lang="en" sz="1200" b="1" i="0" u="none" strike="noStrike" cap="none" dirty="0">
                <a:solidFill>
                  <a:srgbClr val="000000"/>
                </a:solidFill>
                <a:latin typeface="Calibri"/>
                <a:ea typeface="Calibri"/>
                <a:cs typeface="Calibri"/>
                <a:sym typeface="Calibri"/>
              </a:rPr>
              <a:t>Ordering Adjectives I homework</a:t>
            </a:r>
            <a:r>
              <a:rPr lang="en" sz="1200" i="0" u="none" strike="noStrike" cap="none" dirty="0">
                <a:solidFill>
                  <a:srgbClr val="000000"/>
                </a:solidFill>
                <a:latin typeface="Calibri"/>
                <a:ea typeface="Calibri"/>
                <a:cs typeface="Calibri"/>
                <a:sym typeface="Calibri"/>
              </a:rPr>
              <a:t>. See </a:t>
            </a:r>
            <a:r>
              <a:rPr lang="en" sz="1200" b="1" i="0" u="none" strike="noStrike" cap="none" dirty="0">
                <a:solidFill>
                  <a:srgbClr val="000000"/>
                </a:solidFill>
                <a:latin typeface="Calibri"/>
                <a:ea typeface="Calibri"/>
                <a:cs typeface="Calibri"/>
                <a:sym typeface="Calibri"/>
              </a:rPr>
              <a:t>Ordering Adjectives I (answers, for teacher reference)</a:t>
            </a:r>
            <a:r>
              <a:rPr lang="en"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put away their </a:t>
            </a:r>
            <a:r>
              <a:rPr lang="en" sz="1200" b="0" i="0" u="none" strike="noStrike" cap="none" dirty="0">
                <a:solidFill>
                  <a:srgbClr val="000000"/>
                </a:solidFill>
                <a:latin typeface="Calibri"/>
                <a:ea typeface="Calibri"/>
                <a:cs typeface="Calibri"/>
                <a:sym typeface="Calibri"/>
              </a:rPr>
              <a:t>independent reading journals</a:t>
            </a:r>
            <a:r>
              <a:rPr lang="en" sz="1200" i="0" u="none" strike="noStrike" cap="none" dirty="0">
                <a:solidFill>
                  <a:srgbClr val="000000"/>
                </a:solidFill>
                <a:latin typeface="Calibri"/>
                <a:ea typeface="Calibri"/>
                <a:cs typeface="Calibri"/>
                <a:sym typeface="Calibri"/>
              </a:rPr>
              <a:t>. As they are doing this, display your </a:t>
            </a:r>
            <a:r>
              <a:rPr lang="en" sz="1200" b="1" i="0" u="none" strike="noStrike" cap="none" dirty="0">
                <a:solidFill>
                  <a:srgbClr val="000000"/>
                </a:solidFill>
                <a:latin typeface="Calibri"/>
                <a:ea typeface="Calibri"/>
                <a:cs typeface="Calibri"/>
                <a:sym typeface="Calibri"/>
              </a:rPr>
              <a:t>convention-less paragraph</a:t>
            </a:r>
            <a:r>
              <a:rPr lang="en" sz="1200" i="0" u="none" strike="noStrike" cap="none" dirty="0">
                <a:solidFill>
                  <a:srgbClr val="000000"/>
                </a:solidFill>
                <a:latin typeface="Calibri"/>
                <a:ea typeface="Calibri"/>
                <a:cs typeface="Calibri"/>
                <a:sym typeface="Calibri"/>
              </a:rPr>
              <a:t>.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for a volunteer to try to read the paragraph aloud as the rest of the class follows along.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the class what made reading this paragraph difficult. Listen for students to notice that the reason your paragraph sounded unclear was that there were no </a:t>
            </a:r>
            <a:r>
              <a:rPr lang="en" sz="1200" i="1" u="none" strike="noStrike" cap="none" dirty="0">
                <a:solidFill>
                  <a:srgbClr val="000000"/>
                </a:solidFill>
                <a:latin typeface="Calibri"/>
                <a:ea typeface="Calibri"/>
                <a:cs typeface="Calibri"/>
                <a:sym typeface="Calibri"/>
              </a:rPr>
              <a:t>conventions</a:t>
            </a:r>
            <a:r>
              <a:rPr lang="en" sz="1200" i="0" u="none" strike="noStrike" cap="none" dirty="0">
                <a:solidFill>
                  <a:srgbClr val="000000"/>
                </a:solidFill>
                <a:latin typeface="Calibri"/>
                <a:ea typeface="Calibri"/>
                <a:cs typeface="Calibri"/>
                <a:sym typeface="Calibri"/>
              </a:rPr>
              <a:t> used. Explain that writers use </a:t>
            </a:r>
            <a:r>
              <a:rPr lang="en" sz="1200" i="1" u="none" strike="noStrike" cap="none" dirty="0">
                <a:solidFill>
                  <a:srgbClr val="000000"/>
                </a:solidFill>
                <a:latin typeface="Calibri"/>
                <a:ea typeface="Calibri"/>
                <a:cs typeface="Calibri"/>
                <a:sym typeface="Calibri"/>
              </a:rPr>
              <a:t>conventions</a:t>
            </a:r>
            <a:r>
              <a:rPr lang="en" sz="1200" i="0" u="none" strike="noStrike" cap="none" dirty="0">
                <a:solidFill>
                  <a:srgbClr val="000000"/>
                </a:solidFill>
                <a:latin typeface="Calibri"/>
                <a:ea typeface="Calibri"/>
                <a:cs typeface="Calibri"/>
                <a:sym typeface="Calibri"/>
              </a:rPr>
              <a:t>, or writing rules, to make their message clear and understandable to readers.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Remind students that they have already learned about and practiced using the conventions for writing dialogue, and that in Unit 2 they edited their informational essays about their animals for conventions. Today, they will review other conventions and edit their writing so that it is clear and understandable to readers. This will help to make it ready for final publication.</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take out their copies of the </a:t>
            </a:r>
            <a:r>
              <a:rPr lang="en" sz="1200" b="1" i="0" u="none" strike="noStrike" cap="none" dirty="0">
                <a:solidFill>
                  <a:srgbClr val="000000"/>
                </a:solidFill>
                <a:latin typeface="Calibri"/>
                <a:ea typeface="Calibri"/>
                <a:cs typeface="Calibri"/>
                <a:sym typeface="Calibri"/>
              </a:rPr>
              <a:t>Narrative Writing Checklist</a:t>
            </a:r>
            <a:r>
              <a:rPr lang="en" sz="1200" i="0" u="none" strike="noStrike" cap="none" dirty="0">
                <a:solidFill>
                  <a:srgbClr val="000000"/>
                </a:solidFill>
                <a:latin typeface="Calibri"/>
                <a:ea typeface="Calibri"/>
                <a:cs typeface="Calibri"/>
                <a:sym typeface="Calibri"/>
              </a:rPr>
              <a:t> and read the final criterion on the list: </a:t>
            </a:r>
            <a:r>
              <a:rPr lang="en" sz="1200" b="0" i="0" u="none" strike="noStrike" cap="none" dirty="0">
                <a:solidFill>
                  <a:srgbClr val="000000"/>
                </a:solidFill>
                <a:latin typeface="Calibri"/>
                <a:ea typeface="Calibri"/>
                <a:cs typeface="Calibri"/>
                <a:sym typeface="Calibri"/>
              </a:rPr>
              <a:t>L.4.2, L.4.3b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a:t>
            </a:r>
            <a:r>
              <a:rPr lang="en" sz="1200" i="0" u="none" strike="noStrike" cap="none" dirty="0" smtClean="0">
                <a:solidFill>
                  <a:srgbClr val="000000"/>
                </a:solidFill>
                <a:latin typeface="Calibri"/>
                <a:ea typeface="Calibri"/>
                <a:cs typeface="Calibri"/>
                <a:sym typeface="Calibri"/>
              </a:rPr>
              <a:t>:</a:t>
            </a:r>
            <a:r>
              <a:rPr lang="en-US" sz="1200" i="0" u="none" strike="noStrike" cap="none" dirty="0" smtClean="0">
                <a:solidFill>
                  <a:srgbClr val="000000"/>
                </a:solidFill>
                <a:latin typeface="Calibri"/>
                <a:ea typeface="Calibri"/>
                <a:cs typeface="Calibri"/>
                <a:sym typeface="Calibri"/>
              </a:rPr>
              <a:t> </a:t>
            </a:r>
            <a:r>
              <a:rPr lang="en" sz="1200" i="1" u="none" strike="noStrike" cap="none" dirty="0" smtClean="0">
                <a:solidFill>
                  <a:srgbClr val="000000"/>
                </a:solidFill>
                <a:latin typeface="Calibri"/>
                <a:ea typeface="Calibri"/>
                <a:cs typeface="Calibri"/>
                <a:sym typeface="Calibri"/>
              </a:rPr>
              <a:t>“</a:t>
            </a:r>
            <a:r>
              <a:rPr lang="en" sz="1200" i="1" u="none" strike="noStrike" cap="none" dirty="0">
                <a:solidFill>
                  <a:srgbClr val="000000"/>
                </a:solidFill>
                <a:latin typeface="Calibri"/>
                <a:ea typeface="Calibri"/>
                <a:cs typeface="Calibri"/>
                <a:sym typeface="Calibri"/>
              </a:rPr>
              <a:t>Are there any specific criteria about punctuation that you should be aware of and list in that column on the checklist?”</a:t>
            </a:r>
            <a:endParaRPr sz="120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Listen for students to suggest something like, </a:t>
            </a:r>
            <a:r>
              <a:rPr lang="en" sz="1200" b="0" i="0" u="none" strike="noStrike" cap="none" dirty="0">
                <a:solidFill>
                  <a:srgbClr val="000000"/>
                </a:solidFill>
                <a:latin typeface="Calibri"/>
                <a:ea typeface="Calibri"/>
                <a:cs typeface="Calibri"/>
                <a:sym typeface="Calibri"/>
              </a:rPr>
              <a:t>“I correctly use punctuation like commas and quotation marks with dialogue,” </a:t>
            </a:r>
            <a:r>
              <a:rPr lang="en" sz="1200" i="0" u="none" strike="noStrike" cap="none" dirty="0">
                <a:solidFill>
                  <a:srgbClr val="000000"/>
                </a:solidFill>
                <a:latin typeface="Calibri"/>
                <a:ea typeface="Calibri"/>
                <a:cs typeface="Calibri"/>
                <a:sym typeface="Calibri"/>
              </a:rPr>
              <a:t>and invite them to write this in the column on their </a:t>
            </a:r>
            <a:r>
              <a:rPr lang="en" sz="1200" b="1" i="0" u="none" strike="noStrike" cap="none" dirty="0">
                <a:solidFill>
                  <a:srgbClr val="000000"/>
                </a:solidFill>
                <a:latin typeface="Calibri"/>
                <a:ea typeface="Calibri"/>
                <a:cs typeface="Calibri"/>
                <a:sym typeface="Calibri"/>
              </a:rPr>
              <a:t>Narrative Writing Checklist</a:t>
            </a:r>
            <a:r>
              <a:rPr lang="en"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following/reading the content on the slide.</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responding to questions on slide.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36849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read them aloud</a:t>
            </a:r>
            <a:r>
              <a:rPr lang="en" sz="1200" dirty="0">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in this lesson, students will edit their work for conventions with a partner and rewrite their narrative, incorporating all of their revisions and feedback from their </a:t>
            </a:r>
            <a:r>
              <a:rPr lang="en" sz="1200" b="1" i="0" u="none" strike="noStrike" cap="none" dirty="0">
                <a:solidFill>
                  <a:srgbClr val="000000"/>
                </a:solidFill>
                <a:latin typeface="Calibri"/>
                <a:ea typeface="Calibri"/>
                <a:cs typeface="Calibri"/>
                <a:sym typeface="Calibri"/>
              </a:rPr>
              <a:t>Mid-Unit 3 Assessments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need additional support unpacking the learning targets: Illustrate </a:t>
            </a:r>
            <a:r>
              <a:rPr lang="en" sz="1200" b="0" i="1" u="none" strike="noStrike" cap="none" dirty="0">
                <a:solidFill>
                  <a:srgbClr val="000000"/>
                </a:solidFill>
                <a:latin typeface="Calibri"/>
                <a:ea typeface="Calibri"/>
                <a:cs typeface="Calibri"/>
                <a:sym typeface="Calibri"/>
              </a:rPr>
              <a:t>spelling</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capitalization</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punctuation</a:t>
            </a:r>
            <a:r>
              <a:rPr lang="en" sz="1200" b="0" i="0" u="none" strike="noStrike" cap="none" dirty="0">
                <a:solidFill>
                  <a:srgbClr val="000000"/>
                </a:solidFill>
                <a:latin typeface="Calibri"/>
                <a:ea typeface="Calibri"/>
                <a:cs typeface="Calibri"/>
                <a:sym typeface="Calibri"/>
              </a:rPr>
              <a:t> by pointing to examples or exemplifying.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Ask students to rephrase </a:t>
            </a:r>
            <a:r>
              <a:rPr lang="en" sz="1200" b="0" i="1" u="none" strike="noStrike" cap="none" dirty="0">
                <a:solidFill>
                  <a:srgbClr val="000000"/>
                </a:solidFill>
                <a:latin typeface="Calibri"/>
                <a:ea typeface="Calibri"/>
                <a:cs typeface="Calibri"/>
                <a:sym typeface="Calibri"/>
              </a:rPr>
              <a:t>check my peers’ work</a:t>
            </a:r>
            <a:r>
              <a:rPr lang="en" sz="1200" b="0" i="0" u="none" strike="noStrike" cap="none" dirty="0">
                <a:solidFill>
                  <a:srgbClr val="000000"/>
                </a:solidFill>
                <a:latin typeface="Calibri"/>
                <a:ea typeface="Calibri"/>
                <a:cs typeface="Calibri"/>
                <a:sym typeface="Calibri"/>
              </a:rPr>
              <a:t> (e.g., help my partner correct his use of conventions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92811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Bring students together whole group and read the following one aloud: </a:t>
            </a:r>
            <a:r>
              <a:rPr lang="en" sz="1200" b="0" i="1" u="none" strike="noStrike" cap="none" dirty="0">
                <a:solidFill>
                  <a:srgbClr val="000000"/>
                </a:solidFill>
                <a:latin typeface="Calibri"/>
                <a:ea typeface="Calibri"/>
                <a:cs typeface="Calibri"/>
                <a:sym typeface="Calibri"/>
              </a:rPr>
              <a:t>“I can use transitional words and phrases to sequence events in my narrative.”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informative writing also includes transitional words, and even though they are writing a “research-based narrative” and are putting in a lot of information, they are actually telling a story.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in narratives, one common and important type of transition is words or phrases that indicate that time has passed. These are also called temporal words.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retrieve their </a:t>
            </a:r>
            <a:r>
              <a:rPr lang="en" sz="1200" b="1" i="0" u="none" strike="noStrike" cap="none" dirty="0">
                <a:solidFill>
                  <a:srgbClr val="000000"/>
                </a:solidFill>
                <a:latin typeface="Calibri"/>
                <a:ea typeface="Calibri"/>
                <a:cs typeface="Calibri"/>
                <a:sym typeface="Calibri"/>
              </a:rPr>
              <a:t>Linking Words and Phrases handout</a:t>
            </a:r>
            <a:r>
              <a:rPr lang="en" sz="1200" b="0" i="0" u="none" strike="noStrike" cap="none" dirty="0">
                <a:solidFill>
                  <a:srgbClr val="000000"/>
                </a:solidFill>
                <a:latin typeface="Calibri"/>
                <a:ea typeface="Calibri"/>
                <a:cs typeface="Calibri"/>
                <a:sym typeface="Calibri"/>
              </a:rPr>
              <a:t> and to read the Temporal Words and Phrases (Time Order) in the first column.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look back at “Powerful Polly.” Tell them that in a moment, you would like them to follow along as you read the first section aloud (stopping at “How can I defend myself?”). Ask them to raise their hands if they see a transitional word or phrase that is either on the handout already or could be added.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Begin reading. Watch for students to raise their hands at the phrases “It was a warm tropical morning” or “a moment later.”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with a challenge: </a:t>
            </a:r>
            <a:r>
              <a:rPr lang="en" sz="1200" b="0" i="1" u="none" strike="noStrike" cap="none" dirty="0">
                <a:solidFill>
                  <a:srgbClr val="000000"/>
                </a:solidFill>
                <a:latin typeface="Calibri"/>
                <a:ea typeface="Calibri"/>
                <a:cs typeface="Calibri"/>
                <a:sym typeface="Calibri"/>
              </a:rPr>
              <a:t>“What if we remove a moment later? What if we replaced a moment later with eventually? I’ll give you time to think and discuss with a partner.” </a:t>
            </a:r>
            <a:r>
              <a:rPr lang="en" sz="1200" b="1" i="0" u="none" strike="noStrike" cap="none" dirty="0">
                <a:solidFill>
                  <a:srgbClr val="000000"/>
                </a:solidFill>
                <a:latin typeface="Calibri"/>
                <a:ea typeface="Calibri"/>
                <a:cs typeface="Calibri"/>
                <a:sym typeface="Calibri"/>
              </a:rPr>
              <a:t>(If we remove a moment later, we lose the sense of the timing and urgency of the events. A moment later sounds suspenseful and urgent because it’s quick; eventually sounds relaxed because it’s a longer amount of time. It doesn’t fit with the story.)</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reading along.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reading support: Consider circling transition words in advance on their copies of “Powerful Polly.” Also consider marking places on students’ narratives where they could consider adding a transition word.</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94058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orange colored pencils ready for distribution.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Spelling Conventions anchor chart</a:t>
            </a:r>
            <a:r>
              <a:rPr lang="en" sz="1200" b="0" i="0" u="none" strike="noStrike" cap="none" dirty="0">
                <a:solidFill>
                  <a:srgbClr val="000000"/>
                </a:solidFill>
                <a:latin typeface="Calibri"/>
                <a:ea typeface="Calibri"/>
                <a:cs typeface="Calibri"/>
                <a:sym typeface="Calibri"/>
              </a:rPr>
              <a:t>, the </a:t>
            </a:r>
            <a:r>
              <a:rPr lang="en" sz="1200" b="1" i="0" u="none" strike="noStrike" cap="none" dirty="0">
                <a:solidFill>
                  <a:srgbClr val="000000"/>
                </a:solidFill>
                <a:latin typeface="Calibri"/>
                <a:ea typeface="Calibri"/>
                <a:cs typeface="Calibri"/>
                <a:sym typeface="Calibri"/>
              </a:rPr>
              <a:t>Capitalization Conventions anchor chart</a:t>
            </a:r>
            <a:r>
              <a:rPr lang="en" sz="1200" b="0" i="0" u="none" strike="noStrike" cap="none" dirty="0">
                <a:solidFill>
                  <a:srgbClr val="000000"/>
                </a:solidFill>
                <a:latin typeface="Calibri"/>
                <a:ea typeface="Calibri"/>
                <a:cs typeface="Calibri"/>
                <a:sym typeface="Calibri"/>
              </a:rPr>
              <a:t>, and the </a:t>
            </a:r>
            <a:r>
              <a:rPr lang="en" sz="1200" b="1" i="0" u="none" strike="noStrike" cap="none" dirty="0">
                <a:solidFill>
                  <a:srgbClr val="000000"/>
                </a:solidFill>
                <a:latin typeface="Calibri"/>
                <a:ea typeface="Calibri"/>
                <a:cs typeface="Calibri"/>
                <a:sym typeface="Calibri"/>
              </a:rPr>
              <a:t>Punctuation Conventions anchor chart</a:t>
            </a:r>
            <a:r>
              <a:rPr lang="en" sz="1200" b="0" i="0" u="none" strike="noStrike" cap="none" dirty="0">
                <a:solidFill>
                  <a:srgbClr val="000000"/>
                </a:solidFill>
                <a:latin typeface="Calibri"/>
                <a:ea typeface="Calibri"/>
                <a:cs typeface="Calibri"/>
                <a:sym typeface="Calibri"/>
              </a:rPr>
              <a:t> from Unit 2. Remind students that they created these charts in Unit 2. Review each chart and add any new strategies as needed.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first few sentences of your </a:t>
            </a:r>
            <a:r>
              <a:rPr lang="en" sz="1200" b="1" i="0" u="none" strike="noStrike" cap="none" dirty="0">
                <a:solidFill>
                  <a:srgbClr val="000000"/>
                </a:solidFill>
                <a:latin typeface="Calibri"/>
                <a:ea typeface="Calibri"/>
                <a:cs typeface="Calibri"/>
                <a:sym typeface="Calibri"/>
              </a:rPr>
              <a:t>convention-less paragraph </a:t>
            </a:r>
            <a:r>
              <a:rPr lang="en" sz="1200" b="0" i="0" u="none" strike="noStrike" cap="none" dirty="0">
                <a:solidFill>
                  <a:srgbClr val="000000"/>
                </a:solidFill>
                <a:latin typeface="Calibri"/>
                <a:ea typeface="Calibri"/>
                <a:cs typeface="Calibri"/>
                <a:sym typeface="Calibri"/>
              </a:rPr>
              <a:t>to model. Demonstrate how to edit for each convention by circling or underlining errors with an orange colored pencil, referring to each </a:t>
            </a:r>
            <a:r>
              <a:rPr lang="en" sz="1200" b="1" i="0" u="none" strike="noStrike" cap="none" dirty="0">
                <a:solidFill>
                  <a:srgbClr val="000000"/>
                </a:solidFill>
                <a:latin typeface="Calibri"/>
                <a:ea typeface="Calibri"/>
                <a:cs typeface="Calibri"/>
                <a:sym typeface="Calibri"/>
              </a:rPr>
              <a:t>conventions anchor chart</a:t>
            </a:r>
            <a:r>
              <a:rPr lang="en" sz="1200" b="0" i="0" u="none" strike="noStrike" cap="none" dirty="0">
                <a:solidFill>
                  <a:srgbClr val="000000"/>
                </a:solidFill>
                <a:latin typeface="Calibri"/>
                <a:ea typeface="Calibri"/>
                <a:cs typeface="Calibri"/>
                <a:sym typeface="Calibri"/>
              </a:rPr>
              <a:t> as needed.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orange colored pencils and explain that students are going to edit their own Choose-your-own-adventure narrative (first draft) </a:t>
            </a:r>
            <a:r>
              <a:rPr lang="en" sz="1200" b="0" i="0" u="none" strike="noStrike" cap="none" dirty="0" smtClean="0">
                <a:solidFill>
                  <a:srgbClr val="000000"/>
                </a:solidFill>
                <a:latin typeface="Calibri"/>
                <a:ea typeface="Calibri"/>
                <a:cs typeface="Calibri"/>
                <a:sym typeface="Calibri"/>
              </a:rPr>
              <a:t>this </a:t>
            </a:r>
            <a:r>
              <a:rPr lang="en" sz="1200" b="0" i="0" u="none" strike="noStrike" cap="none" dirty="0">
                <a:solidFill>
                  <a:srgbClr val="000000"/>
                </a:solidFill>
                <a:latin typeface="Calibri"/>
                <a:ea typeface="Calibri"/>
                <a:cs typeface="Calibri"/>
                <a:sym typeface="Calibri"/>
              </a:rPr>
              <a:t>way in pairs. Invite students to retrieve </a:t>
            </a:r>
            <a:r>
              <a:rPr lang="en-US" sz="1200" b="0" i="0" u="none" strike="noStrike" cap="none" dirty="0" smtClean="0">
                <a:solidFill>
                  <a:srgbClr val="000000"/>
                </a:solidFill>
                <a:latin typeface="Calibri"/>
                <a:ea typeface="Calibri"/>
                <a:cs typeface="Calibri"/>
                <a:sym typeface="Calibri"/>
              </a:rPr>
              <a:t>it</a:t>
            </a:r>
            <a:r>
              <a:rPr lang="en"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Partner students up and read directions.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revising their writing.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Strategically pair students for editing by matching those strong in conventions with those that need support. It is not necessary for pairs to be from the same expert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Help students focus by first identifying the errors that interfere most with comprehension (e.g., spelling).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31296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t>
            </a:r>
            <a:r>
              <a:rPr lang="en" sz="1200" b="1" i="0" u="none" strike="noStrike" cap="none" dirty="0">
                <a:solidFill>
                  <a:srgbClr val="000000"/>
                </a:solidFill>
                <a:latin typeface="Calibri"/>
                <a:ea typeface="Calibri"/>
                <a:cs typeface="Calibri"/>
                <a:sym typeface="Calibri"/>
              </a:rPr>
              <a:t>choose-your-own-adventure narrative—mid-unit assessment</a:t>
            </a:r>
            <a:r>
              <a:rPr lang="en" sz="1200" b="0" i="0" u="none" strike="noStrike" cap="none" dirty="0">
                <a:solidFill>
                  <a:srgbClr val="000000"/>
                </a:solidFill>
                <a:latin typeface="Calibri"/>
                <a:ea typeface="Calibri"/>
                <a:cs typeface="Calibri"/>
                <a:sym typeface="Calibri"/>
              </a:rPr>
              <a:t> with teacher feedback. Tell students that they are going to write a second draft of their narratives, incorporating all of the revisions they have made. They should also incorporate some of the suggestions you made on their </a:t>
            </a:r>
            <a:r>
              <a:rPr lang="en" sz="1200" b="1" i="0" u="none" strike="noStrike" cap="none" dirty="0">
                <a:solidFill>
                  <a:srgbClr val="000000"/>
                </a:solidFill>
                <a:latin typeface="Calibri"/>
                <a:ea typeface="Calibri"/>
                <a:cs typeface="Calibri"/>
                <a:sym typeface="Calibri"/>
              </a:rPr>
              <a:t>Mid-Unit 3 Assessment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students 10 minutes to look at their returned work and consider how they might incorporate your feedback into the next version of their narratives.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if they have any questions, they are to write their names on the board and you will get to each one in this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a:t>
            </a:r>
            <a:r>
              <a:rPr lang="en" sz="1200" b="0" i="0" u="none" strike="noStrike" cap="none" dirty="0">
                <a:solidFill>
                  <a:srgbClr val="000000"/>
                </a:solidFill>
                <a:latin typeface="Calibri"/>
                <a:ea typeface="Calibri"/>
                <a:cs typeface="Calibri"/>
                <a:sym typeface="Calibri"/>
              </a:rPr>
              <a:t>n addition to their choose-your-own-adventure narratives and </a:t>
            </a:r>
            <a:r>
              <a:rPr lang="en" sz="1200" b="1" i="0" u="none" strike="noStrike" cap="none" dirty="0">
                <a:solidFill>
                  <a:srgbClr val="000000"/>
                </a:solidFill>
                <a:latin typeface="Calibri"/>
                <a:ea typeface="Calibri"/>
                <a:cs typeface="Calibri"/>
                <a:sym typeface="Calibri"/>
              </a:rPr>
              <a:t>mid-unit assessment feedback</a:t>
            </a:r>
            <a:r>
              <a:rPr lang="en" sz="1200" b="0" i="0" u="none" strike="noStrike" cap="none" dirty="0">
                <a:solidFill>
                  <a:srgbClr val="000000"/>
                </a:solidFill>
                <a:latin typeface="Calibri"/>
                <a:ea typeface="Calibri"/>
                <a:cs typeface="Calibri"/>
                <a:sym typeface="Calibri"/>
              </a:rPr>
              <a:t>, remind students to also keep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rewrite their narratives using all of the revisions they have made on their first drafts and incorporating your suggestions where they can.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students work, circulate to check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think about their thinking: </a:t>
            </a:r>
            <a:r>
              <a:rPr lang="en" sz="1200" b="0" i="1" u="none" strike="noStrike" cap="none" dirty="0">
                <a:solidFill>
                  <a:srgbClr val="000000"/>
                </a:solidFill>
                <a:latin typeface="Calibri"/>
                <a:ea typeface="Calibri"/>
                <a:cs typeface="Calibri"/>
                <a:sym typeface="Calibri"/>
              </a:rPr>
              <a:t>“How has the revision process and my feedback added to your understanding of how to write a good narrative? I’ll give you time to think and discuss with a partner.”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take responsibility</a:t>
            </a:r>
            <a:r>
              <a:rPr lang="en" sz="1200" b="0" i="0" u="none" strike="noStrike" cap="none" dirty="0">
                <a:solidFill>
                  <a:srgbClr val="000000"/>
                </a:solidFill>
                <a:latin typeface="Calibri"/>
                <a:ea typeface="Calibri"/>
                <a:cs typeface="Calibri"/>
                <a:sym typeface="Calibri"/>
              </a:rPr>
              <a:t>. Use a checking for understanding protocol for students to reflect on how they took responsibility as they revised and edited their writing over the last several lessons.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record ‘Y’ for ‘Yes’ and the date in the final column of their </a:t>
            </a:r>
            <a:r>
              <a:rPr lang="en" sz="1200" b="1" i="0" u="none" strike="noStrike" cap="none" dirty="0">
                <a:solidFill>
                  <a:srgbClr val="000000"/>
                </a:solidFill>
                <a:latin typeface="Calibri"/>
                <a:ea typeface="Calibri"/>
                <a:cs typeface="Calibri"/>
                <a:sym typeface="Calibri"/>
              </a:rPr>
              <a:t>Narrative Writing Checklist</a:t>
            </a:r>
            <a:r>
              <a:rPr lang="en" sz="1200" b="0" i="0" u="none" strike="noStrike" cap="none" dirty="0">
                <a:solidFill>
                  <a:srgbClr val="000000"/>
                </a:solidFill>
                <a:latin typeface="Calibri"/>
                <a:ea typeface="Calibri"/>
                <a:cs typeface="Calibri"/>
                <a:sym typeface="Calibri"/>
              </a:rPr>
              <a:t> if they feel the criteria marked on their checklists have been achieved in their writing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revising their writing.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fine motor skills: Consider offering them supportive tools (e.g., pencil grip, slanted desk, or use of a word processor).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72452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learning targets. Read each one aloud, pausing after each to use the Thumb-O-Meter protocol for students to reflect on their comfort level with or show how close they are to meeting each target. Make note of students who may need additional support with each of the learning targets moving forward.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Repeat, inviting students to self-assess how well they showed integrity and took responsibility in this lesson.</a:t>
            </a:r>
            <a:endParaRPr sz="1200" b="0"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showing level of comfort meeting learning target.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91184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Performance Task anchor chart</a:t>
            </a:r>
            <a:r>
              <a:rPr lang="en" sz="1200" b="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Steps for Planning and Drafting My Narrative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the anchor charts with students and remind them that tomorrow they will plan and write the second choice of their narrative for the </a:t>
            </a:r>
            <a:r>
              <a:rPr lang="en" sz="1200" b="1" i="0" u="none" strike="noStrike" cap="none" dirty="0">
                <a:solidFill>
                  <a:srgbClr val="000000"/>
                </a:solidFill>
                <a:latin typeface="Calibri"/>
                <a:ea typeface="Calibri"/>
                <a:cs typeface="Calibri"/>
                <a:sym typeface="Calibri"/>
              </a:rPr>
              <a:t>end</a:t>
            </a:r>
            <a:r>
              <a:rPr lang="en" sz="1200" b="1" dirty="0">
                <a:latin typeface="Calibri"/>
                <a:ea typeface="Calibri"/>
                <a:cs typeface="Calibri"/>
                <a:sym typeface="Calibri"/>
              </a:rPr>
              <a:t>-</a:t>
            </a:r>
            <a:r>
              <a:rPr lang="en" sz="1200" b="1" i="0" u="none" strike="noStrike" cap="none" dirty="0">
                <a:solidFill>
                  <a:srgbClr val="000000"/>
                </a:solidFill>
                <a:latin typeface="Calibri"/>
                <a:ea typeface="Calibri"/>
                <a:cs typeface="Calibri"/>
                <a:sym typeface="Calibri"/>
              </a:rPr>
              <a:t>of</a:t>
            </a:r>
            <a:r>
              <a:rPr lang="en" sz="1200" b="1" dirty="0">
                <a:latin typeface="Calibri"/>
                <a:ea typeface="Calibri"/>
                <a:cs typeface="Calibri"/>
                <a:sym typeface="Calibri"/>
              </a:rPr>
              <a:t>-</a:t>
            </a:r>
            <a:r>
              <a:rPr lang="en" sz="1200" b="1" i="0" u="none" strike="noStrike" cap="none" dirty="0">
                <a:solidFill>
                  <a:srgbClr val="000000"/>
                </a:solidFill>
                <a:latin typeface="Calibri"/>
                <a:ea typeface="Calibri"/>
                <a:cs typeface="Calibri"/>
                <a:sym typeface="Calibri"/>
              </a:rPr>
              <a:t>unit assessment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showing level of comfort meeting learning target.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Give students plenty of encouragement: </a:t>
            </a:r>
            <a:r>
              <a:rPr lang="en" sz="1200" b="0" i="1" u="none" strike="noStrike" cap="none" dirty="0">
                <a:solidFill>
                  <a:srgbClr val="000000"/>
                </a:solidFill>
                <a:latin typeface="Calibri"/>
                <a:ea typeface="Calibri"/>
                <a:cs typeface="Calibri"/>
                <a:sym typeface="Calibri"/>
              </a:rPr>
              <a:t>“I think it’s amazing how much language you have learned. You have also learned so much about animals. Congratulations! Thank you for your hard work. You are doing an incredible job and getting even better at speaking and writing English.”</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66230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0ed31e331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0ed31e331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other students who may need additional support: To provide heavier support, focus students on one paragraph of the Transitional Words and Phrases homework. Consider providing them with a small bank of transition language to choose from as well.</a:t>
            </a:r>
            <a:endParaRPr sz="1200" dirty="0">
              <a:latin typeface="Calibri"/>
              <a:ea typeface="Calibri"/>
              <a:cs typeface="Calibri"/>
              <a:sym typeface="Calibri"/>
            </a:endParaRPr>
          </a:p>
        </p:txBody>
      </p:sp>
    </p:spTree>
    <p:extLst>
      <p:ext uri="{BB962C8B-B14F-4D97-AF65-F5344CB8AC3E}">
        <p14:creationId xmlns:p14="http://schemas.microsoft.com/office/powerpoint/2010/main" val="1927415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60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60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201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The research reading students complete for homework will help to build both their vocabulary and knowledge pertaining to animals and specifically animal defenses. By participating in this volume of reading over a span of time, students will develop a wide base of knowledge about the world and the words that help to describe and make sense of it.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Teacher Supporting Materials Document </a:t>
            </a:r>
            <a:r>
              <a:rPr lang="en" sz="1200" b="0" i="0" u="none" strike="noStrike" cap="none" dirty="0">
                <a:solidFill>
                  <a:schemeClr val="dk1"/>
                </a:solidFill>
                <a:latin typeface="Calibri"/>
                <a:ea typeface="Calibri"/>
                <a:cs typeface="Calibri"/>
                <a:sym typeface="Calibri"/>
              </a:rPr>
              <a:t>for this lesson can be found here: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http://curriculum.eleducation.org/curriculum/ela/grade-4/module-2/unit-3/lesson-13</a:t>
            </a:r>
            <a:endParaRPr sz="1200" b="0" i="0" u="none" strike="noStrike" cap="none" dirty="0">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chemeClr val="dk1"/>
              </a:buClr>
              <a:buSzPts val="1100"/>
              <a:buFont typeface="Arial"/>
              <a:buChar char="●"/>
            </a:pPr>
            <a:r>
              <a:rPr lang="en" sz="1200" b="0" i="0" u="none" strike="noStrike" cap="none" dirty="0">
                <a:solidFill>
                  <a:schemeClr val="dk1"/>
                </a:solidFill>
                <a:latin typeface="Calibri"/>
                <a:ea typeface="Calibri"/>
                <a:cs typeface="Calibri"/>
                <a:sym typeface="Calibri"/>
              </a:rPr>
              <a:t>Protocols descriptions can be found here: </a:t>
            </a:r>
            <a:r>
              <a:rPr lang="en"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Rubrics and checklists for writing can be found here:</a:t>
            </a:r>
            <a:r>
              <a:rPr lang="en" sz="1200" b="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3047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 </a:t>
            </a:r>
            <a:r>
              <a:rPr lang="en" sz="1200" b="0" i="0" u="sng" strike="noStrike" cap="none">
                <a:solidFill>
                  <a:schemeClr val="hlink"/>
                </a:solidFill>
                <a:latin typeface="Calibri"/>
                <a:ea typeface="Calibri"/>
                <a:cs typeface="Calibri"/>
                <a:sym typeface="Calibri"/>
                <a:hlinkClick r:id="rId3"/>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07" name="Google Shape;307;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5798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Independent Reading: Sample Plan </a:t>
            </a:r>
            <a:r>
              <a:rPr lang="en" sz="1200" b="0" i="0" u="none" strike="noStrike" cap="none" dirty="0" smtClean="0">
                <a:solidFill>
                  <a:srgbClr val="000000"/>
                </a:solidFill>
                <a:latin typeface="Calibri"/>
                <a:ea typeface="Calibri"/>
                <a:cs typeface="Calibri"/>
                <a:sym typeface="Calibri"/>
              </a:rPr>
              <a:t>(see tools page: </a:t>
            </a:r>
            <a:r>
              <a:rPr lang="en-US" sz="1200" b="0" i="0" u="none" strike="noStrike" cap="none" dirty="0" smtClean="0">
                <a:solidFill>
                  <a:srgbClr val="000000"/>
                </a:solidFill>
                <a:latin typeface="Calibri"/>
                <a:ea typeface="Calibri"/>
                <a:cs typeface="Calibri"/>
                <a:sym typeface="Calibri"/>
              </a:rPr>
              <a:t>http</a:t>
            </a:r>
            <a:r>
              <a:rPr lang="en-US" sz="1200" b="0" i="0" u="none" strike="noStrike" cap="none" smtClean="0">
                <a:solidFill>
                  <a:srgbClr val="000000"/>
                </a:solidFill>
                <a:latin typeface="Calibri"/>
                <a:ea typeface="Calibri"/>
                <a:cs typeface="Calibri"/>
                <a:sym typeface="Calibri"/>
              </a:rPr>
              <a:t>://curriculum.eleducation.org/tools)</a:t>
            </a:r>
            <a:endParaRPr lang="en" sz="1200" b="1" i="0" u="none" strike="noStrike" cap="none" dirty="0" smtClean="0">
              <a:solidFill>
                <a:srgbClr val="000000"/>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1" i="0" u="none" strike="noStrike" cap="none" dirty="0" smtClean="0">
                <a:solidFill>
                  <a:srgbClr val="000000"/>
                </a:solidFill>
                <a:latin typeface="Calibri"/>
                <a:ea typeface="Calibri"/>
                <a:cs typeface="Calibri"/>
                <a:sym typeface="Calibri"/>
              </a:rPr>
              <a:t>Ordering </a:t>
            </a:r>
            <a:r>
              <a:rPr lang="en" sz="1200" b="1" i="0" u="none" strike="noStrike" cap="none" dirty="0">
                <a:solidFill>
                  <a:srgbClr val="000000"/>
                </a:solidFill>
                <a:latin typeface="Calibri"/>
                <a:ea typeface="Calibri"/>
                <a:cs typeface="Calibri"/>
                <a:sym typeface="Calibri"/>
              </a:rPr>
              <a:t>Adjectives I (answers, 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Orange colored pencils </a:t>
            </a:r>
            <a:r>
              <a:rPr lang="en" sz="1200" i="0" u="none" strike="noStrike" cap="none" dirty="0">
                <a:solidFill>
                  <a:srgbClr val="000000"/>
                </a:solidFill>
                <a:latin typeface="Calibri"/>
                <a:ea typeface="Calibri"/>
                <a:cs typeface="Calibri"/>
                <a:sym typeface="Calibri"/>
              </a:rPr>
              <a:t>(one per student)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170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Convention-less paragraph</a:t>
            </a:r>
            <a:r>
              <a:rPr lang="en" sz="1200" b="0" i="0" u="none" strike="noStrike" cap="none" dirty="0">
                <a:solidFill>
                  <a:schemeClr val="dk1"/>
                </a:solidFill>
                <a:latin typeface="Calibri"/>
                <a:ea typeface="Calibri"/>
                <a:cs typeface="Calibri"/>
                <a:sym typeface="Calibri"/>
              </a:rPr>
              <a:t> (from Lesson 11; for teacher modeling)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Narrative Writing Checklist</a:t>
            </a:r>
            <a:r>
              <a:rPr lang="en" sz="1200" b="0" i="0" u="none" strike="noStrike" cap="none" dirty="0">
                <a:solidFill>
                  <a:schemeClr val="dk1"/>
                </a:solidFill>
                <a:latin typeface="Calibri"/>
                <a:ea typeface="Calibri"/>
                <a:cs typeface="Calibri"/>
                <a:sym typeface="Calibri"/>
              </a:rPr>
              <a:t> (from Lesson 3;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Spelling Conventions anchor chart</a:t>
            </a:r>
            <a:r>
              <a:rPr lang="en" sz="1200" b="0" i="0" u="none" strike="noStrike" cap="none" dirty="0">
                <a:solidFill>
                  <a:schemeClr val="dk1"/>
                </a:solidFill>
                <a:latin typeface="Calibri"/>
                <a:ea typeface="Calibri"/>
                <a:cs typeface="Calibri"/>
                <a:sym typeface="Calibri"/>
              </a:rPr>
              <a:t> (begun in Unit 2, Lesson 11)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Capitalization Conventions anchor chart</a:t>
            </a:r>
            <a:r>
              <a:rPr lang="en" sz="1200" b="0" i="0" u="none" strike="noStrike" cap="none" dirty="0">
                <a:solidFill>
                  <a:schemeClr val="dk1"/>
                </a:solidFill>
                <a:latin typeface="Calibri"/>
                <a:ea typeface="Calibri"/>
                <a:cs typeface="Calibri"/>
                <a:sym typeface="Calibri"/>
              </a:rPr>
              <a:t> (begun in Unit 2, Lesson 11)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Punctuation Conventions anchor chart</a:t>
            </a:r>
            <a:r>
              <a:rPr lang="en" sz="1200" b="0" i="0" u="none" strike="noStrike" cap="none" dirty="0">
                <a:solidFill>
                  <a:schemeClr val="dk1"/>
                </a:solidFill>
                <a:latin typeface="Calibri"/>
                <a:ea typeface="Calibri"/>
                <a:cs typeface="Calibri"/>
                <a:sym typeface="Calibri"/>
              </a:rPr>
              <a:t> (begun in Unit 2, Lesson 11)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Choose-your-own-adventure narrative </a:t>
            </a:r>
            <a:r>
              <a:rPr lang="en" sz="1200" b="0" i="0" u="none" strike="noStrike" cap="none" dirty="0">
                <a:solidFill>
                  <a:schemeClr val="dk1"/>
                </a:solidFill>
                <a:latin typeface="Calibri"/>
                <a:ea typeface="Calibri"/>
                <a:cs typeface="Calibri"/>
                <a:sym typeface="Calibri"/>
              </a:rPr>
              <a:t>(first draft) (from Lesson 7;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Choose-your-own-adventure narrative—mid-unit assessment </a:t>
            </a:r>
            <a:r>
              <a:rPr lang="en" sz="1200" b="0" i="0" u="none" strike="noStrike" cap="none" dirty="0">
                <a:solidFill>
                  <a:schemeClr val="dk1"/>
                </a:solidFill>
                <a:latin typeface="Calibri"/>
                <a:ea typeface="Calibri"/>
                <a:cs typeface="Calibri"/>
                <a:sym typeface="Calibri"/>
              </a:rPr>
              <a:t>(with feedback;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 (begun in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Steps for Planning and Drafting My Narrative anchor chart</a:t>
            </a:r>
            <a:r>
              <a:rPr lang="en" sz="1200" b="0" i="0" u="none" strike="noStrike" cap="none" dirty="0">
                <a:solidFill>
                  <a:schemeClr val="dk1"/>
                </a:solidFill>
                <a:latin typeface="Calibri"/>
                <a:ea typeface="Calibri"/>
                <a:cs typeface="Calibri"/>
                <a:sym typeface="Calibri"/>
              </a:rPr>
              <a:t> (begun in Lesson 4)</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7655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Review the following protocol before teaching. </a:t>
            </a:r>
            <a:r>
              <a:rPr lang="en" sz="1200">
                <a:solidFill>
                  <a:schemeClr val="dk1"/>
                </a:solidFill>
                <a:latin typeface="Calibri"/>
                <a:ea typeface="Calibri"/>
                <a:cs typeface="Calibri"/>
                <a:sym typeface="Calibri"/>
              </a:rPr>
              <a:t>I</a:t>
            </a:r>
            <a:r>
              <a:rPr lang="en" sz="1200" i="0" u="none" strike="noStrike" cap="none">
                <a:solidFill>
                  <a:schemeClr val="dk1"/>
                </a:solidFill>
                <a:latin typeface="Calibri"/>
                <a:ea typeface="Calibri"/>
                <a:cs typeface="Calibri"/>
                <a:sym typeface="Calibri"/>
              </a:rPr>
              <a:t>t </a:t>
            </a:r>
            <a:r>
              <a:rPr lang="en" sz="1200">
                <a:solidFill>
                  <a:schemeClr val="dk1"/>
                </a:solidFill>
                <a:latin typeface="Calibri"/>
                <a:ea typeface="Calibri"/>
                <a:cs typeface="Calibri"/>
                <a:sym typeface="Calibri"/>
              </a:rPr>
              <a:t>is</a:t>
            </a:r>
            <a:r>
              <a:rPr lang="en" sz="1200" i="0" u="none" strike="noStrike" cap="none">
                <a:solidFill>
                  <a:schemeClr val="dk1"/>
                </a:solidFill>
                <a:latin typeface="Calibri"/>
                <a:ea typeface="Calibri"/>
                <a:cs typeface="Calibri"/>
                <a:sym typeface="Calibri"/>
              </a:rPr>
              <a:t>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a:solidFill>
                  <a:schemeClr val="dk1"/>
                </a:solidFill>
                <a:latin typeface="Calibri"/>
                <a:ea typeface="Calibri"/>
                <a:cs typeface="Calibri"/>
                <a:sym typeface="Calibri"/>
              </a:rPr>
              <a:t> </a:t>
            </a:r>
            <a:r>
              <a:rPr lang="en" sz="1200" i="0" u="sng" strike="noStrike" cap="none">
                <a:solidFill>
                  <a:schemeClr val="hlink"/>
                </a:solidFill>
                <a:latin typeface="Calibri"/>
                <a:ea typeface="Calibri"/>
                <a:cs typeface="Calibri"/>
                <a:sym typeface="Calibri"/>
                <a:hlinkClick r:id="rId3"/>
              </a:rPr>
              <a:t>https://eleducation.org/resources/el-education-classroom-protocols</a:t>
            </a:r>
            <a:r>
              <a:rPr lang="en" sz="1200" i="0" u="none" strike="noStrike" cap="none">
                <a:solidFill>
                  <a:schemeClr val="dk1"/>
                </a:solidFill>
                <a:latin typeface="Calibri"/>
                <a:ea typeface="Calibri"/>
                <a:cs typeface="Calibri"/>
                <a:sym typeface="Calibri"/>
              </a:rPr>
              <a:t> (found in Classroom Protocols)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61056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Highlight one or two pervasive language errors in each student’s </a:t>
            </a:r>
            <a:r>
              <a:rPr lang="en" sz="1200" b="1" i="0" u="none" strike="noStrike" cap="none" dirty="0">
                <a:solidFill>
                  <a:srgbClr val="000000"/>
                </a:solidFill>
                <a:latin typeface="Calibri"/>
                <a:ea typeface="Calibri"/>
                <a:cs typeface="Calibri"/>
                <a:sym typeface="Calibri"/>
              </a:rPr>
              <a:t>mid-unit assessment</a:t>
            </a:r>
            <a:r>
              <a:rPr lang="en" sz="1200" b="0" i="0" u="none" strike="noStrike" cap="none" dirty="0">
                <a:solidFill>
                  <a:srgbClr val="000000"/>
                </a:solidFill>
                <a:latin typeface="Calibri"/>
                <a:ea typeface="Calibri"/>
                <a:cs typeface="Calibri"/>
                <a:sym typeface="Calibri"/>
              </a:rPr>
              <a:t>. Allow them to focus on discussing and revising these errors during Work Times B and 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Allow students to resubmit their revisions. Give additional feedback based on the language they revised.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Review names of animals to prepare for the </a:t>
            </a:r>
            <a:r>
              <a:rPr lang="en" sz="1200" b="1" i="0" u="none" strike="noStrike" cap="none" dirty="0">
                <a:solidFill>
                  <a:srgbClr val="000000"/>
                </a:solidFill>
                <a:latin typeface="Calibri"/>
                <a:ea typeface="Calibri"/>
                <a:cs typeface="Calibri"/>
                <a:sym typeface="Calibri"/>
              </a:rPr>
              <a:t>end of unit assessment</a:t>
            </a:r>
            <a:r>
              <a:rPr lang="en" sz="1200" b="0" i="0" u="none" strike="noStrike" cap="none" dirty="0">
                <a:solidFill>
                  <a:srgbClr val="000000"/>
                </a:solidFill>
                <a:latin typeface="Calibri"/>
                <a:ea typeface="Calibri"/>
                <a:cs typeface="Calibri"/>
                <a:sym typeface="Calibri"/>
              </a:rPr>
              <a:t>. You could play animal concentration with animal names and matching pictures of animals, specifically: </a:t>
            </a:r>
            <a:r>
              <a:rPr lang="en" sz="1200" b="0" i="1" u="none" strike="noStrike" cap="none" dirty="0">
                <a:solidFill>
                  <a:srgbClr val="000000"/>
                </a:solidFill>
                <a:latin typeface="Calibri"/>
                <a:ea typeface="Calibri"/>
                <a:cs typeface="Calibri"/>
                <a:sym typeface="Calibri"/>
              </a:rPr>
              <a:t>bobcat</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opossum</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hedgehog</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shark</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skunk</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fish</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armadillo</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fox</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pufferfish</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tiger</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0266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0ed31e33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g40ed31e331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06" name="Google Shape;206;g40ed31e331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6121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0ed31e33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40ed31e331_0_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3" name="Google Shape;213;g40ed31e331_0_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1777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1f5337a22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9" name="Google Shape;219;g41f5337a22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818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latin typeface="Calibri"/>
                <a:ea typeface="Calibri"/>
                <a:cs typeface="Calibri"/>
                <a:sym typeface="Calibri"/>
              </a:rPr>
              <a:t>Student </a:t>
            </a: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67795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3"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6" name="Google Shape;176;p26"/>
          <p:cNvSpPr txBox="1">
            <a:spLocks noGrp="1"/>
          </p:cNvSpPr>
          <p:nvPr>
            <p:ph type="body" idx="1"/>
          </p:nvPr>
        </p:nvSpPr>
        <p:spPr>
          <a:xfrm>
            <a:off x="250950" y="1304750"/>
            <a:ext cx="8642100" cy="34164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60-70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a:t>
            </a:r>
            <a:r>
              <a:rPr lang="en" sz="1600" b="0" i="0" u="none" strike="noStrike" cap="none" dirty="0" smtClean="0">
                <a:solidFill>
                  <a:schemeClr val="dk1"/>
                </a:solidFill>
                <a:latin typeface="Century Gothic"/>
                <a:ea typeface="Century Gothic"/>
                <a:cs typeface="Century Gothic"/>
                <a:sym typeface="Century Gothic"/>
              </a:rPr>
              <a:t>lesson</a:t>
            </a:r>
            <a:r>
              <a:rPr lang="en-US" sz="1600" b="0" i="0" u="none" strike="noStrike" cap="none" dirty="0" smtClean="0">
                <a:solidFill>
                  <a:schemeClr val="dk1"/>
                </a:solidFill>
                <a:latin typeface="Century Gothic"/>
                <a:ea typeface="Century Gothic"/>
                <a:cs typeface="Century Gothic"/>
                <a:sym typeface="Century Gothic"/>
              </a:rPr>
              <a:t> is for</a:t>
            </a:r>
            <a:r>
              <a:rPr lang="en" sz="1600" b="0" i="0" u="none" strike="noStrike" cap="none" dirty="0" smtClean="0">
                <a:solidFill>
                  <a:srgbClr val="000000"/>
                </a:solidFill>
                <a:latin typeface="Century Gothic"/>
                <a:ea typeface="Century Gothic"/>
                <a:cs typeface="Century Gothic"/>
                <a:sym typeface="Century Gothic"/>
              </a:rPr>
              <a:t> </a:t>
            </a:r>
            <a:r>
              <a:rPr lang="en" sz="1600" b="0" i="0" u="none" strike="noStrike" cap="none" dirty="0">
                <a:solidFill>
                  <a:srgbClr val="000000"/>
                </a:solidFill>
                <a:latin typeface="Century Gothic"/>
                <a:ea typeface="Century Gothic"/>
                <a:cs typeface="Century Gothic"/>
                <a:sym typeface="Century Gothic"/>
              </a:rPr>
              <a:t>students read each other’s narratives to identify issues with conventions (spelling, punctuation, capitalization). They also receive teacher feedback </a:t>
            </a:r>
            <a:r>
              <a:rPr lang="en" sz="1600" b="0" i="0" u="none" strike="noStrike" cap="none" dirty="0" smtClean="0">
                <a:solidFill>
                  <a:srgbClr val="000000"/>
                </a:solidFill>
                <a:latin typeface="Century Gothic"/>
                <a:ea typeface="Century Gothic"/>
                <a:cs typeface="Century Gothic"/>
                <a:sym typeface="Century Gothic"/>
              </a:rPr>
              <a:t>f</a:t>
            </a:r>
            <a:r>
              <a:rPr lang="en-US" sz="1600" b="0" i="0" u="none" strike="noStrike" cap="none" dirty="0" smtClean="0">
                <a:solidFill>
                  <a:srgbClr val="000000"/>
                </a:solidFill>
                <a:latin typeface="Century Gothic"/>
                <a:ea typeface="Century Gothic"/>
                <a:cs typeface="Century Gothic"/>
                <a:sym typeface="Century Gothic"/>
              </a:rPr>
              <a:t>or</a:t>
            </a:r>
            <a:r>
              <a:rPr lang="en" sz="1600" b="0" i="0" u="none" strike="noStrike" cap="none" dirty="0" smtClean="0">
                <a:solidFill>
                  <a:srgbClr val="000000"/>
                </a:solidFill>
                <a:latin typeface="Century Gothic"/>
                <a:ea typeface="Century Gothic"/>
                <a:cs typeface="Century Gothic"/>
                <a:sym typeface="Century Gothic"/>
              </a:rPr>
              <a:t> </a:t>
            </a:r>
            <a:r>
              <a:rPr lang="en" sz="1600" b="0" i="0" u="none" strike="noStrike" cap="none" dirty="0">
                <a:solidFill>
                  <a:srgbClr val="000000"/>
                </a:solidFill>
                <a:latin typeface="Century Gothic"/>
                <a:ea typeface="Century Gothic"/>
                <a:cs typeface="Century Gothic"/>
                <a:sym typeface="Century Gothic"/>
              </a:rPr>
              <a:t>their </a:t>
            </a:r>
            <a:r>
              <a:rPr lang="en" sz="1600" b="1" i="0" u="none" strike="noStrike" cap="none" dirty="0">
                <a:solidFill>
                  <a:srgbClr val="000000"/>
                </a:solidFill>
                <a:latin typeface="Century Gothic"/>
                <a:ea typeface="Century Gothic"/>
                <a:cs typeface="Century Gothic"/>
                <a:sym typeface="Century Gothic"/>
              </a:rPr>
              <a:t>Mid-Unit 3 Assessments </a:t>
            </a:r>
            <a:r>
              <a:rPr lang="en" sz="1600" b="0" i="0" u="none" strike="noStrike" cap="none" dirty="0">
                <a:solidFill>
                  <a:srgbClr val="000000"/>
                </a:solidFill>
                <a:latin typeface="Century Gothic"/>
                <a:ea typeface="Century Gothic"/>
                <a:cs typeface="Century Gothic"/>
                <a:sym typeface="Century Gothic"/>
              </a:rPr>
              <a:t>and then write a new draft of their narrative, incorporating all of the revisions and teacher feedback.</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spcBef>
                <a:spcPts val="0"/>
              </a:spcBef>
              <a:spcAft>
                <a:spcPts val="0"/>
              </a:spcAft>
              <a:buClr>
                <a:schemeClr val="dk1"/>
              </a:buClr>
              <a:buSzPts val="3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1700"/>
              </a:spcBef>
              <a:spcAft>
                <a:spcPts val="0"/>
              </a:spcAft>
              <a:buClr>
                <a:srgbClr val="000000"/>
              </a:buClr>
              <a:buSzPts val="1600"/>
              <a:buFont typeface="Century Gothic"/>
              <a:buAutoNum type="arabicPeriod"/>
            </a:pPr>
            <a:r>
              <a:rPr lang="en" sz="1600" b="0" i="0" u="none" strike="noStrike" cap="none" dirty="0">
                <a:latin typeface="Century Gothic"/>
                <a:ea typeface="Century Gothic"/>
                <a:cs typeface="Century Gothic"/>
                <a:sym typeface="Century Gothic"/>
              </a:rPr>
              <a:t>I can check my peers’ work for correct spelling, capitalization, and punctuation.</a:t>
            </a:r>
            <a:endParaRPr sz="1600" b="0" i="0" u="none" strike="noStrike" cap="none" dirty="0">
              <a:latin typeface="Century Gothic"/>
              <a:ea typeface="Century Gothic"/>
              <a:cs typeface="Century Gothic"/>
              <a:sym typeface="Century Gothic"/>
            </a:endParaRPr>
          </a:p>
          <a:p>
            <a:pPr marL="457200" marR="0" lvl="0" indent="-330200" algn="l" rtl="0">
              <a:spcBef>
                <a:spcPts val="0"/>
              </a:spcBef>
              <a:spcAft>
                <a:spcPts val="0"/>
              </a:spcAft>
              <a:buClr>
                <a:srgbClr val="000000"/>
              </a:buClr>
              <a:buSzPts val="1600"/>
              <a:buFont typeface="Century Gothic"/>
              <a:buAutoNum type="arabicPeriod"/>
            </a:pPr>
            <a:r>
              <a:rPr lang="en" sz="1600" b="0" i="0" u="none" strike="noStrike" cap="none" dirty="0">
                <a:latin typeface="Century Gothic"/>
                <a:ea typeface="Century Gothic"/>
                <a:cs typeface="Century Gothic"/>
                <a:sym typeface="Century Gothic"/>
              </a:rPr>
              <a:t>I can write a new draft of my narrative incorporating all of my revisions and teacher feedback. </a:t>
            </a:r>
            <a:endParaRPr sz="1600" b="0" i="0" u="none" strike="noStrike" cap="none" dirty="0">
              <a:latin typeface="Century Gothic"/>
              <a:ea typeface="Century Gothic"/>
              <a:cs typeface="Century Gothic"/>
              <a:sym typeface="Century Gothic"/>
            </a:endParaRPr>
          </a:p>
          <a:p>
            <a:pPr marL="0" marR="0" lvl="0" indent="0" algn="l" rtl="0">
              <a:spcBef>
                <a:spcPts val="1700"/>
              </a:spcBef>
              <a:spcAft>
                <a:spcPts val="0"/>
              </a:spcAft>
              <a:buClr>
                <a:srgbClr val="000000"/>
              </a:buClr>
              <a:buSzPts val="1800"/>
              <a:buFont typeface="Century Gothic"/>
              <a:buNone/>
            </a:pPr>
            <a:r>
              <a:rPr lang="en" sz="1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spcBef>
                <a:spcPts val="1000"/>
              </a:spcBef>
              <a:spcAft>
                <a:spcPts val="0"/>
              </a:spcAft>
              <a:buClr>
                <a:srgbClr val="000000"/>
              </a:buClr>
              <a:buSzPts val="18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Research Reading Share </a:t>
            </a:r>
            <a:endParaRPr sz="3400" b="0" i="0" u="none" strike="noStrike" cap="none">
              <a:solidFill>
                <a:schemeClr val="dk1"/>
              </a:solidFill>
              <a:latin typeface="Century Gothic"/>
              <a:ea typeface="Century Gothic"/>
              <a:cs typeface="Century Gothic"/>
              <a:sym typeface="Century Gothic"/>
            </a:endParaRPr>
          </a:p>
        </p:txBody>
      </p:sp>
      <p:sp>
        <p:nvSpPr>
          <p:cNvPr id="237" name="Google Shape;237;p35"/>
          <p:cNvSpPr txBox="1">
            <a:spLocks noGrp="1"/>
          </p:cNvSpPr>
          <p:nvPr>
            <p:ph type="body" idx="1"/>
          </p:nvPr>
        </p:nvSpPr>
        <p:spPr>
          <a:xfrm>
            <a:off x="311700" y="1713300"/>
            <a:ext cx="8520600" cy="171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800" b="0" i="0" u="none" strike="noStrike" cap="none">
                <a:solidFill>
                  <a:srgbClr val="000000"/>
                </a:solidFill>
                <a:latin typeface="Century Gothic"/>
                <a:ea typeface="Century Gothic"/>
                <a:cs typeface="Century Gothic"/>
                <a:sym typeface="Century Gothic"/>
              </a:rPr>
              <a:t>I behave with integrity. This means I am honest and do the right thing, even when it’s difficult, because it is the right thing to do.</a:t>
            </a:r>
            <a:endParaRPr sz="2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170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rgbClr val="000000"/>
              </a:buClr>
              <a:buSzPts val="1800"/>
              <a:buFont typeface="Century Gothic"/>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36"/>
          <p:cNvPicPr preferRelativeResize="0"/>
          <p:nvPr/>
        </p:nvPicPr>
        <p:blipFill rotWithShape="1">
          <a:blip r:embed="rId3">
            <a:alphaModFix/>
          </a:blip>
          <a:srcRect/>
          <a:stretch/>
        </p:blipFill>
        <p:spPr>
          <a:xfrm>
            <a:off x="0" y="140175"/>
            <a:ext cx="5444025" cy="4024000"/>
          </a:xfrm>
          <a:prstGeom prst="rect">
            <a:avLst/>
          </a:prstGeom>
          <a:noFill/>
          <a:ln>
            <a:noFill/>
          </a:ln>
        </p:spPr>
      </p:pic>
      <p:pic>
        <p:nvPicPr>
          <p:cNvPr id="243" name="Google Shape;243;p36"/>
          <p:cNvPicPr preferRelativeResize="0"/>
          <p:nvPr/>
        </p:nvPicPr>
        <p:blipFill rotWithShape="1">
          <a:blip r:embed="rId4">
            <a:alphaModFix/>
          </a:blip>
          <a:srcRect/>
          <a:stretch/>
        </p:blipFill>
        <p:spPr>
          <a:xfrm>
            <a:off x="3037450" y="950600"/>
            <a:ext cx="5897175" cy="3632600"/>
          </a:xfrm>
          <a:prstGeom prst="rect">
            <a:avLst/>
          </a:prstGeom>
          <a:noFill/>
          <a:ln>
            <a:noFill/>
          </a:ln>
        </p:spPr>
      </p:pic>
      <p:sp>
        <p:nvSpPr>
          <p:cNvPr id="244" name="Google Shape;244;p36"/>
          <p:cNvSpPr/>
          <p:nvPr/>
        </p:nvSpPr>
        <p:spPr>
          <a:xfrm rot="-2008376">
            <a:off x="2666237" y="4434609"/>
            <a:ext cx="483009" cy="19312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rgbClr val="000000"/>
                </a:solidFill>
                <a:latin typeface="Century Gothic"/>
                <a:ea typeface="Century Gothic"/>
                <a:cs typeface="Century Gothic"/>
                <a:sym typeface="Century Gothic"/>
              </a:rPr>
              <a:t>Learning Targets</a:t>
            </a:r>
            <a:endParaRPr sz="2400" b="0" i="0" u="none" strike="noStrike" cap="none">
              <a:solidFill>
                <a:srgbClr val="000000"/>
              </a:solidFill>
              <a:latin typeface="Century Gothic"/>
              <a:ea typeface="Century Gothic"/>
              <a:cs typeface="Century Gothic"/>
              <a:sym typeface="Century Gothic"/>
            </a:endParaRPr>
          </a:p>
        </p:txBody>
      </p:sp>
      <p:pic>
        <p:nvPicPr>
          <p:cNvPr id="250" name="Google Shape;250;p37"/>
          <p:cNvPicPr preferRelativeResize="0"/>
          <p:nvPr/>
        </p:nvPicPr>
        <p:blipFill rotWithShape="1">
          <a:blip r:embed="rId3">
            <a:alphaModFix/>
          </a:blip>
          <a:srcRect/>
          <a:stretch/>
        </p:blipFill>
        <p:spPr>
          <a:xfrm>
            <a:off x="7936375" y="4313248"/>
            <a:ext cx="501300" cy="501300"/>
          </a:xfrm>
          <a:prstGeom prst="rect">
            <a:avLst/>
          </a:prstGeom>
          <a:noFill/>
          <a:ln>
            <a:noFill/>
          </a:ln>
        </p:spPr>
      </p:pic>
      <p:pic>
        <p:nvPicPr>
          <p:cNvPr id="251" name="Google Shape;251;p37"/>
          <p:cNvPicPr preferRelativeResize="0"/>
          <p:nvPr/>
        </p:nvPicPr>
        <p:blipFill rotWithShape="1">
          <a:blip r:embed="rId4">
            <a:alphaModFix/>
          </a:blip>
          <a:srcRect/>
          <a:stretch/>
        </p:blipFill>
        <p:spPr>
          <a:xfrm>
            <a:off x="8567050" y="4361700"/>
            <a:ext cx="404400" cy="404400"/>
          </a:xfrm>
          <a:prstGeom prst="rect">
            <a:avLst/>
          </a:prstGeom>
          <a:noFill/>
          <a:ln>
            <a:noFill/>
          </a:ln>
        </p:spPr>
      </p:pic>
      <p:sp>
        <p:nvSpPr>
          <p:cNvPr id="252" name="Google Shape;252;p37"/>
          <p:cNvSpPr txBox="1"/>
          <p:nvPr/>
        </p:nvSpPr>
        <p:spPr>
          <a:xfrm>
            <a:off x="546500" y="1390500"/>
            <a:ext cx="7592700" cy="2868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1700"/>
              </a:spcBef>
              <a:spcAft>
                <a:spcPts val="0"/>
              </a:spcAft>
              <a:buClr>
                <a:srgbClr val="000000"/>
              </a:buClr>
              <a:buSzPts val="1800"/>
              <a:buFont typeface="Century Gothic"/>
              <a:buAutoNum type="arabicPeriod"/>
            </a:pPr>
            <a:r>
              <a:rPr lang="en" sz="1800" b="0" i="0" u="none" strike="noStrike" cap="none" dirty="0">
                <a:latin typeface="Century Gothic"/>
                <a:ea typeface="Century Gothic"/>
                <a:cs typeface="Century Gothic"/>
                <a:sym typeface="Century Gothic"/>
              </a:rPr>
              <a:t>I can check my peers’ work for correct spelling, capitalization, and punctuation.</a:t>
            </a:r>
            <a:endParaRPr sz="1800" dirty="0">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latin typeface="Century Gothic"/>
                <a:ea typeface="Century Gothic"/>
                <a:cs typeface="Century Gothic"/>
                <a:sym typeface="Century Gothic"/>
              </a:rPr>
              <a:t>I can write a new draft of my narrative incorporating all of my revisions and teacher feedback. </a:t>
            </a:r>
            <a:endParaRPr sz="1800" b="0" i="0" u="none" strike="noStrike" cap="none"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Adding Transitional Words and Phrases</a:t>
            </a:r>
            <a:endParaRPr sz="3000" b="0" i="0" u="none" strike="noStrike" cap="none">
              <a:solidFill>
                <a:schemeClr val="dk1"/>
              </a:solidFill>
              <a:latin typeface="Century Gothic"/>
              <a:ea typeface="Century Gothic"/>
              <a:cs typeface="Century Gothic"/>
              <a:sym typeface="Century Gothic"/>
            </a:endParaRPr>
          </a:p>
        </p:txBody>
      </p:sp>
      <p:sp>
        <p:nvSpPr>
          <p:cNvPr id="258" name="Google Shape;258;p38"/>
          <p:cNvSpPr txBox="1">
            <a:spLocks noGrp="1"/>
          </p:cNvSpPr>
          <p:nvPr>
            <p:ph type="body" idx="1"/>
          </p:nvPr>
        </p:nvSpPr>
        <p:spPr>
          <a:xfrm>
            <a:off x="58200" y="1025575"/>
            <a:ext cx="3885300" cy="23940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170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50000"/>
              </a:lnSpc>
              <a:spcBef>
                <a:spcPts val="170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use transitional words and phrases to sequence events in my narrative.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rgbClr val="000000"/>
              </a:buClr>
              <a:buSzPts val="1800"/>
              <a:buFont typeface="Century Gothic"/>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59" name="Google Shape;259;p38"/>
          <p:cNvPicPr preferRelativeResize="0"/>
          <p:nvPr/>
        </p:nvPicPr>
        <p:blipFill rotWithShape="1">
          <a:blip r:embed="rId3">
            <a:alphaModFix/>
          </a:blip>
          <a:srcRect/>
          <a:stretch/>
        </p:blipFill>
        <p:spPr>
          <a:xfrm>
            <a:off x="4077300" y="1025564"/>
            <a:ext cx="4161727" cy="3650132"/>
          </a:xfrm>
          <a:prstGeom prst="rect">
            <a:avLst/>
          </a:prstGeom>
          <a:noFill/>
          <a:ln w="9525" cap="flat" cmpd="sng">
            <a:solidFill>
              <a:srgbClr val="000000"/>
            </a:solidFill>
            <a:prstDash val="solid"/>
            <a:round/>
            <a:headEnd type="none" w="sm" len="sm"/>
            <a:tailEnd type="none" w="sm" len="sm"/>
          </a:ln>
        </p:spPr>
      </p:pic>
      <p:pic>
        <p:nvPicPr>
          <p:cNvPr id="260" name="Google Shape;260;p38"/>
          <p:cNvPicPr preferRelativeResize="0"/>
          <p:nvPr/>
        </p:nvPicPr>
        <p:blipFill rotWithShape="1">
          <a:blip r:embed="rId4">
            <a:alphaModFix/>
          </a:blip>
          <a:srcRect/>
          <a:stretch/>
        </p:blipFill>
        <p:spPr>
          <a:xfrm>
            <a:off x="8571300" y="4279650"/>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2400" b="0" i="0" u="none" strike="noStrike" cap="none">
                <a:solidFill>
                  <a:srgbClr val="000000"/>
                </a:solidFill>
                <a:latin typeface="Century Gothic"/>
                <a:ea typeface="Century Gothic"/>
                <a:cs typeface="Century Gothic"/>
                <a:sym typeface="Century Gothic"/>
              </a:rPr>
              <a:t>Revising </a:t>
            </a:r>
            <a:endParaRPr sz="2400" b="0" i="0" u="none" strike="noStrike" cap="none">
              <a:solidFill>
                <a:srgbClr val="000000"/>
              </a:solidFill>
              <a:latin typeface="Century Gothic"/>
              <a:ea typeface="Century Gothic"/>
              <a:cs typeface="Century Gothic"/>
              <a:sym typeface="Century Gothic"/>
            </a:endParaRPr>
          </a:p>
        </p:txBody>
      </p:sp>
      <p:sp>
        <p:nvSpPr>
          <p:cNvPr id="266" name="Google Shape;266;p39"/>
          <p:cNvSpPr txBox="1">
            <a:spLocks noGrp="1"/>
          </p:cNvSpPr>
          <p:nvPr>
            <p:ph type="body" idx="1"/>
          </p:nvPr>
        </p:nvSpPr>
        <p:spPr>
          <a:xfrm>
            <a:off x="1666150" y="998550"/>
            <a:ext cx="5678400" cy="3363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800"/>
              <a:buFont typeface="Century Gothic"/>
              <a:buNone/>
            </a:pPr>
            <a:r>
              <a:rPr lang="en" sz="1600" b="1" i="0" u="none" strike="noStrike" cap="none">
                <a:solidFill>
                  <a:srgbClr val="000000"/>
                </a:solidFill>
                <a:latin typeface="Century Gothic"/>
                <a:ea typeface="Century Gothic"/>
                <a:cs typeface="Century Gothic"/>
                <a:sym typeface="Century Gothic"/>
              </a:rPr>
              <a:t>Steps for Revising My Writing anchor chart</a:t>
            </a:r>
            <a:r>
              <a:rPr lang="en" sz="1600" b="0" i="0" u="none" strike="noStrike" cap="none">
                <a:solidFill>
                  <a:srgbClr val="000000"/>
                </a:solidFill>
                <a:latin typeface="Century Gothic"/>
                <a:ea typeface="Century Gothic"/>
                <a:cs typeface="Century Gothic"/>
                <a:sym typeface="Century Gothic"/>
              </a:rPr>
              <a:t>:</a:t>
            </a:r>
            <a:endParaRPr sz="1600" b="0" i="0" u="none" strike="noStrike" cap="none">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Choose the correct colored pencil. Today’s color is </a:t>
            </a:r>
            <a:r>
              <a:rPr lang="en" sz="1800" b="1" i="0" u="none" strike="noStrike" cap="none">
                <a:solidFill>
                  <a:srgbClr val="FF9900"/>
                </a:solidFill>
                <a:latin typeface="Century Gothic"/>
                <a:ea typeface="Century Gothic"/>
                <a:cs typeface="Century Gothic"/>
                <a:sym typeface="Century Gothic"/>
              </a:rPr>
              <a:t>orange</a:t>
            </a:r>
            <a:r>
              <a:rPr lang="en" sz="1800" b="0" i="0" u="none" strike="noStrike" cap="none">
                <a:solidFill>
                  <a:srgbClr val="FF9900"/>
                </a:solidFill>
                <a:latin typeface="Century Gothic"/>
                <a:ea typeface="Century Gothic"/>
                <a:cs typeface="Century Gothic"/>
                <a:sym typeface="Century Gothic"/>
              </a:rPr>
              <a:t>.</a:t>
            </a:r>
            <a:endParaRPr sz="1800" b="0" i="0" u="none" strike="noStrike" cap="none">
              <a:solidFill>
                <a:srgbClr val="FF99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444444"/>
              </a:buClr>
              <a:buSzPts val="1800"/>
              <a:buFont typeface="Century Gothic"/>
              <a:buAutoNum type="arabicPeriod"/>
            </a:pPr>
            <a:r>
              <a:rPr lang="en" sz="1800" b="0" i="0" u="none" strike="noStrike" cap="none">
                <a:solidFill>
                  <a:srgbClr val="444444"/>
                </a:solidFill>
                <a:latin typeface="Century Gothic"/>
                <a:ea typeface="Century Gothic"/>
                <a:cs typeface="Century Gothic"/>
                <a:sym typeface="Century Gothic"/>
              </a:rPr>
              <a:t>Choose one of your narratives to read together.</a:t>
            </a:r>
            <a:endParaRPr sz="1800" b="0" i="0" u="none" strike="noStrike" cap="none">
              <a:solidFill>
                <a:srgbClr val="444444"/>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444444"/>
              </a:buClr>
              <a:buSzPts val="1800"/>
              <a:buFont typeface="Century Gothic"/>
              <a:buAutoNum type="arabicPeriod"/>
            </a:pPr>
            <a:r>
              <a:rPr lang="en" sz="1800" b="0" i="0" u="none" strike="noStrike" cap="none">
                <a:solidFill>
                  <a:srgbClr val="444444"/>
                </a:solidFill>
                <a:latin typeface="Century Gothic"/>
                <a:ea typeface="Century Gothic"/>
                <a:cs typeface="Century Gothic"/>
                <a:sym typeface="Century Gothic"/>
              </a:rPr>
              <a:t> Together discuss and circle/underline any capitalization, punctuation, or spelling errors.</a:t>
            </a:r>
            <a:endParaRPr sz="1800" b="0" i="0" u="none" strike="noStrike" cap="none">
              <a:solidFill>
                <a:srgbClr val="444444"/>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444444"/>
              </a:buClr>
              <a:buSzPts val="1800"/>
              <a:buFont typeface="Century Gothic"/>
              <a:buAutoNum type="arabicPeriod"/>
            </a:pPr>
            <a:r>
              <a:rPr lang="en" sz="1800" b="0" i="0" u="none" strike="noStrike" cap="none">
                <a:solidFill>
                  <a:srgbClr val="444444"/>
                </a:solidFill>
                <a:latin typeface="Century Gothic"/>
                <a:ea typeface="Century Gothic"/>
                <a:cs typeface="Century Gothic"/>
                <a:sym typeface="Century Gothic"/>
              </a:rPr>
              <a:t> Repeat with the other narrative.</a:t>
            </a:r>
            <a:endParaRPr sz="1800" b="0" i="0" u="none" strike="noStrike" cap="none">
              <a:solidFill>
                <a:srgbClr val="444444"/>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11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67" name="Google Shape;267;p39"/>
          <p:cNvPicPr preferRelativeResize="0"/>
          <p:nvPr/>
        </p:nvPicPr>
        <p:blipFill rotWithShape="1">
          <a:blip r:embed="rId3">
            <a:alphaModFix/>
          </a:blip>
          <a:srcRect/>
          <a:stretch/>
        </p:blipFill>
        <p:spPr>
          <a:xfrm>
            <a:off x="8537250" y="4272750"/>
            <a:ext cx="428625" cy="428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2400" b="0" i="0" u="none" strike="noStrike" cap="none">
                <a:solidFill>
                  <a:srgbClr val="000000"/>
                </a:solidFill>
                <a:latin typeface="Century Gothic"/>
                <a:ea typeface="Century Gothic"/>
                <a:cs typeface="Century Gothic"/>
                <a:sym typeface="Century Gothic"/>
              </a:rPr>
              <a:t>Revising </a:t>
            </a:r>
            <a:endParaRPr sz="2400" b="0" i="0" u="none" strike="noStrike" cap="none">
              <a:solidFill>
                <a:srgbClr val="000000"/>
              </a:solidFill>
              <a:latin typeface="Century Gothic"/>
              <a:ea typeface="Century Gothic"/>
              <a:cs typeface="Century Gothic"/>
              <a:sym typeface="Century Gothic"/>
            </a:endParaRPr>
          </a:p>
        </p:txBody>
      </p:sp>
      <p:pic>
        <p:nvPicPr>
          <p:cNvPr id="273" name="Google Shape;273;p40"/>
          <p:cNvPicPr preferRelativeResize="0"/>
          <p:nvPr/>
        </p:nvPicPr>
        <p:blipFill rotWithShape="1">
          <a:blip r:embed="rId3">
            <a:alphaModFix/>
          </a:blip>
          <a:srcRect/>
          <a:stretch/>
        </p:blipFill>
        <p:spPr>
          <a:xfrm>
            <a:off x="8451000" y="4402175"/>
            <a:ext cx="428625" cy="428625"/>
          </a:xfrm>
          <a:prstGeom prst="rect">
            <a:avLst/>
          </a:prstGeom>
          <a:noFill/>
          <a:ln>
            <a:noFill/>
          </a:ln>
        </p:spPr>
      </p:pic>
      <p:pic>
        <p:nvPicPr>
          <p:cNvPr id="274" name="Google Shape;274;p40"/>
          <p:cNvPicPr preferRelativeResize="0"/>
          <p:nvPr/>
        </p:nvPicPr>
        <p:blipFill rotWithShape="1">
          <a:blip r:embed="rId4">
            <a:alphaModFix/>
          </a:blip>
          <a:srcRect/>
          <a:stretch/>
        </p:blipFill>
        <p:spPr>
          <a:xfrm>
            <a:off x="1589575" y="982525"/>
            <a:ext cx="6229350" cy="37623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Learning Targets</a:t>
            </a:r>
            <a:endParaRPr sz="3400" b="0" i="0" u="none" strike="noStrike" cap="none">
              <a:solidFill>
                <a:schemeClr val="dk1"/>
              </a:solidFill>
              <a:latin typeface="Century Gothic"/>
              <a:ea typeface="Century Gothic"/>
              <a:cs typeface="Century Gothic"/>
              <a:sym typeface="Century Gothic"/>
            </a:endParaRPr>
          </a:p>
        </p:txBody>
      </p:sp>
      <p:sp>
        <p:nvSpPr>
          <p:cNvPr id="280" name="Google Shape;280;p41"/>
          <p:cNvSpPr txBox="1">
            <a:spLocks noGrp="1"/>
          </p:cNvSpPr>
          <p:nvPr>
            <p:ph type="body" idx="1"/>
          </p:nvPr>
        </p:nvSpPr>
        <p:spPr>
          <a:xfrm>
            <a:off x="149400" y="1152475"/>
            <a:ext cx="89163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1700"/>
              </a:spcBef>
              <a:spcAft>
                <a:spcPts val="0"/>
              </a:spcAft>
              <a:buClr>
                <a:srgbClr val="444444"/>
              </a:buClr>
              <a:buSzPts val="1800"/>
              <a:buFont typeface="Century Gothic"/>
              <a:buAutoNum type="arabicPeriod"/>
            </a:pPr>
            <a:r>
              <a:rPr lang="en" sz="1800" b="0" i="0" u="none" strike="noStrike" cap="none">
                <a:solidFill>
                  <a:srgbClr val="444444"/>
                </a:solidFill>
                <a:latin typeface="Century Gothic"/>
                <a:ea typeface="Century Gothic"/>
                <a:cs typeface="Century Gothic"/>
                <a:sym typeface="Century Gothic"/>
              </a:rPr>
              <a:t>I can check my peers’ work for correct spelling, capitalization, and punctuation.</a:t>
            </a:r>
            <a:endParaRPr sz="1800" b="0" i="0" u="none" strike="noStrike" cap="none">
              <a:solidFill>
                <a:srgbClr val="444444"/>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444444"/>
              </a:buClr>
              <a:buSzPts val="1800"/>
              <a:buFont typeface="Century Gothic"/>
              <a:buAutoNum type="arabicPeriod"/>
            </a:pPr>
            <a:r>
              <a:rPr lang="en" sz="1800" b="0" i="0" u="none" strike="noStrike" cap="none">
                <a:solidFill>
                  <a:srgbClr val="444444"/>
                </a:solidFill>
                <a:latin typeface="Century Gothic"/>
                <a:ea typeface="Century Gothic"/>
                <a:cs typeface="Century Gothic"/>
                <a:sym typeface="Century Gothic"/>
              </a:rPr>
              <a:t>I can write a new draft of my narrative incorporating all of my revisions and teacher feedback. </a:t>
            </a:r>
            <a:endParaRPr sz="1800" b="0" i="0" u="none" strike="noStrike" cap="none">
              <a:solidFill>
                <a:schemeClr val="dk1"/>
              </a:solidFill>
              <a:latin typeface="Century Gothic"/>
              <a:ea typeface="Century Gothic"/>
              <a:cs typeface="Century Gothic"/>
              <a:sym typeface="Century Gothic"/>
            </a:endParaRPr>
          </a:p>
        </p:txBody>
      </p:sp>
      <p:pic>
        <p:nvPicPr>
          <p:cNvPr id="281" name="Google Shape;281;p41"/>
          <p:cNvPicPr preferRelativeResize="0"/>
          <p:nvPr/>
        </p:nvPicPr>
        <p:blipFill rotWithShape="1">
          <a:blip r:embed="rId3">
            <a:alphaModFix/>
          </a:blip>
          <a:srcRect/>
          <a:stretch/>
        </p:blipFill>
        <p:spPr>
          <a:xfrm>
            <a:off x="8307175" y="4218500"/>
            <a:ext cx="675075" cy="675075"/>
          </a:xfrm>
          <a:prstGeom prst="rect">
            <a:avLst/>
          </a:prstGeom>
          <a:noFill/>
          <a:ln>
            <a:noFill/>
          </a:ln>
        </p:spPr>
      </p:pic>
      <p:pic>
        <p:nvPicPr>
          <p:cNvPr id="282" name="Google Shape;282;p41"/>
          <p:cNvPicPr preferRelativeResize="0"/>
          <p:nvPr/>
        </p:nvPicPr>
        <p:blipFill rotWithShape="1">
          <a:blip r:embed="rId4">
            <a:alphaModFix/>
          </a:blip>
          <a:srcRect/>
          <a:stretch/>
        </p:blipFill>
        <p:spPr>
          <a:xfrm>
            <a:off x="7632100" y="4218500"/>
            <a:ext cx="675075" cy="6750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rgbClr val="000000"/>
                </a:solidFill>
                <a:latin typeface="Century Gothic"/>
                <a:ea typeface="Century Gothic"/>
                <a:cs typeface="Century Gothic"/>
                <a:sym typeface="Century Gothic"/>
              </a:rPr>
              <a:t>Preparing for the End of Unit 3 Assessment </a:t>
            </a:r>
            <a:endParaRPr sz="2400" b="0" i="0" u="none" strike="noStrike" cap="none">
              <a:solidFill>
                <a:srgbClr val="000000"/>
              </a:solidFill>
              <a:latin typeface="Century Gothic"/>
              <a:ea typeface="Century Gothic"/>
              <a:cs typeface="Century Gothic"/>
              <a:sym typeface="Century Gothic"/>
            </a:endParaRPr>
          </a:p>
        </p:txBody>
      </p:sp>
      <p:pic>
        <p:nvPicPr>
          <p:cNvPr id="288" name="Google Shape;288;p42"/>
          <p:cNvPicPr preferRelativeResize="0"/>
          <p:nvPr/>
        </p:nvPicPr>
        <p:blipFill rotWithShape="1">
          <a:blip r:embed="rId3">
            <a:alphaModFix/>
          </a:blip>
          <a:srcRect/>
          <a:stretch/>
        </p:blipFill>
        <p:spPr>
          <a:xfrm>
            <a:off x="256700" y="1266875"/>
            <a:ext cx="4509201" cy="1843125"/>
          </a:xfrm>
          <a:prstGeom prst="rect">
            <a:avLst/>
          </a:prstGeom>
          <a:noFill/>
          <a:ln w="9525" cap="flat" cmpd="sng">
            <a:solidFill>
              <a:srgbClr val="000000"/>
            </a:solidFill>
            <a:prstDash val="solid"/>
            <a:round/>
            <a:headEnd type="none" w="sm" len="sm"/>
            <a:tailEnd type="none" w="sm" len="sm"/>
          </a:ln>
        </p:spPr>
      </p:pic>
      <p:pic>
        <p:nvPicPr>
          <p:cNvPr id="289" name="Google Shape;289;p42"/>
          <p:cNvPicPr preferRelativeResize="0"/>
          <p:nvPr/>
        </p:nvPicPr>
        <p:blipFill rotWithShape="1">
          <a:blip r:embed="rId4">
            <a:alphaModFix/>
          </a:blip>
          <a:srcRect/>
          <a:stretch/>
        </p:blipFill>
        <p:spPr>
          <a:xfrm>
            <a:off x="3349350" y="3210825"/>
            <a:ext cx="5162550" cy="11715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Homework</a:t>
            </a:r>
            <a:endParaRPr/>
          </a:p>
        </p:txBody>
      </p:sp>
      <p:sp>
        <p:nvSpPr>
          <p:cNvPr id="295" name="Google Shape;295;p43"/>
          <p:cNvSpPr txBox="1">
            <a:spLocks noGrp="1"/>
          </p:cNvSpPr>
          <p:nvPr>
            <p:ph type="body" idx="1"/>
          </p:nvPr>
        </p:nvSpPr>
        <p:spPr>
          <a:xfrm>
            <a:off x="311700" y="1152475"/>
            <a:ext cx="3446400" cy="34164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0" algn="l" rtl="0">
              <a:spcBef>
                <a:spcPts val="0"/>
              </a:spcBef>
              <a:spcAft>
                <a:spcPts val="0"/>
              </a:spcAft>
              <a:buNone/>
            </a:pPr>
            <a:endParaRPr dirty="0"/>
          </a:p>
          <a:p>
            <a:pPr marL="457200" lvl="0" indent="-342900" algn="l" rtl="0">
              <a:spcBef>
                <a:spcPts val="0"/>
              </a:spcBef>
              <a:spcAft>
                <a:spcPts val="0"/>
              </a:spcAft>
              <a:buSzPts val="1800"/>
              <a:buAutoNum type="alphaUcPeriod"/>
            </a:pPr>
            <a:r>
              <a:rPr lang="en" dirty="0"/>
              <a:t>Accountable Research </a:t>
            </a:r>
            <a:r>
              <a:rPr lang="en" dirty="0" smtClean="0"/>
              <a:t>Reading</a:t>
            </a:r>
            <a:r>
              <a:rPr lang="en-US" dirty="0" smtClean="0"/>
              <a:t>:</a:t>
            </a:r>
            <a:r>
              <a:rPr lang="en" dirty="0" smtClean="0"/>
              <a:t>  </a:t>
            </a:r>
            <a:r>
              <a:rPr lang="en" dirty="0"/>
              <a:t>Select a prompt to respond to in the front of your independent reading journal.</a:t>
            </a:r>
            <a:endParaRPr dirty="0"/>
          </a:p>
        </p:txBody>
      </p:sp>
      <p:sp>
        <p:nvSpPr>
          <p:cNvPr id="296" name="Google Shape;296;p43"/>
          <p:cNvSpPr txBox="1"/>
          <p:nvPr/>
        </p:nvSpPr>
        <p:spPr>
          <a:xfrm>
            <a:off x="4150300" y="1152475"/>
            <a:ext cx="3807600" cy="3416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4"/>
          <p:cNvSpPr txBox="1"/>
          <p:nvPr/>
        </p:nvSpPr>
        <p:spPr>
          <a:xfrm>
            <a:off x="466675" y="6763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02" name="Google Shape;302;p44"/>
          <p:cNvSpPr txBox="1"/>
          <p:nvPr/>
        </p:nvSpPr>
        <p:spPr>
          <a:xfrm>
            <a:off x="466675" y="1330821"/>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dirty="0">
                <a:solidFill>
                  <a:srgbClr val="000000"/>
                </a:solidFill>
                <a:latin typeface="Century Gothic"/>
                <a:ea typeface="Century Gothic"/>
                <a:cs typeface="Century Gothic"/>
                <a:sym typeface="Century Gothic"/>
              </a:rPr>
              <a:t>Module 2: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90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Record 2–3 facts in your own words about animals or animal defenses that you found out in your research reading today.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questions do you have about animals or animal defenses after reading?</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would you like to research further after reading?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your research reading today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How would you describe the setting of the particular part of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text you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do you think is going to happen next?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the pages you just read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is the main idea of the part of the text you just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Think about the title of your text. Why do you think the author</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chose this title?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are two new words you learned in this text? Tell about the</a:t>
            </a:r>
            <a:br>
              <a:rPr lang="en" sz="1100" b="0" i="0" u="none" strike="noStrike" cap="none" dirty="0">
                <a:solidFill>
                  <a:srgbClr val="000000"/>
                </a:solidFill>
                <a:latin typeface="Century Gothic"/>
                <a:ea typeface="Century Gothic"/>
                <a:cs typeface="Century Gothic"/>
                <a:sym typeface="Century Gothic"/>
              </a:rPr>
            </a:br>
            <a:r>
              <a:rPr lang="en-US" sz="1100" b="0" i="0" u="none" strike="noStrike" cap="none" dirty="0" smtClean="0">
                <a:solidFill>
                  <a:srgbClr val="000000"/>
                </a:solidFill>
                <a:latin typeface="Century Gothic"/>
                <a:ea typeface="Century Gothic"/>
                <a:cs typeface="Century Gothic"/>
                <a:sym typeface="Century Gothic"/>
              </a:rPr>
              <a:t>w</a:t>
            </a:r>
            <a:r>
              <a:rPr lang="en" sz="1100" b="0" i="0" u="none" strike="noStrike" cap="none" dirty="0" smtClean="0">
                <a:solidFill>
                  <a:srgbClr val="000000"/>
                </a:solidFill>
                <a:latin typeface="Century Gothic"/>
                <a:ea typeface="Century Gothic"/>
                <a:cs typeface="Century Gothic"/>
                <a:sym typeface="Century Gothic"/>
              </a:rPr>
              <a:t>ords</a:t>
            </a:r>
            <a:r>
              <a:rPr lang="en" sz="1100" b="0" i="0" u="none" strike="noStrike" cap="none" dirty="0">
                <a:solidFill>
                  <a:srgbClr val="000000"/>
                </a:solidFill>
                <a:latin typeface="Century Gothic"/>
                <a:ea typeface="Century Gothic"/>
                <a:cs typeface="Century Gothic"/>
                <a:sym typeface="Century Gothic"/>
              </a:rPr>
              <a:t>.</a:t>
            </a:r>
            <a:endParaRPr sz="1100" b="0" i="0" u="none" strike="noStrike" cap="none" dirty="0">
              <a:solidFill>
                <a:srgbClr val="000000"/>
              </a:solidFill>
              <a:latin typeface="Century Gothic"/>
              <a:ea typeface="Century Gothic"/>
              <a:cs typeface="Century Gothic"/>
              <a:sym typeface="Century Gothic"/>
            </a:endParaRPr>
          </a:p>
          <a:p>
            <a:pPr marL="457200" indent="-311150">
              <a:lnSpc>
                <a:spcPct val="115000"/>
              </a:lnSpc>
              <a:buSzPts val="1300"/>
              <a:buFont typeface="Century Gothic"/>
              <a:buChar char="●"/>
            </a:pPr>
            <a:r>
              <a:rPr lang="en" sz="1100" b="0" i="0" u="none" strike="noStrike" cap="none" dirty="0">
                <a:solidFill>
                  <a:srgbClr val="000000"/>
                </a:solidFill>
                <a:latin typeface="Century Gothic"/>
                <a:ea typeface="Century Gothic"/>
                <a:cs typeface="Century Gothic"/>
                <a:sym typeface="Century Gothic"/>
              </a:rPr>
              <a:t>Choose a picture, chart, graph, or diagram from your text. </a:t>
            </a:r>
            <a:r>
              <a:rPr lang="en-US" sz="1100" dirty="0">
                <a:latin typeface="Century Gothic"/>
                <a:ea typeface="Century Gothic"/>
                <a:cs typeface="Century Gothic"/>
                <a:sym typeface="Century Gothic"/>
              </a:rPr>
              <a:t>Explain how the information you learned from the image helped you understand the text. </a:t>
            </a:r>
            <a:r>
              <a:rPr lang="en" sz="1100" b="0" i="0" u="none" strike="noStrike" cap="none" dirty="0">
                <a:solidFill>
                  <a:srgbClr val="000000"/>
                </a:solidFill>
                <a:latin typeface="Century Gothic"/>
                <a:ea typeface="Century Gothic"/>
                <a:cs typeface="Century Gothic"/>
                <a:sym typeface="Century Gothic"/>
              </a:rPr>
              <a:t/>
            </a:r>
            <a:br>
              <a:rPr lang="en" sz="11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
        <p:nvSpPr>
          <p:cNvPr id="303" name="Google Shape;303;p44"/>
          <p:cNvSpPr txBox="1"/>
          <p:nvPr/>
        </p:nvSpPr>
        <p:spPr>
          <a:xfrm>
            <a:off x="311700" y="1037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Homework: Accountable Research Reading</a:t>
            </a:r>
            <a:endParaRPr sz="30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2" name="Google Shape;182;p27"/>
          <p:cNvSpPr txBox="1">
            <a:spLocks noGrp="1"/>
          </p:cNvSpPr>
          <p:nvPr>
            <p:ph type="body" idx="1"/>
          </p:nvPr>
        </p:nvSpPr>
        <p:spPr>
          <a:xfrm>
            <a:off x="311700" y="1207850"/>
            <a:ext cx="8520600" cy="34164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13: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Clr>
                <a:schemeClr val="dk1"/>
              </a:buClr>
              <a:buSzPts val="25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342900" algn="l" rtl="0">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Read through Lesson 13 </a:t>
            </a:r>
            <a:r>
              <a:rPr lang="en" sz="1800" b="0" i="0" u="sng" strike="noStrike" cap="none" dirty="0">
                <a:solidFill>
                  <a:schemeClr val="hlink"/>
                </a:solidFill>
                <a:latin typeface="Century Gothic"/>
                <a:ea typeface="Century Gothic"/>
                <a:cs typeface="Century Gothic"/>
                <a:sym typeface="Century Gothic"/>
                <a:hlinkClick r:id="rId3"/>
              </a:rPr>
              <a:t>here.</a:t>
            </a:r>
            <a:r>
              <a:rPr lang="en" sz="1800" b="0" i="0" u="none" strike="noStrike" cap="none" dirty="0">
                <a:solidFill>
                  <a:srgbClr val="000000"/>
                </a:solidFill>
                <a:latin typeface="Century Gothic"/>
                <a:ea typeface="Century Gothic"/>
                <a:cs typeface="Century Gothic"/>
                <a:sym typeface="Century Gothic"/>
              </a:rPr>
              <a:t>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spcBef>
                <a:spcPts val="100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In the Opening, students share what they have read and learned from their independent reading texts. </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spcBef>
                <a:spcPts val="100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During work time, students read each other’s narratives to identify issues with conventions (spelling, punctuation, capitalization). </a:t>
            </a:r>
            <a:endParaRPr sz="1800" b="0" i="0" u="none" strike="noStrike" cap="none" dirty="0">
              <a:solidFill>
                <a:srgbClr val="000000"/>
              </a:solidFill>
              <a:latin typeface="Century Gothic"/>
              <a:ea typeface="Century Gothic"/>
              <a:cs typeface="Century Gothic"/>
              <a:sym typeface="Century Gothic"/>
            </a:endParaRPr>
          </a:p>
          <a:p>
            <a:pPr marL="457200" marR="0" lvl="0" indent="0" algn="l" rtl="0">
              <a:spcBef>
                <a:spcPts val="100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spcBef>
                <a:spcPts val="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0" name="Google Shape;310;p45"/>
          <p:cNvSpPr txBox="1">
            <a:spLocks noGrp="1"/>
          </p:cNvSpPr>
          <p:nvPr>
            <p:ph type="body" idx="1"/>
          </p:nvPr>
        </p:nvSpPr>
        <p:spPr>
          <a:xfrm>
            <a:off x="628650" y="723699"/>
            <a:ext cx="7886700" cy="2198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1" name="Google Shape;311;p45"/>
          <p:cNvGraphicFramePr/>
          <p:nvPr/>
        </p:nvGraphicFramePr>
        <p:xfrm>
          <a:off x="952500" y="2820425"/>
          <a:ext cx="7239000" cy="1859219"/>
        </p:xfrm>
        <a:graphic>
          <a:graphicData uri="http://schemas.openxmlformats.org/drawingml/2006/table">
            <a:tbl>
              <a:tblPr>
                <a:noFill/>
                <a:tableStyleId>{0B97D245-8A29-4E79-B6FE-404322CA8103}</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8" name="Google Shape;188;p28"/>
          <p:cNvSpPr txBox="1">
            <a:spLocks noGrp="1"/>
          </p:cNvSpPr>
          <p:nvPr>
            <p:ph type="body" idx="1"/>
          </p:nvPr>
        </p:nvSpPr>
        <p:spPr>
          <a:xfrm>
            <a:off x="311700" y="1449225"/>
            <a:ext cx="8520600" cy="35577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13: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914400" marR="0" lvl="0" indent="-342900" algn="l" rtl="0">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slide. </a:t>
            </a:r>
            <a:endParaRPr sz="1800" b="0" i="0" u="none" strike="noStrike" cap="none" dirty="0">
              <a:solidFill>
                <a:schemeClr val="dk2"/>
              </a:solidFill>
              <a:latin typeface="Century Gothic"/>
              <a:ea typeface="Century Gothic"/>
              <a:cs typeface="Century Gothic"/>
              <a:sym typeface="Century Gothic"/>
            </a:endParaRPr>
          </a:p>
          <a:p>
            <a:pPr marL="914400" marR="0" lvl="0" indent="-342900" algn="l" rtl="0">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2"/>
              </a:solidFill>
              <a:latin typeface="Century Gothic"/>
              <a:ea typeface="Century Gothic"/>
              <a:cs typeface="Century Gothic"/>
              <a:sym typeface="Century Gothic"/>
            </a:endParaRPr>
          </a:p>
          <a:p>
            <a:pPr marL="914400" marR="0" lvl="0" indent="-342900" algn="l" rtl="0">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You will also have to get your room ready to teach EL! Think about your classroom arrangement as you prepare to move students through the lesson protocols. </a:t>
            </a:r>
            <a:endParaRPr sz="1800" b="0" i="0" u="none" strike="noStrike" cap="none" dirty="0">
              <a:solidFill>
                <a:schemeClr val="dk2"/>
              </a:solidFill>
              <a:latin typeface="Century Gothic"/>
              <a:ea typeface="Century Gothic"/>
              <a:cs typeface="Century Gothic"/>
              <a:sym typeface="Century Gothic"/>
            </a:endParaRPr>
          </a:p>
          <a:p>
            <a:pPr marL="914400" marR="0" lvl="0" indent="-342900" algn="l" rtl="0">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 time will pay off later in smooth classes and student learning!</a:t>
            </a:r>
            <a:endParaRPr sz="1700" b="0" i="0" u="none" strike="noStrike" cap="none" dirty="0">
              <a:solidFill>
                <a:schemeClr val="dk1"/>
              </a:solidFill>
              <a:latin typeface="Century Gothic"/>
              <a:ea typeface="Century Gothic"/>
              <a:cs typeface="Century Gothic"/>
              <a:sym typeface="Century Gothic"/>
            </a:endParaRPr>
          </a:p>
          <a:p>
            <a:pPr marL="914400" marR="0" lvl="0" indent="0" algn="l" rtl="0">
              <a:spcBef>
                <a:spcPts val="0"/>
              </a:spcBef>
              <a:spcAft>
                <a:spcPts val="1000"/>
              </a:spcAft>
              <a:buClr>
                <a:srgbClr val="000000"/>
              </a:buClr>
              <a:buSzPts val="18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94" name="Google Shape;194;p29"/>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rgbClr val="000000"/>
              </a:buClr>
              <a:buSzPts val="1800"/>
              <a:buFont typeface="Century Gothic"/>
              <a:buNone/>
            </a:pPr>
            <a:r>
              <a:rPr lang="en" sz="1800" b="1" i="0" u="none" strike="noStrike" cap="none" dirty="0">
                <a:solidFill>
                  <a:srgbClr val="000000"/>
                </a:solidFill>
                <a:latin typeface="Century Gothic"/>
                <a:ea typeface="Century Gothic"/>
                <a:cs typeface="Century Gothic"/>
                <a:sym typeface="Century Gothic"/>
              </a:rPr>
              <a:t>Preparing for Lesson 13:  </a:t>
            </a:r>
            <a:r>
              <a:rPr lang="en" sz="1800" b="0" i="0" u="none" strike="noStrike" cap="none" dirty="0">
                <a:solidFill>
                  <a:srgbClr val="000000"/>
                </a:solidFill>
                <a:latin typeface="Century Gothic"/>
                <a:ea typeface="Century Gothic"/>
                <a:cs typeface="Century Gothic"/>
                <a:sym typeface="Century Gothic"/>
              </a:rPr>
              <a:t>EL Protocols</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In this lesson, students will use the </a:t>
            </a:r>
            <a:r>
              <a:rPr lang="en" sz="1800" b="0" i="0" u="sng" strike="noStrike" cap="none" dirty="0">
                <a:solidFill>
                  <a:schemeClr val="hlink"/>
                </a:solidFill>
                <a:latin typeface="Century Gothic"/>
                <a:ea typeface="Century Gothic"/>
                <a:cs typeface="Century Gothic"/>
                <a:sym typeface="Century Gothic"/>
                <a:hlinkClick r:id="rId3"/>
              </a:rPr>
              <a:t>Thumb-O-Meter</a:t>
            </a:r>
            <a:r>
              <a:rPr lang="en" sz="1800" b="0" i="0" u="none" strike="noStrike" cap="none" dirty="0">
                <a:solidFill>
                  <a:srgbClr val="000000"/>
                </a:solidFill>
                <a:latin typeface="Century Gothic"/>
                <a:ea typeface="Century Gothic"/>
                <a:cs typeface="Century Gothic"/>
                <a:sym typeface="Century Gothic"/>
              </a:rPr>
              <a:t>  and turn and talk protocol during the closing.</a:t>
            </a:r>
            <a:endParaRPr sz="1800" b="0" i="0" u="none" strike="noStrike" cap="none" dirty="0">
              <a:solidFill>
                <a:srgbClr val="000000"/>
              </a:solidFill>
              <a:latin typeface="Century Gothic"/>
              <a:ea typeface="Century Gothic"/>
              <a:cs typeface="Century Gothic"/>
              <a:sym typeface="Century Gothic"/>
            </a:endParaRPr>
          </a:p>
        </p:txBody>
      </p:sp>
      <p:pic>
        <p:nvPicPr>
          <p:cNvPr id="195" name="Google Shape;195;p29"/>
          <p:cNvPicPr preferRelativeResize="0"/>
          <p:nvPr/>
        </p:nvPicPr>
        <p:blipFill>
          <a:blip r:embed="rId4">
            <a:alphaModFix/>
          </a:blip>
          <a:stretch>
            <a:fillRect/>
          </a:stretch>
        </p:blipFill>
        <p:spPr>
          <a:xfrm>
            <a:off x="7647725" y="4180850"/>
            <a:ext cx="572700" cy="572700"/>
          </a:xfrm>
          <a:prstGeom prst="rect">
            <a:avLst/>
          </a:prstGeom>
          <a:noFill/>
          <a:ln>
            <a:noFill/>
          </a:ln>
        </p:spPr>
      </p:pic>
      <p:pic>
        <p:nvPicPr>
          <p:cNvPr id="196" name="Google Shape;196;p29"/>
          <p:cNvPicPr preferRelativeResize="0"/>
          <p:nvPr/>
        </p:nvPicPr>
        <p:blipFill rotWithShape="1">
          <a:blip r:embed="rId5">
            <a:alphaModFix/>
          </a:blip>
          <a:srcRect/>
          <a:stretch/>
        </p:blipFill>
        <p:spPr>
          <a:xfrm>
            <a:off x="8425300" y="4180848"/>
            <a:ext cx="501300" cy="5013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202" name="Google Shape;202;p30"/>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rgbClr val="000000"/>
              </a:buClr>
              <a:buSzPts val="1800"/>
              <a:buFont typeface="Century Gothic"/>
              <a:buNone/>
            </a:pPr>
            <a:r>
              <a:rPr lang="en" sz="1800" b="1" i="0" u="none" strike="noStrike" cap="none" dirty="0">
                <a:solidFill>
                  <a:srgbClr val="000000"/>
                </a:solidFill>
                <a:latin typeface="Century Gothic"/>
                <a:ea typeface="Century Gothic"/>
                <a:cs typeface="Century Gothic"/>
                <a:sym typeface="Century Gothic"/>
              </a:rPr>
              <a:t>Preparing for Lesson 13:  </a:t>
            </a:r>
            <a:r>
              <a:rPr lang="en" sz="1800" b="0" i="0" u="none" strike="noStrike" cap="none" dirty="0">
                <a:solidFill>
                  <a:srgbClr val="000000"/>
                </a:solidFill>
                <a:latin typeface="Century Gothic"/>
                <a:ea typeface="Century Gothic"/>
                <a:cs typeface="Century Gothic"/>
                <a:sym typeface="Century Gothic"/>
              </a:rPr>
              <a:t>Support for Students Who Need It</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30200" algn="l" rtl="0">
              <a:spcBef>
                <a:spcPts val="1700"/>
              </a:spcBef>
              <a:spcAft>
                <a:spcPts val="0"/>
              </a:spcAft>
              <a:buClr>
                <a:srgbClr val="000000"/>
              </a:buClr>
              <a:buSzPts val="1600"/>
              <a:buFont typeface="Century Gothic"/>
              <a:buChar char="●"/>
            </a:pPr>
            <a:r>
              <a:rPr lang="en" sz="1600" b="0" i="0" u="none" strike="noStrike" cap="none" dirty="0">
                <a:solidFill>
                  <a:srgbClr val="000000"/>
                </a:solidFill>
                <a:latin typeface="Century Gothic"/>
                <a:ea typeface="Century Gothic"/>
                <a:cs typeface="Century Gothic"/>
                <a:sym typeface="Century Gothic"/>
              </a:rPr>
              <a:t>Consider pairing students with ELLs who need heavier support. Encourage students to work together to correct language errors on the </a:t>
            </a:r>
            <a:r>
              <a:rPr lang="en" sz="1600" b="1" i="0" u="none" strike="noStrike" cap="none" dirty="0">
                <a:solidFill>
                  <a:srgbClr val="000000"/>
                </a:solidFill>
                <a:latin typeface="Century Gothic"/>
                <a:ea typeface="Century Gothic"/>
                <a:cs typeface="Century Gothic"/>
                <a:sym typeface="Century Gothic"/>
              </a:rPr>
              <a:t>mid-unit assessment.</a:t>
            </a:r>
            <a:endParaRPr sz="1600" b="1"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600" i="0" u="none" strike="noStrike" cap="none">
                <a:solidFill>
                  <a:schemeClr val="dk1"/>
                </a:solidFill>
              </a:rPr>
              <a:t>Grade </a:t>
            </a:r>
            <a:r>
              <a:rPr lang="en" sz="3600"/>
              <a:t>4</a:t>
            </a:r>
            <a:r>
              <a:rPr lang="en" sz="3600" i="0" u="none" strike="noStrike" cap="none">
                <a:solidFill>
                  <a:schemeClr val="dk1"/>
                </a:solidFill>
              </a:rPr>
              <a:t> Module </a:t>
            </a:r>
            <a:r>
              <a:rPr lang="en" sz="3600"/>
              <a:t>2</a:t>
            </a:r>
            <a:r>
              <a:rPr lang="en" sz="3600" i="0" u="none" strike="noStrike" cap="none">
                <a:solidFill>
                  <a:schemeClr val="dk1"/>
                </a:solidFill>
              </a:rPr>
              <a:t> Overview</a:t>
            </a:r>
            <a:endParaRPr sz="3600" i="0" u="none" strike="noStrike" cap="none">
              <a:solidFill>
                <a:schemeClr val="dk1"/>
              </a:solidFill>
            </a:endParaRPr>
          </a:p>
        </p:txBody>
      </p:sp>
      <p:sp>
        <p:nvSpPr>
          <p:cNvPr id="209" name="Google Shape;209;p31"/>
          <p:cNvSpPr txBox="1">
            <a:spLocks noGrp="1"/>
          </p:cNvSpPr>
          <p:nvPr>
            <p:ph type="body" idx="1"/>
          </p:nvPr>
        </p:nvSpPr>
        <p:spPr>
          <a:xfrm>
            <a:off x="628650" y="1121425"/>
            <a:ext cx="7886700" cy="351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15"/>
              <a:buFont typeface="Arial"/>
              <a:buNone/>
            </a:pPr>
            <a:r>
              <a:rPr lang="en" sz="1200" dirty="0"/>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None/>
            </a:pPr>
            <a:r>
              <a:rPr lang="en" sz="1200" dirty="0"/>
              <a:t>This module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br>
              <a:rPr lang="en" sz="1200" dirty="0"/>
            </a:br>
            <a:endParaRPr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2</a:t>
            </a:r>
            <a:r>
              <a:rPr lang="en" sz="3000" i="0" u="none" strike="noStrike" cap="none">
                <a:solidFill>
                  <a:schemeClr val="dk1"/>
                </a:solidFill>
              </a:rPr>
              <a:t> Unit 3 Overview</a:t>
            </a:r>
            <a:endParaRPr sz="3000" i="0" u="none" strike="noStrike" cap="none">
              <a:solidFill>
                <a:schemeClr val="dk1"/>
              </a:solidFill>
            </a:endParaRPr>
          </a:p>
        </p:txBody>
      </p:sp>
      <p:sp>
        <p:nvSpPr>
          <p:cNvPr id="216" name="Google Shape;216;p32"/>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t>Can You Survive the Wilderness? </a:t>
            </a:r>
            <a:r>
              <a:rPr lang="en" sz="1200" dirty="0"/>
              <a:t>by Matt </a:t>
            </a:r>
            <a:r>
              <a:rPr lang="en" sz="1200" dirty="0" err="1"/>
              <a:t>Doeden</a:t>
            </a:r>
            <a:r>
              <a:rPr lang="en" sz="1200" dirty="0"/>
              <a:t>, as a class. This text introduces them to the format of a choose-your-own-adventure. Students hone their writing skills through practicing with a class model based on the millipede. For the </a:t>
            </a:r>
            <a:r>
              <a:rPr lang="en" sz="1200" b="1" dirty="0"/>
              <a:t>mid-unit assessment</a:t>
            </a:r>
            <a:r>
              <a:rPr lang="en" sz="1200" dirty="0"/>
              <a:t>, students plan for and draft the introduction to their own narratives. Then, through mini lessons and peer critique, they continue to revise their writing. Finally, in the </a:t>
            </a:r>
            <a:r>
              <a:rPr lang="en" sz="1200" b="1" dirty="0"/>
              <a:t>end of unit assessment</a:t>
            </a:r>
            <a:r>
              <a:rPr lang="en" sz="1200" dirty="0"/>
              <a:t>, students write the second choice ending of their narrative on demand, and then combine this with their first choice ending to create their final performance task in a choose-your-own-adventure format.</a:t>
            </a:r>
            <a:endParaRPr sz="1200" dirty="0">
              <a:solidFill>
                <a:srgbClr val="444444"/>
              </a:solidFill>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endParaRPr>
          </a:p>
          <a:p>
            <a:pPr marL="0" lvl="0" indent="0" algn="l" rtl="0">
              <a:lnSpc>
                <a:spcPct val="100000"/>
              </a:lnSpc>
              <a:spcBef>
                <a:spcPts val="323"/>
              </a:spcBef>
              <a:spcAft>
                <a:spcPts val="0"/>
              </a:spcAft>
              <a:buClr>
                <a:srgbClr val="000000"/>
              </a:buClr>
              <a:buSzPts val="1100"/>
              <a:buFont typeface="Arial"/>
              <a:buNone/>
            </a:pPr>
            <a:r>
              <a:rPr lang="en" sz="1200" dirty="0"/>
              <a:t>Students will focus on the following guiding questions:</a:t>
            </a:r>
            <a:endParaRPr sz="1200" dirty="0"/>
          </a:p>
          <a:p>
            <a:pPr marL="342900" lvl="0" indent="-311150" algn="l" rtl="0">
              <a:lnSpc>
                <a:spcPct val="100000"/>
              </a:lnSpc>
              <a:spcBef>
                <a:spcPts val="340"/>
              </a:spcBef>
              <a:spcAft>
                <a:spcPts val="0"/>
              </a:spcAft>
              <a:buSzPts val="1200"/>
              <a:buChar char="•"/>
            </a:pPr>
            <a:r>
              <a:rPr lang="en" sz="1200" dirty="0"/>
              <a:t>How do animals’ bodies and behaviors help them survive?</a:t>
            </a:r>
            <a:endParaRPr sz="1200" dirty="0"/>
          </a:p>
          <a:p>
            <a:pPr marL="342900" lvl="0" indent="-311150" algn="l" rtl="0">
              <a:lnSpc>
                <a:spcPct val="100000"/>
              </a:lnSpc>
              <a:spcBef>
                <a:spcPts val="340"/>
              </a:spcBef>
              <a:spcAft>
                <a:spcPts val="0"/>
              </a:spcAft>
              <a:buSzPts val="1200"/>
              <a:buChar char="•"/>
            </a:pPr>
            <a:r>
              <a:rPr lang="en" sz="1200" dirty="0"/>
              <a:t>How can writers use knowledge from their research to inform and entertain?</a:t>
            </a:r>
            <a:br>
              <a:rPr lang="en" sz="1200" dirty="0"/>
            </a:br>
            <a:endParaRPr sz="1200" dirty="0"/>
          </a:p>
          <a:p>
            <a:pPr marL="0" lvl="0" indent="0" algn="l" rtl="0">
              <a:lnSpc>
                <a:spcPct val="100000"/>
              </a:lnSpc>
              <a:spcBef>
                <a:spcPts val="340"/>
              </a:spcBef>
              <a:spcAft>
                <a:spcPts val="0"/>
              </a:spcAft>
              <a:buClr>
                <a:srgbClr val="000000"/>
              </a:buClr>
              <a:buSzPts val="1100"/>
              <a:buFont typeface="Arial"/>
              <a:buNone/>
            </a:pPr>
            <a:r>
              <a:rPr lang="en" sz="1200" dirty="0"/>
              <a:t>This unit is designed so that students grapple with the following big </a:t>
            </a:r>
            <a:r>
              <a:rPr lang="en" sz="1200" dirty="0" smtClean="0"/>
              <a:t>ideas</a:t>
            </a:r>
            <a:r>
              <a:rPr lang="en-US" sz="1200" dirty="0" smtClean="0"/>
              <a:t>:</a:t>
            </a:r>
            <a:endParaRPr sz="1200" dirty="0"/>
          </a:p>
          <a:p>
            <a:pPr marL="342900" lvl="0" indent="-292100" algn="l" rtl="0">
              <a:lnSpc>
                <a:spcPct val="100000"/>
              </a:lnSpc>
              <a:spcBef>
                <a:spcPts val="340"/>
              </a:spcBef>
              <a:spcAft>
                <a:spcPts val="0"/>
              </a:spcAft>
              <a:buSzPts val="1200"/>
              <a:buChar char="•"/>
            </a:pPr>
            <a:r>
              <a:rPr lang="en" sz="1200" dirty="0"/>
              <a:t>To protect themselves from predators, animals use different defense mechanisms.</a:t>
            </a:r>
            <a:endParaRPr sz="1200" dirty="0"/>
          </a:p>
          <a:p>
            <a:pPr marL="342900" lvl="0" indent="-292100" algn="l" rtl="0">
              <a:lnSpc>
                <a:spcPct val="100000"/>
              </a:lnSpc>
              <a:spcBef>
                <a:spcPts val="340"/>
              </a:spcBef>
              <a:spcAft>
                <a:spcPts val="0"/>
              </a:spcAft>
              <a:buSzPts val="1200"/>
              <a:buChar char="•"/>
            </a:pPr>
            <a:r>
              <a:rPr lang="en" sz="1200" dirty="0"/>
              <a:t>Writers use scientific knowledge and research to inform and entertain.</a:t>
            </a:r>
            <a:endParaRPr sz="1200" dirty="0"/>
          </a:p>
          <a:p>
            <a:pPr marL="0" marR="0" lvl="0" indent="0" algn="l" rtl="0">
              <a:lnSpc>
                <a:spcPct val="100000"/>
              </a:lnSpc>
              <a:spcBef>
                <a:spcPts val="448"/>
              </a:spcBef>
              <a:spcAft>
                <a:spcPts val="0"/>
              </a:spcAft>
              <a:buNone/>
            </a:pPr>
            <a:r>
              <a:rPr lang="en" sz="2240" i="0" u="none" strike="noStrike" cap="none" dirty="0">
                <a:solidFill>
                  <a:schemeClr val="dk1"/>
                </a:solidFill>
              </a:rPr>
              <a:t>	</a:t>
            </a:r>
            <a:endParaRPr dirty="0"/>
          </a:p>
          <a:p>
            <a:pPr marL="0" marR="0" lvl="0" indent="0" algn="l" rtl="0">
              <a:lnSpc>
                <a:spcPct val="100000"/>
              </a:lnSpc>
              <a:spcBef>
                <a:spcPts val="448"/>
              </a:spcBef>
              <a:spcAft>
                <a:spcPts val="0"/>
              </a:spcAft>
              <a:buClr>
                <a:schemeClr val="dk1"/>
              </a:buClr>
              <a:buSzPts val="2240"/>
              <a:buFont typeface="Arial"/>
              <a:buNone/>
            </a:pPr>
            <a:endParaRPr sz="2240" i="0" u="none" strike="noStrike" cap="none"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0"/>
        <p:cNvGrpSpPr/>
        <p:nvPr/>
      </p:nvGrpSpPr>
      <p:grpSpPr>
        <a:xfrm>
          <a:off x="0" y="0"/>
          <a:ext cx="0" cy="0"/>
          <a:chOff x="0" y="0"/>
          <a:chExt cx="0" cy="0"/>
        </a:xfrm>
      </p:grpSpPr>
      <p:pic>
        <p:nvPicPr>
          <p:cNvPr id="221" name="Google Shape;221;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2" name="Google Shape;222;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3" name="Google Shape;223;p3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13</a:t>
            </a:r>
            <a:endParaRPr sz="3000" b="0" i="0" u="none" strike="noStrike" cap="none">
              <a:solidFill>
                <a:srgbClr val="404040"/>
              </a:solidFill>
              <a:latin typeface="Calibri"/>
              <a:ea typeface="Calibri"/>
              <a:cs typeface="Calibri"/>
              <a:sym typeface="Calibri"/>
            </a:endParaRPr>
          </a:p>
        </p:txBody>
      </p:sp>
      <p:pic>
        <p:nvPicPr>
          <p:cNvPr id="224" name="Google Shape;224;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5" name="Google Shape;225;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31" name="Google Shape;231;p3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What are we learning and doing today?</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b="0" i="0" u="none" strike="noStrike" cap="none" dirty="0">
                <a:solidFill>
                  <a:srgbClr val="000000"/>
                </a:solidFill>
                <a:latin typeface="Century Gothic"/>
                <a:ea typeface="Century Gothic"/>
                <a:cs typeface="Century Gothic"/>
                <a:sym typeface="Century Gothic"/>
              </a:rPr>
              <a:t>Today you will be </a:t>
            </a:r>
            <a:r>
              <a:rPr lang="en" b="0" i="0" u="none" strike="noStrike" cap="none" dirty="0">
                <a:solidFill>
                  <a:schemeClr val="dk1"/>
                </a:solidFill>
                <a:latin typeface="Century Gothic"/>
                <a:ea typeface="Century Gothic"/>
                <a:cs typeface="Century Gothic"/>
                <a:sym typeface="Century Gothic"/>
              </a:rPr>
              <a:t>reading each other’s narratives to identify issues with conventions (spelling, punctuation, capitalization). You will also be receiv</a:t>
            </a:r>
            <a:r>
              <a:rPr lang="en" dirty="0">
                <a:solidFill>
                  <a:schemeClr val="dk1"/>
                </a:solidFill>
              </a:rPr>
              <a:t>ing</a:t>
            </a:r>
            <a:r>
              <a:rPr lang="en" b="0" i="0" u="none" strike="noStrike" cap="none" dirty="0">
                <a:solidFill>
                  <a:schemeClr val="dk1"/>
                </a:solidFill>
                <a:latin typeface="Century Gothic"/>
                <a:ea typeface="Century Gothic"/>
                <a:cs typeface="Century Gothic"/>
                <a:sym typeface="Century Gothic"/>
              </a:rPr>
              <a:t> feedback </a:t>
            </a:r>
            <a:r>
              <a:rPr lang="en-US" b="0" i="0" u="none" strike="noStrike" cap="none" dirty="0" smtClean="0">
                <a:solidFill>
                  <a:schemeClr val="dk1"/>
                </a:solidFill>
                <a:latin typeface="Century Gothic"/>
                <a:ea typeface="Century Gothic"/>
                <a:cs typeface="Century Gothic"/>
                <a:sym typeface="Century Gothic"/>
              </a:rPr>
              <a:t>on </a:t>
            </a:r>
            <a:r>
              <a:rPr lang="en" b="0" i="0" u="none" strike="noStrike" cap="none" dirty="0" smtClean="0">
                <a:solidFill>
                  <a:schemeClr val="dk1"/>
                </a:solidFill>
                <a:latin typeface="Century Gothic"/>
                <a:ea typeface="Century Gothic"/>
                <a:cs typeface="Century Gothic"/>
                <a:sym typeface="Century Gothic"/>
              </a:rPr>
              <a:t>your </a:t>
            </a:r>
            <a:r>
              <a:rPr lang="en" b="1" i="0" u="none" strike="noStrike" cap="none" dirty="0">
                <a:solidFill>
                  <a:schemeClr val="dk1"/>
                </a:solidFill>
                <a:latin typeface="Century Gothic"/>
                <a:ea typeface="Century Gothic"/>
                <a:cs typeface="Century Gothic"/>
                <a:sym typeface="Century Gothic"/>
              </a:rPr>
              <a:t>Mid-Unit 3 Assessments </a:t>
            </a:r>
            <a:r>
              <a:rPr lang="en" b="0" i="0" u="none" strike="noStrike" cap="none" dirty="0">
                <a:solidFill>
                  <a:schemeClr val="dk1"/>
                </a:solidFill>
                <a:latin typeface="Century Gothic"/>
                <a:ea typeface="Century Gothic"/>
                <a:cs typeface="Century Gothic"/>
                <a:sym typeface="Century Gothic"/>
              </a:rPr>
              <a:t>and then writ</a:t>
            </a:r>
            <a:r>
              <a:rPr lang="en" dirty="0">
                <a:solidFill>
                  <a:schemeClr val="dk1"/>
                </a:solidFill>
              </a:rPr>
              <a:t>ing</a:t>
            </a:r>
            <a:r>
              <a:rPr lang="en" b="0" i="0" u="none" strike="noStrike" cap="none" dirty="0">
                <a:solidFill>
                  <a:schemeClr val="dk1"/>
                </a:solidFill>
                <a:latin typeface="Century Gothic"/>
                <a:ea typeface="Century Gothic"/>
                <a:cs typeface="Century Gothic"/>
                <a:sym typeface="Century Gothic"/>
              </a:rPr>
              <a:t> a new draft of </a:t>
            </a:r>
            <a:r>
              <a:rPr lang="en" dirty="0">
                <a:solidFill>
                  <a:schemeClr val="dk1"/>
                </a:solidFill>
              </a:rPr>
              <a:t>your</a:t>
            </a:r>
            <a:r>
              <a:rPr lang="en" b="0" i="0" u="none" strike="noStrike" cap="none" dirty="0">
                <a:solidFill>
                  <a:schemeClr val="dk1"/>
                </a:solidFill>
                <a:latin typeface="Century Gothic"/>
                <a:ea typeface="Century Gothic"/>
                <a:cs typeface="Century Gothic"/>
                <a:sym typeface="Century Gothic"/>
              </a:rPr>
              <a:t> narrative, incorporating all of the revisions and teacher feedback.</a:t>
            </a:r>
            <a:endParaRPr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5098D7-C0A3-40B7-8C8F-A74A27178C46}"/>
</file>

<file path=customXml/itemProps2.xml><?xml version="1.0" encoding="utf-8"?>
<ds:datastoreItem xmlns:ds="http://schemas.openxmlformats.org/officeDocument/2006/customXml" ds:itemID="{8CB7CC35-8D6B-4816-A589-B748249C00B4}"/>
</file>

<file path=customXml/itemProps3.xml><?xml version="1.0" encoding="utf-8"?>
<ds:datastoreItem xmlns:ds="http://schemas.openxmlformats.org/officeDocument/2006/customXml" ds:itemID="{1CFF4D22-7F65-4464-B039-27C25F7E4AF5}"/>
</file>

<file path=docProps/app.xml><?xml version="1.0" encoding="utf-8"?>
<Properties xmlns="http://schemas.openxmlformats.org/officeDocument/2006/extended-properties" xmlns:vt="http://schemas.openxmlformats.org/officeDocument/2006/docPropsVTypes">
  <TotalTime>17</TotalTime>
  <Words>4247</Words>
  <Application>Microsoft Macintosh PowerPoint</Application>
  <PresentationFormat>On-screen Show (16:9)</PresentationFormat>
  <Paragraphs>359</Paragraphs>
  <Slides>20</Slides>
  <Notes>20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Calibri</vt:lpstr>
      <vt:lpstr>Century Gothic</vt:lpstr>
      <vt:lpstr>Georgia</vt:lpstr>
      <vt:lpstr>Office Theme</vt:lpstr>
      <vt:lpstr>Office Theme</vt:lpstr>
      <vt:lpstr>Grade 4: Module 2: Unit 3: Lesson 13 Teacher slide, before teaching.</vt:lpstr>
      <vt:lpstr>Grade 4: Module 2: Unit 3: Lesson 13 Teacher slide, before teaching.</vt:lpstr>
      <vt:lpstr>Grade 4: Module 2: Unit 3: Lesson 13 Teacher slide, before teaching.</vt:lpstr>
      <vt:lpstr>Grade 4: Module 2: Unit 3: Lesson 13 Teacher slide, before teaching.</vt:lpstr>
      <vt:lpstr>Grade 4: Module 2: Unit 3: Lesson 13 Teacher slide, before teaching.</vt:lpstr>
      <vt:lpstr>Grade 4 Module 2 Overview</vt:lpstr>
      <vt:lpstr>Grade 4 Module 2 Unit 3 Overview</vt:lpstr>
      <vt:lpstr>Grade 4: Module 2:  Unit 3: Lesson 13</vt:lpstr>
      <vt:lpstr>Hello, Students!</vt:lpstr>
      <vt:lpstr>Research Reading Share </vt:lpstr>
      <vt:lpstr>PowerPoint Presentation</vt:lpstr>
      <vt:lpstr>Learning Targets</vt:lpstr>
      <vt:lpstr>Adding Transitional Words and Phrases</vt:lpstr>
      <vt:lpstr>Revising </vt:lpstr>
      <vt:lpstr>Revising </vt:lpstr>
      <vt:lpstr>Learning Targets</vt:lpstr>
      <vt:lpstr>Preparing for the End of Unit 3 Assessment </vt:lpstr>
      <vt:lpstr>Homework</vt:lpstr>
      <vt:lpstr>PowerPoint Presentation</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13 Teacher slide, before teaching.</dc:title>
  <cp:lastModifiedBy>Alexander Specht</cp:lastModifiedBy>
  <cp:revision>9</cp:revision>
  <dcterms:modified xsi:type="dcterms:W3CDTF">2018-09-30T22:29:11Z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