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slides/slide15.xml" ContentType="application/vnd.openxmlformats-officedocument.presentationml.slide+xml"/>
  <Override PartName="/ppt/presentation.xml" ContentType="application/vnd.openxmlformats-officedocument.presentationml.presentation.main+xml"/>
  <Override PartName="/ppt/slides/slide1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13.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5.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5.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6.xml" ContentType="application/vnd.openxmlformats-officedocument.presentationml.notesSlide+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3.xml" ContentType="application/vnd.openxmlformats-officedocument.presentationml.slideLayout+xml"/>
  <Override PartName="/ppt/slideLayouts/slideLayout31.xml" ContentType="application/vnd.openxmlformats-officedocument.presentationml.slideLayout+xml"/>
  <Override PartName="/ppt/slideLayouts/slideLayout33.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2.xml" ContentType="application/vnd.openxmlformats-officedocument.presentationml.slideLayout+xml"/>
  <Override PartName="/ppt/slideLayouts/slideLayout37.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9" r:id="rId1"/>
    <p:sldMasterId id="2147483700" r:id="rId2"/>
    <p:sldMasterId id="2147483701" r:id="rId3"/>
    <p:sldMasterId id="2147483702"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7010400" cy="92964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9D6170A-F59D-4885-8AC3-077FB952DE02}">
  <a:tblStyle styleId="{C9D6170A-F59D-4885-8AC3-077FB952DE0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17" d="100"/>
          <a:sy n="17" d="100"/>
        </p:scale>
        <p:origin x="2676"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37523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Words Rule Homophones and Fluency.  </a:t>
            </a:r>
            <a:endParaRPr dirty="0"/>
          </a:p>
          <a:p>
            <a:pPr marL="457200" lvl="0" indent="-304800" algn="l" rtl="0">
              <a:spcBef>
                <a:spcPts val="0"/>
              </a:spcBef>
              <a:spcAft>
                <a:spcPts val="0"/>
              </a:spcAft>
              <a:buSzPts val="1200"/>
              <a:buChar char="●"/>
            </a:pPr>
            <a:r>
              <a:rPr lang="en-US" dirty="0"/>
              <a:t>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a:t>
            </a:r>
            <a:r>
              <a:rPr lang="en-US" dirty="0" smtClean="0"/>
              <a:t>spelling.</a:t>
            </a:r>
            <a:endParaRPr dirty="0"/>
          </a:p>
          <a:p>
            <a:pPr marL="457200" lvl="0" indent="-304800" algn="l" rtl="0">
              <a:spcBef>
                <a:spcPts val="0"/>
              </a:spcBef>
              <a:spcAft>
                <a:spcPts val="0"/>
              </a:spcAft>
              <a:buSzPts val="1200"/>
              <a:buChar char="●"/>
            </a:pPr>
            <a:r>
              <a:rPr lang="en-US" dirty="0"/>
              <a:t>Students will interact with an excerpt from the decodable reader “Watering Your Garden” to work together to read the excerpt fluently, with a focus on punctuation and phrasing to read fluently in a conversational manner. Students will think about how to apply the rules of fluency to this excerpt and work together to read this piece fluently </a:t>
            </a:r>
            <a:endParaRPr dirty="0"/>
          </a:p>
          <a:p>
            <a:pPr marL="0" lvl="0" indent="0" algn="l" rtl="0">
              <a:spcBef>
                <a:spcPts val="0"/>
              </a:spcBef>
              <a:spcAft>
                <a:spcPts val="0"/>
              </a:spcAft>
              <a:buNone/>
            </a:pPr>
            <a:endParaRPr dirty="0"/>
          </a:p>
          <a:p>
            <a:pPr marL="0" marR="0" lvl="0" indent="0" algn="l" rtl="0">
              <a:spcBef>
                <a:spcPts val="0"/>
              </a:spcBef>
              <a:spcAft>
                <a:spcPts val="0"/>
              </a:spcAft>
              <a:buClr>
                <a:schemeClr val="dk1"/>
              </a:buClr>
              <a:buSzPts val="1100"/>
              <a:buFont typeface="Arial"/>
              <a:buNone/>
            </a:pPr>
            <a:endParaRPr dirty="0">
              <a:solidFill>
                <a:srgbClr val="333333"/>
              </a:solidFill>
              <a:highlight>
                <a:srgbClr val="FFFFFF"/>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endParaRPr dirty="0"/>
          </a:p>
        </p:txBody>
      </p:sp>
      <p:sp>
        <p:nvSpPr>
          <p:cNvPr id="337" name="Google Shape;337;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525445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457200" marR="0" lvl="1" indent="0" algn="l" rtl="0">
              <a:spcBef>
                <a:spcPts val="0"/>
              </a:spcBef>
              <a:spcAft>
                <a:spcPts val="0"/>
              </a:spcAft>
              <a:buNone/>
            </a:pPr>
            <a:endParaRPr i="0" u="none" strike="noStrike" cap="none" dirty="0">
              <a:solidFill>
                <a:schemeClr val="dk1"/>
              </a:solidFill>
            </a:endParaRPr>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pages 4-5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0" lvl="0" indent="0" algn="l" rtl="0">
              <a:spcBef>
                <a:spcPts val="0"/>
              </a:spcBef>
              <a:spcAft>
                <a:spcPts val="0"/>
              </a:spcAft>
              <a:buClr>
                <a:schemeClr val="dk1"/>
              </a:buClr>
              <a:buSzPts val="1100"/>
              <a:buFont typeface="Arial"/>
              <a:buNone/>
            </a:pPr>
            <a:r>
              <a:rPr lang="en-US" dirty="0"/>
              <a:t>Begin the Fluency instructional practice:</a:t>
            </a:r>
            <a:endParaRPr dirty="0"/>
          </a:p>
          <a:p>
            <a:pPr marL="457200" lvl="0" indent="-304800" algn="l" rtl="0">
              <a:spcBef>
                <a:spcPts val="0"/>
              </a:spcBef>
              <a:spcAft>
                <a:spcPts val="0"/>
              </a:spcAft>
              <a:buSzPts val="1200"/>
              <a:buFont typeface="Calibri"/>
              <a:buAutoNum type="arabicPeriod"/>
            </a:pPr>
            <a:r>
              <a:rPr lang="en-US" dirty="0"/>
              <a:t>Display enlarged selected </a:t>
            </a:r>
            <a:r>
              <a:rPr lang="en-US" dirty="0" smtClean="0"/>
              <a:t>excerpt </a:t>
            </a:r>
            <a:r>
              <a:rPr lang="en-US" dirty="0"/>
              <a:t>from the Decodable Reader: “Watering your Garden.”</a:t>
            </a:r>
            <a:endParaRPr dirty="0"/>
          </a:p>
          <a:p>
            <a:pPr marL="457200" lvl="0" indent="-304800" algn="l" rtl="0">
              <a:spcBef>
                <a:spcPts val="0"/>
              </a:spcBef>
              <a:spcAft>
                <a:spcPts val="0"/>
              </a:spcAft>
              <a:buSzPts val="1200"/>
              <a:buFont typeface="Calibri"/>
              <a:buAutoNum type="arabicPeriod"/>
            </a:pPr>
            <a:r>
              <a:rPr lang="en-US" dirty="0"/>
              <a:t>Explain this is an “excerpt” or part of the story from their decodable reader “Watering your Garden.”</a:t>
            </a:r>
            <a:endParaRPr dirty="0"/>
          </a:p>
          <a:p>
            <a:pPr marL="457200" lvl="0" indent="-304800" algn="l" rtl="0">
              <a:spcBef>
                <a:spcPts val="0"/>
              </a:spcBef>
              <a:spcAft>
                <a:spcPts val="0"/>
              </a:spcAft>
              <a:buSzPts val="1200"/>
              <a:buFont typeface="Calibri"/>
              <a:buAutoNum type="arabicPeriod"/>
            </a:pPr>
            <a:r>
              <a:rPr lang="en-US" dirty="0"/>
              <a:t>Display and read aloud the Rules of Fluency index cards (“smoothly,” “with expression,” “with meaning,” and “just the right speed”) on the board. Remind students  that these are four important rules of fluency that were mentioned in the song. </a:t>
            </a:r>
            <a:endParaRPr dirty="0"/>
          </a:p>
          <a:p>
            <a:pPr marL="457200" lvl="0" indent="-304800" algn="l" rtl="0">
              <a:spcBef>
                <a:spcPts val="0"/>
              </a:spcBef>
              <a:spcAft>
                <a:spcPts val="0"/>
              </a:spcAft>
              <a:buSzPts val="1200"/>
              <a:buFont typeface="Calibri"/>
              <a:buAutoNum type="arabicPeriod"/>
            </a:pPr>
            <a:r>
              <a:rPr lang="en-US" dirty="0"/>
              <a:t>“</a:t>
            </a:r>
            <a:r>
              <a:rPr lang="en-US" i="1" dirty="0"/>
              <a:t>It’s time to give this a try. Each of you will get your own copy and make some decisions about how you can read this ‘with meaning.’ You should also think about what words should be grouped and read together and what the punctuation tells you. You’ll annotate the text the way we’ve been doing. Then you can try it out with your partner so you can hear how it sounds. That will help you know if you need to revise. Remember to pause when you see a period.</a:t>
            </a:r>
            <a:r>
              <a:rPr lang="en-US" dirty="0"/>
              <a:t> </a:t>
            </a:r>
            <a:r>
              <a:rPr lang="en-US" i="1" dirty="0"/>
              <a:t>Then you will work with a partner to practice reading it smoothly at just the right speed. When your partner finishes reading it aloud, you will give him or her one star (one example of how they read it smoothly and/or at just the right speed), and one step (one example of how they could improve on reading smoothly and/or at just the right speed). Then we’ll come back together and share.” </a:t>
            </a:r>
            <a:endParaRPr i="1" dirty="0"/>
          </a:p>
          <a:p>
            <a:pPr marL="457200" lvl="0" indent="-304800" algn="l" rtl="0">
              <a:spcBef>
                <a:spcPts val="0"/>
              </a:spcBef>
              <a:spcAft>
                <a:spcPts val="0"/>
              </a:spcAft>
              <a:buSzPts val="1200"/>
              <a:buFont typeface="Calibri"/>
              <a:buAutoNum type="arabicPeriod"/>
            </a:pPr>
            <a:r>
              <a:rPr lang="en-US" dirty="0"/>
              <a:t>Distribute individual copies of excerpt from the Decodable Reader: “Watering your Garden” and a pencil and clipboards </a:t>
            </a:r>
            <a:r>
              <a:rPr lang="en-US" dirty="0" smtClean="0"/>
              <a:t>(optional</a:t>
            </a:r>
            <a:r>
              <a:rPr lang="en-US" dirty="0"/>
              <a:t>; if not working at tables or need a writing surface).</a:t>
            </a:r>
            <a:endParaRPr dirty="0"/>
          </a:p>
          <a:p>
            <a:pPr marL="457200" lvl="0" indent="-304800" algn="l" rtl="0">
              <a:spcBef>
                <a:spcPts val="0"/>
              </a:spcBef>
              <a:spcAft>
                <a:spcPts val="0"/>
              </a:spcAft>
              <a:buSzPts val="1200"/>
              <a:buFont typeface="Calibri"/>
              <a:buAutoNum type="arabicPeriod"/>
            </a:pPr>
            <a:r>
              <a:rPr lang="en-US" dirty="0"/>
              <a:t>Students annotate their own excerpts for words to be grouped together and then practice reading it aloud to their partner “smoothly” (phrased) and “with meaning” (reflecting the mood or feeling).</a:t>
            </a:r>
            <a:endParaRPr dirty="0"/>
          </a:p>
          <a:p>
            <a:pPr marL="457200" lvl="0" indent="-304800" algn="l" rtl="0">
              <a:spcBef>
                <a:spcPts val="0"/>
              </a:spcBef>
              <a:spcAft>
                <a:spcPts val="0"/>
              </a:spcAft>
              <a:buSzPts val="1200"/>
              <a:buFont typeface="Calibri"/>
              <a:buAutoNum type="arabicPeriod"/>
            </a:pPr>
            <a:r>
              <a:rPr lang="en-US" dirty="0"/>
              <a:t>Circulate, supporting students with the annotation as needed:</a:t>
            </a:r>
            <a:br>
              <a:rPr lang="en-US" dirty="0"/>
            </a:br>
            <a:r>
              <a:rPr lang="en-US" dirty="0"/>
              <a:t>— Underline groups of words to be read together.</a:t>
            </a:r>
            <a:br>
              <a:rPr lang="en-US" dirty="0"/>
            </a:br>
            <a:r>
              <a:rPr lang="en-US" dirty="0"/>
              <a:t>— Mark the punctuation with a “P” above to note where to pause.</a:t>
            </a:r>
            <a:endParaRPr dirty="0"/>
          </a:p>
          <a:p>
            <a:pPr marL="457200" lvl="0" indent="-304800" algn="l" rtl="0">
              <a:spcBef>
                <a:spcPts val="0"/>
              </a:spcBef>
              <a:spcAft>
                <a:spcPts val="0"/>
              </a:spcAft>
              <a:buSzPts val="1200"/>
              <a:buFont typeface="Calibri"/>
              <a:buAutoNum type="arabicPeriod"/>
            </a:pPr>
            <a:r>
              <a:rPr lang="en-US" dirty="0"/>
              <a:t>If time allows, consider inviting a few students to chorally read the excerpt to the group. </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304800" algn="l" rtl="0">
              <a:spcBef>
                <a:spcPts val="0"/>
              </a:spcBef>
              <a:spcAft>
                <a:spcPts val="0"/>
              </a:spcAft>
              <a:buSzPts val="1200"/>
              <a:buChar char="●"/>
            </a:pPr>
            <a:r>
              <a:rPr lang="en-US" dirty="0"/>
              <a:t>Students are annotating excerpts.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a:t>
            </a:r>
            <a:r>
              <a:rPr lang="en-US" dirty="0" smtClean="0"/>
              <a:t>by </a:t>
            </a:r>
            <a:r>
              <a:rPr lang="en-US" dirty="0"/>
              <a:t>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If students are successfully reading the excerpt smoothly, consider revising or extending this Work Time to focus on meaning or expression according to students’ needs.</a:t>
            </a:r>
            <a:endParaRPr dirty="0"/>
          </a:p>
          <a:p>
            <a:pPr marL="0" lvl="0" indent="0" algn="l" rtl="0">
              <a:spcBef>
                <a:spcPts val="0"/>
              </a:spcBef>
              <a:spcAft>
                <a:spcPts val="0"/>
              </a:spcAft>
              <a:buNone/>
            </a:pPr>
            <a:endParaRPr dirty="0"/>
          </a:p>
        </p:txBody>
      </p:sp>
      <p:sp>
        <p:nvSpPr>
          <p:cNvPr id="411" name="Google Shape;411;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2" name="Google Shape;412;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0410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4a98e2ddc2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g4a98e2ddc2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sz="1200" b="1" dirty="0">
                <a:latin typeface="Calibri"/>
                <a:ea typeface="Calibri"/>
                <a:cs typeface="Calibri"/>
                <a:sym typeface="Calibri"/>
              </a:rPr>
              <a:t>Suggested slide pacing</a:t>
            </a:r>
            <a:r>
              <a:rPr lang="en-US" sz="1200" b="1" i="0" u="none" strike="noStrike" cap="none" dirty="0">
                <a:solidFill>
                  <a:schemeClr val="dk1"/>
                </a:solidFill>
                <a:latin typeface="Calibri"/>
                <a:ea typeface="Calibri"/>
                <a:cs typeface="Calibri"/>
                <a:sym typeface="Calibri"/>
              </a:rPr>
              <a:t>: </a:t>
            </a:r>
            <a:r>
              <a:rPr lang="en-US" sz="1200" b="1" dirty="0">
                <a:solidFill>
                  <a:schemeClr val="dk1"/>
                </a:solidFill>
                <a:latin typeface="Calibri"/>
                <a:ea typeface="Calibri"/>
                <a:cs typeface="Calibri"/>
                <a:sym typeface="Calibri"/>
              </a:rPr>
              <a:t>2-3</a:t>
            </a:r>
            <a:r>
              <a:rPr lang="en-US"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144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dirty="0">
                <a:latin typeface="Calibri"/>
                <a:ea typeface="Calibri"/>
                <a:cs typeface="Calibri"/>
                <a:sym typeface="Calibri"/>
              </a:rPr>
              <a:t>Teaching Notes</a:t>
            </a:r>
            <a:r>
              <a:rPr lang="en-US"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621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i="0" u="none" strike="noStrike" cap="none" dirty="0">
                <a:solidFill>
                  <a:schemeClr val="dk1"/>
                </a:solidFill>
                <a:latin typeface="Calibri"/>
                <a:ea typeface="Calibri"/>
                <a:cs typeface="Calibri"/>
                <a:sym typeface="Calibri"/>
              </a:rPr>
              <a:t>Teacher </a:t>
            </a:r>
            <a:r>
              <a:rPr lang="en-US" sz="1200" dirty="0">
                <a:latin typeface="Calibri"/>
                <a:ea typeface="Calibri"/>
                <a:cs typeface="Calibri"/>
                <a:sym typeface="Calibri"/>
              </a:rPr>
              <a:t>A</a:t>
            </a:r>
            <a:r>
              <a:rPr lang="en-US"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dirty="0">
                <a:latin typeface="Calibri"/>
                <a:ea typeface="Calibri"/>
                <a:cs typeface="Calibri"/>
                <a:sym typeface="Calibri"/>
              </a:rPr>
              <a:t>Ask: </a:t>
            </a:r>
            <a:r>
              <a:rPr lang="en-US"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US" sz="1200" i="0" dirty="0">
                <a:latin typeface="Calibri"/>
                <a:ea typeface="Calibri"/>
                <a:cs typeface="Calibri"/>
                <a:sym typeface="Calibri"/>
              </a:rPr>
              <a:t>Encourage specificity.</a:t>
            </a:r>
            <a:endParaRPr sz="1200" i="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i="1" dirty="0">
                <a:latin typeface="Calibri"/>
                <a:ea typeface="Calibri"/>
                <a:cs typeface="Calibri"/>
                <a:sym typeface="Calibri"/>
              </a:rPr>
              <a:t>“How can I ask for help so I can ‘grow and flourish’ as a reader/writer or ‘become proficient’ as a reader/writer?” </a:t>
            </a:r>
            <a:r>
              <a:rPr lang="en-US" sz="1200" i="0" dirty="0">
                <a:latin typeface="Calibri"/>
                <a:ea typeface="Calibri"/>
                <a:cs typeface="Calibri"/>
                <a:sym typeface="Calibri"/>
              </a:rPr>
              <a:t>(Example: </a:t>
            </a:r>
            <a:r>
              <a:rPr lang="en-US" sz="1200" b="1" i="0" dirty="0">
                <a:latin typeface="Calibri"/>
                <a:ea typeface="Calibri"/>
                <a:cs typeface="Calibri"/>
                <a:sym typeface="Calibri"/>
              </a:rPr>
              <a:t>“I can ask someone to look over my work and give me feedback.”</a:t>
            </a:r>
            <a:r>
              <a:rPr lang="en-US" sz="1200" i="0" dirty="0">
                <a:latin typeface="Calibri"/>
                <a:ea typeface="Calibri"/>
                <a:cs typeface="Calibri"/>
                <a:sym typeface="Calibri"/>
              </a:rPr>
              <a:t>)</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dirty="0"/>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Appropriate </a:t>
            </a:r>
            <a:r>
              <a:rPr lang="en-US" sz="1200" dirty="0" smtClean="0">
                <a:solidFill>
                  <a:schemeClr val="dk1"/>
                </a:solidFill>
                <a:latin typeface="Calibri"/>
                <a:ea typeface="Calibri"/>
                <a:cs typeface="Calibri"/>
                <a:sym typeface="Calibri"/>
              </a:rPr>
              <a:t>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For students who need additional support organizing their ideas: Provide sentence frames. Examples:</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“When I see someone _____, I’ll make sure to _____.”</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“If someone asks me to _____, I’ll _____.”</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57200" marR="0" lvl="0" indent="0" algn="l" rtl="0">
              <a:spcBef>
                <a:spcPts val="0"/>
              </a:spcBef>
              <a:spcAft>
                <a:spcPts val="0"/>
              </a:spcAft>
              <a:buNone/>
            </a:pPr>
            <a:r>
              <a:rPr lang="en-US"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57200" marR="0" lvl="0" indent="0" algn="l" rtl="0">
              <a:spcBef>
                <a:spcPts val="0"/>
              </a:spcBef>
              <a:spcAft>
                <a:spcPts val="0"/>
              </a:spcAft>
              <a:buNone/>
            </a:pPr>
            <a:r>
              <a:rPr lang="en-US"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a:p>
            <a:pPr marL="457200" marR="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419" name="Google Shape;419;g4a98e2ddc2_0_0: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20" name="Google Shape;420;g4a98e2ddc2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0217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7" name="Google Shape;427;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Song sung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a:t>
            </a:r>
            <a:r>
              <a:rPr lang="en-US" dirty="0" smtClean="0"/>
              <a:t>They </a:t>
            </a:r>
            <a:r>
              <a:rPr lang="en-US" dirty="0"/>
              <a:t>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a:t>
            </a:r>
            <a:r>
              <a:rPr lang="en-US" dirty="0" smtClean="0"/>
              <a:t>If </a:t>
            </a:r>
            <a:r>
              <a:rPr lang="en-US" dirty="0"/>
              <a:t>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a:p>
            <a:pPr marL="0" lvl="0" indent="0" algn="l" rtl="0">
              <a:spcBef>
                <a:spcPts val="0"/>
              </a:spcBef>
              <a:spcAft>
                <a:spcPts val="0"/>
              </a:spcAft>
              <a:buNone/>
            </a:pPr>
            <a:endParaRPr dirty="0"/>
          </a:p>
        </p:txBody>
      </p:sp>
      <p:sp>
        <p:nvSpPr>
          <p:cNvPr id="428" name="Google Shape;428;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13222120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3" name="Google Shape;433;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34" name="Google Shape;434;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0146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See Resource Manual, Reading Foundations Skills Block 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a:t>
            </a:r>
            <a:r>
              <a:rPr lang="en-US" dirty="0" smtClean="0"/>
              <a:t>Three </a:t>
            </a:r>
            <a:r>
              <a:rPr lang="en-US" dirty="0"/>
              <a:t>activities are suggested. </a:t>
            </a:r>
            <a:r>
              <a:rPr lang="en-US" dirty="0" smtClean="0"/>
              <a:t>Activity </a:t>
            </a:r>
            <a:r>
              <a:rPr lang="en-US" dirty="0"/>
              <a:t>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Copy per </a:t>
            </a:r>
            <a:r>
              <a:rPr lang="en-US" dirty="0" smtClean="0"/>
              <a:t>student </a:t>
            </a:r>
            <a:r>
              <a:rPr lang="en-US" dirty="0"/>
              <a:t>o</a:t>
            </a:r>
            <a:r>
              <a:rPr lang="en-US" b="0" dirty="0"/>
              <a:t>f “Watering your Garden” decodable text; Rules of Fluency cards, Reader’s Toolbox, anchor chart, etc. for student </a:t>
            </a:r>
            <a:r>
              <a:rPr lang="en-US" b="0" dirty="0" smtClean="0"/>
              <a:t>reference.</a:t>
            </a:r>
            <a:endParaRPr lang="en-US" b="0" dirty="0"/>
          </a:p>
          <a:p>
            <a:pPr marL="914400" lvl="1" indent="-304800" algn="l" rtl="0">
              <a:spcBef>
                <a:spcPts val="0"/>
              </a:spcBef>
              <a:spcAft>
                <a:spcPts val="0"/>
              </a:spcAft>
              <a:buClr>
                <a:schemeClr val="dk1"/>
              </a:buClr>
              <a:buSzPts val="1200"/>
              <a:buFont typeface="Calibri"/>
              <a:buChar char="○"/>
            </a:pPr>
            <a:r>
              <a:rPr lang="en-US" b="0" dirty="0" smtClean="0"/>
              <a:t>Pencils </a:t>
            </a:r>
            <a:r>
              <a:rPr lang="en-US" b="0" dirty="0"/>
              <a:t>for </a:t>
            </a:r>
            <a:r>
              <a:rPr lang="en-US" dirty="0"/>
              <a:t>marking punctuation</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Explain to students not working in teacher group that the expectation is to take responsibility for their own work as much as possible and to ask another student for help as needed.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a:t>
            </a:r>
            <a:r>
              <a:rPr lang="en-US" sz="1200" dirty="0" smtClean="0">
                <a:solidFill>
                  <a:schemeClr val="dk1"/>
                </a:solidFill>
                <a:latin typeface="Calibri"/>
                <a:ea typeface="Calibri"/>
                <a:cs typeface="Calibri"/>
                <a:sym typeface="Calibri"/>
              </a:rPr>
              <a:t>on the assigned </a:t>
            </a:r>
            <a:r>
              <a:rPr lang="en-US"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Are students referring to the Reader’s Toolbox as needed?</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a:t>
            </a:r>
            <a:r>
              <a:rPr lang="en-US" dirty="0" smtClean="0"/>
              <a:t>help </a:t>
            </a:r>
            <a:r>
              <a:rPr lang="en-US" dirty="0"/>
              <a:t>with the assigned activity before asking the teacher.</a:t>
            </a:r>
            <a:endParaRPr dirty="0"/>
          </a:p>
          <a:p>
            <a:pPr marL="457200" lvl="0" indent="-304800" algn="l" rtl="0">
              <a:spcBef>
                <a:spcPts val="0"/>
              </a:spcBef>
              <a:spcAft>
                <a:spcPts val="0"/>
              </a:spcAft>
              <a:buClr>
                <a:schemeClr val="dk1"/>
              </a:buClr>
              <a:buSzPts val="1200"/>
              <a:buChar char="●"/>
            </a:pPr>
            <a:r>
              <a:rPr lang="en-US" dirty="0"/>
              <a:t>Consider assigning Engagement Text from this cycle in lieu of decodable reader for the “Watering your Garden” student pairs.</a:t>
            </a:r>
            <a:endParaRPr dirty="0"/>
          </a:p>
          <a:p>
            <a:pPr marL="457200" lvl="0" indent="-304800" algn="l" rtl="0">
              <a:spcBef>
                <a:spcPts val="0"/>
              </a:spcBef>
              <a:spcAft>
                <a:spcPts val="0"/>
              </a:spcAft>
              <a:buClr>
                <a:schemeClr val="dk1"/>
              </a:buClr>
              <a:buSzPts val="1200"/>
              <a:buChar char="●"/>
            </a:pPr>
            <a:r>
              <a:rPr lang="en-US" dirty="0"/>
              <a:t>Vary number of students in groups as needed.</a:t>
            </a:r>
            <a:endParaRPr dirty="0"/>
          </a:p>
          <a:p>
            <a:pPr marL="457200" lvl="0" indent="-304800" algn="l" rtl="0">
              <a:spcBef>
                <a:spcPts val="0"/>
              </a:spcBef>
              <a:spcAft>
                <a:spcPts val="0"/>
              </a:spcAft>
              <a:buClr>
                <a:schemeClr val="dk1"/>
              </a:buClr>
              <a:buSzPts val="1200"/>
              <a:buChar char="●"/>
            </a:pPr>
            <a:r>
              <a:rPr lang="en-US" dirty="0"/>
              <a:t>Prompt students to use their “Reader’s Toolbox” tools as needed to decode words.</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endParaRPr dirty="0"/>
          </a:p>
          <a:p>
            <a:pPr marL="469900" lvl="0" indent="-24130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843120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4a82b76218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4a82b76218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sz="1200" b="1">
                <a:latin typeface="Calibri"/>
                <a:ea typeface="Calibri"/>
                <a:cs typeface="Calibri"/>
                <a:sym typeface="Calibri"/>
              </a:rPr>
              <a:t>Suggested Pacing: </a:t>
            </a:r>
            <a:r>
              <a:rPr lang="en-US" b="1"/>
              <a:t>see slide 14</a:t>
            </a:r>
            <a:endParaRPr b="1"/>
          </a:p>
          <a:p>
            <a:pPr marL="0" lvl="0" indent="0" algn="l" rtl="0">
              <a:spcBef>
                <a:spcPts val="0"/>
              </a:spcBef>
              <a:spcAft>
                <a:spcPts val="0"/>
              </a:spcAft>
              <a:buClr>
                <a:srgbClr val="000000"/>
              </a:buClr>
              <a:buSzPts val="1100"/>
              <a:buFont typeface="Arial"/>
              <a:buNone/>
            </a:pPr>
            <a:endParaRPr b="1"/>
          </a:p>
          <a:p>
            <a:pPr marL="0" lvl="0" indent="0" algn="l" rtl="0">
              <a:spcBef>
                <a:spcPts val="0"/>
              </a:spcBef>
              <a:spcAft>
                <a:spcPts val="0"/>
              </a:spcAft>
              <a:buClr>
                <a:srgbClr val="000000"/>
              </a:buClr>
              <a:buSzPts val="1100"/>
              <a:buFont typeface="Arial"/>
              <a:buNone/>
            </a:pPr>
            <a:r>
              <a:rPr lang="en-US" sz="1200">
                <a:latin typeface="Calibri"/>
                <a:ea typeface="Calibri"/>
                <a:cs typeface="Calibri"/>
                <a:sym typeface="Calibri"/>
              </a:rPr>
              <a:t>Teaching Notes: </a:t>
            </a:r>
            <a:endParaRPr sz="120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latin typeface="Calibri"/>
                <a:ea typeface="Calibri"/>
                <a:cs typeface="Calibri"/>
                <a:sym typeface="Calibri"/>
              </a:rPr>
              <a:t>Student Supports/Meeting Student Needs: None</a:t>
            </a:r>
            <a:endParaRPr sz="1200">
              <a:latin typeface="Calibri"/>
              <a:ea typeface="Calibri"/>
              <a:cs typeface="Calibri"/>
              <a:sym typeface="Calibri"/>
            </a:endParaRPr>
          </a:p>
          <a:p>
            <a:pPr marL="4699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69900" lvl="0" indent="0" algn="l" rtl="0">
              <a:spcBef>
                <a:spcPts val="0"/>
              </a:spcBef>
              <a:spcAft>
                <a:spcPts val="0"/>
              </a:spcAft>
              <a:buNone/>
            </a:pPr>
            <a:endParaRPr sz="1200">
              <a:solidFill>
                <a:schemeClr val="dk1"/>
              </a:solidFill>
              <a:latin typeface="Calibri"/>
              <a:ea typeface="Calibri"/>
              <a:cs typeface="Calibri"/>
              <a:sym typeface="Calibri"/>
            </a:endParaRPr>
          </a:p>
          <a:p>
            <a:pPr marL="4699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3759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Enlarged Homophone Demonstration Sentence: “Can you hear the dog scratching his ear right here next to me?” (In supporting materials; embedded in slides)</a:t>
            </a:r>
            <a:endParaRPr dirty="0"/>
          </a:p>
          <a:p>
            <a:pPr marL="457200" lvl="0" indent="-304800" algn="l" rtl="0">
              <a:spcBef>
                <a:spcPts val="0"/>
              </a:spcBef>
              <a:spcAft>
                <a:spcPts val="0"/>
              </a:spcAft>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SzPts val="1200"/>
              <a:buChar char="●"/>
            </a:pPr>
            <a:r>
              <a:rPr lang="en-US" dirty="0"/>
              <a:t>Enlarged excerpt from “Watering your Garden” (see supporting materials)</a:t>
            </a:r>
            <a:endParaRPr dirty="0"/>
          </a:p>
          <a:p>
            <a:pPr marL="457200" lvl="0" indent="-304800" algn="l" rtl="0">
              <a:spcBef>
                <a:spcPts val="0"/>
              </a:spcBef>
              <a:spcAft>
                <a:spcPts val="0"/>
              </a:spcAft>
              <a:buSzPts val="1200"/>
              <a:buChar char="●"/>
            </a:pPr>
            <a:r>
              <a:rPr lang="en-US" dirty="0"/>
              <a:t>Student copies of excerpt from decodable “Watering your Garden” (pages 4 - 5 of decodable text)</a:t>
            </a:r>
            <a:endParaRPr dirty="0"/>
          </a:p>
          <a:p>
            <a:pPr marL="457200" lvl="0" indent="-304800" algn="l" rtl="0">
              <a:spcBef>
                <a:spcPts val="0"/>
              </a:spcBef>
              <a:spcAft>
                <a:spcPts val="0"/>
              </a:spcAft>
              <a:buSzPts val="1200"/>
              <a:buChar char="●"/>
            </a:pPr>
            <a:r>
              <a:rPr lang="en-US" dirty="0"/>
              <a:t>Materials for Independent Work Time</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The Fluency Song (one to display) </a:t>
            </a:r>
            <a:endParaRPr dirty="0"/>
          </a:p>
          <a:p>
            <a:pPr marL="457200" lvl="0" indent="0" algn="l" rtl="0">
              <a:spcBef>
                <a:spcPts val="1000"/>
              </a:spcBef>
              <a:spcAft>
                <a:spcPts val="1000"/>
              </a:spcAft>
              <a:buNone/>
            </a:pPr>
            <a:endParaRPr dirty="0"/>
          </a:p>
        </p:txBody>
      </p:sp>
      <p:sp>
        <p:nvSpPr>
          <p:cNvPr id="344" name="Google Shape;344;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2124010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 None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5381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Building on Previous Work:</a:t>
            </a:r>
            <a:endParaRPr/>
          </a:p>
          <a:p>
            <a:pPr marL="457200" marR="0" lvl="0" indent="-304800" algn="l" rtl="0">
              <a:spcBef>
                <a:spcPts val="0"/>
              </a:spcBef>
              <a:spcAft>
                <a:spcPts val="0"/>
              </a:spcAft>
              <a:buSzPts val="1200"/>
              <a:buChar char="●"/>
            </a:pPr>
            <a:r>
              <a:rPr lang="en-US"/>
              <a:t>Students work with familiar words that are now examined as homophones. Regular examination of those words for known graphophonemic (letter-sound) patterns, supports automaticity and commitment of those patterns to memory.</a:t>
            </a:r>
            <a:endParaRPr/>
          </a:p>
          <a:p>
            <a:pPr marL="457200" marR="0" lvl="0" indent="-304800" algn="l" rtl="0">
              <a:spcBef>
                <a:spcPts val="0"/>
              </a:spcBef>
              <a:spcAft>
                <a:spcPts val="0"/>
              </a:spcAft>
              <a:buSzPts val="1200"/>
              <a:buChar char="●"/>
            </a:pPr>
            <a:r>
              <a:rPr lang="en-US"/>
              <a:t>Students work with short pieces of text containing patterns worked with in this and previous cycles, to develop fluency (phrasing, expression, speed, and meaning).</a:t>
            </a:r>
            <a:br>
              <a:rPr lang="en-US"/>
            </a:b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Areas </a:t>
            </a:r>
            <a:r>
              <a:rPr lang="en-US"/>
              <a:t>S</a:t>
            </a:r>
            <a:r>
              <a:rPr lang="en-US" b="0" i="0" u="none" strike="noStrike" cap="none">
                <a:solidFill>
                  <a:schemeClr val="dk1"/>
                </a:solidFill>
                <a:latin typeface="Calibri"/>
                <a:ea typeface="Calibri"/>
                <a:cs typeface="Calibri"/>
                <a:sym typeface="Calibri"/>
              </a:rPr>
              <a:t>tudents </a:t>
            </a:r>
            <a:r>
              <a:rPr lang="en-US"/>
              <a:t>M</a:t>
            </a:r>
            <a:r>
              <a:rPr lang="en-US" b="0" i="0" u="none" strike="noStrike" cap="none">
                <a:solidFill>
                  <a:schemeClr val="dk1"/>
                </a:solidFill>
                <a:latin typeface="Calibri"/>
                <a:ea typeface="Calibri"/>
                <a:cs typeface="Calibri"/>
                <a:sym typeface="Calibri"/>
              </a:rPr>
              <a:t>ay </a:t>
            </a:r>
            <a:r>
              <a:rPr lang="en-US"/>
              <a:t>S</a:t>
            </a:r>
            <a:r>
              <a:rPr lang="en-US" b="0" i="0" u="none" strike="noStrike" cap="none">
                <a:solidFill>
                  <a:schemeClr val="dk1"/>
                </a:solidFill>
                <a:latin typeface="Calibri"/>
                <a:ea typeface="Calibri"/>
                <a:cs typeface="Calibri"/>
                <a:sym typeface="Calibri"/>
              </a:rPr>
              <a:t>truggle:	</a:t>
            </a:r>
            <a:endParaRPr/>
          </a:p>
          <a:p>
            <a:pPr marL="457200" marR="0" lvl="0" indent="-304800" algn="l" rtl="0">
              <a:spcBef>
                <a:spcPts val="0"/>
              </a:spcBef>
              <a:spcAft>
                <a:spcPts val="0"/>
              </a:spcAft>
              <a:buSzPts val="1200"/>
              <a:buChar char="●"/>
            </a:pPr>
            <a:r>
              <a:rPr lang="en-US"/>
              <a:t>Students may struggle with using homophones correctly. </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Ongoing Assessment(s):</a:t>
            </a:r>
            <a:endParaRPr/>
          </a:p>
          <a:p>
            <a:pPr marL="457200" marR="0" lvl="0" indent="-304800" algn="l" rtl="0">
              <a:spcBef>
                <a:spcPts val="0"/>
              </a:spcBef>
              <a:spcAft>
                <a:spcPts val="0"/>
              </a:spcAft>
              <a:buSzPts val="1200"/>
              <a:buChar char="●"/>
            </a:pPr>
            <a:r>
              <a:rPr lang="en-US"/>
              <a:t>Determine if students can identify the homophones “hear” and “here” based on meaning. </a:t>
            </a:r>
            <a:endParaRPr/>
          </a:p>
          <a:p>
            <a:pPr marL="457200" marR="0" lvl="0" indent="-304800" algn="l" rtl="0">
              <a:spcBef>
                <a:spcPts val="0"/>
              </a:spcBef>
              <a:spcAft>
                <a:spcPts val="0"/>
              </a:spcAft>
              <a:buSzPts val="1200"/>
              <a:buChar char="●"/>
            </a:pPr>
            <a:r>
              <a:rPr lang="en-US"/>
              <a:t>Determine if students can attend to punctuation and phrasing to read fluently in a conversational manner.</a:t>
            </a:r>
            <a:endParaRPr/>
          </a:p>
          <a:p>
            <a:pPr marL="91440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Key Vocabulary:</a:t>
            </a:r>
            <a:endParaRPr/>
          </a:p>
          <a:p>
            <a:pPr marL="457200" marR="0" lvl="0" indent="-304800" algn="l" rtl="0">
              <a:spcBef>
                <a:spcPts val="0"/>
              </a:spcBef>
              <a:spcAft>
                <a:spcPts val="0"/>
              </a:spcAft>
              <a:buSzPts val="1200"/>
              <a:buChar char="●"/>
            </a:pPr>
            <a:r>
              <a:rPr lang="en-US"/>
              <a:t>elements, excerpt, expression, fluency, homophone, phrase (L)</a:t>
            </a:r>
            <a:endParaRPr b="0" i="0" strike="noStrike" cap="none">
              <a:solidFill>
                <a:schemeClr val="dk1"/>
              </a:solidFill>
              <a:latin typeface="Calibri"/>
              <a:ea typeface="Calibri"/>
              <a:cs typeface="Calibri"/>
              <a:sym typeface="Calibri"/>
            </a:endParaRPr>
          </a:p>
        </p:txBody>
      </p:sp>
      <p:sp>
        <p:nvSpPr>
          <p:cNvPr id="357" name="Google Shape;35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88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a:t>
            </a:r>
            <a:r>
              <a:rPr lang="en-US" dirty="0" smtClean="0"/>
              <a:t>., </a:t>
            </a:r>
            <a:r>
              <a:rPr lang="en-US" dirty="0"/>
              <a:t>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8" marR="0" lvl="0"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68" name="Google Shape;36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Google Shape;36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9622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use meaning and context to decode and identify the correct homophone.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76" name="Google Shape;37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2177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5-10 </a:t>
            </a:r>
            <a:r>
              <a:rPr lang="en-US"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Words Rule: Homophones </a:t>
            </a:r>
            <a:r>
              <a:rPr lang="en-US" sz="1200" dirty="0">
                <a:solidFill>
                  <a:schemeClr val="dk1"/>
                </a:solidFill>
                <a:latin typeface="Calibri"/>
                <a:ea typeface="Calibri"/>
                <a:cs typeface="Calibri"/>
                <a:sym typeface="Calibri"/>
              </a:rPr>
              <a:t>instructional practice </a:t>
            </a:r>
            <a:r>
              <a:rPr lang="en-US" dirty="0"/>
              <a:t>has previously been introduced</a:t>
            </a:r>
            <a:r>
              <a:rPr lang="en-US" sz="1200" dirty="0">
                <a:solidFill>
                  <a:schemeClr val="dk1"/>
                </a:solidFill>
                <a:latin typeface="Calibri"/>
                <a:ea typeface="Calibri"/>
                <a:cs typeface="Calibri"/>
                <a:sym typeface="Calibri"/>
              </a:rPr>
              <a:t>.  Be prepared to model and guide students until the practice becomes familiar.  </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Char char="●"/>
            </a:pPr>
            <a:r>
              <a:rPr lang="en-US" dirty="0"/>
              <a:t>Animations are used on this slide.</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dirty="0"/>
              <a:t>Begin the Words Rule instructional practice: </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Display the Homophone Demonstration Sentence: “Can you hear the dog scratching his ear right here next to me?” </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“Listen carefully and follow along while I read this sentence aloud. There are two words in this sentence that sound exactly the same but are spelled differently. I want you to listen and watch carefully for those words.”</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sentence aloud.</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Invite students to turn to an elbow partner and share which words they heard that sound exactly the same but are spelled differently and then invite one or two students to share with class.</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each word </a:t>
            </a:r>
            <a:r>
              <a:rPr lang="en-US" dirty="0" smtClean="0"/>
              <a:t>and </a:t>
            </a:r>
            <a:r>
              <a:rPr lang="en-US" dirty="0"/>
              <a:t>say: “</a:t>
            </a:r>
            <a:r>
              <a:rPr lang="en-US" i="1" dirty="0"/>
              <a:t>That’s </a:t>
            </a:r>
            <a:r>
              <a:rPr lang="en-US" i="1" dirty="0" smtClean="0"/>
              <a:t>right, </a:t>
            </a:r>
            <a:r>
              <a:rPr lang="en-US" i="1" dirty="0"/>
              <a:t>‘hear’ and ‘here’ sound exactly the same but are spelled differently. These words have a special name. They’re called ‘homophones.’ Homophones are words that sound the same but are spelled differently</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Let’s see if we can use the sentence to help us understand what each of these homophones mean. Let’s start with this one.</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word “hear” and read the sentence.  </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this ‘hear’ mean</a:t>
            </a:r>
            <a:r>
              <a:rPr lang="en-US" dirty="0"/>
              <a:t>?” (</a:t>
            </a:r>
            <a:r>
              <a:rPr lang="en-US" b="1" dirty="0"/>
              <a:t>to listen to something</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“That’s right. When we see ‘hear’ spelled ‘h-e-a-r,’ we know it means to listen to something.” </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“If you look closely at the word, what word do you see inside ‘hear’?” </a:t>
            </a:r>
            <a:r>
              <a:rPr lang="en-US" b="1" dirty="0"/>
              <a:t>(ear) </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Right! So we have a clue to help us remember which spelling of ‘hear’ to use when we mean to listen, because the word ‘ear’ is inside the word ‘hear.’ Let’s now look at ‘here.’”</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word “here” and read the sentence.</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this ‘here’ mean</a:t>
            </a:r>
            <a:r>
              <a:rPr lang="en-US" dirty="0"/>
              <a:t>?” (</a:t>
            </a:r>
            <a:r>
              <a:rPr lang="en-US" b="1" dirty="0"/>
              <a:t>in this place; in this spot.)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Right. So both words sound the same but have different meanings. This is what makes them ‘homophones.’  It is important that we remember when ‘hear’ is spelled ‘h-e-a-r,’ it means to listen to something. And we can remember by the clue of the word ‘ear’ in the spelling. When ‘here’ is spelled ‘h-e-r-e,’ it means in this place or spot. Let’s practice these homophones. I will read a sentence with the word ‘hear’ or ‘here’ missing. You will write it as ‘h-e-a-r’ or ‘h-e-r-e’ on your whiteboard as you think about its meaning in the sentence.” </a:t>
            </a:r>
            <a:endParaRPr dirty="0"/>
          </a:p>
          <a:p>
            <a:pPr marL="469900" lvl="0" indent="-317500" algn="l" rtl="0">
              <a:lnSpc>
                <a:spcPct val="100000"/>
              </a:lnSpc>
              <a:spcBef>
                <a:spcPts val="0"/>
              </a:spcBef>
              <a:spcAft>
                <a:spcPts val="0"/>
              </a:spcAft>
              <a:buSzPts val="1200"/>
              <a:buFont typeface="Calibri"/>
              <a:buAutoNum type="arabicPeriod"/>
            </a:pPr>
            <a:r>
              <a:rPr lang="en-US" dirty="0"/>
              <a:t>Distribute white boards, white board markers, and whiteboard erasers. </a:t>
            </a:r>
            <a:endParaRPr dirty="0"/>
          </a:p>
          <a:p>
            <a:pPr marL="469900" lvl="0" indent="-317500" algn="l" rtl="0">
              <a:lnSpc>
                <a:spcPct val="100000"/>
              </a:lnSpc>
              <a:spcBef>
                <a:spcPts val="0"/>
              </a:spcBef>
              <a:spcAft>
                <a:spcPts val="0"/>
              </a:spcAft>
              <a:buSzPts val="1200"/>
              <a:buFont typeface="Calibri"/>
              <a:buAutoNum type="arabicPeriod"/>
            </a:pPr>
            <a:r>
              <a:rPr lang="en-US" dirty="0"/>
              <a:t>Read the sentence aloud:</a:t>
            </a:r>
            <a:r>
              <a:rPr lang="en-US" i="1" dirty="0"/>
              <a:t> “We should put the new sofa over here.” </a:t>
            </a:r>
            <a:endParaRPr dirty="0"/>
          </a:p>
          <a:p>
            <a:pPr marL="469900" lvl="0" indent="-317500" algn="l" rtl="0">
              <a:lnSpc>
                <a:spcPct val="100000"/>
              </a:lnSpc>
              <a:spcBef>
                <a:spcPts val="0"/>
              </a:spcBef>
              <a:spcAft>
                <a:spcPts val="0"/>
              </a:spcAft>
              <a:buSzPts val="1200"/>
              <a:buFont typeface="Calibri"/>
              <a:buAutoNum type="arabicPeriod"/>
            </a:pPr>
            <a:r>
              <a:rPr lang="en-US" dirty="0"/>
              <a:t>Students display “here” on white boards. If students write the word as “hear,” ask a volunteer to share the definition of “here” in this sentence. </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Yes! In this sentence, ‘here’ means in this place.”</a:t>
            </a:r>
            <a:r>
              <a:rPr lang="en-US" dirty="0"/>
              <a:t> </a:t>
            </a:r>
            <a:endParaRPr dirty="0"/>
          </a:p>
          <a:p>
            <a:pPr marL="469900" lvl="0" indent="-317500" algn="l" rtl="0">
              <a:lnSpc>
                <a:spcPct val="100000"/>
              </a:lnSpc>
              <a:spcBef>
                <a:spcPts val="0"/>
              </a:spcBef>
              <a:spcAft>
                <a:spcPts val="0"/>
              </a:spcAft>
              <a:buSzPts val="1200"/>
              <a:buFont typeface="Calibri"/>
              <a:buAutoNum type="arabicPeriod"/>
            </a:pPr>
            <a:r>
              <a:rPr lang="en-US" dirty="0"/>
              <a:t>Repeat steps with remaining sentences as time allows: </a:t>
            </a:r>
            <a:endParaRPr dirty="0"/>
          </a:p>
          <a:p>
            <a:pPr marL="0" lvl="0" indent="457200" algn="l" rtl="0">
              <a:lnSpc>
                <a:spcPct val="100000"/>
              </a:lnSpc>
              <a:spcBef>
                <a:spcPts val="0"/>
              </a:spcBef>
              <a:spcAft>
                <a:spcPts val="0"/>
              </a:spcAft>
              <a:buNone/>
            </a:pPr>
            <a:r>
              <a:rPr lang="en-US" dirty="0"/>
              <a:t>— “Did you hear the news about Julia’s new dog?” </a:t>
            </a:r>
            <a:endParaRPr dirty="0"/>
          </a:p>
          <a:p>
            <a:pPr marL="0" lvl="0" indent="457200" algn="l" rtl="0">
              <a:lnSpc>
                <a:spcPct val="100000"/>
              </a:lnSpc>
              <a:spcBef>
                <a:spcPts val="0"/>
              </a:spcBef>
              <a:spcAft>
                <a:spcPts val="0"/>
              </a:spcAft>
              <a:buNone/>
            </a:pPr>
            <a:r>
              <a:rPr lang="en-US" dirty="0"/>
              <a:t>— “I can hear the sirens outside my window.”</a:t>
            </a:r>
            <a:endParaRPr dirty="0"/>
          </a:p>
          <a:p>
            <a:pPr marL="0" lvl="0" indent="457200" algn="l" rtl="0">
              <a:lnSpc>
                <a:spcPct val="100000"/>
              </a:lnSpc>
              <a:spcBef>
                <a:spcPts val="0"/>
              </a:spcBef>
              <a:spcAft>
                <a:spcPts val="0"/>
              </a:spcAft>
              <a:buNone/>
            </a:pPr>
            <a:r>
              <a:rPr lang="en-US" dirty="0"/>
              <a:t>— “You can sit here next to me during lunch.”</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dirty="0"/>
              <a:t>Are students able to distinguish between the homophones ‘hear’ and ‘here’?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providing support as students make connections between the spelling and the meaning of each homophone. Example:</a:t>
            </a:r>
            <a:br>
              <a:rPr lang="en-US" dirty="0"/>
            </a:br>
            <a:r>
              <a:rPr lang="en-US" dirty="0"/>
              <a:t>— </a:t>
            </a:r>
            <a:r>
              <a:rPr lang="en-US" i="1" dirty="0"/>
              <a:t>“I noticed ‘hear’ is spelled ‘h-e-a-r’ when it means listening to something.”</a:t>
            </a:r>
            <a:endParaRPr i="1" dirty="0"/>
          </a:p>
          <a:p>
            <a:pPr marL="469900" lvl="0" indent="-317500" algn="l" rtl="0">
              <a:lnSpc>
                <a:spcPct val="100000"/>
              </a:lnSpc>
              <a:spcBef>
                <a:spcPts val="0"/>
              </a:spcBef>
              <a:spcAft>
                <a:spcPts val="0"/>
              </a:spcAft>
              <a:buClr>
                <a:schemeClr val="dk1"/>
              </a:buClr>
              <a:buSzPts val="1200"/>
              <a:buFont typeface="Calibri"/>
              <a:buChar char="●"/>
            </a:pPr>
            <a:r>
              <a:rPr lang="en-US" dirty="0"/>
              <a:t>Consider explaining to students that the word “homophone” has two parts that help explain its meaning: “homo” meaning “same” and “phone” meaning “sound.”</a:t>
            </a:r>
            <a:endParaRPr dirty="0"/>
          </a:p>
          <a:p>
            <a:pPr marL="4699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11929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a:t>
            </a:r>
            <a:r>
              <a:rPr lang="en-US" dirty="0" smtClean="0"/>
              <a:t>Man.”</a:t>
            </a:r>
            <a:endParaRPr dirty="0"/>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a:t>
            </a:r>
            <a:r>
              <a:rPr lang="en-US" dirty="0" smtClean="0"/>
              <a:t>., </a:t>
            </a:r>
            <a:r>
              <a:rPr lang="en-US" dirty="0"/>
              <a:t>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94" name="Google Shape;394;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5" name="Google Shape;395;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9126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Google Shape;401;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02" name="Google Shape;402;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751054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8"/>
        <p:cNvGrpSpPr/>
        <p:nvPr/>
      </p:nvGrpSpPr>
      <p:grpSpPr>
        <a:xfrm>
          <a:off x="0" y="0"/>
          <a:ext cx="0" cy="0"/>
          <a:chOff x="0" y="0"/>
          <a:chExt cx="0" cy="0"/>
        </a:xfrm>
      </p:grpSpPr>
      <p:sp>
        <p:nvSpPr>
          <p:cNvPr id="209" name="Google Shape;209;p32"/>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10" name="Google Shape;210;p32"/>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11" name="Google Shape;211;p3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2"/>
        <p:cNvGrpSpPr/>
        <p:nvPr/>
      </p:nvGrpSpPr>
      <p:grpSpPr>
        <a:xfrm>
          <a:off x="0" y="0"/>
          <a:ext cx="0" cy="0"/>
          <a:chOff x="0" y="0"/>
          <a:chExt cx="0" cy="0"/>
        </a:xfrm>
      </p:grpSpPr>
      <p:sp>
        <p:nvSpPr>
          <p:cNvPr id="213" name="Google Shape;213;p33"/>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14" name="Google Shape;214;p3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5"/>
        <p:cNvGrpSpPr/>
        <p:nvPr/>
      </p:nvGrpSpPr>
      <p:grpSpPr>
        <a:xfrm>
          <a:off x="0" y="0"/>
          <a:ext cx="0" cy="0"/>
          <a:chOff x="0" y="0"/>
          <a:chExt cx="0" cy="0"/>
        </a:xfrm>
      </p:grpSpPr>
      <p:sp>
        <p:nvSpPr>
          <p:cNvPr id="216" name="Google Shape;216;p34"/>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17" name="Google Shape;217;p34"/>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218" name="Google Shape;218;p3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9"/>
        <p:cNvGrpSpPr/>
        <p:nvPr/>
      </p:nvGrpSpPr>
      <p:grpSpPr>
        <a:xfrm>
          <a:off x="0" y="0"/>
          <a:ext cx="0" cy="0"/>
          <a:chOff x="0" y="0"/>
          <a:chExt cx="0" cy="0"/>
        </a:xfrm>
      </p:grpSpPr>
      <p:sp>
        <p:nvSpPr>
          <p:cNvPr id="220" name="Google Shape;220;p35"/>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1" name="Google Shape;221;p35"/>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2" name="Google Shape;222;p35"/>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3" name="Google Shape;223;p3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4"/>
        <p:cNvGrpSpPr/>
        <p:nvPr/>
      </p:nvGrpSpPr>
      <p:grpSpPr>
        <a:xfrm>
          <a:off x="0" y="0"/>
          <a:ext cx="0" cy="0"/>
          <a:chOff x="0" y="0"/>
          <a:chExt cx="0" cy="0"/>
        </a:xfrm>
      </p:grpSpPr>
      <p:sp>
        <p:nvSpPr>
          <p:cNvPr id="225" name="Google Shape;225;p36"/>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6" name="Google Shape;226;p3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7"/>
        <p:cNvGrpSpPr/>
        <p:nvPr/>
      </p:nvGrpSpPr>
      <p:grpSpPr>
        <a:xfrm>
          <a:off x="0" y="0"/>
          <a:ext cx="0" cy="0"/>
          <a:chOff x="0" y="0"/>
          <a:chExt cx="0" cy="0"/>
        </a:xfrm>
      </p:grpSpPr>
      <p:sp>
        <p:nvSpPr>
          <p:cNvPr id="228" name="Google Shape;228;p37"/>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229" name="Google Shape;229;p37"/>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30" name="Google Shape;230;p3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31"/>
        <p:cNvGrpSpPr/>
        <p:nvPr/>
      </p:nvGrpSpPr>
      <p:grpSpPr>
        <a:xfrm>
          <a:off x="0" y="0"/>
          <a:ext cx="0" cy="0"/>
          <a:chOff x="0" y="0"/>
          <a:chExt cx="0" cy="0"/>
        </a:xfrm>
      </p:grpSpPr>
      <p:sp>
        <p:nvSpPr>
          <p:cNvPr id="232" name="Google Shape;232;p38"/>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233" name="Google Shape;233;p3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34"/>
        <p:cNvGrpSpPr/>
        <p:nvPr/>
      </p:nvGrpSpPr>
      <p:grpSpPr>
        <a:xfrm>
          <a:off x="0" y="0"/>
          <a:ext cx="0" cy="0"/>
          <a:chOff x="0" y="0"/>
          <a:chExt cx="0" cy="0"/>
        </a:xfrm>
      </p:grpSpPr>
      <p:sp>
        <p:nvSpPr>
          <p:cNvPr id="235" name="Google Shape;235;p3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36" name="Google Shape;236;p39"/>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237" name="Google Shape;237;p39"/>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38" name="Google Shape;238;p39"/>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239" name="Google Shape;239;p3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40"/>
        <p:cNvGrpSpPr/>
        <p:nvPr/>
      </p:nvGrpSpPr>
      <p:grpSpPr>
        <a:xfrm>
          <a:off x="0" y="0"/>
          <a:ext cx="0" cy="0"/>
          <a:chOff x="0" y="0"/>
          <a:chExt cx="0" cy="0"/>
        </a:xfrm>
      </p:grpSpPr>
      <p:sp>
        <p:nvSpPr>
          <p:cNvPr id="241" name="Google Shape;241;p40"/>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242" name="Google Shape;242;p4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43"/>
        <p:cNvGrpSpPr/>
        <p:nvPr/>
      </p:nvGrpSpPr>
      <p:grpSpPr>
        <a:xfrm>
          <a:off x="0" y="0"/>
          <a:ext cx="0" cy="0"/>
          <a:chOff x="0" y="0"/>
          <a:chExt cx="0" cy="0"/>
        </a:xfrm>
      </p:grpSpPr>
      <p:sp>
        <p:nvSpPr>
          <p:cNvPr id="244" name="Google Shape;244;p41"/>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245" name="Google Shape;245;p41"/>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246" name="Google Shape;246;p4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7"/>
        <p:cNvGrpSpPr/>
        <p:nvPr/>
      </p:nvGrpSpPr>
      <p:grpSpPr>
        <a:xfrm>
          <a:off x="0" y="0"/>
          <a:ext cx="0" cy="0"/>
          <a:chOff x="0" y="0"/>
          <a:chExt cx="0" cy="0"/>
        </a:xfrm>
      </p:grpSpPr>
      <p:sp>
        <p:nvSpPr>
          <p:cNvPr id="248" name="Google Shape;248;p4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8"/>
        <p:cNvGrpSpPr/>
        <p:nvPr/>
      </p:nvGrpSpPr>
      <p:grpSpPr>
        <a:xfrm>
          <a:off x="0" y="0"/>
          <a:ext cx="0" cy="0"/>
          <a:chOff x="0" y="0"/>
          <a:chExt cx="0" cy="0"/>
        </a:xfrm>
      </p:grpSpPr>
      <p:sp>
        <p:nvSpPr>
          <p:cNvPr id="259" name="Google Shape;259;p4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0" name="Google Shape;260;p4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61" name="Google Shape;261;p4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2" name="Google Shape;262;p4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3" name="Google Shape;263;p4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64" name="Google Shape;264;p4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65" name="Google Shape;265;p4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6" name="Google Shape;266;p4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7"/>
        <p:cNvGrpSpPr/>
        <p:nvPr/>
      </p:nvGrpSpPr>
      <p:grpSpPr>
        <a:xfrm>
          <a:off x="0" y="0"/>
          <a:ext cx="0" cy="0"/>
          <a:chOff x="0" y="0"/>
          <a:chExt cx="0" cy="0"/>
        </a:xfrm>
      </p:grpSpPr>
      <p:sp>
        <p:nvSpPr>
          <p:cNvPr id="268" name="Google Shape;268;p4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9" name="Google Shape;269;p4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70" name="Google Shape;270;p4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76" name="Google Shape;276;p4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3" name="Google Shape;283;p4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5" name="Google Shape;285;p4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8" name="Google Shape;288;p4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89" name="Google Shape;289;p4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0" name="Google Shape;290;p4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91" name="Google Shape;291;p4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2" name="Google Shape;292;p4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3" name="Google Shape;293;p4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4" name="Google Shape;294;p4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5"/>
        <p:cNvGrpSpPr/>
        <p:nvPr/>
      </p:nvGrpSpPr>
      <p:grpSpPr>
        <a:xfrm>
          <a:off x="0" y="0"/>
          <a:ext cx="0" cy="0"/>
          <a:chOff x="0" y="0"/>
          <a:chExt cx="0" cy="0"/>
        </a:xfrm>
      </p:grpSpPr>
      <p:sp>
        <p:nvSpPr>
          <p:cNvPr id="296" name="Google Shape;296;p4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7" name="Google Shape;297;p4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9" name="Google Shape;299;p4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00"/>
        <p:cNvGrpSpPr/>
        <p:nvPr/>
      </p:nvGrpSpPr>
      <p:grpSpPr>
        <a:xfrm>
          <a:off x="0" y="0"/>
          <a:ext cx="0" cy="0"/>
          <a:chOff x="0" y="0"/>
          <a:chExt cx="0" cy="0"/>
        </a:xfrm>
      </p:grpSpPr>
      <p:sp>
        <p:nvSpPr>
          <p:cNvPr id="301" name="Google Shape;301;p5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04"/>
        <p:cNvGrpSpPr/>
        <p:nvPr/>
      </p:nvGrpSpPr>
      <p:grpSpPr>
        <a:xfrm>
          <a:off x="0" y="0"/>
          <a:ext cx="0" cy="0"/>
          <a:chOff x="0" y="0"/>
          <a:chExt cx="0" cy="0"/>
        </a:xfrm>
      </p:grpSpPr>
      <p:sp>
        <p:nvSpPr>
          <p:cNvPr id="305" name="Google Shape;305;p5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06" name="Google Shape;306;p5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07" name="Google Shape;307;p5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13" name="Google Shape;313;p5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314" name="Google Shape;314;p5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7" name="Google Shape;317;p5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18"/>
        <p:cNvGrpSpPr/>
        <p:nvPr/>
      </p:nvGrpSpPr>
      <p:grpSpPr>
        <a:xfrm>
          <a:off x="0" y="0"/>
          <a:ext cx="0" cy="0"/>
          <a:chOff x="0" y="0"/>
          <a:chExt cx="0" cy="0"/>
        </a:xfrm>
      </p:grpSpPr>
      <p:sp>
        <p:nvSpPr>
          <p:cNvPr id="319" name="Google Shape;319;p5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0" name="Google Shape;320;p5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6" name="Google Shape;326;p5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30"/>
        <p:cNvGrpSpPr/>
        <p:nvPr/>
      </p:nvGrpSpPr>
      <p:grpSpPr>
        <a:xfrm>
          <a:off x="0" y="0"/>
          <a:ext cx="0" cy="0"/>
          <a:chOff x="0" y="0"/>
          <a:chExt cx="0" cy="0"/>
        </a:xfrm>
      </p:grpSpPr>
      <p:sp>
        <p:nvSpPr>
          <p:cNvPr id="331" name="Google Shape;331;p55"/>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332" name="Google Shape;332;p55"/>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333" name="Google Shape;333;p55"/>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6" Type="http://schemas.openxmlformats.org/officeDocument/2006/relationships/image" Target="../media/image3.pn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2.pn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06" name="Google Shape;206;p3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07" name="Google Shape;207;p3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1" name="Google Shape;251;p4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52" name="Google Shape;252;p4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4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4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55" name="Google Shape;255;p43"/>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56" name="Google Shape;256;p43"/>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57" name="Google Shape;257;p43"/>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body" idx="1"/>
          </p:nvPr>
        </p:nvSpPr>
        <p:spPr>
          <a:xfrm>
            <a:off x="838200" y="1201025"/>
            <a:ext cx="10515600" cy="507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None/>
            </a:pPr>
            <a:r>
              <a:rPr lang="en-US" sz="2200" dirty="0">
                <a:solidFill>
                  <a:srgbClr val="333333"/>
                </a:solidFill>
                <a:highlight>
                  <a:srgbClr val="FFFFFF"/>
                </a:highlight>
              </a:rPr>
              <a:t>In this lesson students identify words that sound the same but are spelled differently (homophones) in a text and use the context to determine the meaning of each word.</a:t>
            </a:r>
            <a:r>
              <a:rPr lang="en-US" sz="2200" i="1" dirty="0">
                <a:solidFill>
                  <a:srgbClr val="333333"/>
                </a:solidFill>
                <a:highlight>
                  <a:srgbClr val="FFFFFF"/>
                </a:highlight>
              </a:rPr>
              <a:t> </a:t>
            </a:r>
            <a:r>
              <a:rPr lang="en-US" sz="2200" dirty="0">
                <a:solidFill>
                  <a:srgbClr val="333333"/>
                </a:solidFill>
                <a:highlight>
                  <a:srgbClr val="FFFFFF"/>
                </a:highlight>
              </a:rPr>
              <a:t>Students interact with an excerpt from the Decodable Reader: “Watering Your Garden.” They think about how to apply the rules of fluency to this excerpt and work together to read this piece fluently</a:t>
            </a:r>
            <a:r>
              <a:rPr lang="en-US" sz="2200" dirty="0" smtClean="0">
                <a:solidFill>
                  <a:srgbClr val="333333"/>
                </a:solidFill>
                <a:highlight>
                  <a:srgbClr val="FFFFFF"/>
                </a:highlight>
              </a:rPr>
              <a:t>. </a:t>
            </a:r>
            <a:r>
              <a:rPr lang="en-US" sz="2200" dirty="0">
                <a:solidFill>
                  <a:srgbClr val="333333"/>
                </a:solidFill>
                <a:highlight>
                  <a:srgbClr val="FFFFFF"/>
                </a:highlight>
              </a:rPr>
              <a:t>Fluency is defined as reading smoothly, with expression, not too fast or too slow, and reflecting the meaning of the story. Students will focus on attending to punctuation and phrasing to read fluently in a conversational manner. </a:t>
            </a:r>
            <a:endParaRPr sz="2200" dirty="0"/>
          </a:p>
          <a:p>
            <a:pPr marL="0" marR="0" lvl="0" indent="0" algn="l" rtl="0">
              <a:lnSpc>
                <a:spcPct val="70000"/>
              </a:lnSpc>
              <a:spcBef>
                <a:spcPts val="1000"/>
              </a:spcBef>
              <a:spcAft>
                <a:spcPts val="0"/>
              </a:spcAft>
              <a:buNone/>
            </a:pPr>
            <a:r>
              <a:rPr lang="en-US" sz="2200" b="1" i="1" u="none" strike="noStrike" cap="none" dirty="0">
                <a:solidFill>
                  <a:schemeClr val="dk1"/>
                </a:solidFill>
              </a:rPr>
              <a:t>Be sure that students pay careful attention to:</a:t>
            </a:r>
            <a:endParaRPr sz="2200" b="1" i="0"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i="1" dirty="0"/>
              <a:t>tone of voice and pace when </a:t>
            </a:r>
            <a:r>
              <a:rPr lang="en-US" sz="2200" i="1" dirty="0" smtClean="0"/>
              <a:t>reading. </a:t>
            </a:r>
            <a:endParaRPr sz="2200" i="1" dirty="0"/>
          </a:p>
          <a:p>
            <a:pPr marL="457200" marR="0" lvl="0" indent="-368300" algn="l" rtl="0">
              <a:lnSpc>
                <a:spcPct val="70000"/>
              </a:lnSpc>
              <a:spcBef>
                <a:spcPts val="1000"/>
              </a:spcBef>
              <a:spcAft>
                <a:spcPts val="0"/>
              </a:spcAft>
              <a:buSzPts val="2200"/>
              <a:buChar char="●"/>
            </a:pPr>
            <a:r>
              <a:rPr lang="en-US" sz="2200" i="1" dirty="0"/>
              <a:t>punctuation and phrasing when </a:t>
            </a:r>
            <a:r>
              <a:rPr lang="en-US" sz="2200" i="1" dirty="0" smtClean="0"/>
              <a:t>reading.</a:t>
            </a:r>
            <a:endParaRPr sz="2200" i="1" dirty="0"/>
          </a:p>
          <a:p>
            <a:pPr marL="457200" marR="0" lvl="0" indent="-368300" algn="l" rtl="0">
              <a:lnSpc>
                <a:spcPct val="70000"/>
              </a:lnSpc>
              <a:spcBef>
                <a:spcPts val="1000"/>
              </a:spcBef>
              <a:spcAft>
                <a:spcPts val="0"/>
              </a:spcAft>
              <a:buSzPts val="2200"/>
              <a:buChar char="●"/>
            </a:pPr>
            <a:r>
              <a:rPr lang="en-US" sz="2200" i="1" dirty="0"/>
              <a:t>words that sound the same but spelled differently (homophones</a:t>
            </a:r>
            <a:r>
              <a:rPr lang="en-US" sz="2200" i="1" dirty="0" smtClean="0"/>
              <a:t>).</a:t>
            </a:r>
            <a:endParaRPr sz="2200" i="1" dirty="0"/>
          </a:p>
          <a:p>
            <a:pPr marL="457200" marR="0" lvl="0" indent="0" algn="l" rtl="0">
              <a:lnSpc>
                <a:spcPct val="70000"/>
              </a:lnSpc>
              <a:spcBef>
                <a:spcPts val="1000"/>
              </a:spcBef>
              <a:spcAft>
                <a:spcPts val="1000"/>
              </a:spcAft>
              <a:buNone/>
            </a:pPr>
            <a:endParaRPr sz="2200" b="0" i="0" u="none" strike="noStrike" cap="none" dirty="0">
              <a:solidFill>
                <a:schemeClr val="dk1"/>
              </a:solidFill>
              <a:latin typeface="Century Gothic"/>
              <a:ea typeface="Century Gothic"/>
              <a:cs typeface="Century Gothic"/>
              <a:sym typeface="Century Gothic"/>
            </a:endParaRPr>
          </a:p>
        </p:txBody>
      </p:sp>
      <p:sp>
        <p:nvSpPr>
          <p:cNvPr id="340" name="Google Shape;340;p56"/>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3: Part 2: Cycle 17: Lesson 84</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65"/>
          <p:cNvSpPr txBox="1"/>
          <p:nvPr/>
        </p:nvSpPr>
        <p:spPr>
          <a:xfrm>
            <a:off x="587100" y="542000"/>
            <a:ext cx="6177600" cy="521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a:latin typeface="Century Gothic"/>
                <a:ea typeface="Century Gothic"/>
                <a:cs typeface="Century Gothic"/>
                <a:sym typeface="Century Gothic"/>
              </a:rPr>
              <a:t>“Watering Your Garden”  </a:t>
            </a:r>
            <a:r>
              <a:rPr lang="en-US" sz="2400" dirty="0">
                <a:latin typeface="Century Gothic"/>
                <a:ea typeface="Century Gothic"/>
                <a:cs typeface="Century Gothic"/>
                <a:sym typeface="Century Gothic"/>
              </a:rPr>
              <a:t>(pages 4–5)</a:t>
            </a:r>
            <a:endParaRPr sz="2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0" lvl="0" indent="0" algn="l" rtl="0">
              <a:spcBef>
                <a:spcPts val="0"/>
              </a:spcBef>
              <a:spcAft>
                <a:spcPts val="0"/>
              </a:spcAft>
              <a:buNone/>
            </a:pPr>
            <a:r>
              <a:rPr lang="en-US" sz="2400" dirty="0">
                <a:latin typeface="Century Gothic"/>
                <a:ea typeface="Century Gothic"/>
                <a:cs typeface="Century Gothic"/>
                <a:sym typeface="Century Gothic"/>
              </a:rPr>
              <a:t>It is best to water the garden slowly. Make sure each plant is watered. And make sure the soil is very moist. This will help the roots of the plant to grow deep into the soil.</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r>
              <a:rPr lang="en-US" sz="2400" dirty="0">
                <a:latin typeface="Century Gothic"/>
                <a:ea typeface="Century Gothic"/>
                <a:cs typeface="Century Gothic"/>
                <a:sym typeface="Century Gothic"/>
              </a:rPr>
              <a:t>Do you know what type of soil is in your garden? If you have clay soil, it will hold water much better than sandy soil. Sandy soil dries out quickly and will need more frequent watering </a:t>
            </a:r>
            <a:endParaRPr sz="2400" dirty="0">
              <a:latin typeface="Century Gothic"/>
              <a:ea typeface="Century Gothic"/>
              <a:cs typeface="Century Gothic"/>
              <a:sym typeface="Century Gothic"/>
            </a:endParaRPr>
          </a:p>
        </p:txBody>
      </p:sp>
      <p:sp>
        <p:nvSpPr>
          <p:cNvPr id="415" name="Google Shape;415;p65"/>
          <p:cNvSpPr txBox="1"/>
          <p:nvPr/>
        </p:nvSpPr>
        <p:spPr>
          <a:xfrm>
            <a:off x="7878675" y="358125"/>
            <a:ext cx="3468600" cy="3541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dirty="0">
                <a:latin typeface="Century Gothic"/>
                <a:ea typeface="Century Gothic"/>
                <a:cs typeface="Century Gothic"/>
                <a:sym typeface="Century Gothic"/>
              </a:rPr>
              <a:t>Rules of Fluency </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smoothly </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with expression</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with </a:t>
            </a:r>
            <a:r>
              <a:rPr lang="en-US" sz="2400" b="1" dirty="0" smtClean="0">
                <a:latin typeface="Century Gothic"/>
                <a:ea typeface="Century Gothic"/>
                <a:cs typeface="Century Gothic"/>
                <a:sym typeface="Century Gothic"/>
              </a:rPr>
              <a:t>meaning</a:t>
            </a:r>
            <a:endParaRPr lang="en-US"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endParaRPr lang="en-US"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smtClean="0">
                <a:latin typeface="Century Gothic"/>
                <a:ea typeface="Century Gothic"/>
                <a:cs typeface="Century Gothic"/>
                <a:sym typeface="Century Gothic"/>
              </a:rPr>
              <a:t>just </a:t>
            </a:r>
            <a:r>
              <a:rPr lang="en-US" sz="2400" b="1" dirty="0">
                <a:latin typeface="Century Gothic"/>
                <a:ea typeface="Century Gothic"/>
                <a:cs typeface="Century Gothic"/>
                <a:sym typeface="Century Gothic"/>
              </a:rPr>
              <a:t>the right speed</a:t>
            </a:r>
            <a:r>
              <a:rPr lang="en-US" sz="3000" b="1" dirty="0">
                <a:latin typeface="Century Gothic"/>
                <a:ea typeface="Century Gothic"/>
                <a:cs typeface="Century Gothic"/>
                <a:sym typeface="Century Gothic"/>
              </a:rPr>
              <a:t> </a:t>
            </a:r>
            <a:endParaRPr sz="3000" b="1" dirty="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6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700" i="0" u="none" strike="noStrike" cap="none">
                <a:solidFill>
                  <a:schemeClr val="dk1"/>
                </a:solidFill>
                <a:latin typeface="Century Gothic"/>
                <a:ea typeface="Century Gothic"/>
                <a:cs typeface="Century Gothic"/>
                <a:sym typeface="Century Gothic"/>
              </a:rPr>
              <a:t>Reflection Time </a:t>
            </a:r>
            <a:endParaRPr sz="3700">
              <a:latin typeface="Century Gothic"/>
              <a:ea typeface="Century Gothic"/>
              <a:cs typeface="Century Gothic"/>
              <a:sym typeface="Century Gothic"/>
            </a:endParaRPr>
          </a:p>
        </p:txBody>
      </p:sp>
      <p:sp>
        <p:nvSpPr>
          <p:cNvPr id="423" name="Google Shape;423;p66"/>
          <p:cNvSpPr txBox="1">
            <a:spLocks noGrp="1"/>
          </p:cNvSpPr>
          <p:nvPr>
            <p:ph type="body" idx="1"/>
          </p:nvPr>
        </p:nvSpPr>
        <p:spPr>
          <a:xfrm>
            <a:off x="4632767" y="457200"/>
            <a:ext cx="6967200" cy="62493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0"/>
              </a:spcBef>
              <a:spcAft>
                <a:spcPts val="0"/>
              </a:spcAft>
              <a:buClr>
                <a:schemeClr val="dk1"/>
              </a:buClr>
              <a:buSzPts val="3200"/>
              <a:buFont typeface="Century Gothic"/>
              <a:buChar char="•"/>
            </a:pPr>
            <a:r>
              <a:rPr lang="en-US" dirty="0">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dirty="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457200" marR="0" lvl="0" indent="-419100" algn="l" rtl="0">
              <a:lnSpc>
                <a:spcPct val="90000"/>
              </a:lnSpc>
              <a:spcBef>
                <a:spcPts val="0"/>
              </a:spcBef>
              <a:spcAft>
                <a:spcPts val="0"/>
              </a:spcAft>
              <a:buClr>
                <a:schemeClr val="dk1"/>
              </a:buClr>
              <a:buSzPts val="3200"/>
              <a:buFont typeface="Calibri"/>
              <a:buChar char="•"/>
            </a:pPr>
            <a:r>
              <a:rPr lang="en-US" dirty="0">
                <a:latin typeface="Century Gothic"/>
                <a:ea typeface="Century Gothic"/>
                <a:cs typeface="Century Gothic"/>
                <a:sym typeface="Century Gothic"/>
              </a:rPr>
              <a:t>“How can I ask for help so I can ‘grow and flourish’ as a reader and writer or ‘become proficient’ as a reader and a writer?”</a:t>
            </a:r>
            <a:r>
              <a:rPr lang="en-US" dirty="0"/>
              <a:t> </a:t>
            </a:r>
            <a:endParaRPr dirty="0"/>
          </a:p>
        </p:txBody>
      </p:sp>
      <p:pic>
        <p:nvPicPr>
          <p:cNvPr id="424" name="Google Shape;424;p66"/>
          <p:cNvPicPr preferRelativeResize="0"/>
          <p:nvPr/>
        </p:nvPicPr>
        <p:blipFill>
          <a:blip r:embed="rId3">
            <a:alphaModFix/>
          </a:blip>
          <a:stretch>
            <a:fillRect/>
          </a:stretch>
        </p:blipFill>
        <p:spPr>
          <a:xfrm>
            <a:off x="1465650" y="2088850"/>
            <a:ext cx="2680299" cy="26802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67"/>
          <p:cNvSpPr txBox="1"/>
          <p:nvPr/>
        </p:nvSpPr>
        <p:spPr>
          <a:xfrm>
            <a:off x="1357312" y="2857499"/>
            <a:ext cx="9811087" cy="3084337"/>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397;p63"/>
          <p:cNvSpPr txBox="1">
            <a:spLocks noGrp="1"/>
          </p:cNvSpPr>
          <p:nvPr>
            <p:ph type="title"/>
          </p:nvPr>
        </p:nvSpPr>
        <p:spPr>
          <a:xfrm>
            <a:off x="514088" y="185737"/>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68"/>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37" name="Google Shape;437;p68"/>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38" name="Google Shape;438;p68"/>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39" name="Google Shape;439;p68"/>
          <p:cNvPicPr preferRelativeResize="0"/>
          <p:nvPr/>
        </p:nvPicPr>
        <p:blipFill>
          <a:blip r:embed="rId4">
            <a:alphaModFix/>
          </a:blip>
          <a:stretch>
            <a:fillRect/>
          </a:stretch>
        </p:blipFill>
        <p:spPr>
          <a:xfrm>
            <a:off x="11024900" y="5657088"/>
            <a:ext cx="1086975" cy="8791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graphicFrame>
        <p:nvGraphicFramePr>
          <p:cNvPr id="444" name="Google Shape;444;p69"/>
          <p:cNvGraphicFramePr/>
          <p:nvPr>
            <p:extLst>
              <p:ext uri="{D42A27DB-BD31-4B8C-83A1-F6EECF244321}">
                <p14:modId xmlns:p14="http://schemas.microsoft.com/office/powerpoint/2010/main" val="24244404"/>
              </p:ext>
            </p:extLst>
          </p:nvPr>
        </p:nvGraphicFramePr>
        <p:xfrm>
          <a:off x="0" y="0"/>
          <a:ext cx="12192000" cy="6934120"/>
        </p:xfrm>
        <a:graphic>
          <a:graphicData uri="http://schemas.openxmlformats.org/drawingml/2006/table">
            <a:tbl>
              <a:tblPr>
                <a:noFill/>
                <a:tableStyleId>{C9D6170A-F59D-4885-8AC3-077FB952DE02}</a:tableStyleId>
              </a:tblPr>
              <a:tblGrid>
                <a:gridCol w="4132725"/>
                <a:gridCol w="4319850"/>
                <a:gridCol w="3739425"/>
              </a:tblGrid>
              <a:tr h="563750">
                <a:tc>
                  <a:txBody>
                    <a:bodyPr/>
                    <a:lstStyle/>
                    <a:p>
                      <a:pPr marL="0" lvl="0" indent="0" algn="l" rtl="0">
                        <a:spcBef>
                          <a:spcPts val="0"/>
                        </a:spcBef>
                        <a:spcAft>
                          <a:spcPts val="0"/>
                        </a:spcAft>
                        <a:buClr>
                          <a:schemeClr val="dk1"/>
                        </a:buClr>
                        <a:buSzPts val="1500"/>
                        <a:buFont typeface="Arial"/>
                        <a:buNone/>
                      </a:pPr>
                      <a:r>
                        <a:rPr lang="en-US" sz="2700" b="1" dirty="0">
                          <a:solidFill>
                            <a:schemeClr val="dk1"/>
                          </a:solidFill>
                          <a:latin typeface="Century Gothic"/>
                          <a:ea typeface="Century Gothic"/>
                          <a:cs typeface="Century Gothic"/>
                          <a:sym typeface="Century Gothic"/>
                        </a:rPr>
                        <a:t>Punctuation Detective</a:t>
                      </a:r>
                      <a:endParaRPr sz="27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700">
                          <a:solidFill>
                            <a:schemeClr val="dk1"/>
                          </a:solidFill>
                          <a:latin typeface="Century Gothic"/>
                          <a:ea typeface="Century Gothic"/>
                          <a:cs typeface="Century Gothic"/>
                          <a:sym typeface="Century Gothic"/>
                        </a:rPr>
                        <a:t> </a:t>
                      </a:r>
                      <a:r>
                        <a:rPr lang="en-US" sz="2700" b="1">
                          <a:solidFill>
                            <a:schemeClr val="dk1"/>
                          </a:solidFill>
                          <a:latin typeface="Century Gothic"/>
                          <a:ea typeface="Century Gothic"/>
                          <a:cs typeface="Century Gothic"/>
                          <a:sym typeface="Century Gothic"/>
                        </a:rPr>
                        <a:t>Reading with Expression</a:t>
                      </a:r>
                      <a:endParaRPr sz="2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700" b="1">
                          <a:solidFill>
                            <a:schemeClr val="dk1"/>
                          </a:solidFill>
                          <a:latin typeface="Century Gothic"/>
                          <a:ea typeface="Century Gothic"/>
                          <a:cs typeface="Century Gothic"/>
                          <a:sym typeface="Century Gothic"/>
                        </a:rPr>
                        <a:t>Reporting the News</a:t>
                      </a:r>
                      <a:endParaRPr sz="2700" b="1">
                        <a:latin typeface="Century Gothic"/>
                        <a:ea typeface="Century Gothic"/>
                        <a:cs typeface="Century Gothic"/>
                        <a:sym typeface="Century Gothic"/>
                      </a:endParaRPr>
                    </a:p>
                  </a:txBody>
                  <a:tcPr marL="121900" marR="121900" marT="121900" marB="121900"/>
                </a:tc>
              </a:tr>
              <a:tr h="6252050">
                <a:tc>
                  <a:txBody>
                    <a:bodyPr/>
                    <a:lstStyle/>
                    <a:p>
                      <a:pPr marL="0" lvl="0" indent="0" algn="l" rtl="0">
                        <a:spcBef>
                          <a:spcPts val="0"/>
                        </a:spcBef>
                        <a:spcAft>
                          <a:spcPts val="0"/>
                        </a:spcAft>
                        <a:buClr>
                          <a:schemeClr val="dk1"/>
                        </a:buClr>
                        <a:buSzPts val="1500"/>
                        <a:buFont typeface="Arial"/>
                        <a:buNone/>
                      </a:pPr>
                      <a:r>
                        <a:rPr lang="en-US" sz="1900" b="1" dirty="0">
                          <a:solidFill>
                            <a:schemeClr val="dk1"/>
                          </a:solidFill>
                          <a:latin typeface="Century Gothic"/>
                          <a:ea typeface="Century Gothic"/>
                          <a:cs typeface="Century Gothic"/>
                          <a:sym typeface="Century Gothic"/>
                        </a:rPr>
                        <a:t>Teacher Group.</a:t>
                      </a:r>
                      <a:endParaRPr sz="190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Chorally </a:t>
                      </a:r>
                      <a:r>
                        <a:rPr lang="en-US" sz="1900" dirty="0">
                          <a:solidFill>
                            <a:schemeClr val="dk1"/>
                          </a:solidFill>
                          <a:latin typeface="Century Gothic"/>
                          <a:ea typeface="Century Gothic"/>
                          <a:cs typeface="Century Gothic"/>
                          <a:sym typeface="Century Gothic"/>
                        </a:rPr>
                        <a:t>reread pp. </a:t>
                      </a:r>
                      <a:r>
                        <a:rPr lang="en-US" sz="1900" dirty="0" smtClean="0">
                          <a:solidFill>
                            <a:schemeClr val="dk1"/>
                          </a:solidFill>
                          <a:latin typeface="Century Gothic"/>
                          <a:ea typeface="Century Gothic"/>
                          <a:cs typeface="Century Gothic"/>
                          <a:sym typeface="Century Gothic"/>
                        </a:rPr>
                        <a:t>4-5 </a:t>
                      </a:r>
                      <a:r>
                        <a:rPr lang="en-US" sz="1900" dirty="0">
                          <a:solidFill>
                            <a:schemeClr val="dk1"/>
                          </a:solidFill>
                          <a:latin typeface="Century Gothic"/>
                          <a:ea typeface="Century Gothic"/>
                          <a:cs typeface="Century Gothic"/>
                          <a:sym typeface="Century Gothic"/>
                        </a:rPr>
                        <a:t>of “Watering your Garden</a:t>
                      </a:r>
                      <a:r>
                        <a:rPr lang="en-US" sz="1900" dirty="0" smtClean="0">
                          <a:solidFill>
                            <a:schemeClr val="dk1"/>
                          </a:solidFill>
                          <a:latin typeface="Century Gothic"/>
                          <a:ea typeface="Century Gothic"/>
                          <a:cs typeface="Century Gothic"/>
                          <a:sym typeface="Century Gothic"/>
                        </a:rPr>
                        <a:t>.”</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Find </a:t>
                      </a:r>
                      <a:r>
                        <a:rPr lang="en-US" sz="1900" dirty="0">
                          <a:solidFill>
                            <a:schemeClr val="dk1"/>
                          </a:solidFill>
                          <a:latin typeface="Century Gothic"/>
                          <a:ea typeface="Century Gothic"/>
                          <a:cs typeface="Century Gothic"/>
                          <a:sym typeface="Century Gothic"/>
                        </a:rPr>
                        <a:t>and circle all the punctuation marks (periods, question marks, exclamation marks, commas, quotation marks). Talk about what the marks mean to a </a:t>
                      </a:r>
                      <a:r>
                        <a:rPr lang="en-US" sz="1900" dirty="0" smtClean="0">
                          <a:solidFill>
                            <a:schemeClr val="dk1"/>
                          </a:solidFill>
                          <a:latin typeface="Century Gothic"/>
                          <a:ea typeface="Century Gothic"/>
                          <a:cs typeface="Century Gothic"/>
                          <a:sym typeface="Century Gothic"/>
                        </a:rPr>
                        <a:t>reader.</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Read </a:t>
                      </a:r>
                      <a:r>
                        <a:rPr lang="en-US" sz="1900" dirty="0">
                          <a:solidFill>
                            <a:schemeClr val="dk1"/>
                          </a:solidFill>
                          <a:latin typeface="Century Gothic"/>
                          <a:ea typeface="Century Gothic"/>
                          <a:cs typeface="Century Gothic"/>
                          <a:sym typeface="Century Gothic"/>
                        </a:rPr>
                        <a:t>the excerpt again.  This time, pause at the commas, stop at the periods, use an asking voice for the question marks and an excited voice for the exclamation </a:t>
                      </a:r>
                      <a:r>
                        <a:rPr lang="en-US" sz="1900" dirty="0" smtClean="0">
                          <a:solidFill>
                            <a:schemeClr val="dk1"/>
                          </a:solidFill>
                          <a:latin typeface="Century Gothic"/>
                          <a:ea typeface="Century Gothic"/>
                          <a:cs typeface="Century Gothic"/>
                          <a:sym typeface="Century Gothic"/>
                        </a:rPr>
                        <a:t>marks.</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Let’s </a:t>
                      </a:r>
                      <a:r>
                        <a:rPr lang="en-US" sz="1900" dirty="0">
                          <a:solidFill>
                            <a:schemeClr val="dk1"/>
                          </a:solidFill>
                          <a:latin typeface="Century Gothic"/>
                          <a:ea typeface="Century Gothic"/>
                          <a:cs typeface="Century Gothic"/>
                          <a:sym typeface="Century Gothic"/>
                        </a:rPr>
                        <a:t>use our Reader’s Toolbox if we can’t read any words.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800" dirty="0">
                        <a:solidFill>
                          <a:schemeClr val="dk1"/>
                        </a:solidFill>
                        <a:highlight>
                          <a:srgbClr val="FFFF00"/>
                        </a:highlight>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50" b="1" dirty="0">
                          <a:solidFill>
                            <a:schemeClr val="dk1"/>
                          </a:solidFill>
                          <a:latin typeface="Century Gothic"/>
                          <a:ea typeface="Century Gothic"/>
                          <a:cs typeface="Century Gothic"/>
                          <a:sym typeface="Century Gothic"/>
                        </a:rPr>
                        <a:t>Work with a partner.</a:t>
                      </a:r>
                      <a:endParaRPr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Find </a:t>
                      </a:r>
                      <a:r>
                        <a:rPr lang="en-US" sz="1950" dirty="0">
                          <a:solidFill>
                            <a:schemeClr val="dk1"/>
                          </a:solidFill>
                          <a:latin typeface="Century Gothic"/>
                          <a:ea typeface="Century Gothic"/>
                          <a:cs typeface="Century Gothic"/>
                          <a:sym typeface="Century Gothic"/>
                        </a:rPr>
                        <a:t>and circle all the punctuation marks (periods, question &amp; exclamation marks, commas, quotation marks) in the decodable reader “Watering your Garden</a:t>
                      </a:r>
                      <a:r>
                        <a:rPr lang="en-US" sz="1950" dirty="0" smtClean="0">
                          <a:solidFill>
                            <a:schemeClr val="dk1"/>
                          </a:solidFill>
                          <a:latin typeface="Century Gothic"/>
                          <a:ea typeface="Century Gothic"/>
                          <a:cs typeface="Century Gothic"/>
                          <a:sym typeface="Century Gothic"/>
                        </a:rPr>
                        <a:t>.”</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Re-read </a:t>
                      </a:r>
                      <a:r>
                        <a:rPr lang="en-US" sz="1950" dirty="0">
                          <a:solidFill>
                            <a:schemeClr val="dk1"/>
                          </a:solidFill>
                          <a:latin typeface="Century Gothic"/>
                          <a:ea typeface="Century Gothic"/>
                          <a:cs typeface="Century Gothic"/>
                          <a:sym typeface="Century Gothic"/>
                        </a:rPr>
                        <a:t>using your best expression taking notice of the punctuation </a:t>
                      </a:r>
                      <a:r>
                        <a:rPr lang="en-US" sz="1950" dirty="0" smtClean="0">
                          <a:solidFill>
                            <a:schemeClr val="dk1"/>
                          </a:solidFill>
                          <a:latin typeface="Century Gothic"/>
                          <a:ea typeface="Century Gothic"/>
                          <a:cs typeface="Century Gothic"/>
                          <a:sym typeface="Century Gothic"/>
                        </a:rPr>
                        <a:t>marks.</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Remember </a:t>
                      </a:r>
                      <a:r>
                        <a:rPr lang="en-US" sz="1950" dirty="0">
                          <a:solidFill>
                            <a:schemeClr val="dk1"/>
                          </a:solidFill>
                          <a:latin typeface="Century Gothic"/>
                          <a:ea typeface="Century Gothic"/>
                          <a:cs typeface="Century Gothic"/>
                          <a:sym typeface="Century Gothic"/>
                        </a:rPr>
                        <a:t>to change how your expression based on the punctuation. Read as many pages as you can until time is </a:t>
                      </a:r>
                      <a:r>
                        <a:rPr lang="en-US" sz="1950" dirty="0" smtClean="0">
                          <a:solidFill>
                            <a:schemeClr val="dk1"/>
                          </a:solidFill>
                          <a:latin typeface="Century Gothic"/>
                          <a:ea typeface="Century Gothic"/>
                          <a:cs typeface="Century Gothic"/>
                          <a:sym typeface="Century Gothic"/>
                        </a:rPr>
                        <a:t>called.</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Use </a:t>
                      </a:r>
                      <a:r>
                        <a:rPr lang="en-US" sz="1950" dirty="0">
                          <a:solidFill>
                            <a:schemeClr val="dk1"/>
                          </a:solidFill>
                          <a:latin typeface="Century Gothic"/>
                          <a:ea typeface="Century Gothic"/>
                          <a:cs typeface="Century Gothic"/>
                          <a:sym typeface="Century Gothic"/>
                        </a:rPr>
                        <a:t>your Reader’s Toolbox if you come to a word you don’t know.</a:t>
                      </a:r>
                      <a:endParaRPr sz="195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2000" b="1" dirty="0">
                          <a:solidFill>
                            <a:schemeClr val="dk1"/>
                          </a:solidFill>
                          <a:latin typeface="Century Gothic"/>
                          <a:ea typeface="Century Gothic"/>
                          <a:cs typeface="Century Gothic"/>
                          <a:sym typeface="Century Gothic"/>
                        </a:rPr>
                        <a:t>Work with a </a:t>
                      </a:r>
                      <a:r>
                        <a:rPr lang="en-US" sz="2000" b="1" dirty="0" smtClean="0">
                          <a:solidFill>
                            <a:schemeClr val="dk1"/>
                          </a:solidFill>
                          <a:latin typeface="Century Gothic"/>
                          <a:ea typeface="Century Gothic"/>
                          <a:cs typeface="Century Gothic"/>
                          <a:sym typeface="Century Gothic"/>
                        </a:rPr>
                        <a:t>partner.</a:t>
                      </a:r>
                    </a:p>
                    <a:p>
                      <a:pPr marL="457200" lvl="0" indent="-457200" algn="l" rtl="0">
                        <a:spcBef>
                          <a:spcPts val="0"/>
                        </a:spcBef>
                        <a:spcAft>
                          <a:spcPts val="0"/>
                        </a:spcAft>
                        <a:buClr>
                          <a:schemeClr val="dk1"/>
                        </a:buClr>
                        <a:buSzPct val="100000"/>
                        <a:buFont typeface="+mj-lt"/>
                        <a:buAutoNum type="arabicPeriod"/>
                      </a:pPr>
                      <a:r>
                        <a:rPr lang="en-US" sz="2000" b="0" dirty="0" smtClean="0">
                          <a:solidFill>
                            <a:schemeClr val="dk1"/>
                          </a:solidFill>
                          <a:latin typeface="Century Gothic"/>
                          <a:ea typeface="Century Gothic"/>
                          <a:cs typeface="Century Gothic"/>
                          <a:sym typeface="Century Gothic"/>
                        </a:rPr>
                        <a:t>Take</a:t>
                      </a:r>
                      <a:r>
                        <a:rPr lang="en-US" sz="2000" dirty="0" smtClean="0">
                          <a:solidFill>
                            <a:schemeClr val="dk1"/>
                          </a:solidFill>
                          <a:latin typeface="Century Gothic"/>
                          <a:ea typeface="Century Gothic"/>
                          <a:cs typeface="Century Gothic"/>
                          <a:sym typeface="Century Gothic"/>
                        </a:rPr>
                        <a:t> </a:t>
                      </a:r>
                      <a:r>
                        <a:rPr lang="en-US" sz="2000" dirty="0">
                          <a:solidFill>
                            <a:schemeClr val="dk1"/>
                          </a:solidFill>
                          <a:latin typeface="Century Gothic"/>
                          <a:ea typeface="Century Gothic"/>
                          <a:cs typeface="Century Gothic"/>
                          <a:sym typeface="Century Gothic"/>
                        </a:rPr>
                        <a:t>turns reporting on Watering your Garden by reading the decodable and being a reporter or a camera person </a:t>
                      </a:r>
                      <a:r>
                        <a:rPr lang="en-US" sz="2000" dirty="0" smtClean="0">
                          <a:solidFill>
                            <a:schemeClr val="dk1"/>
                          </a:solidFill>
                          <a:latin typeface="Century Gothic"/>
                          <a:ea typeface="Century Gothic"/>
                          <a:cs typeface="Century Gothic"/>
                          <a:sym typeface="Century Gothic"/>
                        </a:rPr>
                        <a:t>filming.</a:t>
                      </a:r>
                      <a:endParaRPr lang="en-US" sz="20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Change </a:t>
                      </a:r>
                      <a:r>
                        <a:rPr lang="en-US" sz="2000" dirty="0">
                          <a:solidFill>
                            <a:schemeClr val="dk1"/>
                          </a:solidFill>
                          <a:latin typeface="Century Gothic"/>
                          <a:ea typeface="Century Gothic"/>
                          <a:cs typeface="Century Gothic"/>
                          <a:sym typeface="Century Gothic"/>
                        </a:rPr>
                        <a:t>roles every </a:t>
                      </a:r>
                      <a:r>
                        <a:rPr lang="en-US" sz="2000" dirty="0" smtClean="0">
                          <a:solidFill>
                            <a:schemeClr val="dk1"/>
                          </a:solidFill>
                          <a:latin typeface="Century Gothic"/>
                          <a:ea typeface="Century Gothic"/>
                          <a:cs typeface="Century Gothic"/>
                          <a:sym typeface="Century Gothic"/>
                        </a:rPr>
                        <a:t>page.</a:t>
                      </a:r>
                      <a:endParaRPr lang="en-US" sz="20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Use </a:t>
                      </a:r>
                      <a:r>
                        <a:rPr lang="en-US" sz="2000" dirty="0">
                          <a:solidFill>
                            <a:schemeClr val="dk1"/>
                          </a:solidFill>
                          <a:latin typeface="Century Gothic"/>
                          <a:ea typeface="Century Gothic"/>
                          <a:cs typeface="Century Gothic"/>
                          <a:sym typeface="Century Gothic"/>
                        </a:rPr>
                        <a:t>your Reader’s Toolbox if you come to a word you don’t </a:t>
                      </a:r>
                      <a:r>
                        <a:rPr lang="en-US" sz="2000" dirty="0" smtClean="0">
                          <a:solidFill>
                            <a:schemeClr val="dk1"/>
                          </a:solidFill>
                          <a:latin typeface="Century Gothic"/>
                          <a:ea typeface="Century Gothic"/>
                          <a:cs typeface="Century Gothic"/>
                          <a:sym typeface="Century Gothic"/>
                        </a:rPr>
                        <a:t>know.</a:t>
                      </a:r>
                      <a:endParaRPr lang="en-US" sz="20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If </a:t>
                      </a:r>
                      <a:r>
                        <a:rPr lang="en-US" sz="2000" dirty="0">
                          <a:solidFill>
                            <a:schemeClr val="dk1"/>
                          </a:solidFill>
                          <a:latin typeface="Century Gothic"/>
                          <a:ea typeface="Century Gothic"/>
                          <a:cs typeface="Century Gothic"/>
                          <a:sym typeface="Century Gothic"/>
                        </a:rPr>
                        <a:t>time permits, read the story again changing the partner that starts as the “reporter” on the first </a:t>
                      </a:r>
                      <a:r>
                        <a:rPr lang="en-US" sz="2000" dirty="0" smtClean="0">
                          <a:solidFill>
                            <a:schemeClr val="dk1"/>
                          </a:solidFill>
                          <a:latin typeface="Century Gothic"/>
                          <a:ea typeface="Century Gothic"/>
                          <a:cs typeface="Century Gothic"/>
                          <a:sym typeface="Century Gothic"/>
                        </a:rPr>
                        <a:t>page.</a:t>
                      </a:r>
                      <a:endParaRPr lang="en-US" sz="20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Give </a:t>
                      </a:r>
                      <a:r>
                        <a:rPr lang="en-US" sz="2000" dirty="0">
                          <a:solidFill>
                            <a:schemeClr val="dk1"/>
                          </a:solidFill>
                          <a:latin typeface="Century Gothic"/>
                          <a:ea typeface="Century Gothic"/>
                          <a:cs typeface="Century Gothic"/>
                          <a:sym typeface="Century Gothic"/>
                        </a:rPr>
                        <a:t>your partner a star and a step.</a:t>
                      </a:r>
                      <a:endParaRPr sz="2000" dirty="0">
                        <a:solidFill>
                          <a:schemeClr val="dk1"/>
                        </a:solidFill>
                        <a:latin typeface="Century Gothic"/>
                        <a:ea typeface="Century Gothic"/>
                        <a:cs typeface="Century Gothic"/>
                        <a:sym typeface="Century Gothic"/>
                      </a:endParaRPr>
                    </a:p>
                  </a:txBody>
                  <a:tcPr marL="121900" marR="121900" marT="121900" marB="121900"/>
                </a:tc>
              </a:tr>
            </a:tbl>
          </a:graphicData>
        </a:graphic>
      </p:graphicFrame>
      <p:pic>
        <p:nvPicPr>
          <p:cNvPr id="445" name="Google Shape;445;p69"/>
          <p:cNvPicPr preferRelativeResize="0"/>
          <p:nvPr/>
        </p:nvPicPr>
        <p:blipFill>
          <a:blip r:embed="rId3">
            <a:alphaModFix/>
          </a:blip>
          <a:stretch>
            <a:fillRect/>
          </a:stretch>
        </p:blipFill>
        <p:spPr>
          <a:xfrm rot="17496102">
            <a:off x="2824968" y="127499"/>
            <a:ext cx="958947" cy="1062554"/>
          </a:xfrm>
          <a:prstGeom prst="rect">
            <a:avLst/>
          </a:prstGeom>
          <a:noFill/>
          <a:ln>
            <a:noFill/>
          </a:ln>
        </p:spPr>
      </p:pic>
      <p:sp>
        <p:nvSpPr>
          <p:cNvPr id="446" name="Google Shape;446;p69"/>
          <p:cNvSpPr txBox="1"/>
          <p:nvPr/>
        </p:nvSpPr>
        <p:spPr>
          <a:xfrm>
            <a:off x="2607850" y="559913"/>
            <a:ext cx="1056900" cy="69738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a:t>“?!.,”</a:t>
            </a:r>
            <a:endParaRPr sz="24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70"/>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dirty="0">
                <a:latin typeface="Century Gothic" panose="020B0502020202020204" pitchFamily="34" charset="0"/>
                <a:ea typeface="Calibri"/>
                <a:cs typeface="Calibri"/>
                <a:sym typeface="Calibri"/>
              </a:rPr>
              <a:t>Reader’s Toolbox: </a:t>
            </a:r>
            <a:endParaRPr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4300" dirty="0">
                <a:latin typeface="Century Gothic" panose="020B0502020202020204" pitchFamily="34" charset="0"/>
              </a:rPr>
              <a:t>Use what you know!</a:t>
            </a:r>
            <a:r>
              <a:rPr lang="en-US" dirty="0">
                <a:latin typeface="Century Gothic" panose="020B0502020202020204" pitchFamily="34" charset="0"/>
              </a:rPr>
              <a:t> </a:t>
            </a:r>
            <a:endParaRPr dirty="0">
              <a:latin typeface="Century Gothic" panose="020B0502020202020204" pitchFamily="34" charset="0"/>
            </a:endParaRPr>
          </a:p>
          <a:p>
            <a:pPr marL="609600" lvl="0" indent="0" algn="l" rtl="0">
              <a:spcBef>
                <a:spcPts val="0"/>
              </a:spcBef>
              <a:spcAft>
                <a:spcPts val="0"/>
              </a:spcAft>
              <a:buNone/>
            </a:pPr>
            <a:endParaRPr dirty="0">
              <a:latin typeface="Century Gothic" panose="020B0502020202020204" pitchFamily="34" charset="0"/>
            </a:endParaRPr>
          </a:p>
        </p:txBody>
      </p:sp>
      <p:sp>
        <p:nvSpPr>
          <p:cNvPr id="452" name="Google Shape;452;p70"/>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a:ea typeface="Century Gothic"/>
              <a:cs typeface="Century Gothic"/>
              <a:sym typeface="Century Gothic"/>
            </a:endParaRPr>
          </a:p>
        </p:txBody>
      </p:sp>
      <p:pic>
        <p:nvPicPr>
          <p:cNvPr id="453" name="Google Shape;453;p70"/>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454" name="Google Shape;454;p70"/>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455" name="Google Shape;455;p70"/>
          <p:cNvGraphicFramePr/>
          <p:nvPr/>
        </p:nvGraphicFramePr>
        <p:xfrm>
          <a:off x="6096000" y="25500"/>
          <a:ext cx="5771875" cy="6389575"/>
        </p:xfrm>
        <a:graphic>
          <a:graphicData uri="http://schemas.openxmlformats.org/drawingml/2006/table">
            <a:tbl>
              <a:tblPr>
                <a:noFill/>
                <a:tableStyleId>{C9D6170A-F59D-4885-8AC3-077FB952DE02}</a:tableStyleId>
              </a:tblPr>
              <a:tblGrid>
                <a:gridCol w="716200"/>
                <a:gridCol w="5055675"/>
              </a:tblGrid>
              <a:tr h="16061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1.</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Sound out the word</a:t>
                      </a:r>
                      <a:r>
                        <a:rPr lang="en-US" sz="17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700">
                        <a:latin typeface="Century Gothic"/>
                        <a:ea typeface="Century Gothic"/>
                        <a:cs typeface="Century Gothic"/>
                        <a:sym typeface="Century Gothic"/>
                      </a:endParaRPr>
                    </a:p>
                  </a:txBody>
                  <a:tcPr marL="121900" marR="121900" marT="121900" marB="121900"/>
                </a:tc>
              </a:tr>
              <a:tr h="7856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2.</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Syllable Sleuth: </a:t>
                      </a:r>
                      <a:r>
                        <a:rPr lang="en-US" sz="1700">
                          <a:latin typeface="Century Gothic"/>
                          <a:ea typeface="Century Gothic"/>
                          <a:cs typeface="Century Gothic"/>
                          <a:sym typeface="Century Gothic"/>
                        </a:rPr>
                        <a:t>Break apart long words into syllables, then blend to read the word. </a:t>
                      </a:r>
                      <a:endParaRPr sz="1700">
                        <a:latin typeface="Century Gothic"/>
                        <a:ea typeface="Century Gothic"/>
                        <a:cs typeface="Century Gothic"/>
                        <a:sym typeface="Century Gothic"/>
                      </a:endParaRPr>
                    </a:p>
                  </a:txBody>
                  <a:tcPr marL="121900" marR="121900" marT="121900" marB="121900"/>
                </a:tc>
              </a:tr>
              <a:tr h="16061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3.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Word Parts</a:t>
                      </a:r>
                      <a:r>
                        <a:rPr lang="en-US" sz="17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700">
                        <a:latin typeface="Century Gothic"/>
                        <a:ea typeface="Century Gothic"/>
                        <a:cs typeface="Century Gothic"/>
                        <a:sym typeface="Century Gothic"/>
                      </a:endParaRPr>
                    </a:p>
                  </a:txBody>
                  <a:tcPr marL="121900" marR="121900" marT="121900" marB="121900"/>
                </a:tc>
              </a:tr>
              <a:tr h="10591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4.</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High Frequency Words: </a:t>
                      </a:r>
                      <a:r>
                        <a:rPr lang="en-US" sz="1700">
                          <a:latin typeface="Century Gothic"/>
                          <a:ea typeface="Century Gothic"/>
                          <a:cs typeface="Century Gothic"/>
                          <a:sym typeface="Century Gothic"/>
                        </a:rPr>
                        <a:t>Read high frequency words in a SNAP.  Look to the Interactive Word Wall for help, then try to read the word.</a:t>
                      </a:r>
                      <a:endParaRPr sz="1700">
                        <a:latin typeface="Century Gothic"/>
                        <a:ea typeface="Century Gothic"/>
                        <a:cs typeface="Century Gothic"/>
                        <a:sym typeface="Century Gothic"/>
                      </a:endParaRPr>
                    </a:p>
                  </a:txBody>
                  <a:tcPr marL="121900" marR="121900" marT="121900" marB="121900"/>
                </a:tc>
              </a:tr>
              <a:tr h="13323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5.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Read it Again </a:t>
                      </a:r>
                      <a:r>
                        <a:rPr lang="en-US" sz="1700">
                          <a:latin typeface="Century Gothic"/>
                          <a:ea typeface="Century Gothic"/>
                          <a:cs typeface="Century Gothic"/>
                          <a:sym typeface="Century Gothic"/>
                        </a:rPr>
                        <a:t>- Try to read the word again when it does not make sense. For example, try a different vowel sound. Then read the word again.</a:t>
                      </a:r>
                      <a:endParaRPr sz="1700">
                        <a:latin typeface="Century Gothic"/>
                        <a:ea typeface="Century Gothic"/>
                        <a:cs typeface="Century Gothic"/>
                        <a:sym typeface="Century Gothic"/>
                      </a:endParaRPr>
                    </a:p>
                  </a:txBody>
                  <a:tcPr marL="121900" marR="121900" marT="121900" marB="121900"/>
                </a:tc>
              </a:tr>
            </a:tbl>
          </a:graphicData>
        </a:graphic>
      </p:graphicFrame>
      <p:pic>
        <p:nvPicPr>
          <p:cNvPr id="456" name="Google Shape;456;p70"/>
          <p:cNvPicPr preferRelativeResize="0"/>
          <p:nvPr/>
        </p:nvPicPr>
        <p:blipFill>
          <a:blip r:embed="rId4">
            <a:alphaModFix/>
          </a:blip>
          <a:stretch>
            <a:fillRect/>
          </a:stretch>
        </p:blipFill>
        <p:spPr>
          <a:xfrm>
            <a:off x="6096000" y="5690833"/>
            <a:ext cx="599766" cy="508000"/>
          </a:xfrm>
          <a:prstGeom prst="rect">
            <a:avLst/>
          </a:prstGeom>
          <a:noFill/>
          <a:ln>
            <a:noFill/>
          </a:ln>
        </p:spPr>
      </p:pic>
      <p:pic>
        <p:nvPicPr>
          <p:cNvPr id="457" name="Google Shape;457;p70"/>
          <p:cNvPicPr preferRelativeResize="0"/>
          <p:nvPr/>
        </p:nvPicPr>
        <p:blipFill>
          <a:blip r:embed="rId4">
            <a:alphaModFix/>
          </a:blip>
          <a:stretch>
            <a:fillRect/>
          </a:stretch>
        </p:blipFill>
        <p:spPr>
          <a:xfrm rot="10800000">
            <a:off x="6212433" y="599499"/>
            <a:ext cx="599766" cy="508001"/>
          </a:xfrm>
          <a:prstGeom prst="rect">
            <a:avLst/>
          </a:prstGeom>
          <a:noFill/>
          <a:ln>
            <a:noFill/>
          </a:ln>
        </p:spPr>
      </p:pic>
      <p:pic>
        <p:nvPicPr>
          <p:cNvPr id="458" name="Google Shape;458;p70"/>
          <p:cNvPicPr preferRelativeResize="0"/>
          <p:nvPr/>
        </p:nvPicPr>
        <p:blipFill>
          <a:blip r:embed="rId4">
            <a:alphaModFix/>
          </a:blip>
          <a:stretch>
            <a:fillRect/>
          </a:stretch>
        </p:blipFill>
        <p:spPr>
          <a:xfrm>
            <a:off x="6324201" y="2055562"/>
            <a:ext cx="488000" cy="413334"/>
          </a:xfrm>
          <a:prstGeom prst="rect">
            <a:avLst/>
          </a:prstGeom>
          <a:noFill/>
          <a:ln>
            <a:noFill/>
          </a:ln>
        </p:spPr>
      </p:pic>
      <p:pic>
        <p:nvPicPr>
          <p:cNvPr id="459" name="Google Shape;459;p70"/>
          <p:cNvPicPr preferRelativeResize="0"/>
          <p:nvPr/>
        </p:nvPicPr>
        <p:blipFill>
          <a:blip r:embed="rId4">
            <a:alphaModFix/>
          </a:blip>
          <a:stretch>
            <a:fillRect/>
          </a:stretch>
        </p:blipFill>
        <p:spPr>
          <a:xfrm rot="-10799991">
            <a:off x="6096016" y="4574782"/>
            <a:ext cx="599766" cy="508000"/>
          </a:xfrm>
          <a:prstGeom prst="rect">
            <a:avLst/>
          </a:prstGeom>
          <a:noFill/>
          <a:ln>
            <a:noFill/>
          </a:ln>
        </p:spPr>
      </p:pic>
      <p:pic>
        <p:nvPicPr>
          <p:cNvPr id="460" name="Google Shape;460;p70"/>
          <p:cNvPicPr preferRelativeResize="0"/>
          <p:nvPr/>
        </p:nvPicPr>
        <p:blipFill>
          <a:blip r:embed="rId4">
            <a:alphaModFix/>
          </a:blip>
          <a:stretch>
            <a:fillRect/>
          </a:stretch>
        </p:blipFill>
        <p:spPr>
          <a:xfrm>
            <a:off x="6212433" y="3187750"/>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7"/>
          <p:cNvSpPr txBox="1">
            <a:spLocks noGrp="1"/>
          </p:cNvSpPr>
          <p:nvPr>
            <p:ph type="body" idx="1"/>
          </p:nvPr>
        </p:nvSpPr>
        <p:spPr>
          <a:xfrm>
            <a:off x="525625" y="1517862"/>
            <a:ext cx="10515600" cy="4597188"/>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200" b="1" dirty="0"/>
              <a:t>Preparing for Lesson #84:</a:t>
            </a:r>
            <a:endParaRPr sz="2200" b="1" dirty="0"/>
          </a:p>
          <a:p>
            <a:pPr marL="0" lvl="0" indent="0" algn="l" rtl="0">
              <a:lnSpc>
                <a:spcPct val="100000"/>
              </a:lnSpc>
              <a:spcBef>
                <a:spcPts val="0"/>
              </a:spcBef>
              <a:spcAft>
                <a:spcPts val="0"/>
              </a:spcAft>
              <a:buClr>
                <a:schemeClr val="dk1"/>
              </a:buClr>
              <a:buSzPts val="1100"/>
              <a:buFont typeface="Arial"/>
              <a:buNone/>
            </a:pPr>
            <a:r>
              <a:rPr lang="en-US" sz="2200" b="1" dirty="0"/>
              <a:t>New Materials to Prepare in Advance: </a:t>
            </a:r>
            <a:endParaRPr sz="2200" b="1" dirty="0"/>
          </a:p>
          <a:p>
            <a:pPr marL="457200" lvl="0" indent="-381000" algn="l" rtl="0">
              <a:lnSpc>
                <a:spcPct val="100000"/>
              </a:lnSpc>
              <a:spcBef>
                <a:spcPts val="0"/>
              </a:spcBef>
              <a:spcAft>
                <a:spcPts val="0"/>
              </a:spcAft>
              <a:buSzPts val="2400"/>
              <a:buFont typeface="Century Gothic"/>
              <a:buChar char="●"/>
            </a:pPr>
            <a:r>
              <a:rPr lang="en-US" sz="2200" dirty="0"/>
              <a:t>Enlarged Homophone Demonstration Sentence </a:t>
            </a:r>
            <a:endParaRPr sz="2200" dirty="0"/>
          </a:p>
          <a:p>
            <a:pPr marL="457200" lvl="0" indent="-381000" algn="l" rtl="0">
              <a:lnSpc>
                <a:spcPct val="100000"/>
              </a:lnSpc>
              <a:spcBef>
                <a:spcPts val="1000"/>
              </a:spcBef>
              <a:spcAft>
                <a:spcPts val="0"/>
              </a:spcAft>
              <a:buSzPts val="2400"/>
              <a:buFont typeface="Century Gothic"/>
              <a:buChar char="●"/>
            </a:pPr>
            <a:r>
              <a:rPr lang="en-US" sz="2200" dirty="0"/>
              <a:t>Rules of Fluency written on index Cards (</a:t>
            </a:r>
            <a:r>
              <a:rPr lang="en-US" sz="2200" i="1" dirty="0"/>
              <a:t>Smoothly, With Expression, With Meaning, Just the Right Speed)</a:t>
            </a:r>
            <a:endParaRPr sz="22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200" dirty="0"/>
              <a:t>Enlarged excerpt from “Watering your Garden”</a:t>
            </a:r>
            <a:endParaRPr sz="2200" dirty="0"/>
          </a:p>
          <a:p>
            <a:pPr marL="457200" marR="0" lvl="0" indent="-381000" algn="l" rtl="0">
              <a:lnSpc>
                <a:spcPct val="100000"/>
              </a:lnSpc>
              <a:spcBef>
                <a:spcPts val="1000"/>
              </a:spcBef>
              <a:spcAft>
                <a:spcPts val="0"/>
              </a:spcAft>
              <a:buSzPts val="2400"/>
              <a:buFont typeface="Century Gothic"/>
              <a:buChar char="●"/>
            </a:pPr>
            <a:r>
              <a:rPr lang="en-US" sz="2200" dirty="0"/>
              <a:t>Student copies of excerpt from decodable “Watering your Garden” (pages 4 - 5 of decodable)</a:t>
            </a:r>
            <a:endParaRPr sz="2200" dirty="0"/>
          </a:p>
          <a:p>
            <a:pPr marL="457200" marR="0" lvl="0" indent="-381000" algn="l" rtl="0">
              <a:lnSpc>
                <a:spcPct val="100000"/>
              </a:lnSpc>
              <a:spcBef>
                <a:spcPts val="1000"/>
              </a:spcBef>
              <a:spcAft>
                <a:spcPts val="0"/>
              </a:spcAft>
              <a:buSzPts val="2400"/>
              <a:buFont typeface="Century Gothic"/>
              <a:buChar char="●"/>
            </a:pPr>
            <a:r>
              <a:rPr lang="en-US" sz="2200" dirty="0"/>
              <a:t>Materials for Independent Work Time</a:t>
            </a:r>
            <a:endParaRPr sz="2200" dirty="0"/>
          </a:p>
          <a:p>
            <a:pPr marL="0" lvl="0" indent="0" algn="l" rtl="0">
              <a:lnSpc>
                <a:spcPct val="100000"/>
              </a:lnSpc>
              <a:spcBef>
                <a:spcPts val="1000"/>
              </a:spcBef>
              <a:spcAft>
                <a:spcPts val="0"/>
              </a:spcAft>
              <a:buNone/>
            </a:pPr>
            <a:r>
              <a:rPr lang="en-US" sz="2200" b="1" dirty="0"/>
              <a:t>Materials to Gather from Previous Lessons:</a:t>
            </a:r>
            <a:endParaRPr sz="2200" b="1" dirty="0"/>
          </a:p>
          <a:p>
            <a:pPr marL="457200" lvl="0" indent="-381000" algn="l" rtl="0">
              <a:lnSpc>
                <a:spcPct val="100000"/>
              </a:lnSpc>
              <a:spcBef>
                <a:spcPts val="0"/>
              </a:spcBef>
              <a:spcAft>
                <a:spcPts val="0"/>
              </a:spcAft>
              <a:buSzPts val="2400"/>
              <a:buChar char="●"/>
            </a:pPr>
            <a:r>
              <a:rPr lang="en-US" sz="2200" dirty="0"/>
              <a:t>The Fluency Song (one to display; on slide, see supporting materials)</a:t>
            </a:r>
            <a:endParaRPr sz="22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47" name="Google Shape;347;p57"/>
          <p:cNvSpPr txBox="1">
            <a:spLocks noGrp="1"/>
          </p:cNvSpPr>
          <p:nvPr>
            <p:ph type="title"/>
          </p:nvPr>
        </p:nvSpPr>
        <p:spPr>
          <a:xfrm>
            <a:off x="525625" y="192162"/>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3: Part 2: Cycle 17: Lesson 84</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a:solidFill>
                  <a:schemeClr val="dk1"/>
                </a:solidFill>
                <a:latin typeface="Century Gothic"/>
                <a:ea typeface="Century Gothic"/>
                <a:cs typeface="Century Gothic"/>
                <a:sym typeface="Century Gothic"/>
              </a:rPr>
              <a:t>Preparing for Lesson #84:</a:t>
            </a:r>
            <a:endParaRPr>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a:solidFill>
                  <a:schemeClr val="dk1"/>
                </a:solidFill>
                <a:latin typeface="Century Gothic"/>
                <a:ea typeface="Century Gothic"/>
                <a:cs typeface="Century Gothic"/>
                <a:sym typeface="Century Gothic"/>
              </a:rPr>
              <a:t>Reading and protocols to read in preparation:</a:t>
            </a:r>
            <a:endParaRPr>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a:latin typeface="Century Gothic"/>
                <a:ea typeface="Century Gothic"/>
                <a:cs typeface="Century Gothic"/>
                <a:sym typeface="Century Gothic"/>
              </a:rPr>
              <a:t>None</a:t>
            </a:r>
            <a:endParaRPr>
              <a:latin typeface="Century Gothic"/>
              <a:ea typeface="Century Gothic"/>
              <a:cs typeface="Century Gothic"/>
              <a:sym typeface="Century Gothic"/>
            </a:endParaRPr>
          </a:p>
          <a:p>
            <a:pPr marL="0" lvl="0" indent="0" algn="l" rtl="0">
              <a:spcBef>
                <a:spcPts val="1100"/>
              </a:spcBef>
              <a:spcAft>
                <a:spcPts val="0"/>
              </a:spcAft>
              <a:buNone/>
            </a:pPr>
            <a:endParaRPr>
              <a:solidFill>
                <a:srgbClr val="333333"/>
              </a:solidFill>
              <a:highlight>
                <a:schemeClr val="lt1"/>
              </a:highlight>
            </a:endParaRPr>
          </a:p>
          <a:p>
            <a:pPr marL="0" lvl="0" indent="0" algn="l" rtl="0">
              <a:spcBef>
                <a:spcPts val="1100"/>
              </a:spcBef>
              <a:spcAft>
                <a:spcPts val="0"/>
              </a:spcAft>
              <a:buNone/>
            </a:pPr>
            <a:endParaRPr>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a:solidFill>
                <a:srgbClr val="333333"/>
              </a:solidFill>
              <a:highlight>
                <a:schemeClr val="lt1"/>
              </a:highlight>
            </a:endParaRPr>
          </a:p>
          <a:p>
            <a:pPr marL="0" lvl="0" indent="0" algn="l" rtl="0">
              <a:lnSpc>
                <a:spcPct val="90000"/>
              </a:lnSpc>
              <a:spcBef>
                <a:spcPts val="1300"/>
              </a:spcBef>
              <a:spcAft>
                <a:spcPts val="0"/>
              </a:spcAft>
              <a:buNone/>
            </a:pPr>
            <a:endParaRPr>
              <a:solidFill>
                <a:schemeClr val="dk1"/>
              </a:solidFill>
            </a:endParaRPr>
          </a:p>
          <a:p>
            <a:pPr marL="0" lvl="0" indent="0" algn="l" rtl="0">
              <a:lnSpc>
                <a:spcPct val="90000"/>
              </a:lnSpc>
              <a:spcBef>
                <a:spcPts val="1300"/>
              </a:spcBef>
              <a:spcAft>
                <a:spcPts val="0"/>
              </a:spcAft>
              <a:buNone/>
            </a:pPr>
            <a:endParaRPr>
              <a:solidFill>
                <a:schemeClr val="dk1"/>
              </a:solidFill>
            </a:endParaRPr>
          </a:p>
        </p:txBody>
      </p:sp>
      <p:sp>
        <p:nvSpPr>
          <p:cNvPr id="353" name="Google Shape;353;p58"/>
          <p:cNvSpPr txBox="1">
            <a:spLocks noGrp="1"/>
          </p:cNvSpPr>
          <p:nvPr>
            <p:ph type="title"/>
          </p:nvPr>
        </p:nvSpPr>
        <p:spPr>
          <a:xfrm>
            <a:off x="415600" y="302700"/>
            <a:ext cx="11665500"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4000" dirty="0">
                <a:latin typeface="Century Gothic"/>
                <a:ea typeface="Century Gothic"/>
                <a:cs typeface="Century Gothic"/>
                <a:sym typeface="Century Gothic"/>
              </a:rPr>
              <a:t>Grade 2: Module 3: Part 2: Cycle 17: Lesson 84</a:t>
            </a:r>
            <a:endParaRPr sz="40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9"/>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61" name="Google Shape;361;p59"/>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62" name="Google Shape;362;p59"/>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17: Lesson 84</a:t>
            </a:r>
            <a:endParaRPr sz="3200" b="1">
              <a:solidFill>
                <a:srgbClr val="404040"/>
              </a:solidFill>
              <a:latin typeface="Century Gothic"/>
              <a:ea typeface="Century Gothic"/>
              <a:cs typeface="Century Gothic"/>
              <a:sym typeface="Century Gothic"/>
            </a:endParaRPr>
          </a:p>
        </p:txBody>
      </p:sp>
      <p:pic>
        <p:nvPicPr>
          <p:cNvPr id="363" name="Google Shape;363;p59"/>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64" name="Google Shape;364;p59"/>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0"/>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72" name="Google Shape;372;p60"/>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dirty="0">
                <a:solidFill>
                  <a:srgbClr val="FF0000"/>
                </a:solidFill>
              </a:rPr>
              <a:t>Teacher: </a:t>
            </a:r>
            <a:r>
              <a:rPr lang="en-US" sz="3000" dirty="0">
                <a:solidFill>
                  <a:srgbClr val="FF0000"/>
                </a:solidFill>
              </a:rPr>
              <a:t>“Can you tell you tell the difference, the difference, the difference? </a:t>
            </a:r>
            <a:endParaRPr sz="3000" dirty="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dirty="0">
                <a:solidFill>
                  <a:srgbClr val="FF0000"/>
                </a:solidFill>
              </a:rPr>
              <a:t>Can you tell the difference when two words sound the same?”</a:t>
            </a:r>
            <a:br>
              <a:rPr lang="en-US" sz="3000" dirty="0">
                <a:solidFill>
                  <a:srgbClr val="FF0000"/>
                </a:solidFill>
              </a:rPr>
            </a:br>
            <a:endParaRPr lang="en-US" sz="3000" dirty="0" smtClean="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b="1" dirty="0" smtClean="0">
                <a:solidFill>
                  <a:srgbClr val="FF0000"/>
                </a:solidFill>
              </a:rPr>
              <a:t>Students</a:t>
            </a:r>
            <a:r>
              <a:rPr lang="en-US" sz="3000" b="1" dirty="0">
                <a:solidFill>
                  <a:srgbClr val="FF0000"/>
                </a:solidFill>
              </a:rPr>
              <a:t>: “</a:t>
            </a:r>
            <a:r>
              <a:rPr lang="en-US" sz="3000" dirty="0">
                <a:solidFill>
                  <a:srgbClr val="FF0000"/>
                </a:solidFill>
              </a:rPr>
              <a:t>Yes, we’ll tell the difference, the difference, the difference. </a:t>
            </a:r>
            <a:endParaRPr sz="3000" dirty="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dirty="0">
                <a:solidFill>
                  <a:srgbClr val="FF0000"/>
                </a:solidFill>
              </a:rPr>
              <a:t>Yes, we’ll tell the difference by telling what they mean.”</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9" name="Google Shape;379;p61"/>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dirty="0">
                <a:solidFill>
                  <a:srgbClr val="333333"/>
                </a:solidFill>
                <a:highlight>
                  <a:srgbClr val="FFFFFF"/>
                </a:highlight>
              </a:rPr>
              <a:t>I can use context to help me decode words that have common sounds with different spelling patterns (homophones “hear” and “here”).</a:t>
            </a: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80" name="Google Shape;380;p61"/>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1" name="Google Shape;381;p61"/>
          <p:cNvPicPr preferRelativeResize="0"/>
          <p:nvPr/>
        </p:nvPicPr>
        <p:blipFill>
          <a:blip r:embed="rId4">
            <a:alphaModFix/>
          </a:blip>
          <a:stretch>
            <a:fillRect/>
          </a:stretch>
        </p:blipFill>
        <p:spPr>
          <a:xfrm>
            <a:off x="11026500" y="5682386"/>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2"/>
          <p:cNvSpPr txBox="1">
            <a:spLocks noGrp="1"/>
          </p:cNvSpPr>
          <p:nvPr>
            <p:ph type="title"/>
          </p:nvPr>
        </p:nvSpPr>
        <p:spPr>
          <a:xfrm>
            <a:off x="282600" y="354189"/>
            <a:ext cx="121920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dirty="0">
                <a:solidFill>
                  <a:srgbClr val="666666"/>
                </a:solidFill>
              </a:rPr>
              <a:t>Words Rule: Homophones</a:t>
            </a:r>
            <a:endParaRPr sz="3600" b="1" dirty="0">
              <a:solidFill>
                <a:srgbClr val="666666"/>
              </a:solidFill>
            </a:endParaRPr>
          </a:p>
        </p:txBody>
      </p:sp>
      <p:sp>
        <p:nvSpPr>
          <p:cNvPr id="387" name="Google Shape;387;p62"/>
          <p:cNvSpPr txBox="1">
            <a:spLocks noGrp="1"/>
          </p:cNvSpPr>
          <p:nvPr>
            <p:ph type="body" idx="1"/>
          </p:nvPr>
        </p:nvSpPr>
        <p:spPr>
          <a:xfrm>
            <a:off x="282600" y="1441051"/>
            <a:ext cx="11503500" cy="1685400"/>
          </a:xfrm>
          <a:prstGeom prst="rect">
            <a:avLst/>
          </a:prstGeom>
        </p:spPr>
        <p:txBody>
          <a:bodyPr spcFirstLastPara="1" wrap="square" lIns="91425" tIns="45700" rIns="91425" bIns="45700" anchor="t" anchorCtr="0">
            <a:noAutofit/>
          </a:bodyPr>
          <a:lstStyle/>
          <a:p>
            <a:pPr marL="0" lvl="0" indent="0" algn="ctr" rtl="0">
              <a:lnSpc>
                <a:spcPct val="100000"/>
              </a:lnSpc>
              <a:spcBef>
                <a:spcPts val="0"/>
              </a:spcBef>
              <a:spcAft>
                <a:spcPts val="0"/>
              </a:spcAft>
              <a:buNone/>
            </a:pPr>
            <a:r>
              <a:rPr lang="en-US" sz="3600" dirty="0"/>
              <a:t>Can you hear the dog scratching his ear            right here next to me?</a:t>
            </a:r>
            <a:endParaRPr sz="3600" dirty="0"/>
          </a:p>
          <a:p>
            <a:pPr marL="0" lvl="0" indent="0" algn="l" rtl="0">
              <a:spcBef>
                <a:spcPts val="1100"/>
              </a:spcBef>
              <a:spcAft>
                <a:spcPts val="0"/>
              </a:spcAft>
              <a:buNone/>
            </a:pPr>
            <a:endParaRPr sz="3000" dirty="0"/>
          </a:p>
          <a:p>
            <a:pPr marL="0" lvl="0" indent="0" algn="l" rtl="0">
              <a:spcBef>
                <a:spcPts val="1100"/>
              </a:spcBef>
              <a:spcAft>
                <a:spcPts val="0"/>
              </a:spcAft>
              <a:buNone/>
            </a:pPr>
            <a:endParaRPr sz="2400" dirty="0">
              <a:latin typeface="Calibri"/>
              <a:ea typeface="Calibri"/>
              <a:cs typeface="Calibri"/>
              <a:sym typeface="Calibri"/>
            </a:endParaRPr>
          </a:p>
          <a:p>
            <a:pPr marL="0" lvl="0" indent="0" algn="l" rtl="0">
              <a:spcBef>
                <a:spcPts val="1100"/>
              </a:spcBef>
              <a:spcAft>
                <a:spcPts val="0"/>
              </a:spcAft>
              <a:buNone/>
            </a:pPr>
            <a:r>
              <a:rPr lang="en-US" sz="1200" dirty="0">
                <a:latin typeface="Calibri"/>
                <a:ea typeface="Calibri"/>
                <a:cs typeface="Calibri"/>
                <a:sym typeface="Calibri"/>
              </a:rPr>
              <a:t/>
            </a:r>
            <a:br>
              <a:rPr lang="en-US" sz="1200" dirty="0">
                <a:latin typeface="Calibri"/>
                <a:ea typeface="Calibri"/>
                <a:cs typeface="Calibri"/>
                <a:sym typeface="Calibri"/>
              </a:rPr>
            </a:br>
            <a:r>
              <a:rPr lang="en-US" sz="2400" dirty="0"/>
              <a:t> </a:t>
            </a:r>
            <a:r>
              <a:rPr lang="en-US" sz="3200" dirty="0"/>
              <a:t>                       </a:t>
            </a:r>
            <a:endParaRPr sz="3200" dirty="0"/>
          </a:p>
        </p:txBody>
      </p:sp>
      <p:sp>
        <p:nvSpPr>
          <p:cNvPr id="388" name="Google Shape;388;p62"/>
          <p:cNvSpPr txBox="1"/>
          <p:nvPr/>
        </p:nvSpPr>
        <p:spPr>
          <a:xfrm>
            <a:off x="282600" y="3977175"/>
            <a:ext cx="11909400" cy="1015500"/>
          </a:xfrm>
          <a:prstGeom prst="rect">
            <a:avLst/>
          </a:prstGeom>
          <a:noFill/>
          <a:ln>
            <a:noFill/>
          </a:ln>
        </p:spPr>
        <p:txBody>
          <a:bodyPr spcFirstLastPara="1" wrap="square" lIns="91425" tIns="91425" rIns="91425" bIns="91425" anchor="t" anchorCtr="0">
            <a:noAutofit/>
          </a:bodyPr>
          <a:lstStyle/>
          <a:p>
            <a:pPr marL="0" lvl="0" indent="0" algn="ctr" rtl="0">
              <a:spcBef>
                <a:spcPts val="110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I can hear the noise in the hallway. </a:t>
            </a:r>
            <a:endParaRPr sz="3000" dirty="0">
              <a:solidFill>
                <a:schemeClr val="dk1"/>
              </a:solidFill>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3600" dirty="0">
              <a:solidFill>
                <a:schemeClr val="dk1"/>
              </a:solidFill>
              <a:latin typeface="Century Gothic"/>
              <a:ea typeface="Century Gothic"/>
              <a:cs typeface="Century Gothic"/>
              <a:sym typeface="Century Gothic"/>
            </a:endParaRPr>
          </a:p>
        </p:txBody>
      </p:sp>
      <p:sp>
        <p:nvSpPr>
          <p:cNvPr id="389" name="Google Shape;389;p62"/>
          <p:cNvSpPr txBox="1"/>
          <p:nvPr/>
        </p:nvSpPr>
        <p:spPr>
          <a:xfrm>
            <a:off x="3734850" y="2816063"/>
            <a:ext cx="50049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dirty="0"/>
          </a:p>
          <a:p>
            <a:pPr marL="0" lvl="0" indent="0" algn="l" rtl="0">
              <a:spcBef>
                <a:spcPts val="0"/>
              </a:spcBef>
              <a:spcAft>
                <a:spcPts val="0"/>
              </a:spcAft>
              <a:buClr>
                <a:schemeClr val="dk1"/>
              </a:buClr>
              <a:buSzPts val="1100"/>
              <a:buFont typeface="Arial"/>
              <a:buNone/>
            </a:pPr>
            <a:r>
              <a:rPr lang="en-US" sz="3300" b="1" dirty="0">
                <a:solidFill>
                  <a:srgbClr val="666666"/>
                </a:solidFill>
                <a:latin typeface="Century Gothic"/>
                <a:ea typeface="Century Gothic"/>
                <a:cs typeface="Century Gothic"/>
                <a:sym typeface="Century Gothic"/>
              </a:rPr>
              <a:t>hear			here</a:t>
            </a:r>
            <a:endParaRPr sz="3300" b="1" dirty="0">
              <a:solidFill>
                <a:srgbClr val="666666"/>
              </a:solidFill>
            </a:endParaRPr>
          </a:p>
        </p:txBody>
      </p:sp>
      <p:sp>
        <p:nvSpPr>
          <p:cNvPr id="390" name="Google Shape;390;p62"/>
          <p:cNvSpPr txBox="1"/>
          <p:nvPr/>
        </p:nvSpPr>
        <p:spPr>
          <a:xfrm>
            <a:off x="0" y="5283900"/>
            <a:ext cx="12192000" cy="763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I want to sit here beside you.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
                                        </p:tgtEl>
                                        <p:attrNameLst>
                                          <p:attrName>style.visibility</p:attrName>
                                        </p:attrNameLst>
                                      </p:cBhvr>
                                      <p:to>
                                        <p:strVal val="visible"/>
                                      </p:to>
                                    </p:set>
                                    <p:animEffect transition="in" filter="fade">
                                      <p:cBhvr>
                                        <p:cTn id="7" dur="1000"/>
                                        <p:tgtEl>
                                          <p:spTgt spid="3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8"/>
                                        </p:tgtEl>
                                        <p:attrNameLst>
                                          <p:attrName>style.visibility</p:attrName>
                                        </p:attrNameLst>
                                      </p:cBhvr>
                                      <p:to>
                                        <p:strVal val="visible"/>
                                      </p:to>
                                    </p:set>
                                    <p:animEffect transition="in" filter="fade">
                                      <p:cBhvr>
                                        <p:cTn id="12" dur="1000"/>
                                        <p:tgtEl>
                                          <p:spTgt spid="38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0"/>
                                        </p:tgtEl>
                                        <p:attrNameLst>
                                          <p:attrName>style.visibility</p:attrName>
                                        </p:attrNameLst>
                                      </p:cBhvr>
                                      <p:to>
                                        <p:strVal val="visible"/>
                                      </p:to>
                                    </p:set>
                                    <p:animEffect transition="in" filter="fade">
                                      <p:cBhvr>
                                        <p:cTn id="17" dur="1000"/>
                                        <p:tgtEl>
                                          <p:spTgt spid="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63"/>
          <p:cNvSpPr txBox="1">
            <a:spLocks noGrp="1"/>
          </p:cNvSpPr>
          <p:nvPr>
            <p:ph type="title"/>
          </p:nvPr>
        </p:nvSpPr>
        <p:spPr>
          <a:xfrm>
            <a:off x="514088" y="185737"/>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398" name="Google Shape;398;p63"/>
          <p:cNvSpPr txBox="1">
            <a:spLocks noGrp="1"/>
          </p:cNvSpPr>
          <p:nvPr>
            <p:ph type="body" idx="2"/>
          </p:nvPr>
        </p:nvSpPr>
        <p:spPr>
          <a:xfrm>
            <a:off x="514088" y="1101912"/>
            <a:ext cx="10796100" cy="5321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dirty="0">
                <a:solidFill>
                  <a:srgbClr val="000000"/>
                </a:solidFill>
              </a:rPr>
              <a:t>Teacher: </a:t>
            </a:r>
            <a:r>
              <a:rPr lang="en-US" dirty="0">
                <a:solidFill>
                  <a:srgbClr val="FF0000"/>
                </a:solidFill>
              </a:rPr>
              <a:t>“Can you read this fluently? Smoothly, with expression, please. Can you read it smoothly with expression and meaning?</a:t>
            </a:r>
            <a:r>
              <a:rPr lang="en-US" u="none" strike="noStrike" cap="none" dirty="0">
                <a:solidFill>
                  <a:srgbClr val="FF0000"/>
                </a:solidFill>
              </a:rPr>
              <a:t>”</a:t>
            </a:r>
            <a:endParaRPr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dirty="0">
                <a:solidFill>
                  <a:srgbClr val="000000"/>
                </a:solidFill>
              </a:rPr>
              <a:t>Students: </a:t>
            </a:r>
            <a:r>
              <a:rPr lang="en-US" dirty="0">
                <a:solidFill>
                  <a:srgbClr val="FF0000"/>
                </a:solidFill>
              </a:rPr>
              <a:t>“Yes, we’ll read it fluently. Not </a:t>
            </a:r>
            <a:r>
              <a:rPr lang="en-US" dirty="0" smtClean="0">
                <a:solidFill>
                  <a:srgbClr val="FF0000"/>
                </a:solidFill>
              </a:rPr>
              <a:t>too </a:t>
            </a:r>
            <a:r>
              <a:rPr lang="en-US" dirty="0">
                <a:solidFill>
                  <a:srgbClr val="FF0000"/>
                </a:solidFill>
              </a:rPr>
              <a:t>fast and not </a:t>
            </a:r>
            <a:r>
              <a:rPr lang="en-US" dirty="0" smtClean="0">
                <a:solidFill>
                  <a:srgbClr val="FF0000"/>
                </a:solidFill>
              </a:rPr>
              <a:t>too </a:t>
            </a:r>
            <a:r>
              <a:rPr lang="en-US" dirty="0">
                <a:solidFill>
                  <a:srgbClr val="FF0000"/>
                </a:solidFill>
              </a:rPr>
              <a:t>slow. Yes, we’ll read it fluently at just the right speed.” </a:t>
            </a:r>
            <a:endParaRPr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dirty="0">
                <a:solidFill>
                  <a:srgbClr val="000000"/>
                </a:solidFill>
              </a:rPr>
              <a:t>All together: </a:t>
            </a:r>
            <a:r>
              <a:rPr lang="en-US"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6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405" name="Google Shape;405;p6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06" name="Google Shape;406;p6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07" name="Google Shape;407;p64"/>
          <p:cNvPicPr preferRelativeResize="0"/>
          <p:nvPr/>
        </p:nvPicPr>
        <p:blipFill>
          <a:blip r:embed="rId4">
            <a:alphaModFix/>
          </a:blip>
          <a:stretch>
            <a:fillRect/>
          </a:stretch>
        </p:blipFill>
        <p:spPr>
          <a:xfrm>
            <a:off x="11024900" y="5685663"/>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384BB5-6B33-4271-A1E1-2DFEDD6689B9}"/>
</file>

<file path=customXml/itemProps2.xml><?xml version="1.0" encoding="utf-8"?>
<ds:datastoreItem xmlns:ds="http://schemas.openxmlformats.org/officeDocument/2006/customXml" ds:itemID="{11E8CFE3-24EE-496C-86AE-15389ABA5B31}"/>
</file>

<file path=customXml/itemProps3.xml><?xml version="1.0" encoding="utf-8"?>
<ds:datastoreItem xmlns:ds="http://schemas.openxmlformats.org/officeDocument/2006/customXml" ds:itemID="{4370B6E8-DE6F-44CF-99F4-B342A7735883}"/>
</file>

<file path=docProps/app.xml><?xml version="1.0" encoding="utf-8"?>
<Properties xmlns="http://schemas.openxmlformats.org/officeDocument/2006/extended-properties" xmlns:vt="http://schemas.openxmlformats.org/officeDocument/2006/docPropsVTypes">
  <TotalTime>19</TotalTime>
  <Words>3973</Words>
  <Application>Microsoft Office PowerPoint</Application>
  <PresentationFormat>Widescreen</PresentationFormat>
  <Paragraphs>361</Paragraphs>
  <Slides>15</Slides>
  <Notes>15</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15</vt:i4>
      </vt:variant>
    </vt:vector>
  </HeadingPairs>
  <TitlesOfParts>
    <vt:vector size="23" baseType="lpstr">
      <vt:lpstr>Calibri</vt:lpstr>
      <vt:lpstr>Century Gothic</vt:lpstr>
      <vt:lpstr>Times New Roman</vt:lpstr>
      <vt:lpstr>Arial</vt:lpstr>
      <vt:lpstr>Office Theme</vt:lpstr>
      <vt:lpstr>Office Theme</vt:lpstr>
      <vt:lpstr>Simple Light</vt:lpstr>
      <vt:lpstr>Office Theme</vt:lpstr>
      <vt:lpstr>Grade 2: Module 3: Part 2: Cycle 17: Lesson 84 Teacher slide, before teaching.</vt:lpstr>
      <vt:lpstr>Grade 2: Module 3: Part 2: Cycle 17: Lesson 84 Teacher slide, before teaching.</vt:lpstr>
      <vt:lpstr>Grade 2: Module 3: Part 2: Cycle 17: Lesson 84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Reflection Time </vt:lpstr>
      <vt:lpstr>Transition Song  </vt:lpstr>
      <vt:lpstr> Independent Work Learning Target</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17: Lesson 84 Teacher slide, before teaching.</dc:title>
  <dc:creator>nbravo</dc:creator>
  <cp:lastModifiedBy>Nicole Bravo</cp:lastModifiedBy>
  <cp:revision>5</cp:revision>
  <dcterms:modified xsi:type="dcterms:W3CDTF">2019-01-06T21:18:34Z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