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slideLayouts/slideLayout3.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3.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1E861AF-B890-4E5B-97F1-778C8407C002}">
  <a:tblStyle styleId="{91E861AF-B890-4E5B-97F1-778C8407C00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719" autoAdjust="0"/>
  </p:normalViewPr>
  <p:slideViewPr>
    <p:cSldViewPr snapToGrid="0">
      <p:cViewPr varScale="1">
        <p:scale>
          <a:sx n="98" d="100"/>
          <a:sy n="98" d="100"/>
        </p:scale>
        <p:origin x="-1400" y="-104"/>
      </p:cViewPr>
      <p:guideLst>
        <p:guide orient="horz" pos="1620"/>
        <p:guide pos="2880"/>
      </p:guideLst>
    </p:cSldViewPr>
  </p:slideViewPr>
  <p:notesTextViewPr>
    <p:cViewPr>
      <p:scale>
        <a:sx n="1" d="1"/>
        <a:sy n="1" d="1"/>
      </p:scale>
      <p:origin x="0" y="125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229424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726bed93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Whole Group Share (10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the Learning Targets (8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Mini Lesson: Criteria of a Supporting Research Question (17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Guided Practice: Developing a Supporting Research Question (8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Evaluate Resources in Research Folders (8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Debrief (4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 your resource for the gist in preparation for the next lesson.</a:t>
            </a:r>
            <a:r>
              <a:rPr lang="en" dirty="0"/>
              <a:t/>
            </a:r>
            <a:br>
              <a:rPr lang="en" dirty="0"/>
            </a:br>
            <a:endParaRPr dirty="0"/>
          </a:p>
        </p:txBody>
      </p:sp>
      <p:sp>
        <p:nvSpPr>
          <p:cNvPr id="208" name="Google Shape;208;g4726bed93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80122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726bed93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Unpacking the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out 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in this lesson they are going to learn how to create good supporting research questions and evaluate research resources to choose the most appropriate to answer a research question.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9" name="Google Shape;269;g4726bed931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1253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726bed93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t>
            </a:r>
            <a:r>
              <a:rPr lang="en" b="1" dirty="0">
                <a:solidFill>
                  <a:schemeClr val="dk1"/>
                </a:solidFill>
              </a:rPr>
              <a:t>A. Mini Lesson: Criteria of a Supporting Research Question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of your expectations for quiet movement before beginning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“Coming up with more specific questions to focus your research can help you find the right sources to use. It also helps you know exactly what you are looking for as you read a source. The purpose of the next activity—Which Question Is Best?—is to start thinking about the criteria of a good supporting research question.”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Question Set A </a:t>
            </a:r>
            <a:r>
              <a:rPr lang="en" sz="1200" dirty="0">
                <a:solidFill>
                  <a:schemeClr val="dk1"/>
                </a:solidFill>
                <a:latin typeface="Calibri"/>
                <a:ea typeface="Calibri"/>
                <a:cs typeface="Calibri"/>
                <a:sym typeface="Calibri"/>
              </a:rPr>
              <a:t>to half of the class and </a:t>
            </a:r>
            <a:r>
              <a:rPr lang="en" sz="1200" b="1" dirty="0">
                <a:solidFill>
                  <a:schemeClr val="dk1"/>
                </a:solidFill>
                <a:latin typeface="Calibri"/>
                <a:ea typeface="Calibri"/>
                <a:cs typeface="Calibri"/>
                <a:sym typeface="Calibri"/>
              </a:rPr>
              <a:t>Question Set B</a:t>
            </a:r>
            <a:r>
              <a:rPr lang="en" sz="1200" dirty="0">
                <a:solidFill>
                  <a:schemeClr val="dk1"/>
                </a:solidFill>
                <a:latin typeface="Calibri"/>
                <a:ea typeface="Calibri"/>
                <a:cs typeface="Calibri"/>
                <a:sym typeface="Calibri"/>
              </a:rPr>
              <a:t> to the other half of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invite students to read the directions listed beneath their questions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3-4 minutes to engage in the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class and instruct them to return to their seats.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follow the steps in the activity, determining which of the questions is better.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sentence stems or a word bank during this conversation.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6" name="Google Shape;276;g4726bed93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1070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861e44ed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 and Partners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t>
            </a:r>
            <a:r>
              <a:rPr lang="en" b="1" dirty="0">
                <a:solidFill>
                  <a:schemeClr val="dk1"/>
                </a:solidFill>
              </a:rPr>
              <a:t>A. Mini Lesson: Criteria of a Supporting Research Question </a:t>
            </a:r>
            <a:br>
              <a:rPr lang="en" b="1" dirty="0">
                <a:solidFill>
                  <a:schemeClr val="dk1"/>
                </a:solidFill>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Good Supporting Research Questions Are … anchor chart</a:t>
            </a:r>
            <a:r>
              <a:rPr lang="en" sz="1200" dirty="0">
                <a:solidFill>
                  <a:schemeClr val="dk1"/>
                </a:solidFill>
                <a:latin typeface="Calibri"/>
                <a:ea typeface="Calibri"/>
                <a:cs typeface="Calibri"/>
                <a:sym typeface="Calibri"/>
              </a:rPr>
              <a:t>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partnerships to share their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Good Supporting Research Questions Are …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student answers and this criteria list to explain the three key criteria for good supporting research questions.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provide answers related to the three criteria for good research questions</a:t>
            </a:r>
            <a:r>
              <a:rPr lang="en" sz="1200" b="0" dirty="0">
                <a:solidFill>
                  <a:schemeClr val="dk1"/>
                </a:solidFill>
                <a:latin typeface="Calibri"/>
                <a:ea typeface="Calibri"/>
                <a:cs typeface="Calibri"/>
                <a:sym typeface="Calibri"/>
              </a:rPr>
              <a:t>: focused, answerable, relevant.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sentence stems or a word bank during this conversation.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2" name="Google Shape;282;g4861e44ed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6875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726bed931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and Research Teams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Guided Practice: Developing a Supporting Research Question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have students grouped  into research teams made up of four students per team and post the teams list somewhere in the classroom. Students will work with these research teams throughout Unit 2. Considering using mixed-ability grouping to support all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the Numbered Heads checking for understanding technique to help teams decide which topic to research. Research teams assign each of the students a number, 1 through 4. Then the teacher calls out one of those numbers. The person with that number gets to make the choice first. The teacher then calls out the other numbers one at a time so each student can make his or her choice. This is a fair way of choosing topics within the research teams and can be repeated for the other three food chains.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research teams and invite students to quickly move to sit with their new research teams.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two or three students to share the question they drafted.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each question, ask the whole group: </a:t>
            </a:r>
            <a:r>
              <a:rPr lang="en" sz="1200" i="1" dirty="0">
                <a:solidFill>
                  <a:schemeClr val="dk1"/>
                </a:solidFill>
                <a:latin typeface="Calibri"/>
                <a:ea typeface="Calibri"/>
                <a:cs typeface="Calibri"/>
                <a:sym typeface="Calibri"/>
              </a:rPr>
              <a:t>“Does this supporting research question meet the criteria on the criteria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one or two students to explain their thinking.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any explanation you think is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list of supporting research questions, </a:t>
            </a:r>
            <a:r>
              <a:rPr lang="en" sz="1200" dirty="0">
                <a:solidFill>
                  <a:schemeClr val="dk1"/>
                </a:solidFill>
                <a:latin typeface="Calibri"/>
                <a:ea typeface="Calibri"/>
                <a:cs typeface="Calibri"/>
                <a:sym typeface="Calibri"/>
              </a:rPr>
              <a:t>organized by topic.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choose the question for their assigned topic that is closest to the one they created or that is the most interesting to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them to circle the question they choose.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they have chosen their question, invite students to Think-Pair-Share with an elbow partner about the following question:</a:t>
            </a:r>
            <a:r>
              <a:rPr lang="en" sz="1200" i="1" dirty="0">
                <a:solidFill>
                  <a:schemeClr val="dk1"/>
                </a:solidFill>
                <a:latin typeface="Calibri"/>
                <a:ea typeface="Calibri"/>
                <a:cs typeface="Calibri"/>
                <a:sym typeface="Calibri"/>
              </a:rPr>
              <a:t>“How does this question meet the criteria for a good supporting research question in our anchor chart?”</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provide explanations about the quality of their research question drafts that are related to the criteria on the anchor chart.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any students who need support drafting their research question to the “help desk”—a place in the classroom where the teacher or supporting adult is available to talk over students’ ideas with them.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0" name="Google Shape;290;g4726bed931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2419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726bed931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8</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Evaluate Resources in Research Folders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one </a:t>
            </a:r>
            <a:r>
              <a:rPr lang="en" sz="1200" b="1" dirty="0">
                <a:solidFill>
                  <a:schemeClr val="dk1"/>
                </a:solidFill>
                <a:latin typeface="Calibri"/>
                <a:ea typeface="Calibri"/>
                <a:cs typeface="Calibri"/>
                <a:sym typeface="Calibri"/>
              </a:rPr>
              <a:t>research folder </a:t>
            </a:r>
            <a:r>
              <a:rPr lang="en" sz="1200" dirty="0">
                <a:solidFill>
                  <a:schemeClr val="dk1"/>
                </a:solidFill>
                <a:latin typeface="Calibri"/>
                <a:ea typeface="Calibri"/>
                <a:cs typeface="Calibri"/>
                <a:sym typeface="Calibri"/>
              </a:rPr>
              <a:t>as a model, show students how they are organized.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displaying the </a:t>
            </a:r>
            <a:r>
              <a:rPr lang="en" sz="1200" b="1" dirty="0">
                <a:solidFill>
                  <a:schemeClr val="dk1"/>
                </a:solidFill>
                <a:latin typeface="Calibri"/>
                <a:ea typeface="Calibri"/>
                <a:cs typeface="Calibri"/>
                <a:sym typeface="Calibri"/>
              </a:rPr>
              <a:t>research folder </a:t>
            </a:r>
            <a:r>
              <a:rPr lang="en" sz="1200" dirty="0">
                <a:solidFill>
                  <a:schemeClr val="dk1"/>
                </a:solidFill>
                <a:latin typeface="Calibri"/>
                <a:ea typeface="Calibri"/>
                <a:cs typeface="Calibri"/>
                <a:sym typeface="Calibri"/>
              </a:rPr>
              <a:t>table of contents.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some topics have only one, but some topics have two articles and that it is up to the students to carefully choose which article of the two will best answer their supporting research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steps on the slide, inviting students to read along with you silently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 </a:t>
            </a:r>
            <a:r>
              <a:rPr lang="en-US" sz="1200" b="1" dirty="0" smtClean="0">
                <a:solidFill>
                  <a:schemeClr val="dk1"/>
                </a:solidFill>
                <a:latin typeface="Calibri"/>
                <a:ea typeface="Calibri"/>
                <a:cs typeface="Calibri"/>
                <a:sym typeface="Calibri"/>
              </a:rPr>
              <a:t>f</a:t>
            </a:r>
            <a:r>
              <a:rPr lang="en" sz="1200" b="1" dirty="0" smtClean="0">
                <a:solidFill>
                  <a:schemeClr val="dk1"/>
                </a:solidFill>
                <a:latin typeface="Calibri"/>
                <a:ea typeface="Calibri"/>
                <a:cs typeface="Calibri"/>
                <a:sym typeface="Calibri"/>
              </a:rPr>
              <a:t>olders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there are two </a:t>
            </a:r>
            <a:r>
              <a:rPr lang="en" sz="1200" b="1" dirty="0">
                <a:solidFill>
                  <a:schemeClr val="dk1"/>
                </a:solidFill>
                <a:latin typeface="Calibri"/>
                <a:ea typeface="Calibri"/>
                <a:cs typeface="Calibri"/>
                <a:sym typeface="Calibri"/>
              </a:rPr>
              <a:t>research folders </a:t>
            </a:r>
            <a:r>
              <a:rPr lang="en" sz="1200" dirty="0">
                <a:solidFill>
                  <a:schemeClr val="dk1"/>
                </a:solidFill>
                <a:latin typeface="Calibri"/>
                <a:ea typeface="Calibri"/>
                <a:cs typeface="Calibri"/>
                <a:sym typeface="Calibri"/>
              </a:rPr>
              <a:t>with two articles (‘CAFOs’ and ‘Antibiotics and the Meat Industry’), invite students to pair up within their teams to follow the posted steps to evaluate the resources in those two folders against the questions the students responsible for researching those topics have generated.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time, you might allow students to read aloud to one another as needed. In addition, if articles are available in electronic form, some students might use technology to hear them for the gist.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9" name="Google Shape;299;g4726bed931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7032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726bed931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a:t>
            </a:r>
            <a:r>
              <a:rPr lang="en-US" sz="1200" b="1" dirty="0" smtClean="0">
                <a:solidFill>
                  <a:schemeClr val="dk1"/>
                </a:solidFill>
                <a:latin typeface="Calibri"/>
                <a:ea typeface="Calibri"/>
                <a:cs typeface="Calibri"/>
                <a:sym typeface="Calibri"/>
              </a:rPr>
              <a:t>-6</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Debrief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again, direct students to the large</a:t>
            </a:r>
            <a:r>
              <a:rPr lang="en" sz="1200" b="1" dirty="0">
                <a:solidFill>
                  <a:schemeClr val="dk1"/>
                </a:solidFill>
                <a:latin typeface="Calibri"/>
                <a:ea typeface="Calibri"/>
                <a:cs typeface="Calibri"/>
                <a:sym typeface="Calibri"/>
              </a:rPr>
              <a:t> researcher’s roadmap</a:t>
            </a:r>
            <a:r>
              <a:rPr lang="en" sz="1200" dirty="0">
                <a:solidFill>
                  <a:schemeClr val="dk1"/>
                </a:solidFill>
                <a:latin typeface="Calibri"/>
                <a:ea typeface="Calibri"/>
                <a:cs typeface="Calibri"/>
                <a:sym typeface="Calibri"/>
              </a:rPr>
              <a:t> posted on the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throughout the unit, anchor charts for specific research skills will be posted next to the roadmap. These are the skills they will be assessed on in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this debrief, they will add to the </a:t>
            </a:r>
            <a:r>
              <a:rPr lang="en" sz="1200" b="1" dirty="0">
                <a:solidFill>
                  <a:schemeClr val="dk1"/>
                </a:solidFill>
                <a:latin typeface="Calibri"/>
                <a:ea typeface="Calibri"/>
                <a:cs typeface="Calibri"/>
                <a:sym typeface="Calibri"/>
              </a:rPr>
              <a:t>Good Supporting Research Questions Are …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the answer to the second question, add to the </a:t>
            </a:r>
            <a:r>
              <a:rPr lang="en" sz="1200" b="1" dirty="0">
                <a:solidFill>
                  <a:schemeClr val="dk1"/>
                </a:solidFill>
                <a:latin typeface="Calibri"/>
                <a:ea typeface="Calibri"/>
                <a:cs typeface="Calibri"/>
                <a:sym typeface="Calibri"/>
              </a:rPr>
              <a:t>Good Supporting Research Questions Are …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the chart write:</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“Focused on a particular aspect of your topic (consequences)”</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“Answerable”</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“Relevant to the topic” </a:t>
            </a:r>
            <a:endParaRPr sz="1200" b="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we use supporting research </a:t>
            </a:r>
            <a:r>
              <a:rPr lang="en" sz="1200" b="0" dirty="0">
                <a:solidFill>
                  <a:schemeClr val="dk1"/>
                </a:solidFill>
                <a:latin typeface="Calibri"/>
                <a:ea typeface="Calibri"/>
                <a:cs typeface="Calibri"/>
                <a:sym typeface="Calibri"/>
              </a:rPr>
              <a:t>questions to focus or guide our research.</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say that a good supporting research question is relevant, focused, and answerable.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6" name="Google Shape;306;g4726bed93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9182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726bed931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to hear their articles for the gist.</a:t>
            </a:r>
            <a:endParaRPr sz="1200" dirty="0">
              <a:solidFill>
                <a:schemeClr val="dk1"/>
              </a:solidFill>
              <a:latin typeface="Calibri"/>
              <a:ea typeface="Calibri"/>
              <a:cs typeface="Calibri"/>
              <a:sym typeface="Calibri"/>
            </a:endParaRPr>
          </a:p>
        </p:txBody>
      </p:sp>
      <p:sp>
        <p:nvSpPr>
          <p:cNvPr id="313" name="Google Shape;313;g4726bed931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6130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89be72b6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g489be72b6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0" name="Google Shape;320;g489be72b6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5941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8627ff8e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Note: There are a lot of supporting materials for this lesson. Therefore, there are two slides in this lesson for materials and classroom preparation. Many of the materials are for the </a:t>
            </a:r>
            <a:r>
              <a:rPr lang="en" sz="1200" b="1" dirty="0">
                <a:solidFill>
                  <a:schemeClr val="dk1"/>
                </a:solidFill>
                <a:latin typeface="Calibri"/>
                <a:ea typeface="Calibri"/>
                <a:cs typeface="Calibri"/>
                <a:sym typeface="Calibri"/>
              </a:rPr>
              <a:t>research folders</a:t>
            </a:r>
            <a:r>
              <a:rPr lang="en" sz="1200" dirty="0">
                <a:solidFill>
                  <a:schemeClr val="dk1"/>
                </a:solidFill>
                <a:latin typeface="Calibri"/>
                <a:ea typeface="Calibri"/>
                <a:cs typeface="Calibri"/>
                <a:sym typeface="Calibri"/>
              </a:rPr>
              <a:t>. Separate the materials for the </a:t>
            </a:r>
            <a:r>
              <a:rPr lang="en" sz="1200" b="1" dirty="0">
                <a:solidFill>
                  <a:schemeClr val="dk1"/>
                </a:solidFill>
                <a:latin typeface="Calibri"/>
                <a:ea typeface="Calibri"/>
                <a:cs typeface="Calibri"/>
                <a:sym typeface="Calibri"/>
              </a:rPr>
              <a:t>research folders </a:t>
            </a:r>
            <a:r>
              <a:rPr lang="en" sz="1200" dirty="0">
                <a:solidFill>
                  <a:schemeClr val="dk1"/>
                </a:solidFill>
                <a:latin typeface="Calibri"/>
                <a:ea typeface="Calibri"/>
                <a:cs typeface="Calibri"/>
                <a:sym typeface="Calibri"/>
              </a:rPr>
              <a:t>from the other resources to make this more manageable.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folder</a:t>
            </a:r>
            <a:r>
              <a:rPr lang="en" sz="1200" dirty="0">
                <a:solidFill>
                  <a:schemeClr val="dk1"/>
                </a:solidFill>
                <a:latin typeface="Calibri"/>
                <a:ea typeface="Calibri"/>
                <a:cs typeface="Calibri"/>
                <a:sym typeface="Calibri"/>
              </a:rPr>
              <a:t> (one per research team and one for display; put together by teacher) containing: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Table of contents (one per research folder)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Glossary of terms for research articles (one set per research folder)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Articles (enough of each article for one per student)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research folders </a:t>
            </a:r>
            <a:r>
              <a:rPr lang="en" sz="1200" dirty="0">
                <a:solidFill>
                  <a:schemeClr val="dk1"/>
                </a:solidFill>
                <a:latin typeface="Calibri"/>
                <a:ea typeface="Calibri"/>
                <a:cs typeface="Calibri"/>
                <a:sym typeface="Calibri"/>
              </a:rPr>
              <a:t>(one per research team) by placing one copy of each article (see research folder table of contents), one copy of the table of contents, and one glossary in each folder. All items can be found in supporting materials.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this food chain (industrial), students are given </a:t>
            </a:r>
            <a:r>
              <a:rPr lang="en" sz="1200" b="1" dirty="0">
                <a:solidFill>
                  <a:schemeClr val="dk1"/>
                </a:solidFill>
                <a:latin typeface="Calibri"/>
                <a:ea typeface="Calibri"/>
                <a:cs typeface="Calibri"/>
                <a:sym typeface="Calibri"/>
              </a:rPr>
              <a:t>research folders </a:t>
            </a:r>
            <a:r>
              <a:rPr lang="en" sz="1200" dirty="0">
                <a:solidFill>
                  <a:schemeClr val="dk1"/>
                </a:solidFill>
                <a:latin typeface="Calibri"/>
                <a:ea typeface="Calibri"/>
                <a:cs typeface="Calibri"/>
                <a:sym typeface="Calibri"/>
              </a:rPr>
              <a:t>containing research resources. There are two reasons for this. First, it allows students to work with high-quality supporting research questions before they write their own to use with the next food chain. And secondly, it ensures that the supporting research questions match the resources provided in the </a:t>
            </a:r>
            <a:r>
              <a:rPr lang="en" sz="1200" b="1" dirty="0">
                <a:solidFill>
                  <a:schemeClr val="dk1"/>
                </a:solidFill>
                <a:latin typeface="Calibri"/>
                <a:ea typeface="Calibri"/>
                <a:cs typeface="Calibri"/>
                <a:sym typeface="Calibri"/>
              </a:rPr>
              <a:t>research folders</a:t>
            </a:r>
            <a:r>
              <a:rPr lang="en" sz="1200" dirty="0">
                <a:solidFill>
                  <a:schemeClr val="dk1"/>
                </a:solidFill>
                <a:latin typeface="Calibri"/>
                <a:ea typeface="Calibri"/>
                <a:cs typeface="Calibri"/>
                <a:sym typeface="Calibri"/>
              </a:rPr>
              <a:t>. In the three other food chains, students will find their own resources on the internet to answer their own supporting research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Two of the </a:t>
            </a:r>
            <a:r>
              <a:rPr lang="en" sz="1200" b="1" dirty="0">
                <a:solidFill>
                  <a:schemeClr val="dk1"/>
                </a:solidFill>
                <a:latin typeface="Calibri"/>
                <a:ea typeface="Calibri"/>
                <a:cs typeface="Calibri"/>
                <a:sym typeface="Calibri"/>
              </a:rPr>
              <a:t>research folders </a:t>
            </a:r>
            <a:r>
              <a:rPr lang="en" sz="1200" dirty="0">
                <a:solidFill>
                  <a:schemeClr val="dk1"/>
                </a:solidFill>
                <a:latin typeface="Calibri"/>
                <a:ea typeface="Calibri"/>
                <a:cs typeface="Calibri"/>
                <a:sym typeface="Calibri"/>
              </a:rPr>
              <a:t>each contain two articles (‘CAFOs’ and ‘Antibiotics and the Meat Industry’), while the other two only contain one article in each. In order for students to have the opportunity to evaluate resources to choose the most appropriate to answer a research question, they pair up within teams to evaluate the resources in the folders with two articles.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8627ff8e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8016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726bed93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Cascading Consequences chart </a:t>
            </a:r>
            <a:r>
              <a:rPr lang="en" sz="1200" dirty="0">
                <a:solidFill>
                  <a:schemeClr val="dk1"/>
                </a:solidFill>
                <a:latin typeface="Calibri"/>
                <a:ea typeface="Calibri"/>
                <a:cs typeface="Calibri"/>
                <a:sym typeface="Calibri"/>
              </a:rPr>
              <a:t>with additional text excerpts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(one per student and a larger version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 Set A</a:t>
            </a:r>
            <a:r>
              <a:rPr lang="en" sz="1200" dirty="0">
                <a:solidFill>
                  <a:schemeClr val="dk1"/>
                </a:solidFill>
                <a:latin typeface="Calibri"/>
                <a:ea typeface="Calibri"/>
                <a:cs typeface="Calibri"/>
                <a:sym typeface="Calibri"/>
              </a:rPr>
              <a:t> (one for half of the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 Set B</a:t>
            </a:r>
            <a:r>
              <a:rPr lang="en" sz="1200" dirty="0">
                <a:solidFill>
                  <a:schemeClr val="dk1"/>
                </a:solidFill>
                <a:latin typeface="Calibri"/>
                <a:ea typeface="Calibri"/>
                <a:cs typeface="Calibri"/>
                <a:sym typeface="Calibri"/>
              </a:rPr>
              <a:t> (one for the other half of the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Good Supporting Research Questions Are … anchor chart </a:t>
            </a:r>
            <a:r>
              <a:rPr lang="en" sz="1200" dirty="0">
                <a:solidFill>
                  <a:schemeClr val="dk1"/>
                </a:solidFill>
                <a:latin typeface="Calibri"/>
                <a:ea typeface="Calibri"/>
                <a:cs typeface="Calibri"/>
                <a:sym typeface="Calibri"/>
              </a:rPr>
              <a:t>(one for display; see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 of supporting research questions</a:t>
            </a:r>
            <a:r>
              <a:rPr lang="en" sz="1200" dirty="0">
                <a:solidFill>
                  <a:schemeClr val="dk1"/>
                </a:solidFill>
                <a:latin typeface="Calibri"/>
                <a:ea typeface="Calibri"/>
                <a:cs typeface="Calibri"/>
                <a:sym typeface="Calibri"/>
              </a:rPr>
              <a:t> (one per student)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Cascading Consequences charts</a:t>
            </a:r>
            <a:r>
              <a:rPr lang="en" sz="1200" dirty="0">
                <a:solidFill>
                  <a:schemeClr val="dk1"/>
                </a:solidFill>
                <a:latin typeface="Calibri"/>
                <a:ea typeface="Calibri"/>
                <a:cs typeface="Calibri"/>
                <a:sym typeface="Calibri"/>
              </a:rPr>
              <a:t> (students’ own developed on blank paper, and one developed on chart paper with the whole group;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distributed to each student in Unit 1)</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a classroom wall, near the focus question (posted in Lesson 1), post the research question</a:t>
            </a:r>
            <a:r>
              <a:rPr lang="en" sz="1200" i="0" dirty="0">
                <a:solidFill>
                  <a:schemeClr val="dk1"/>
                </a:solidFill>
                <a:latin typeface="Calibri"/>
                <a:ea typeface="Calibri"/>
                <a:cs typeface="Calibri"/>
                <a:sym typeface="Calibri"/>
              </a:rPr>
              <a:t>: What are the consequences of each of Michael Pollan’s four food chains?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Group students into research teams made up of four students per team and post the teams list somewhere in the classroom. Students will work with these research teams throughout Unit 2. </a:t>
            </a:r>
            <a:r>
              <a:rPr lang="en" sz="1200" dirty="0" smtClean="0">
                <a:solidFill>
                  <a:schemeClr val="dk1"/>
                </a:solidFill>
                <a:latin typeface="Calibri"/>
                <a:ea typeface="Calibri"/>
                <a:cs typeface="Calibri"/>
                <a:sym typeface="Calibri"/>
              </a:rPr>
              <a:t>Consider </a:t>
            </a:r>
            <a:r>
              <a:rPr lang="en" sz="1200" dirty="0">
                <a:solidFill>
                  <a:schemeClr val="dk1"/>
                </a:solidFill>
                <a:latin typeface="Calibri"/>
                <a:ea typeface="Calibri"/>
                <a:cs typeface="Calibri"/>
                <a:sym typeface="Calibri"/>
              </a:rPr>
              <a:t>using mixed-ability grouping to support all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putting </a:t>
            </a:r>
            <a:r>
              <a:rPr lang="en" sz="1200" b="1" dirty="0">
                <a:solidFill>
                  <a:schemeClr val="dk1"/>
                </a:solidFill>
                <a:latin typeface="Calibri"/>
                <a:ea typeface="Calibri"/>
                <a:cs typeface="Calibri"/>
                <a:sym typeface="Calibri"/>
              </a:rPr>
              <a:t>Question Set A</a:t>
            </a:r>
            <a:r>
              <a:rPr lang="en" sz="1200" dirty="0">
                <a:solidFill>
                  <a:schemeClr val="dk1"/>
                </a:solidFill>
                <a:latin typeface="Calibri"/>
                <a:ea typeface="Calibri"/>
                <a:cs typeface="Calibri"/>
                <a:sym typeface="Calibri"/>
              </a:rPr>
              <a:t> on paper that is a different color from that used for </a:t>
            </a:r>
            <a:r>
              <a:rPr lang="en" sz="1200" b="1" dirty="0">
                <a:solidFill>
                  <a:schemeClr val="dk1"/>
                </a:solidFill>
                <a:latin typeface="Calibri"/>
                <a:ea typeface="Calibri"/>
                <a:cs typeface="Calibri"/>
                <a:sym typeface="Calibri"/>
              </a:rPr>
              <a:t>Question Set B</a:t>
            </a:r>
            <a:r>
              <a:rPr lang="en" sz="1200" dirty="0">
                <a:solidFill>
                  <a:schemeClr val="dk1"/>
                </a:solidFill>
                <a:latin typeface="Calibri"/>
                <a:ea typeface="Calibri"/>
                <a:cs typeface="Calibri"/>
                <a:sym typeface="Calibri"/>
              </a:rPr>
              <a:t>. This will help students find a partner more easily.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(see supporting materials) is a tool that will be referred to throughout the unit to help students understand how the steps they take are part of a larger research process. Consider posting a large version of the </a:t>
            </a:r>
            <a:r>
              <a:rPr lang="en" sz="1200" b="1" dirty="0">
                <a:solidFill>
                  <a:schemeClr val="dk1"/>
                </a:solidFill>
                <a:latin typeface="Calibri"/>
                <a:ea typeface="Calibri"/>
                <a:cs typeface="Calibri"/>
                <a:sym typeface="Calibri"/>
              </a:rPr>
              <a:t>researcher’s roadmap </a:t>
            </a:r>
            <a:r>
              <a:rPr lang="en" sz="1200" dirty="0">
                <a:solidFill>
                  <a:schemeClr val="dk1"/>
                </a:solidFill>
                <a:latin typeface="Calibri"/>
                <a:ea typeface="Calibri"/>
                <a:cs typeface="Calibri"/>
                <a:sym typeface="Calibri"/>
              </a:rPr>
              <a:t>on your classroom wall, either by using a large-scale printer/copier or by hand-writing on large paper.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726bed93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472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726bed93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articles that will be included in the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 </a:t>
            </a:r>
            <a:r>
              <a:rPr lang="en-US" sz="1200" b="1" dirty="0" smtClean="0">
                <a:solidFill>
                  <a:schemeClr val="dk1"/>
                </a:solidFill>
                <a:latin typeface="Calibri"/>
                <a:ea typeface="Calibri"/>
                <a:cs typeface="Calibri"/>
                <a:sym typeface="Calibri"/>
              </a:rPr>
              <a:t>f</a:t>
            </a:r>
            <a:r>
              <a:rPr lang="en" sz="1200" b="1" dirty="0" smtClean="0">
                <a:solidFill>
                  <a:schemeClr val="dk1"/>
                </a:solidFill>
                <a:latin typeface="Calibri"/>
                <a:ea typeface="Calibri"/>
                <a:cs typeface="Calibri"/>
                <a:sym typeface="Calibri"/>
              </a:rPr>
              <a:t>olders </a:t>
            </a:r>
            <a:r>
              <a:rPr lang="en" sz="1200" dirty="0">
                <a:solidFill>
                  <a:schemeClr val="dk1"/>
                </a:solidFill>
                <a:latin typeface="Calibri"/>
                <a:ea typeface="Calibri"/>
                <a:cs typeface="Calibri"/>
                <a:sym typeface="Calibri"/>
              </a:rPr>
              <a:t>(see supporting materials)</a:t>
            </a:r>
            <a:br>
              <a:rPr lang="en" sz="1200" dirty="0">
                <a:solidFill>
                  <a:schemeClr val="dk1"/>
                </a:solidFill>
                <a:latin typeface="Calibri"/>
                <a:ea typeface="Calibri"/>
                <a:cs typeface="Calibri"/>
                <a:sym typeface="Calibri"/>
              </a:rPr>
            </a:b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Numbered Heads (if you choose to use this during Work Time B)</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6" name="Google Shape;226;g4726bed93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4203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4726bed93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2" name="Google Shape;232;g4726bed93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370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726bed931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726bed931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96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726bed931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Whole Group Share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class version will not be as detailed as the </a:t>
            </a:r>
            <a:r>
              <a:rPr lang="en" sz="1200" b="1" dirty="0">
                <a:solidFill>
                  <a:schemeClr val="dk1"/>
                </a:solidFill>
                <a:latin typeface="Calibri"/>
                <a:ea typeface="Calibri"/>
                <a:cs typeface="Calibri"/>
                <a:sym typeface="Calibri"/>
              </a:rPr>
              <a:t>Industrial Food Chain Cascading Consequences chart </a:t>
            </a:r>
            <a:r>
              <a:rPr lang="en" sz="1200" dirty="0">
                <a:solidFill>
                  <a:schemeClr val="dk1"/>
                </a:solidFill>
                <a:latin typeface="Calibri"/>
                <a:ea typeface="Calibri"/>
                <a:cs typeface="Calibri"/>
                <a:sym typeface="Calibri"/>
              </a:rPr>
              <a:t>with additional text excerpts </a:t>
            </a:r>
            <a:r>
              <a:rPr lang="en" sz="1200" b="1" dirty="0">
                <a:solidFill>
                  <a:schemeClr val="dk1"/>
                </a:solidFill>
                <a:latin typeface="Calibri"/>
                <a:ea typeface="Calibri"/>
                <a:cs typeface="Calibri"/>
                <a:sym typeface="Calibri"/>
              </a:rPr>
              <a:t>(for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four students (one from each text excerpt) to share out one branch that they added to the</a:t>
            </a:r>
            <a:r>
              <a:rPr lang="en" sz="1200" b="1" dirty="0">
                <a:solidFill>
                  <a:schemeClr val="dk1"/>
                </a:solidFill>
                <a:latin typeface="Calibri"/>
                <a:ea typeface="Calibri"/>
                <a:cs typeface="Calibri"/>
                <a:sym typeface="Calibri"/>
              </a:rPr>
              <a:t> Cascading Consequences chart</a:t>
            </a:r>
            <a:r>
              <a:rPr lang="en" sz="1200" dirty="0">
                <a:solidFill>
                  <a:schemeClr val="dk1"/>
                </a:solidFill>
                <a:latin typeface="Calibri"/>
                <a:ea typeface="Calibri"/>
                <a:cs typeface="Calibri"/>
                <a:sym typeface="Calibri"/>
              </a:rPr>
              <a:t> for homework with an explanation of why they connected the boxes the way they did.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an example of how you want their share-out to sound. For example, you might say: </a:t>
            </a:r>
            <a:r>
              <a:rPr lang="en" sz="1200" i="1" dirty="0">
                <a:solidFill>
                  <a:schemeClr val="dk1"/>
                </a:solidFill>
                <a:latin typeface="Calibri"/>
                <a:ea typeface="Calibri"/>
                <a:cs typeface="Calibri"/>
                <a:sym typeface="Calibri"/>
              </a:rPr>
              <a:t>“I read Excerpt 2, pages 31–39. One branch I added started with the box ‘Depends highly on fossil fuels,’ from page 31. I put it coming directly from the Industrial Food Chain box because it means that the entire food chain depends on fossil fuels. I added just one other box to the branch: ‘Industrial farms are not efficient in terms of calories in vs. calories out,’ from page 32. This is a direct effect of the use of fossil fuels, so it comes from that box.”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they share, add the boxes to the class chart. When you ask students to share out, they should NOT report every box they added, because this will take too long. They will report just one branch of their chart, and you will add those boxes to the class chart you have displayed.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all students to add the same boxes to their own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consequences should be cascading—one main consequence, which then causes another consequence, and another, and so on and so forth.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following consequences should definitely be added to the class chart because they are the topics that students will research later in the lesson using their </a:t>
            </a:r>
            <a:r>
              <a:rPr lang="en" sz="1200" b="1" dirty="0">
                <a:solidFill>
                  <a:schemeClr val="dk1"/>
                </a:solidFill>
                <a:latin typeface="Calibri"/>
                <a:ea typeface="Calibri"/>
                <a:cs typeface="Calibri"/>
                <a:sym typeface="Calibri"/>
              </a:rPr>
              <a:t>research folders</a:t>
            </a:r>
            <a:r>
              <a:rPr lang="en" sz="1200" dirty="0">
                <a:solidFill>
                  <a:schemeClr val="dk1"/>
                </a:solidFill>
                <a:latin typeface="Calibri"/>
                <a:ea typeface="Calibri"/>
                <a:cs typeface="Calibri"/>
                <a:sym typeface="Calibri"/>
              </a:rPr>
              <a:t>. In the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with additional text excerpts </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they are outlined with a thick black border.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these boxes are not added by the four students who share out, add them now and direct students to refer to the appropriate pages of </a:t>
            </a:r>
            <a:r>
              <a:rPr lang="en" sz="1200" i="1" dirty="0">
                <a:solidFill>
                  <a:schemeClr val="dk1"/>
                </a:solidFill>
                <a:latin typeface="Calibri"/>
                <a:ea typeface="Calibri"/>
                <a:cs typeface="Calibri"/>
                <a:sym typeface="Calibri"/>
              </a:rPr>
              <a:t>The Omnivore’s Dilemma</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guide students carefully in adding to the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Cattle raised on CAFOs (Concentrated Animal Feeding Operations)</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Companies create genetically modified seed (GMO) to increase yields </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Government policies keep prices of corn low</a:t>
            </a:r>
            <a:endParaRPr sz="1200" b="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Antibiotics are given</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Industrial Food Chain Cascading Consequences chart </a:t>
            </a:r>
            <a:r>
              <a:rPr lang="en" sz="1200" dirty="0">
                <a:solidFill>
                  <a:schemeClr val="dk1"/>
                </a:solidFill>
                <a:latin typeface="Calibri"/>
                <a:ea typeface="Calibri"/>
                <a:cs typeface="Calibri"/>
                <a:sym typeface="Calibri"/>
              </a:rPr>
              <a:t>with additional text excerpts </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gives an idea of what students might have added for homework.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Mixed-ability grouping of students for discussion about research, cascading consequences, and stakeholders will provide a collaborative and supportive structure. Determine these groups ahead of time. You might also decide to create homogeneous groups, which allows advanced learners to interact with similar peers while the teacher works directly with those who need it most.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7" name="Google Shape;247;g4726bed931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0497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861e44ed4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Unpacking the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following materials should be posted for student reference during this part of the lesson: learning targets, the focus question from Lesson 1, the research question, and the </a:t>
            </a:r>
            <a:r>
              <a:rPr lang="en" sz="1200" b="1" dirty="0">
                <a:solidFill>
                  <a:schemeClr val="dk1"/>
                </a:solidFill>
                <a:latin typeface="Calibri"/>
                <a:ea typeface="Calibri"/>
                <a:cs typeface="Calibri"/>
                <a:sym typeface="Calibri"/>
              </a:rPr>
              <a:t>researcher’s roadmap.</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the difference in terms. The focus question is the question students answer in a position speech at the end of the unit and in a position paper in Unit 3. The research question (What are the consequences of each of Michael Pollan’s four food chains?) sets the purpose for the research and thinking students do throughout the unit. The supporting research questions are different for each student and each food chain. These questions provide students with a focus to both find a source and guide their reading.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the focus question posted in the classroom—the question they will be answering at the end of this unit in a speech and in the next unit in a position paper—and read it aloud:</a:t>
            </a:r>
            <a:r>
              <a:rPr lang="en" sz="1200" i="1" dirty="0">
                <a:solidFill>
                  <a:schemeClr val="dk1"/>
                </a:solidFill>
                <a:latin typeface="Calibri"/>
                <a:ea typeface="Calibri"/>
                <a:cs typeface="Calibri"/>
                <a:sym typeface="Calibri"/>
              </a:rPr>
              <a:t> “Which of Michael Pollan’s four food chains would best feed all the people in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purpose of the</a:t>
            </a:r>
            <a:r>
              <a:rPr lang="en" sz="1200" b="1" dirty="0">
                <a:solidFill>
                  <a:schemeClr val="dk1"/>
                </a:solidFill>
                <a:latin typeface="Calibri"/>
                <a:ea typeface="Calibri"/>
                <a:cs typeface="Calibri"/>
                <a:sym typeface="Calibri"/>
              </a:rPr>
              <a:t> Cascading Consequences charts </a:t>
            </a:r>
            <a:r>
              <a:rPr lang="en" sz="1200" dirty="0">
                <a:solidFill>
                  <a:schemeClr val="dk1"/>
                </a:solidFill>
                <a:latin typeface="Calibri"/>
                <a:ea typeface="Calibri"/>
                <a:cs typeface="Calibri"/>
                <a:sym typeface="Calibri"/>
              </a:rPr>
              <a:t>and the research they are doing is to gather evidence to be able to answer this question orally at the end of Unit 2 and in writing in Unit 3.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 help them answer this focus question through research in this unit, they are going to answer the following research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research question now posted in the classroom, and read it aloud: </a:t>
            </a:r>
            <a:r>
              <a:rPr lang="en" sz="1200" i="1" dirty="0">
                <a:solidFill>
                  <a:schemeClr val="dk1"/>
                </a:solidFill>
                <a:latin typeface="Calibri"/>
                <a:ea typeface="Calibri"/>
                <a:cs typeface="Calibri"/>
                <a:sym typeface="Calibri"/>
              </a:rPr>
              <a:t>“What are the consequences of each of Michael Pollan’s four food chains?”</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4" name="Google Shape;254;g4861e44ed4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1316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861e44ed4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Unpacking the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and direct students’ attention to the large </a:t>
            </a:r>
            <a:r>
              <a:rPr lang="en" sz="1200" b="1" dirty="0">
                <a:solidFill>
                  <a:schemeClr val="dk1"/>
                </a:solidFill>
                <a:latin typeface="Calibri"/>
                <a:ea typeface="Calibri"/>
                <a:cs typeface="Calibri"/>
                <a:sym typeface="Calibri"/>
              </a:rPr>
              <a:t>researcher’s roadmap </a:t>
            </a:r>
            <a:r>
              <a:rPr lang="en" sz="1200" dirty="0">
                <a:solidFill>
                  <a:schemeClr val="dk1"/>
                </a:solidFill>
                <a:latin typeface="Calibri"/>
                <a:ea typeface="Calibri"/>
                <a:cs typeface="Calibri"/>
                <a:sym typeface="Calibri"/>
              </a:rPr>
              <a:t>posted on the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 to share their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with an elbow partner:</a:t>
            </a:r>
            <a:r>
              <a:rPr lang="en" sz="1200" i="1" dirty="0">
                <a:solidFill>
                  <a:schemeClr val="dk1"/>
                </a:solidFill>
                <a:latin typeface="Calibri"/>
                <a:ea typeface="Calibri"/>
                <a:cs typeface="Calibri"/>
                <a:sym typeface="Calibri"/>
              </a:rPr>
              <a:t> “What steps have we already accomplished? Where do you think we need to go next?”</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the class has set a purpose for their research with the research question that they used with </a:t>
            </a: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in the last lesson to gather background information on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and that they now need to generate supporting research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might benefit from seeing a graphic representation of each of the four food chains. If you create these, keep them visible throughout the unit.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focus students who need additional support on one section of the </a:t>
            </a:r>
            <a:r>
              <a:rPr lang="en" sz="1200" b="1" dirty="0">
                <a:solidFill>
                  <a:schemeClr val="dk1"/>
                </a:solidFill>
                <a:latin typeface="Calibri"/>
                <a:ea typeface="Calibri"/>
                <a:cs typeface="Calibri"/>
                <a:sym typeface="Calibri"/>
              </a:rPr>
              <a:t>researcher’s roadmap </a:t>
            </a:r>
            <a:r>
              <a:rPr lang="en" sz="1200" dirty="0">
                <a:solidFill>
                  <a:schemeClr val="dk1"/>
                </a:solidFill>
                <a:latin typeface="Calibri"/>
                <a:ea typeface="Calibri"/>
                <a:cs typeface="Calibri"/>
                <a:sym typeface="Calibri"/>
              </a:rPr>
              <a:t>at a time.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0" name="Google Shape;260;g4861e44ed4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7717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50-60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Introduce the research process students will use throughout the unit.</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Focus on the skill of writing supporting research questions. </a:t>
            </a:r>
            <a:endParaRPr sz="1600">
              <a:latin typeface="Century Gothic"/>
              <a:ea typeface="Century Gothic"/>
              <a:cs typeface="Century Gothic"/>
              <a:sym typeface="Century Gothic"/>
            </a:endParaRPr>
          </a:p>
          <a:p>
            <a:pPr marL="45720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develop a supporting research question to help me focus my research.</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evaluate research sources to choose the most appropriate one to answer my supporting research question.</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72" name="Google Shape;272;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develop a supporting research question </a:t>
            </a:r>
            <a:r>
              <a:rPr lang="en" sz="2400" dirty="0">
                <a:latin typeface="Century Gothic"/>
                <a:ea typeface="Century Gothic"/>
                <a:cs typeface="Century Gothic"/>
                <a:sym typeface="Century Gothic"/>
              </a:rPr>
              <a:t>to help me focus my </a:t>
            </a:r>
            <a:r>
              <a:rPr lang="en" sz="2400" dirty="0" smtClean="0">
                <a:latin typeface="Century Gothic"/>
                <a:ea typeface="Century Gothic"/>
                <a:cs typeface="Century Gothic"/>
                <a:sym typeface="Century Gothic"/>
              </a:rPr>
              <a:t>research.</a:t>
            </a:r>
            <a:endParaRPr lang="en" sz="2400" dirty="0">
              <a:latin typeface="Century Gothic"/>
              <a:ea typeface="Century Gothic"/>
              <a:cs typeface="Century Gothic"/>
              <a:sym typeface="Century Gothic"/>
            </a:endParaRPr>
          </a:p>
          <a:p>
            <a:pPr marL="457200" lvl="0" indent="-361950" algn="l" rtl="0">
              <a:spcBef>
                <a:spcPts val="800"/>
              </a:spcBef>
              <a:spcAft>
                <a:spcPts val="0"/>
              </a:spcAft>
              <a:buSzPts val="2100"/>
              <a:buAutoNum type="arabicPeriod"/>
            </a:pPr>
            <a:endParaRPr lang="en" sz="2400" dirty="0">
              <a:latin typeface="Century Gothic"/>
              <a:ea typeface="Century Gothic"/>
              <a:cs typeface="Century Gothic"/>
              <a:sym typeface="Century Gothic"/>
            </a:endParaRPr>
          </a:p>
          <a:p>
            <a:pPr marL="457200" lvl="0" indent="-361950" algn="l" rtl="0">
              <a:spcBef>
                <a:spcPts val="800"/>
              </a:spcBef>
              <a:spcAft>
                <a:spcPts val="0"/>
              </a:spcAft>
              <a:buSzPts val="2100"/>
              <a:buAutoNum type="arabicPeriod"/>
            </a:pPr>
            <a:r>
              <a:rPr lang="en" sz="2400" dirty="0" smtClean="0">
                <a:latin typeface="Century Gothic"/>
                <a:ea typeface="Century Gothic"/>
                <a:cs typeface="Century Gothic"/>
                <a:sym typeface="Century Gothic"/>
              </a:rPr>
              <a:t>I </a:t>
            </a:r>
            <a:r>
              <a:rPr lang="en" sz="2400" dirty="0">
                <a:latin typeface="Century Gothic"/>
                <a:ea typeface="Century Gothic"/>
                <a:cs typeface="Century Gothic"/>
                <a:sym typeface="Century Gothic"/>
              </a:rPr>
              <a:t>can </a:t>
            </a:r>
            <a:r>
              <a:rPr lang="en" sz="2400" i="1" dirty="0">
                <a:latin typeface="Century Gothic"/>
                <a:ea typeface="Century Gothic"/>
                <a:cs typeface="Century Gothic"/>
                <a:sym typeface="Century Gothic"/>
              </a:rPr>
              <a:t>evaluate research sources</a:t>
            </a:r>
            <a:r>
              <a:rPr lang="en" sz="2400" dirty="0">
                <a:latin typeface="Century Gothic"/>
                <a:ea typeface="Century Gothic"/>
                <a:cs typeface="Century Gothic"/>
                <a:sym typeface="Century Gothic"/>
              </a:rPr>
              <a:t> to choose the most appropriate one to answer my supporting research question.</a:t>
            </a:r>
            <a:r>
              <a:rPr lang="en" dirty="0"/>
              <a:t/>
            </a:r>
            <a:br>
              <a:rPr lang="en" dirty="0"/>
            </a:br>
            <a:endParaRPr dirty="0"/>
          </a:p>
        </p:txBody>
      </p:sp>
      <p:pic>
        <p:nvPicPr>
          <p:cNvPr id="273" name="Google Shape;273;p46"/>
          <p:cNvPicPr preferRelativeResize="0"/>
          <p:nvPr/>
        </p:nvPicPr>
        <p:blipFill>
          <a:blip r:embed="rId3">
            <a:alphaModFix/>
          </a:blip>
          <a:stretch>
            <a:fillRect/>
          </a:stretch>
        </p:blipFill>
        <p:spPr>
          <a:xfrm>
            <a:off x="8316686" y="4352847"/>
            <a:ext cx="691279" cy="5595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Determine Which Question is Best</a:t>
            </a:r>
            <a:endParaRPr sz="3000" i="0" u="none" strike="noStrike" cap="none">
              <a:solidFill>
                <a:schemeClr val="dk1"/>
              </a:solidFill>
              <a:latin typeface="Century Gothic"/>
              <a:ea typeface="Century Gothic"/>
              <a:cs typeface="Century Gothic"/>
              <a:sym typeface="Century Gothic"/>
            </a:endParaRPr>
          </a:p>
        </p:txBody>
      </p:sp>
      <p:sp>
        <p:nvSpPr>
          <p:cNvPr id="279" name="Google Shape;279;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dirty="0">
                <a:latin typeface="Century Gothic"/>
                <a:ea typeface="Century Gothic"/>
                <a:cs typeface="Century Gothic"/>
                <a:sym typeface="Century Gothic"/>
              </a:rPr>
              <a:t>Step 1: Move around the room to find a partner who has a different question set from yours. (If you have </a:t>
            </a:r>
            <a:r>
              <a:rPr lang="en" sz="1800" b="1" dirty="0">
                <a:latin typeface="Century Gothic"/>
                <a:ea typeface="Century Gothic"/>
                <a:cs typeface="Century Gothic"/>
                <a:sym typeface="Century Gothic"/>
              </a:rPr>
              <a:t>Question Set A</a:t>
            </a:r>
            <a:r>
              <a:rPr lang="en" sz="1800" dirty="0">
                <a:latin typeface="Century Gothic"/>
                <a:ea typeface="Century Gothic"/>
                <a:cs typeface="Century Gothic"/>
                <a:sym typeface="Century Gothic"/>
              </a:rPr>
              <a:t>, your partner should have </a:t>
            </a:r>
            <a:r>
              <a:rPr lang="en" sz="1800" b="1" dirty="0">
                <a:latin typeface="Century Gothic"/>
                <a:ea typeface="Century Gothic"/>
                <a:cs typeface="Century Gothic"/>
                <a:sym typeface="Century Gothic"/>
              </a:rPr>
              <a:t>Question Set B</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800" dirty="0">
                <a:latin typeface="Century Gothic"/>
                <a:ea typeface="Century Gothic"/>
                <a:cs typeface="Century Gothic"/>
                <a:sym typeface="Century Gothic"/>
              </a:rPr>
              <a:t>Step 2: With your partner, take turns reading Question 1 aloud.</a:t>
            </a:r>
            <a:endParaRPr sz="18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800" dirty="0">
                <a:latin typeface="Century Gothic"/>
                <a:ea typeface="Century Gothic"/>
                <a:cs typeface="Century Gothic"/>
                <a:sym typeface="Century Gothic"/>
              </a:rPr>
              <a:t>Step 3: Discuss which question is the better supporting research question for your work and why.</a:t>
            </a: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dirty="0"/>
              <a:t> </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Determine the Criteria for a Good Research Question</a:t>
            </a:r>
            <a:endParaRPr sz="2800" i="0" u="none" strike="noStrike" cap="none">
              <a:solidFill>
                <a:schemeClr val="dk1"/>
              </a:solidFill>
              <a:latin typeface="Century Gothic"/>
              <a:ea typeface="Century Gothic"/>
              <a:cs typeface="Century Gothic"/>
              <a:sym typeface="Century Gothic"/>
            </a:endParaRPr>
          </a:p>
        </p:txBody>
      </p:sp>
      <p:sp>
        <p:nvSpPr>
          <p:cNvPr id="285" name="Google Shape;285;p48"/>
          <p:cNvSpPr txBox="1">
            <a:spLocks noGrp="1"/>
          </p:cNvSpPr>
          <p:nvPr>
            <p:ph type="body" idx="1"/>
          </p:nvPr>
        </p:nvSpPr>
        <p:spPr>
          <a:xfrm>
            <a:off x="171025" y="1573050"/>
            <a:ext cx="7407000" cy="31035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Think-Pair-Share with an elbow partner:</a:t>
            </a:r>
            <a:endParaRPr sz="2400">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240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Char char="●"/>
            </a:pPr>
            <a:r>
              <a:rPr lang="en" sz="2400">
                <a:latin typeface="Century Gothic"/>
                <a:ea typeface="Century Gothic"/>
                <a:cs typeface="Century Gothic"/>
                <a:sym typeface="Century Gothic"/>
              </a:rPr>
              <a:t>What makes a good supporting research question and why?</a:t>
            </a:r>
            <a:endParaRPr sz="2400">
              <a:latin typeface="Century Gothic"/>
              <a:ea typeface="Century Gothic"/>
              <a:cs typeface="Century Gothic"/>
              <a:sym typeface="Century Gothic"/>
            </a:endParaRPr>
          </a:p>
        </p:txBody>
      </p:sp>
      <p:pic>
        <p:nvPicPr>
          <p:cNvPr id="6" name="Google Shape;266;p45"/>
          <p:cNvPicPr preferRelativeResize="0"/>
          <p:nvPr/>
        </p:nvPicPr>
        <p:blipFill>
          <a:blip r:embed="rId3">
            <a:alphaModFix/>
          </a:blip>
          <a:stretch>
            <a:fillRect/>
          </a:stretch>
        </p:blipFill>
        <p:spPr>
          <a:xfrm>
            <a:off x="8526236" y="4343403"/>
            <a:ext cx="594900" cy="612793"/>
          </a:xfrm>
          <a:prstGeom prst="rect">
            <a:avLst/>
          </a:prstGeom>
          <a:noFill/>
          <a:ln>
            <a:noFill/>
          </a:ln>
        </p:spPr>
      </p:pic>
      <p:pic>
        <p:nvPicPr>
          <p:cNvPr id="7" name="Google Shape;265;p45"/>
          <p:cNvPicPr preferRelativeResize="0"/>
          <p:nvPr/>
        </p:nvPicPr>
        <p:blipFill>
          <a:blip r:embed="rId4">
            <a:alphaModFix/>
          </a:blip>
          <a:stretch>
            <a:fillRect/>
          </a:stretch>
        </p:blipFill>
        <p:spPr>
          <a:xfrm>
            <a:off x="8164286" y="4385573"/>
            <a:ext cx="488014" cy="52845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Draft a Supporting Research Question</a:t>
            </a:r>
            <a:endParaRPr sz="3000" i="0" u="none" strike="noStrike" cap="none">
              <a:solidFill>
                <a:schemeClr val="dk1"/>
              </a:solidFill>
              <a:latin typeface="Century Gothic"/>
              <a:ea typeface="Century Gothic"/>
              <a:cs typeface="Century Gothic"/>
              <a:sym typeface="Century Gothic"/>
            </a:endParaRPr>
          </a:p>
        </p:txBody>
      </p:sp>
      <p:sp>
        <p:nvSpPr>
          <p:cNvPr id="293" name="Google Shape;293;p49"/>
          <p:cNvSpPr txBox="1">
            <a:spLocks noGrp="1"/>
          </p:cNvSpPr>
          <p:nvPr>
            <p:ph type="body" idx="1"/>
          </p:nvPr>
        </p:nvSpPr>
        <p:spPr>
          <a:xfrm>
            <a:off x="366275" y="1268050"/>
            <a:ext cx="8529900" cy="33903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latin typeface="Century Gothic"/>
                <a:ea typeface="Century Gothic"/>
                <a:cs typeface="Century Gothic"/>
                <a:sym typeface="Century Gothic"/>
              </a:rPr>
              <a:t>Consult with you research team to decide who will be responsible for researching each of the four topics:</a:t>
            </a:r>
            <a:endParaRPr sz="1800" dirty="0">
              <a:latin typeface="Century Gothic"/>
              <a:ea typeface="Century Gothic"/>
              <a:cs typeface="Century Gothic"/>
              <a:sym typeface="Century Gothic"/>
            </a:endParaRPr>
          </a:p>
          <a:p>
            <a:pPr marL="457200" lvl="0" indent="-342900" algn="l" rtl="0">
              <a:spcBef>
                <a:spcPts val="800"/>
              </a:spcBef>
              <a:spcAft>
                <a:spcPts val="0"/>
              </a:spcAft>
              <a:buSzPts val="1800"/>
              <a:buChar char="●"/>
            </a:pPr>
            <a:r>
              <a:rPr lang="en" sz="1800" dirty="0">
                <a:latin typeface="Century Gothic"/>
                <a:ea typeface="Century Gothic"/>
                <a:cs typeface="Century Gothic"/>
                <a:sym typeface="Century Gothic"/>
              </a:rPr>
              <a:t>CAFOs (Concentrated Animal Feeding </a:t>
            </a:r>
            <a:r>
              <a:rPr lang="en" sz="1800" dirty="0" smtClean="0">
                <a:latin typeface="Century Gothic"/>
                <a:ea typeface="Century Gothic"/>
                <a:cs typeface="Century Gothic"/>
                <a:sym typeface="Century Gothic"/>
              </a:rPr>
              <a:t>Operations</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Char char="●"/>
            </a:pPr>
            <a:r>
              <a:rPr lang="en" sz="1800" dirty="0">
                <a:latin typeface="Century Gothic"/>
                <a:ea typeface="Century Gothic"/>
                <a:cs typeface="Century Gothic"/>
                <a:sym typeface="Century Gothic"/>
              </a:rPr>
              <a:t>Genetically Modified Seed</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Char char="●"/>
            </a:pPr>
            <a:r>
              <a:rPr lang="en" sz="1800" dirty="0">
                <a:latin typeface="Century Gothic"/>
                <a:ea typeface="Century Gothic"/>
                <a:cs typeface="Century Gothic"/>
                <a:sym typeface="Century Gothic"/>
              </a:rPr>
              <a:t>Cheap Food and Farm Subsidies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Char char="●"/>
            </a:pPr>
            <a:r>
              <a:rPr lang="en" sz="1800" dirty="0">
                <a:latin typeface="Century Gothic"/>
                <a:ea typeface="Century Gothic"/>
                <a:cs typeface="Century Gothic"/>
                <a:sym typeface="Century Gothic"/>
              </a:rPr>
              <a:t>Antibiotics and the Meat Industry</a:t>
            </a:r>
            <a:endParaRPr sz="1800" dirty="0">
              <a:latin typeface="Century Gothic"/>
              <a:ea typeface="Century Gothic"/>
              <a:cs typeface="Century Gothic"/>
              <a:sym typeface="Century Gothic"/>
            </a:endParaRPr>
          </a:p>
          <a:p>
            <a:pPr marL="0" lvl="0" indent="0" algn="l" rtl="0">
              <a:spcBef>
                <a:spcPts val="800"/>
              </a:spcBef>
              <a:spcAft>
                <a:spcPts val="0"/>
              </a:spcAft>
              <a:buNone/>
            </a:pPr>
            <a:r>
              <a:rPr lang="en" sz="1800" dirty="0">
                <a:latin typeface="Century Gothic"/>
                <a:ea typeface="Century Gothic"/>
                <a:cs typeface="Century Gothic"/>
                <a:sym typeface="Century Gothic"/>
              </a:rPr>
              <a:t>Now, draft a supporting research question for the topic you have been assigned by your research team.</a:t>
            </a:r>
            <a:endParaRPr sz="1800" dirty="0">
              <a:latin typeface="Century Gothic"/>
              <a:ea typeface="Century Gothic"/>
              <a:cs typeface="Century Gothic"/>
              <a:sym typeface="Century Gothic"/>
            </a:endParaRPr>
          </a:p>
          <a:p>
            <a:pPr marL="0" lvl="0" indent="0" algn="l" rtl="0">
              <a:spcBef>
                <a:spcPts val="800"/>
              </a:spcBef>
              <a:spcAft>
                <a:spcPts val="0"/>
              </a:spcAft>
              <a:buNone/>
            </a:pPr>
            <a:r>
              <a:rPr lang="en" sz="1800" dirty="0">
                <a:latin typeface="Century Gothic"/>
                <a:ea typeface="Century Gothic"/>
                <a:cs typeface="Century Gothic"/>
                <a:sym typeface="Century Gothic"/>
              </a:rPr>
              <a:t>As you write your question, keep in mind the </a:t>
            </a:r>
            <a:r>
              <a:rPr lang="en" sz="1800" b="1" dirty="0">
                <a:latin typeface="Century Gothic"/>
                <a:ea typeface="Century Gothic"/>
                <a:cs typeface="Century Gothic"/>
                <a:sym typeface="Century Gothic"/>
              </a:rPr>
              <a:t>Good Supporting Research Questions Are … anchor chart.</a:t>
            </a:r>
            <a:r>
              <a:rPr lang="en" sz="1800" b="1" dirty="0"/>
              <a:t/>
            </a:r>
            <a:br>
              <a:rPr lang="en" sz="1800" b="1" dirty="0"/>
            </a:br>
            <a:endParaRPr sz="1800" b="1" dirty="0"/>
          </a:p>
        </p:txBody>
      </p:sp>
      <p:pic>
        <p:nvPicPr>
          <p:cNvPr id="295" name="Google Shape;295;p49"/>
          <p:cNvPicPr preferRelativeResize="0"/>
          <p:nvPr/>
        </p:nvPicPr>
        <p:blipFill>
          <a:blip r:embed="rId3">
            <a:alphaModFix/>
          </a:blip>
          <a:stretch>
            <a:fillRect/>
          </a:stretch>
        </p:blipFill>
        <p:spPr>
          <a:xfrm>
            <a:off x="7572061" y="4385710"/>
            <a:ext cx="592225" cy="560972"/>
          </a:xfrm>
          <a:prstGeom prst="rect">
            <a:avLst/>
          </a:prstGeom>
          <a:noFill/>
          <a:ln>
            <a:noFill/>
          </a:ln>
        </p:spPr>
      </p:pic>
      <p:pic>
        <p:nvPicPr>
          <p:cNvPr id="7" name="Google Shape;266;p45"/>
          <p:cNvPicPr preferRelativeResize="0"/>
          <p:nvPr/>
        </p:nvPicPr>
        <p:blipFill>
          <a:blip r:embed="rId4">
            <a:alphaModFix/>
          </a:blip>
          <a:stretch>
            <a:fillRect/>
          </a:stretch>
        </p:blipFill>
        <p:spPr>
          <a:xfrm>
            <a:off x="8526236" y="4343403"/>
            <a:ext cx="594900" cy="612793"/>
          </a:xfrm>
          <a:prstGeom prst="rect">
            <a:avLst/>
          </a:prstGeom>
          <a:noFill/>
          <a:ln>
            <a:noFill/>
          </a:ln>
        </p:spPr>
      </p:pic>
      <p:pic>
        <p:nvPicPr>
          <p:cNvPr id="8" name="Google Shape;265;p45"/>
          <p:cNvPicPr preferRelativeResize="0"/>
          <p:nvPr/>
        </p:nvPicPr>
        <p:blipFill>
          <a:blip r:embed="rId5">
            <a:alphaModFix/>
          </a:blip>
          <a:stretch>
            <a:fillRect/>
          </a:stretch>
        </p:blipFill>
        <p:spPr>
          <a:xfrm>
            <a:off x="8164286" y="4385573"/>
            <a:ext cx="488014" cy="52845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Research Resources</a:t>
            </a:r>
            <a:endParaRPr sz="3300" i="0" u="none" strike="noStrike" cap="none">
              <a:solidFill>
                <a:schemeClr val="dk1"/>
              </a:solidFill>
              <a:latin typeface="Century Gothic"/>
              <a:ea typeface="Century Gothic"/>
              <a:cs typeface="Century Gothic"/>
              <a:sym typeface="Century Gothic"/>
            </a:endParaRPr>
          </a:p>
        </p:txBody>
      </p:sp>
      <p:sp>
        <p:nvSpPr>
          <p:cNvPr id="302" name="Google Shape;302;p50"/>
          <p:cNvSpPr txBox="1">
            <a:spLocks noGrp="1"/>
          </p:cNvSpPr>
          <p:nvPr>
            <p:ph type="body" idx="1"/>
          </p:nvPr>
        </p:nvSpPr>
        <p:spPr>
          <a:xfrm>
            <a:off x="238125" y="1165038"/>
            <a:ext cx="4832400" cy="35619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Step 1: Scan the title, headings, picture (if any), and general structure of the article. </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Step 2: Based on the text features, choose the article that seems like it will best answer your supporting research question.</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Step 3: Read the first couple of paragraphs for the gist. If the first couple of paragraphs  </a:t>
            </a:r>
            <a:r>
              <a:rPr lang="en" sz="1600" dirty="0" smtClean="0">
                <a:latin typeface="Century Gothic"/>
                <a:ea typeface="Century Gothic"/>
                <a:cs typeface="Century Gothic"/>
                <a:sym typeface="Century Gothic"/>
              </a:rPr>
              <a:t>contain </a:t>
            </a:r>
            <a:r>
              <a:rPr lang="en" sz="1600" dirty="0">
                <a:latin typeface="Century Gothic"/>
                <a:ea typeface="Century Gothic"/>
                <a:cs typeface="Century Gothic"/>
                <a:sym typeface="Century Gothic"/>
              </a:rPr>
              <a:t>possible answers to your supporting research question, keep it. If not, choose the other article. </a:t>
            </a:r>
            <a:endParaRPr sz="1600" dirty="0">
              <a:latin typeface="Century Gothic"/>
              <a:ea typeface="Century Gothic"/>
              <a:cs typeface="Century Gothic"/>
              <a:sym typeface="Century Gothic"/>
            </a:endParaRPr>
          </a:p>
        </p:txBody>
      </p:sp>
      <p:pic>
        <p:nvPicPr>
          <p:cNvPr id="303" name="Google Shape;303;p50"/>
          <p:cNvPicPr preferRelativeResize="0"/>
          <p:nvPr/>
        </p:nvPicPr>
        <p:blipFill>
          <a:blip r:embed="rId3">
            <a:alphaModFix/>
          </a:blip>
          <a:stretch>
            <a:fillRect/>
          </a:stretch>
        </p:blipFill>
        <p:spPr>
          <a:xfrm>
            <a:off x="5238150" y="1434951"/>
            <a:ext cx="3790075" cy="26704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Today’s Learning</a:t>
            </a:r>
            <a:endParaRPr sz="3300" i="0" u="none" strike="noStrike" cap="none">
              <a:solidFill>
                <a:schemeClr val="dk1"/>
              </a:solidFill>
              <a:latin typeface="Century Gothic"/>
              <a:ea typeface="Century Gothic"/>
              <a:cs typeface="Century Gothic"/>
              <a:sym typeface="Century Gothic"/>
            </a:endParaRPr>
          </a:p>
        </p:txBody>
      </p:sp>
      <p:sp>
        <p:nvSpPr>
          <p:cNvPr id="309" name="Google Shape;309;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Today’s Learning Targets were:</a:t>
            </a:r>
            <a:endParaRPr sz="1800">
              <a:latin typeface="Century Gothic"/>
              <a:ea typeface="Century Gothic"/>
              <a:cs typeface="Century Gothic"/>
              <a:sym typeface="Century Gothic"/>
            </a:endParaRPr>
          </a:p>
          <a:p>
            <a:pPr marL="457200" lvl="0" indent="-342900" algn="l" rtl="0">
              <a:spcBef>
                <a:spcPts val="800"/>
              </a:spcBef>
              <a:spcAft>
                <a:spcPts val="0"/>
              </a:spcAft>
              <a:buSzPts val="1800"/>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develop a supporting research question </a:t>
            </a:r>
            <a:r>
              <a:rPr lang="en" sz="1800">
                <a:latin typeface="Century Gothic"/>
                <a:ea typeface="Century Gothic"/>
                <a:cs typeface="Century Gothic"/>
                <a:sym typeface="Century Gothic"/>
              </a:rPr>
              <a:t>to help me focus my research.</a:t>
            </a:r>
            <a:endParaRPr sz="1800">
              <a:latin typeface="Century Gothic"/>
              <a:ea typeface="Century Gothic"/>
              <a:cs typeface="Century Gothic"/>
              <a:sym typeface="Century Gothic"/>
            </a:endParaRPr>
          </a:p>
          <a:p>
            <a:pPr marL="457200" lvl="0" indent="-342900" algn="l" rtl="0">
              <a:spcBef>
                <a:spcPts val="0"/>
              </a:spcBef>
              <a:spcAft>
                <a:spcPts val="0"/>
              </a:spcAft>
              <a:buSzPts val="1800"/>
              <a:buAutoNum type="arabicPeriod"/>
            </a:pPr>
            <a:r>
              <a:rPr lang="en" sz="1800">
                <a:latin typeface="Century Gothic"/>
                <a:ea typeface="Century Gothic"/>
                <a:cs typeface="Century Gothic"/>
                <a:sym typeface="Century Gothic"/>
              </a:rPr>
              <a:t>I can </a:t>
            </a:r>
            <a:r>
              <a:rPr lang="en" sz="1800" i="1">
                <a:latin typeface="Century Gothic"/>
                <a:ea typeface="Century Gothic"/>
                <a:cs typeface="Century Gothic"/>
                <a:sym typeface="Century Gothic"/>
              </a:rPr>
              <a:t>evaluate research sources</a:t>
            </a:r>
            <a:r>
              <a:rPr lang="en" sz="1800">
                <a:latin typeface="Century Gothic"/>
                <a:ea typeface="Century Gothic"/>
                <a:cs typeface="Century Gothic"/>
                <a:sym typeface="Century Gothic"/>
              </a:rPr>
              <a:t> to choose the most appropriate one to answer my supporting research question.</a:t>
            </a: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Think-Pair-Share:</a:t>
            </a:r>
            <a:endParaRPr sz="1800">
              <a:latin typeface="Century Gothic"/>
              <a:ea typeface="Century Gothic"/>
              <a:cs typeface="Century Gothic"/>
              <a:sym typeface="Century Gothic"/>
            </a:endParaRPr>
          </a:p>
          <a:p>
            <a:pPr marL="457200" lvl="0" indent="-342900" algn="l" rtl="0">
              <a:spcBef>
                <a:spcPts val="800"/>
              </a:spcBef>
              <a:spcAft>
                <a:spcPts val="0"/>
              </a:spcAft>
              <a:buSzPts val="1800"/>
              <a:buFont typeface="Century Gothic"/>
              <a:buChar char="•"/>
            </a:pPr>
            <a:r>
              <a:rPr lang="en" sz="1800">
                <a:latin typeface="Century Gothic"/>
                <a:ea typeface="Century Gothic"/>
                <a:cs typeface="Century Gothic"/>
                <a:sym typeface="Century Gothic"/>
              </a:rPr>
              <a:t>Why do we use supporting research questions in our research?</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What makes a good supporting research question?</a:t>
            </a:r>
            <a:endParaRPr sz="1800">
              <a:latin typeface="Century Gothic"/>
              <a:ea typeface="Century Gothic"/>
              <a:cs typeface="Century Gothic"/>
              <a:sym typeface="Century Gothic"/>
            </a:endParaRPr>
          </a:p>
        </p:txBody>
      </p:sp>
      <p:pic>
        <p:nvPicPr>
          <p:cNvPr id="310" name="Google Shape;310;p51"/>
          <p:cNvPicPr preferRelativeResize="0"/>
          <p:nvPr/>
        </p:nvPicPr>
        <p:blipFill>
          <a:blip r:embed="rId3">
            <a:alphaModFix/>
          </a:blip>
          <a:stretch>
            <a:fillRect/>
          </a:stretch>
        </p:blipFill>
        <p:spPr>
          <a:xfrm>
            <a:off x="8515350" y="4373419"/>
            <a:ext cx="505579" cy="518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16" name="Google Shape;316;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Read your resource for the gist in preparation for the next lesson.</a:t>
            </a:r>
            <a:endParaRPr sz="240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3" name="Google Shape;323;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24" name="Google Shape;324;p53"/>
          <p:cNvGraphicFramePr/>
          <p:nvPr/>
        </p:nvGraphicFramePr>
        <p:xfrm>
          <a:off x="577216" y="1385887"/>
          <a:ext cx="7989600" cy="3230175"/>
        </p:xfrm>
        <a:graphic>
          <a:graphicData uri="http://schemas.openxmlformats.org/drawingml/2006/table">
            <a:tbl>
              <a:tblPr firstRow="1" bandRow="1">
                <a:noFill/>
                <a:tableStyleId>{91E861AF-B890-4E5B-97F1-778C8407C002}</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2: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Research folder </a:t>
            </a:r>
            <a:r>
              <a:rPr lang="en" sz="1800">
                <a:latin typeface="Century Gothic"/>
                <a:ea typeface="Century Gothic"/>
                <a:cs typeface="Century Gothic"/>
                <a:sym typeface="Century Gothic"/>
              </a:rPr>
              <a:t>(one per research team and one for display; put together by teacher) containing:</a:t>
            </a:r>
            <a:endParaRPr sz="1800">
              <a:latin typeface="Century Gothic"/>
              <a:ea typeface="Century Gothic"/>
              <a:cs typeface="Century Gothic"/>
              <a:sym typeface="Century Gothic"/>
            </a:endParaRPr>
          </a:p>
          <a:p>
            <a:pPr marL="914400" lvl="1" indent="-317500" algn="l" rtl="0">
              <a:spcBef>
                <a:spcPts val="0"/>
              </a:spcBef>
              <a:spcAft>
                <a:spcPts val="0"/>
              </a:spcAft>
              <a:buSzPts val="1400"/>
              <a:buFont typeface="Century Gothic"/>
              <a:buChar char="○"/>
            </a:pPr>
            <a:r>
              <a:rPr lang="en" sz="1800">
                <a:latin typeface="Century Gothic"/>
                <a:ea typeface="Century Gothic"/>
                <a:cs typeface="Century Gothic"/>
                <a:sym typeface="Century Gothic"/>
              </a:rPr>
              <a:t>Table of contents (one per research folder)</a:t>
            </a:r>
            <a:endParaRPr>
              <a:latin typeface="Century Gothic"/>
              <a:ea typeface="Century Gothic"/>
              <a:cs typeface="Century Gothic"/>
              <a:sym typeface="Century Gothic"/>
            </a:endParaRPr>
          </a:p>
          <a:p>
            <a:pPr marL="914400" lvl="1" indent="-317500" algn="l" rtl="0">
              <a:spcBef>
                <a:spcPts val="0"/>
              </a:spcBef>
              <a:spcAft>
                <a:spcPts val="0"/>
              </a:spcAft>
              <a:buSzPts val="1400"/>
              <a:buFont typeface="Century Gothic"/>
              <a:buChar char="○"/>
            </a:pPr>
            <a:r>
              <a:rPr lang="en" sz="1800">
                <a:latin typeface="Century Gothic"/>
                <a:ea typeface="Century Gothic"/>
                <a:cs typeface="Century Gothic"/>
                <a:sym typeface="Century Gothic"/>
              </a:rPr>
              <a:t>Glossary of terms for research articles (one set per research folder)</a:t>
            </a:r>
            <a:endParaRPr>
              <a:latin typeface="Century Gothic"/>
              <a:ea typeface="Century Gothic"/>
              <a:cs typeface="Century Gothic"/>
              <a:sym typeface="Century Gothic"/>
            </a:endParaRPr>
          </a:p>
          <a:p>
            <a:pPr marL="914400" lvl="1" indent="-317500" algn="l" rtl="0">
              <a:spcBef>
                <a:spcPts val="0"/>
              </a:spcBef>
              <a:spcAft>
                <a:spcPts val="0"/>
              </a:spcAft>
              <a:buSzPts val="1400"/>
              <a:buFont typeface="Century Gothic"/>
              <a:buChar char="○"/>
            </a:pPr>
            <a:r>
              <a:rPr lang="en" sz="1800">
                <a:latin typeface="Century Gothic"/>
                <a:ea typeface="Century Gothic"/>
                <a:cs typeface="Century Gothic"/>
                <a:sym typeface="Century Gothic"/>
              </a:rPr>
              <a:t>Articles (enough of each article for one per student)</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2: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17500" algn="l" rtl="0">
              <a:spcBef>
                <a:spcPts val="1000"/>
              </a:spcBef>
              <a:spcAft>
                <a:spcPts val="0"/>
              </a:spcAft>
              <a:buSzPts val="1400"/>
              <a:buFont typeface="Century Gothic"/>
              <a:buChar char="●"/>
            </a:pPr>
            <a:r>
              <a:rPr lang="en" sz="1400" b="1">
                <a:latin typeface="Century Gothic"/>
                <a:ea typeface="Century Gothic"/>
                <a:cs typeface="Century Gothic"/>
                <a:sym typeface="Century Gothic"/>
              </a:rPr>
              <a:t>Researcher’s roadmap</a:t>
            </a:r>
            <a:r>
              <a:rPr lang="en" sz="1400">
                <a:latin typeface="Century Gothic"/>
                <a:ea typeface="Century Gothic"/>
                <a:cs typeface="Century Gothic"/>
                <a:sym typeface="Century Gothic"/>
              </a:rPr>
              <a:t> (one per student and a larger version to display)</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a:latin typeface="Century Gothic"/>
                <a:ea typeface="Century Gothic"/>
                <a:cs typeface="Century Gothic"/>
                <a:sym typeface="Century Gothic"/>
              </a:rPr>
              <a:t>Question Set A</a:t>
            </a:r>
            <a:r>
              <a:rPr lang="en" sz="1400">
                <a:latin typeface="Century Gothic"/>
                <a:ea typeface="Century Gothic"/>
                <a:cs typeface="Century Gothic"/>
                <a:sym typeface="Century Gothic"/>
              </a:rPr>
              <a:t> (one for half of the students)</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a:latin typeface="Century Gothic"/>
                <a:ea typeface="Century Gothic"/>
                <a:cs typeface="Century Gothic"/>
                <a:sym typeface="Century Gothic"/>
              </a:rPr>
              <a:t>Question Set B</a:t>
            </a:r>
            <a:r>
              <a:rPr lang="en" sz="1400">
                <a:latin typeface="Century Gothic"/>
                <a:ea typeface="Century Gothic"/>
                <a:cs typeface="Century Gothic"/>
                <a:sym typeface="Century Gothic"/>
              </a:rPr>
              <a:t> (one for the other half of the students)</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a:latin typeface="Century Gothic"/>
                <a:ea typeface="Century Gothic"/>
                <a:cs typeface="Century Gothic"/>
                <a:sym typeface="Century Gothic"/>
              </a:rPr>
              <a:t>Good Supporting Research Questions Are … anchor chart</a:t>
            </a:r>
            <a:r>
              <a:rPr lang="en" sz="1400">
                <a:latin typeface="Century Gothic"/>
                <a:ea typeface="Century Gothic"/>
                <a:cs typeface="Century Gothic"/>
                <a:sym typeface="Century Gothic"/>
              </a:rPr>
              <a:t> (one for display; see supporting materials)</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b="1">
                <a:latin typeface="Century Gothic"/>
                <a:ea typeface="Century Gothic"/>
                <a:cs typeface="Century Gothic"/>
                <a:sym typeface="Century Gothic"/>
              </a:rPr>
              <a:t>List of supporting research questions</a:t>
            </a:r>
            <a:r>
              <a:rPr lang="en" sz="1400">
                <a:latin typeface="Century Gothic"/>
                <a:ea typeface="Century Gothic"/>
                <a:cs typeface="Century Gothic"/>
                <a:sym typeface="Century Gothic"/>
              </a:rPr>
              <a:t> (one per student)</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a:latin typeface="Century Gothic"/>
                <a:ea typeface="Century Gothic"/>
                <a:cs typeface="Century Gothic"/>
                <a:sym typeface="Century Gothic"/>
              </a:rPr>
              <a:t>Research Question for posting in the classroom</a:t>
            </a:r>
            <a:endParaRPr sz="140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400">
                <a:latin typeface="Century Gothic"/>
                <a:ea typeface="Century Gothic"/>
                <a:cs typeface="Century Gothic"/>
                <a:sym typeface="Century Gothic"/>
              </a:rPr>
              <a:t>Create research teams </a:t>
            </a:r>
            <a:endParaRPr sz="1400">
              <a:latin typeface="Century Gothic"/>
              <a:ea typeface="Century Gothic"/>
              <a:cs typeface="Century Gothic"/>
              <a:sym typeface="Century Gothic"/>
            </a:endParaRPr>
          </a:p>
          <a:p>
            <a:pPr marL="0" lvl="0" indent="0" algn="l" rtl="0">
              <a:spcBef>
                <a:spcPts val="1000"/>
              </a:spcBef>
              <a:spcAft>
                <a:spcPts val="0"/>
              </a:spcAft>
              <a:buNone/>
            </a:pPr>
            <a:endParaRPr sz="14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0"/>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9" name="Google Shape;229;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2: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the articles that will be included in the </a:t>
            </a:r>
            <a:r>
              <a:rPr lang="en-US" sz="1800" b="1" dirty="0">
                <a:latin typeface="Century Gothic"/>
                <a:ea typeface="Century Gothic"/>
                <a:cs typeface="Century Gothic"/>
                <a:sym typeface="Century Gothic"/>
              </a:rPr>
              <a:t>r</a:t>
            </a:r>
            <a:r>
              <a:rPr lang="en" sz="1800" b="1" dirty="0" smtClean="0">
                <a:latin typeface="Century Gothic"/>
                <a:ea typeface="Century Gothic"/>
                <a:cs typeface="Century Gothic"/>
                <a:sym typeface="Century Gothic"/>
              </a:rPr>
              <a:t>esearch </a:t>
            </a:r>
            <a:r>
              <a:rPr lang="en-US" sz="1800" b="1" dirty="0">
                <a:latin typeface="Century Gothic"/>
                <a:ea typeface="Century Gothic"/>
                <a:cs typeface="Century Gothic"/>
                <a:sym typeface="Century Gothic"/>
              </a:rPr>
              <a:t>f</a:t>
            </a:r>
            <a:r>
              <a:rPr lang="en" sz="1800" b="1" dirty="0" smtClean="0">
                <a:latin typeface="Century Gothic"/>
                <a:ea typeface="Century Gothic"/>
                <a:cs typeface="Century Gothic"/>
                <a:sym typeface="Century Gothic"/>
              </a:rPr>
              <a:t>olders</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Numbered Heads protocol</a:t>
            </a:r>
            <a:endParaRPr sz="1800" dirty="0">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3"/>
        <p:cNvGrpSpPr/>
        <p:nvPr/>
      </p:nvGrpSpPr>
      <p:grpSpPr>
        <a:xfrm>
          <a:off x="0" y="0"/>
          <a:ext cx="0" cy="0"/>
          <a:chOff x="0" y="0"/>
          <a:chExt cx="0" cy="0"/>
        </a:xfrm>
      </p:grpSpPr>
      <p:pic>
        <p:nvPicPr>
          <p:cNvPr id="234" name="Google Shape;234;p4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5" name="Google Shape;235;p4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6" name="Google Shape;236;p4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2 </a:t>
            </a:r>
            <a:endParaRPr sz="3000" b="0" i="0" u="none" strike="noStrike" cap="none">
              <a:solidFill>
                <a:srgbClr val="404040"/>
              </a:solidFill>
              <a:latin typeface="Calibri"/>
              <a:ea typeface="Calibri"/>
              <a:cs typeface="Calibri"/>
              <a:sym typeface="Calibri"/>
            </a:endParaRPr>
          </a:p>
        </p:txBody>
      </p:sp>
      <p:pic>
        <p:nvPicPr>
          <p:cNvPr id="237" name="Google Shape;237;p4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8" name="Google Shape;238;p4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begin the research process you will use throughout the unit to prepare for your End-of-Unit 2 position speech and the position paper which you’ll be writing for the </a:t>
            </a:r>
            <a:r>
              <a:rPr lang="en" sz="1800" b="1" dirty="0">
                <a:latin typeface="Century Gothic"/>
                <a:ea typeface="Century Gothic"/>
                <a:cs typeface="Century Gothic"/>
                <a:sym typeface="Century Gothic"/>
              </a:rPr>
              <a:t>End-of-Unit 3 Assessment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 the consequences added to the </a:t>
            </a:r>
            <a:r>
              <a:rPr lang="en" sz="1800" b="1" dirty="0">
                <a:latin typeface="Century Gothic"/>
                <a:ea typeface="Century Gothic"/>
                <a:cs typeface="Century Gothic"/>
                <a:sym typeface="Century Gothic"/>
              </a:rPr>
              <a:t>Cascading Consequences chart</a:t>
            </a:r>
            <a:r>
              <a:rPr lang="en" sz="1800" dirty="0">
                <a:latin typeface="Century Gothic"/>
                <a:ea typeface="Century Gothic"/>
                <a:cs typeface="Century Gothic"/>
                <a:sym typeface="Century Gothic"/>
              </a:rPr>
              <a:t> during homework</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Determine the criteria for a good research question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Draft a supporting research question on a chosen topic</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Evaluate resources to determine which will be most appropriate to use in answering your research question</a:t>
            </a:r>
            <a:endParaRPr sz="1800" dirty="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Out</a:t>
            </a:r>
            <a:endParaRPr sz="3300" i="0" u="none" strike="noStrike" cap="none">
              <a:solidFill>
                <a:schemeClr val="dk1"/>
              </a:solidFill>
              <a:latin typeface="Century Gothic"/>
              <a:ea typeface="Century Gothic"/>
              <a:cs typeface="Century Gothic"/>
              <a:sym typeface="Century Gothic"/>
            </a:endParaRPr>
          </a:p>
        </p:txBody>
      </p:sp>
      <p:sp>
        <p:nvSpPr>
          <p:cNvPr id="250" name="Google Shape;250;p43"/>
          <p:cNvSpPr txBox="1">
            <a:spLocks noGrp="1"/>
          </p:cNvSpPr>
          <p:nvPr>
            <p:ph type="body" idx="1"/>
          </p:nvPr>
        </p:nvSpPr>
        <p:spPr>
          <a:xfrm>
            <a:off x="488125" y="1191588"/>
            <a:ext cx="42624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200">
                <a:latin typeface="Century Gothic"/>
                <a:ea typeface="Century Gothic"/>
                <a:cs typeface="Century Gothic"/>
                <a:sym typeface="Century Gothic"/>
              </a:rPr>
              <a:t>Take out the</a:t>
            </a:r>
            <a:r>
              <a:rPr lang="en" sz="2200" b="1">
                <a:latin typeface="Century Gothic"/>
                <a:ea typeface="Century Gothic"/>
                <a:cs typeface="Century Gothic"/>
                <a:sym typeface="Century Gothic"/>
              </a:rPr>
              <a:t> Industrial Food Chain Cascading Consequences charts</a:t>
            </a:r>
            <a:r>
              <a:rPr lang="en" sz="2200">
                <a:latin typeface="Century Gothic"/>
                <a:ea typeface="Century Gothic"/>
                <a:cs typeface="Century Gothic"/>
                <a:sym typeface="Century Gothic"/>
              </a:rPr>
              <a:t> from Lesson 1, to which you added to for homework.</a:t>
            </a:r>
            <a:endParaRPr sz="22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200">
                <a:latin typeface="Century Gothic"/>
                <a:ea typeface="Century Gothic"/>
                <a:cs typeface="Century Gothic"/>
                <a:sym typeface="Century Gothic"/>
              </a:rPr>
              <a:t/>
            </a:r>
            <a:br>
              <a:rPr lang="en" sz="2200">
                <a:latin typeface="Century Gothic"/>
                <a:ea typeface="Century Gothic"/>
                <a:cs typeface="Century Gothic"/>
                <a:sym typeface="Century Gothic"/>
              </a:rPr>
            </a:br>
            <a:r>
              <a:rPr lang="en" sz="2200">
                <a:latin typeface="Century Gothic"/>
                <a:ea typeface="Century Gothic"/>
                <a:cs typeface="Century Gothic"/>
                <a:sym typeface="Century Gothic"/>
              </a:rPr>
              <a:t>Remember that a consequence is an effect, result, impact, or outcome of something occurring earlier.</a:t>
            </a:r>
            <a:endParaRPr sz="2200">
              <a:latin typeface="Century Gothic"/>
              <a:ea typeface="Century Gothic"/>
              <a:cs typeface="Century Gothic"/>
              <a:sym typeface="Century Gothic"/>
            </a:endParaRPr>
          </a:p>
        </p:txBody>
      </p:sp>
      <p:pic>
        <p:nvPicPr>
          <p:cNvPr id="251" name="Google Shape;251;p43"/>
          <p:cNvPicPr preferRelativeResize="0"/>
          <p:nvPr/>
        </p:nvPicPr>
        <p:blipFill>
          <a:blip r:embed="rId3">
            <a:alphaModFix/>
          </a:blip>
          <a:stretch>
            <a:fillRect/>
          </a:stretch>
        </p:blipFill>
        <p:spPr>
          <a:xfrm>
            <a:off x="5127775" y="1577224"/>
            <a:ext cx="3107825" cy="24921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2800">
                <a:latin typeface="Century Gothic"/>
                <a:ea typeface="Century Gothic"/>
                <a:cs typeface="Century Gothic"/>
                <a:sym typeface="Century Gothic"/>
              </a:rPr>
              <a:t>Let’s Review the Focus and Research Questions </a:t>
            </a:r>
            <a:endParaRPr sz="2800" b="0" i="0" u="none" strike="noStrike" cap="none">
              <a:solidFill>
                <a:schemeClr val="dk1"/>
              </a:solidFill>
              <a:latin typeface="Calibri"/>
              <a:ea typeface="Calibri"/>
              <a:cs typeface="Calibri"/>
              <a:sym typeface="Calibri"/>
            </a:endParaRPr>
          </a:p>
        </p:txBody>
      </p:sp>
      <p:sp>
        <p:nvSpPr>
          <p:cNvPr id="257" name="Google Shape;257;p44"/>
          <p:cNvSpPr txBox="1">
            <a:spLocks noGrp="1"/>
          </p:cNvSpPr>
          <p:nvPr>
            <p:ph type="body" idx="1"/>
          </p:nvPr>
        </p:nvSpPr>
        <p:spPr>
          <a:xfrm>
            <a:off x="198025" y="1369225"/>
            <a:ext cx="81288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Focus question:</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Which of Michael Pollan’s four food chains would best feed all the people in the United States?</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Research question:</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What are the consequences of each of Michael Pollan’s four food chains?</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Review the </a:t>
            </a:r>
            <a:r>
              <a:rPr lang="en" sz="2800" b="1" dirty="0">
                <a:latin typeface="Century Gothic"/>
                <a:ea typeface="Century Gothic"/>
                <a:cs typeface="Century Gothic"/>
                <a:sym typeface="Century Gothic"/>
              </a:rPr>
              <a:t>Researcher’s Roadmap</a:t>
            </a:r>
            <a:endParaRPr sz="2800" b="1" i="0" u="none" strike="noStrike" cap="none" dirty="0">
              <a:solidFill>
                <a:schemeClr val="dk1"/>
              </a:solidFill>
              <a:sym typeface="Calibri"/>
            </a:endParaRPr>
          </a:p>
        </p:txBody>
      </p:sp>
      <p:sp>
        <p:nvSpPr>
          <p:cNvPr id="263" name="Google Shape;263;p45"/>
          <p:cNvSpPr txBox="1">
            <a:spLocks noGrp="1"/>
          </p:cNvSpPr>
          <p:nvPr>
            <p:ph type="body" idx="1"/>
          </p:nvPr>
        </p:nvSpPr>
        <p:spPr>
          <a:xfrm>
            <a:off x="198025" y="1369225"/>
            <a:ext cx="46266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Read the </a:t>
            </a:r>
            <a:r>
              <a:rPr lang="en" sz="2400" b="1" dirty="0">
                <a:latin typeface="Century Gothic"/>
                <a:ea typeface="Century Gothic"/>
                <a:cs typeface="Century Gothic"/>
                <a:sym typeface="Century Gothic"/>
              </a:rPr>
              <a:t>researcher’s roadmap </a:t>
            </a:r>
            <a:r>
              <a:rPr lang="en" sz="2400" dirty="0">
                <a:latin typeface="Century Gothic"/>
                <a:ea typeface="Century Gothic"/>
                <a:cs typeface="Century Gothic"/>
                <a:sym typeface="Century Gothic"/>
              </a:rPr>
              <a:t>silently and answer these questions:</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What do you notice?</a:t>
            </a:r>
            <a:endParaRPr sz="2400" dirty="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What do you wonder?</a:t>
            </a:r>
            <a:endParaRPr sz="2400" dirty="0">
              <a:latin typeface="Century Gothic"/>
              <a:ea typeface="Century Gothic"/>
              <a:cs typeface="Century Gothic"/>
              <a:sym typeface="Century Gothic"/>
            </a:endParaRPr>
          </a:p>
        </p:txBody>
      </p:sp>
      <p:pic>
        <p:nvPicPr>
          <p:cNvPr id="264" name="Google Shape;264;p45"/>
          <p:cNvPicPr preferRelativeResize="0"/>
          <p:nvPr/>
        </p:nvPicPr>
        <p:blipFill>
          <a:blip r:embed="rId3">
            <a:alphaModFix/>
          </a:blip>
          <a:stretch>
            <a:fillRect/>
          </a:stretch>
        </p:blipFill>
        <p:spPr>
          <a:xfrm>
            <a:off x="4753550" y="1121825"/>
            <a:ext cx="3247450" cy="3338875"/>
          </a:xfrm>
          <a:prstGeom prst="rect">
            <a:avLst/>
          </a:prstGeom>
          <a:noFill/>
          <a:ln>
            <a:noFill/>
          </a:ln>
        </p:spPr>
      </p:pic>
      <p:pic>
        <p:nvPicPr>
          <p:cNvPr id="266" name="Google Shape;266;p45"/>
          <p:cNvPicPr preferRelativeResize="0"/>
          <p:nvPr/>
        </p:nvPicPr>
        <p:blipFill>
          <a:blip r:embed="rId4">
            <a:alphaModFix/>
          </a:blip>
          <a:stretch>
            <a:fillRect/>
          </a:stretch>
        </p:blipFill>
        <p:spPr>
          <a:xfrm>
            <a:off x="8526236" y="4343403"/>
            <a:ext cx="594900" cy="612793"/>
          </a:xfrm>
          <a:prstGeom prst="rect">
            <a:avLst/>
          </a:prstGeom>
          <a:noFill/>
          <a:ln>
            <a:noFill/>
          </a:ln>
        </p:spPr>
      </p:pic>
      <p:pic>
        <p:nvPicPr>
          <p:cNvPr id="265" name="Google Shape;265;p45"/>
          <p:cNvPicPr preferRelativeResize="0"/>
          <p:nvPr/>
        </p:nvPicPr>
        <p:blipFill>
          <a:blip r:embed="rId5">
            <a:alphaModFix/>
          </a:blip>
          <a:stretch>
            <a:fillRect/>
          </a:stretch>
        </p:blipFill>
        <p:spPr>
          <a:xfrm>
            <a:off x="8164286" y="4385573"/>
            <a:ext cx="488014" cy="52845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161D3DF-6B75-45DF-BAA4-E5792878B529}"/>
</file>

<file path=customXml/itemProps2.xml><?xml version="1.0" encoding="utf-8"?>
<ds:datastoreItem xmlns:ds="http://schemas.openxmlformats.org/officeDocument/2006/customXml" ds:itemID="{59730580-1942-4EF6-9979-938FC313F85E}"/>
</file>

<file path=customXml/itemProps3.xml><?xml version="1.0" encoding="utf-8"?>
<ds:datastoreItem xmlns:ds="http://schemas.openxmlformats.org/officeDocument/2006/customXml" ds:itemID="{8AABB398-EA05-4718-BF4F-22E7C67C9EE2}"/>
</file>

<file path=docProps/app.xml><?xml version="1.0" encoding="utf-8"?>
<Properties xmlns="http://schemas.openxmlformats.org/officeDocument/2006/extended-properties" xmlns:vt="http://schemas.openxmlformats.org/officeDocument/2006/docPropsVTypes">
  <TotalTime>16</TotalTime>
  <Words>1665</Words>
  <Application>Microsoft Macintosh PowerPoint</Application>
  <PresentationFormat>On-screen Show (16:9)</PresentationFormat>
  <Paragraphs>363</Paragraphs>
  <Slides>17</Slides>
  <Notes>17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Overlock</vt:lpstr>
      <vt:lpstr>Calibri</vt:lpstr>
      <vt:lpstr>Century Gothic</vt:lpstr>
      <vt:lpstr>Simple Light</vt:lpstr>
      <vt:lpstr>Office Theme</vt:lpstr>
      <vt:lpstr>Office Theme</vt:lpstr>
      <vt:lpstr>  Grade 8: Module 4: Unit 2: Lesson 2 Teacher slide, before teaching. </vt:lpstr>
      <vt:lpstr>  Grade 8: Module 4: Unit 2: Lesson 2 Teacher slide, before teaching. </vt:lpstr>
      <vt:lpstr>  Grade 8: Module 4: Unit 2: Lesson 2 Teacher slide, before teaching. </vt:lpstr>
      <vt:lpstr>  Grade 8: Module 4: Unit 2: Lesson 2 Teacher slide, before teaching. </vt:lpstr>
      <vt:lpstr>Grade 8: Module 4:  Unit 2: Lesson 2 </vt:lpstr>
      <vt:lpstr>Hello, Students!</vt:lpstr>
      <vt:lpstr>Let’s Share Out</vt:lpstr>
      <vt:lpstr>Let’s Review the Focus and Research Questions </vt:lpstr>
      <vt:lpstr>Let’s Review the Researcher’s Roadmap</vt:lpstr>
      <vt:lpstr>Let’s Review the Learning Targets</vt:lpstr>
      <vt:lpstr>Let’s Determine Which Question is Best</vt:lpstr>
      <vt:lpstr>Let’s Determine the Criteria for a Good Research Question</vt:lpstr>
      <vt:lpstr>Let’s Draft a Supporting Research Question</vt:lpstr>
      <vt:lpstr>Let’s Review the Research Resources</vt:lpstr>
      <vt:lpstr>Let’s Review Today’s Learning</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2 Teacher slide, before teaching. </dc:title>
  <dc:creator>nbravo</dc:creator>
  <cp:lastModifiedBy>Alexander Specht</cp:lastModifiedBy>
  <cp:revision>6</cp:revision>
  <dcterms:modified xsi:type="dcterms:W3CDTF">2018-12-18T13:35:49Z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