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8.xml" ContentType="application/vnd.openxmlformats-officedocument.presentationml.notesSlide+xml"/>
  <Override PartName="/ppt/slideMasters/slideMaster2.xml" ContentType="application/vnd.openxmlformats-officedocument.presentationml.slideMaster+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17592F6-829A-4A52-9F38-4273DB9A6420}">
  <a:tblStyle styleId="{E17592F6-829A-4A52-9F38-4273DB9A642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7"/>
    <p:restoredTop sz="67350" autoAdjust="0"/>
  </p:normalViewPr>
  <p:slideViewPr>
    <p:cSldViewPr snapToGrid="0">
      <p:cViewPr varScale="1">
        <p:scale>
          <a:sx n="99" d="100"/>
          <a:sy n="99" d="100"/>
        </p:scale>
        <p:origin x="-1376"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2.xml"/><Relationship Id="rId12" Type="http://schemas.openxmlformats.org/officeDocument/2006/relationships/slide" Target="slides/slide10.xml"/><Relationship Id="rId17" Type="http://schemas.openxmlformats.org/officeDocument/2006/relationships/viewProps" Target="viewProps.xml"/><Relationship Id="rId7" Type="http://schemas.openxmlformats.org/officeDocument/2006/relationships/slide" Target="slides/slide5.xml"/><Relationship Id="rId16" Type="http://schemas.openxmlformats.org/officeDocument/2006/relationships/presProps" Target="presProps.xml"/><Relationship Id="rId2" Type="http://schemas.openxmlformats.org/officeDocument/2006/relationships/slideMaster" Target="slideMasters/slideMaster2.xml"/><Relationship Id="rId20" Type="http://schemas.openxmlformats.org/officeDocument/2006/relationships/customXml" Target="../customXml/item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printerSettings" Target="printerSettings/printerSettings1.bin"/><Relationship Id="rId5" Type="http://schemas.openxmlformats.org/officeDocument/2006/relationships/slide" Target="slides/slide3.xml"/><Relationship Id="rId19" Type="http://schemas.openxmlformats.org/officeDocument/2006/relationships/tableStyles" Target="tableStyles.xml"/><Relationship Id="rId10" Type="http://schemas.openxmlformats.org/officeDocument/2006/relationships/slide" Target="slides/slide8.xml"/><Relationship Id="rId1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22"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4003792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a:t>
            </a:r>
            <a:r>
              <a:rPr lang="en" sz="1200" b="1" dirty="0">
                <a:solidFill>
                  <a:schemeClr val="dk1"/>
                </a:solidFill>
                <a:latin typeface="Calibri"/>
                <a:ea typeface="Calibri"/>
                <a:cs typeface="Calibri"/>
                <a:sym typeface="Calibri"/>
              </a:rPr>
              <a:t>End of Unit 2 Assessment </a:t>
            </a:r>
            <a:r>
              <a:rPr lang="en" sz="1200" dirty="0">
                <a:solidFill>
                  <a:schemeClr val="dk1"/>
                </a:solidFill>
                <a:latin typeface="Calibri"/>
                <a:ea typeface="Calibri"/>
                <a:cs typeface="Calibri"/>
                <a:sym typeface="Calibri"/>
              </a:rPr>
              <a:t>Feedback (8-10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Unpacking Learning Target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Group Work: Writing a Group Conclusion (25-30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Venn Diagram: Similarities and Differences between the Readers Theater Script and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(15-18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Preview Homework (1-2 minutes):</a:t>
            </a:r>
            <a:endParaRPr sz="1200" dirty="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51" name="Google Shape;251;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script conclusion </a:t>
            </a:r>
            <a:r>
              <a:rPr lang="en" sz="1200" dirty="0">
                <a:solidFill>
                  <a:schemeClr val="dk1"/>
                </a:solidFill>
                <a:latin typeface="Calibri"/>
                <a:ea typeface="Calibri"/>
                <a:cs typeface="Calibri"/>
                <a:sym typeface="Calibri"/>
              </a:rPr>
              <a:t>(one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Venn Diagram: Similarities and Differences between the Readers Theater Script and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a:t>
            </a:r>
            <a:r>
              <a:rPr lang="en" dirty="0"/>
              <a:t>Previous Lessons:</a:t>
            </a:r>
            <a:endParaRPr dirty="0"/>
          </a:p>
          <a:p>
            <a:pPr marL="457200" lvl="0" indent="-298450" algn="l" rtl="0">
              <a:spcBef>
                <a:spcPts val="0"/>
              </a:spcBef>
              <a:spcAft>
                <a:spcPts val="0"/>
              </a:spcAft>
              <a:buSzPts val="1100"/>
              <a:buChar char="●"/>
            </a:pPr>
            <a:r>
              <a:rPr lang="en" b="1" dirty="0"/>
              <a:t>Readers Theater Criteria anchor chart </a:t>
            </a:r>
            <a:r>
              <a:rPr lang="en" dirty="0"/>
              <a:t>(from Unit 2, Lesson 14)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a:t>
            </a:r>
            <a:r>
              <a:rPr lang="en" sz="1200" b="0" dirty="0">
                <a:solidFill>
                  <a:schemeClr val="dk1"/>
                </a:solidFill>
                <a:latin typeface="Calibri"/>
                <a:ea typeface="Calibri"/>
                <a:cs typeface="Calibri"/>
                <a:sym typeface="Calibri"/>
              </a:rPr>
              <a:t>Alternative</a:t>
            </a:r>
            <a:r>
              <a:rPr lang="en" sz="1200" dirty="0">
                <a:solidFill>
                  <a:schemeClr val="dk1"/>
                </a:solidFill>
                <a:latin typeface="Calibri"/>
                <a:ea typeface="Calibri"/>
                <a:cs typeface="Calibri"/>
                <a:sym typeface="Calibri"/>
              </a:rPr>
              <a:t>: If a document camera is not available, recreate the charts and models on chart paper for display.)</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2 Assessments </a:t>
            </a:r>
            <a:r>
              <a:rPr lang="en" sz="1200" dirty="0">
                <a:solidFill>
                  <a:schemeClr val="dk1"/>
                </a:solidFill>
                <a:latin typeface="Calibri"/>
                <a:ea typeface="Calibri"/>
                <a:cs typeface="Calibri"/>
                <a:sym typeface="Calibri"/>
              </a:rPr>
              <a:t>(from Unit 2, Lesson 16; with teacher feedback and rubric)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script conclusion</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b59d66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b59d6627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1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End of Unit 2 Assessments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the opportunity to review assessment feedback helps them understand where and how they need to improve next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Hand back the </a:t>
            </a:r>
            <a:r>
              <a:rPr lang="en" sz="1200" b="1" dirty="0">
                <a:solidFill>
                  <a:schemeClr val="dk1"/>
                </a:solidFill>
                <a:latin typeface="Calibri"/>
                <a:ea typeface="Calibri"/>
                <a:cs typeface="Calibri"/>
                <a:sym typeface="Calibri"/>
              </a:rPr>
              <a:t>End of Unit 2 Assessments</a:t>
            </a:r>
            <a:r>
              <a:rPr lang="en" sz="1200" dirty="0">
                <a:solidFill>
                  <a:schemeClr val="dk1"/>
                </a:solidFill>
                <a:latin typeface="Calibri"/>
                <a:ea typeface="Calibri"/>
                <a:cs typeface="Calibri"/>
                <a:sym typeface="Calibri"/>
              </a:rPr>
              <a:t> and invite students to spend time reading your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write their name on the board if they have questions, so that you can follow up either immediately or later on in the lesson.</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space or a system for students to sign up to meet with you to ask questions or get support about the feedback on the assessment.</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094d37b75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094d37b75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Unpacking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 aloud and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think you will be doing in this lesson based on this learning target?”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for their responses.</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responding, listen for them to explain that they will be writing a conclusion for their Readers Theater script.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094d37b75_0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4094d37b75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25-30 minutes </a:t>
            </a:r>
            <a:endParaRPr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 sz="1200" b="1" dirty="0">
                <a:solidFill>
                  <a:schemeClr val="dk1"/>
                </a:solidFill>
                <a:latin typeface="Calibri"/>
                <a:ea typeface="Calibri"/>
                <a:cs typeface="Calibri"/>
                <a:sym typeface="Calibri"/>
              </a:rPr>
              <a:t>Grouping: </a:t>
            </a:r>
            <a:r>
              <a:rPr lang="en" sz="1200" b="1" dirty="0" smtClean="0">
                <a:solidFill>
                  <a:schemeClr val="dk1"/>
                </a:solidFill>
                <a:latin typeface="Calibri"/>
                <a:ea typeface="Calibri"/>
                <a:cs typeface="Calibri"/>
                <a:sym typeface="Calibri"/>
              </a:rPr>
              <a:t>Student Groups (Readers Theater Groups)</a:t>
            </a: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Group Work: Writing a Group Conclusion</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especially those who are challenged.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they will be working with their group members to write a single conclusion to their full narrative group script.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conclusion should summarize the events of the narrative, draw them to a close, and refocus the audience’s attention on the theme of the narrative, which is the key quote. </a:t>
            </a:r>
            <a:r>
              <a:rPr lang="en" sz="1200" dirty="0" smtClean="0">
                <a:solidFill>
                  <a:schemeClr val="dk1"/>
                </a:solidFill>
                <a:latin typeface="Calibri"/>
                <a:ea typeface="Calibri"/>
                <a:cs typeface="Calibri"/>
                <a:sym typeface="Calibri"/>
              </a:rPr>
              <a:t>Point</a:t>
            </a:r>
            <a:r>
              <a:rPr lang="en-US" sz="1200" dirty="0" smtClean="0">
                <a:solidFill>
                  <a:schemeClr val="dk1"/>
                </a:solidFill>
                <a:latin typeface="Calibri"/>
                <a:ea typeface="Calibri"/>
                <a:cs typeface="Calibri"/>
                <a:sym typeface="Calibri"/>
              </a:rPr>
              <a:t> out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that </a:t>
            </a:r>
            <a:r>
              <a:rPr lang="en" sz="1200" dirty="0">
                <a:solidFill>
                  <a:schemeClr val="dk1"/>
                </a:solidFill>
                <a:latin typeface="Calibri"/>
                <a:ea typeface="Calibri"/>
                <a:cs typeface="Calibri"/>
                <a:sym typeface="Calibri"/>
              </a:rPr>
              <a:t>students should continue to make sure they are meeting the criteria that is listed on the </a:t>
            </a:r>
            <a:r>
              <a:rPr lang="en" sz="1200" b="1" dirty="0">
                <a:solidFill>
                  <a:schemeClr val="dk1"/>
                </a:solidFill>
                <a:latin typeface="Calibri"/>
                <a:ea typeface="Calibri"/>
                <a:cs typeface="Calibri"/>
                <a:sym typeface="Calibri"/>
              </a:rPr>
              <a:t>Readers Theater Criteria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document camera (or the slide), display the </a:t>
            </a:r>
            <a:r>
              <a:rPr lang="en" sz="1200" b="1" dirty="0">
                <a:solidFill>
                  <a:schemeClr val="dk1"/>
                </a:solidFill>
                <a:latin typeface="Calibri"/>
                <a:ea typeface="Calibri"/>
                <a:cs typeface="Calibri"/>
                <a:sym typeface="Calibri"/>
              </a:rPr>
              <a:t>Model Script Conclusion </a:t>
            </a:r>
            <a:r>
              <a:rPr lang="en" sz="1200" dirty="0">
                <a:solidFill>
                  <a:schemeClr val="dk1"/>
                </a:solidFill>
                <a:latin typeface="Calibri"/>
                <a:ea typeface="Calibri"/>
                <a:cs typeface="Calibri"/>
                <a:sym typeface="Calibri"/>
              </a:rPr>
              <a:t>and read it aloud as students follow along in their head.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 conclusion?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answers with the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their Readers Theater groups: “</a:t>
            </a:r>
            <a:r>
              <a:rPr lang="en" sz="1200" i="1" dirty="0">
                <a:solidFill>
                  <a:schemeClr val="dk1"/>
                </a:solidFill>
                <a:latin typeface="Calibri"/>
                <a:ea typeface="Calibri"/>
                <a:cs typeface="Calibri"/>
                <a:sym typeface="Calibri"/>
              </a:rPr>
              <a:t>How does the conclusion summarize the events of the narrative?” “How does it remind the audience of the key quote?”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group discussions with the whole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Leave the model posted and invite groups to begin by orally rehearsing their conclusions.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refer to their group norms from Unit 2, Lesson 14.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those who are struggling. Ask students to allocate someone to write the conclusion down for their group script on a separate sheet of paper. </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the conclusion is said by the narrator and that it brings the audience back to the main idea of the key quote, which is that growing up is about more than getting older—it is about becoming more mature in the way you handle what the world throws at you.</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circulate, support groups who are struggling by asking probing questions, such as, </a:t>
            </a:r>
            <a:r>
              <a:rPr lang="en" sz="1200" i="1" dirty="0">
                <a:solidFill>
                  <a:schemeClr val="dk1"/>
                </a:solidFill>
                <a:latin typeface="Calibri"/>
                <a:ea typeface="Calibri"/>
                <a:cs typeface="Calibri"/>
                <a:sym typeface="Calibri"/>
              </a:rPr>
              <a:t>“How does your conclusion summarize the events of the narrative?” </a:t>
            </a:r>
            <a:r>
              <a:rPr lang="en" sz="1200" i="0" dirty="0">
                <a:solidFill>
                  <a:schemeClr val="dk1"/>
                </a:solidFill>
                <a:latin typeface="Calibri"/>
                <a:ea typeface="Calibri"/>
                <a:cs typeface="Calibri"/>
                <a:sym typeface="Calibri"/>
              </a:rPr>
              <a:t>and</a:t>
            </a:r>
            <a:r>
              <a:rPr lang="en" sz="1200" i="1" dirty="0">
                <a:solidFill>
                  <a:schemeClr val="dk1"/>
                </a:solidFill>
                <a:latin typeface="Calibri"/>
                <a:ea typeface="Calibri"/>
                <a:cs typeface="Calibri"/>
                <a:sym typeface="Calibri"/>
              </a:rPr>
              <a:t> “How does it remind the audience of the key quote?” </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Groups (Readers Theater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Venn Diagram: Similarities and Differences between the Readers Theater Script and </a:t>
            </a:r>
            <a:r>
              <a:rPr lang="en" sz="1200" b="1" i="1" dirty="0">
                <a:solidFill>
                  <a:schemeClr val="dk1"/>
                </a:solidFill>
                <a:latin typeface="Calibri"/>
                <a:ea typeface="Calibri"/>
                <a:cs typeface="Calibri"/>
                <a:sym typeface="Calibri"/>
              </a:rPr>
              <a:t>To Kill a Mockingbird</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discuss in teams </a:t>
            </a:r>
            <a:r>
              <a:rPr lang="en" sz="1200" dirty="0" smtClean="0">
                <a:solidFill>
                  <a:schemeClr val="dk1"/>
                </a:solidFill>
                <a:latin typeface="Calibri"/>
                <a:ea typeface="Calibri"/>
                <a:cs typeface="Calibri"/>
                <a:sym typeface="Calibri"/>
              </a:rPr>
              <a:t>the question</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 the slide.</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a:t>
            </a:r>
            <a:r>
              <a:rPr lang="en" sz="1200" b="1" dirty="0">
                <a:solidFill>
                  <a:schemeClr val="dk1"/>
                </a:solidFill>
                <a:latin typeface="Calibri"/>
                <a:ea typeface="Calibri"/>
                <a:cs typeface="Calibri"/>
                <a:sym typeface="Calibri"/>
              </a:rPr>
              <a:t>Venn Diagram: Similarities and Differences between the Readers Theater Script and To Kill a Mockingbird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on a Venn diagram, the things that are similar go in the middle and the things that are unique go in the circles on either side.</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fill it out using the model script:</a:t>
            </a:r>
            <a:endParaRPr sz="1200" dirty="0">
              <a:solidFill>
                <a:schemeClr val="dk1"/>
              </a:solidFill>
              <a:latin typeface="Calibri"/>
              <a:ea typeface="Calibri"/>
              <a:cs typeface="Calibri"/>
              <a:sym typeface="Calibri"/>
            </a:endParaRPr>
          </a:p>
          <a:p>
            <a:pPr marL="9144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Similarities (in the middle):</a:t>
            </a:r>
            <a:endParaRPr sz="1200" dirty="0">
              <a:solidFill>
                <a:schemeClr val="dk1"/>
              </a:solidFill>
              <a:latin typeface="Calibri"/>
              <a:ea typeface="Calibri"/>
              <a:cs typeface="Calibri"/>
              <a:sym typeface="Calibri"/>
            </a:endParaRPr>
          </a:p>
          <a:p>
            <a:pPr marL="13716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dialogue between Atticus and Jem is exactly what they say in the book (pages 285).</a:t>
            </a:r>
            <a:endParaRPr sz="1200" dirty="0">
              <a:solidFill>
                <a:schemeClr val="dk1"/>
              </a:solidFill>
              <a:latin typeface="Calibri"/>
              <a:ea typeface="Calibri"/>
              <a:cs typeface="Calibri"/>
              <a:sym typeface="Calibri"/>
            </a:endParaRPr>
          </a:p>
          <a:p>
            <a:pPr marL="13716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dialogue between Miss Maudie and Jem is exactly what they say in the book (288-289).</a:t>
            </a:r>
            <a:endParaRPr sz="1200" dirty="0">
              <a:solidFill>
                <a:schemeClr val="dk1"/>
              </a:solidFill>
              <a:latin typeface="Calibri"/>
              <a:ea typeface="Calibri"/>
              <a:cs typeface="Calibri"/>
              <a:sym typeface="Calibri"/>
            </a:endParaRPr>
          </a:p>
          <a:p>
            <a:pPr marL="13716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narrator in the book says exactly: “This was a thought. Court-appointed defenses were usually given to Maxwell Green, Maycomb’s latest addition to the bar, who needed the experience. Maxwell Green should have had Tom Robinson’s case.”</a:t>
            </a:r>
            <a:endParaRPr sz="1200" dirty="0">
              <a:solidFill>
                <a:schemeClr val="dk1"/>
              </a:solidFill>
              <a:latin typeface="Calibri"/>
              <a:ea typeface="Calibri"/>
              <a:cs typeface="Calibri"/>
              <a:sym typeface="Calibri"/>
            </a:endParaRPr>
          </a:p>
          <a:p>
            <a:pPr marL="9144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Differences:</a:t>
            </a:r>
            <a:endParaRPr sz="1200" dirty="0">
              <a:solidFill>
                <a:schemeClr val="dk1"/>
              </a:solidFill>
              <a:latin typeface="Calibri"/>
              <a:ea typeface="Calibri"/>
              <a:cs typeface="Calibri"/>
              <a:sym typeface="Calibri"/>
            </a:endParaRPr>
          </a:p>
          <a:p>
            <a:pPr marL="13716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Script: The first narrator line analyzes how Jem is starting to grow up, which doesn’t happen in the novel.</a:t>
            </a:r>
            <a:endParaRPr sz="1200" dirty="0">
              <a:solidFill>
                <a:schemeClr val="dk1"/>
              </a:solidFill>
              <a:latin typeface="Calibri"/>
              <a:ea typeface="Calibri"/>
              <a:cs typeface="Calibri"/>
              <a:sym typeface="Calibri"/>
            </a:endParaRPr>
          </a:p>
          <a:p>
            <a:pPr marL="13716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Script: The stage directions are meant for the actors to do certain things, as described in the novel (but in the novel they aren’t stage directions). </a:t>
            </a:r>
            <a:endParaRPr sz="1200" dirty="0">
              <a:solidFill>
                <a:schemeClr val="dk1"/>
              </a:solidFill>
              <a:latin typeface="Calibri"/>
              <a:ea typeface="Calibri"/>
              <a:cs typeface="Calibri"/>
              <a:sym typeface="Calibri"/>
            </a:endParaRPr>
          </a:p>
          <a:p>
            <a:pPr marL="13716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Novel: The narrator in the novel is Scout, whereas the narrator in this scene of the script is not Scout (as an adult).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groups to discuss: “</a:t>
            </a:r>
            <a:r>
              <a:rPr lang="en" sz="1200" i="1" dirty="0">
                <a:solidFill>
                  <a:schemeClr val="dk1"/>
                </a:solidFill>
                <a:latin typeface="Calibri"/>
                <a:ea typeface="Calibri"/>
                <a:cs typeface="Calibri"/>
                <a:sym typeface="Calibri"/>
              </a:rPr>
              <a:t>How does your script connect to the novel? How is it similar?</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How does your script diverge from the novel? How it is different?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fill out their own Venn diagrams based on their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groups to be discussing accurate similarities and differences directly from the novel and script.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graphic organizers or recording forms, consider using a document camera to display them for students who struggle with auditory processing.</a:t>
            </a: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0"/>
            <a:ext cx="8520600" cy="897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3</a:t>
            </a:r>
            <a:r>
              <a:rPr lang="en" sz="3400"/>
              <a:t>: Lesson </a:t>
            </a:r>
            <a:r>
              <a:rPr lang="en"/>
              <a:t>3</a:t>
            </a:r>
            <a:r>
              <a:rPr lang="en" sz="3400"/>
              <a:t>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245550" y="826000"/>
            <a:ext cx="8652900" cy="3865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dirty="0">
                <a:solidFill>
                  <a:schemeClr val="dk1"/>
                </a:solidFill>
              </a:rPr>
              <a:t>This lesson will take 50-60 minutes to complete. </a:t>
            </a:r>
            <a:endParaRPr sz="1800" dirty="0">
              <a:solidFill>
                <a:schemeClr val="dk1"/>
              </a:solidFill>
            </a:endParaRPr>
          </a:p>
          <a:p>
            <a:pPr marL="0" lvl="0" indent="0" algn="l" rtl="0">
              <a:spcBef>
                <a:spcPts val="800"/>
              </a:spcBef>
              <a:spcAft>
                <a:spcPts val="0"/>
              </a:spcAft>
              <a:buClr>
                <a:schemeClr val="dk1"/>
              </a:buClr>
              <a:buSzPts val="2400"/>
              <a:buFont typeface="Arial"/>
              <a:buNone/>
            </a:pPr>
            <a:endParaRPr sz="1800" dirty="0">
              <a:solidFill>
                <a:schemeClr val="dk1"/>
              </a:solidFill>
            </a:endParaRPr>
          </a:p>
          <a:p>
            <a:pPr marL="0" lvl="0" indent="0" algn="l" rtl="0">
              <a:spcBef>
                <a:spcPts val="800"/>
              </a:spcBef>
              <a:spcAft>
                <a:spcPts val="0"/>
              </a:spcAft>
              <a:buClr>
                <a:schemeClr val="dk1"/>
              </a:buClr>
              <a:buSzPts val="3200"/>
              <a:buFont typeface="Arial"/>
              <a:buNone/>
            </a:pPr>
            <a:r>
              <a:rPr lang="en" sz="1800" dirty="0">
                <a:solidFill>
                  <a:schemeClr val="dk1"/>
                </a:solidFill>
              </a:rPr>
              <a:t>The purpose of today’s lesson is to provide students with a model of a script conclusion to prepare them for writing a conclusion for their script with their group that summarizes the key events and circles back to the key quote.</a:t>
            </a:r>
            <a:endParaRPr sz="1800" dirty="0">
              <a:solidFill>
                <a:schemeClr val="dk1"/>
              </a:solidFill>
            </a:endParaRPr>
          </a:p>
          <a:p>
            <a:pPr marL="0" lvl="0" indent="0" algn="l" rtl="0">
              <a:spcBef>
                <a:spcPts val="800"/>
              </a:spcBef>
              <a:spcAft>
                <a:spcPts val="0"/>
              </a:spcAft>
              <a:buNone/>
            </a:pPr>
            <a:endParaRPr sz="1800" dirty="0">
              <a:solidFill>
                <a:schemeClr val="dk1"/>
              </a:solidFill>
            </a:endParaRPr>
          </a:p>
          <a:p>
            <a:pPr marL="0" lvl="0" indent="0" algn="l" rtl="0">
              <a:spcBef>
                <a:spcPts val="800"/>
              </a:spcBef>
              <a:spcAft>
                <a:spcPts val="0"/>
              </a:spcAft>
              <a:buClr>
                <a:schemeClr val="dk1"/>
              </a:buClr>
              <a:buSzPts val="3200"/>
              <a:buFont typeface="Arial"/>
              <a:buNone/>
            </a:pPr>
            <a:r>
              <a:rPr lang="en" sz="1800" dirty="0">
                <a:solidFill>
                  <a:schemeClr val="dk1"/>
                </a:solidFill>
              </a:rPr>
              <a:t>The Learning Targets for students today are:</a:t>
            </a:r>
            <a:endParaRPr sz="1800" dirty="0">
              <a:solidFill>
                <a:schemeClr val="dk1"/>
              </a:solidFill>
            </a:endParaRPr>
          </a:p>
          <a:p>
            <a:pPr marL="457200" lvl="0" indent="-342900" algn="l" rtl="0">
              <a:spcBef>
                <a:spcPts val="1000"/>
              </a:spcBef>
              <a:spcAft>
                <a:spcPts val="0"/>
              </a:spcAft>
              <a:buClr>
                <a:schemeClr val="dk1"/>
              </a:buClr>
              <a:buSzPts val="1800"/>
              <a:buAutoNum type="arabicPeriod"/>
            </a:pPr>
            <a:r>
              <a:rPr lang="en" sz="1800" dirty="0">
                <a:solidFill>
                  <a:schemeClr val="dk1"/>
                </a:solidFill>
              </a:rPr>
              <a:t>I can work with my group to write a conclusion to our script that summarizes the key events and draws the </a:t>
            </a:r>
            <a:r>
              <a:rPr lang="en" sz="1800" dirty="0" smtClean="0">
                <a:solidFill>
                  <a:schemeClr val="dk1"/>
                </a:solidFill>
              </a:rPr>
              <a:t>audience</a:t>
            </a:r>
            <a:r>
              <a:rPr lang="en-US" sz="1800" dirty="0" smtClean="0">
                <a:solidFill>
                  <a:schemeClr val="dk1"/>
                </a:solidFill>
              </a:rPr>
              <a:t>’s</a:t>
            </a:r>
            <a:r>
              <a:rPr lang="en" sz="1800" dirty="0" smtClean="0">
                <a:solidFill>
                  <a:schemeClr val="dk1"/>
                </a:solidFill>
              </a:rPr>
              <a:t> </a:t>
            </a:r>
            <a:r>
              <a:rPr lang="en" sz="1800" dirty="0">
                <a:solidFill>
                  <a:schemeClr val="dk1"/>
                </a:solidFill>
              </a:rPr>
              <a:t>attention back to the key quote.</a:t>
            </a:r>
            <a:endParaRPr sz="18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45" name="Google Shape;245;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2000"/>
          </a:p>
          <a:p>
            <a:pPr marL="0" lvl="0" indent="0" algn="l" rtl="0">
              <a:spcBef>
                <a:spcPts val="800"/>
              </a:spcBef>
              <a:spcAft>
                <a:spcPts val="0"/>
              </a:spcAft>
              <a:buNone/>
            </a:pPr>
            <a:endParaRPr sz="2000"/>
          </a:p>
          <a:p>
            <a:pPr marL="0" lvl="0" indent="0" algn="l" rtl="0">
              <a:spcBef>
                <a:spcPts val="800"/>
              </a:spcBef>
              <a:spcAft>
                <a:spcPts val="0"/>
              </a:spcAft>
              <a:buNone/>
            </a:pPr>
            <a:endParaRPr sz="2000"/>
          </a:p>
        </p:txBody>
      </p:sp>
      <p:sp>
        <p:nvSpPr>
          <p:cNvPr id="247" name="Google Shape;247;p37"/>
          <p:cNvSpPr txBox="1"/>
          <p:nvPr/>
        </p:nvSpPr>
        <p:spPr>
          <a:xfrm>
            <a:off x="447375" y="1152475"/>
            <a:ext cx="7677900" cy="2094900"/>
          </a:xfrm>
          <a:prstGeom prst="rect">
            <a:avLst/>
          </a:prstGeom>
          <a:noFill/>
          <a:ln>
            <a:noFill/>
          </a:ln>
        </p:spPr>
        <p:txBody>
          <a:bodyPr spcFirstLastPara="1" wrap="square" lIns="91425" tIns="91425" rIns="91425" bIns="91425" anchor="ctr" anchorCtr="0">
            <a:noAutofit/>
          </a:bodyPr>
          <a:lstStyle/>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Finish your Venn diagram.</a:t>
            </a:r>
            <a:endParaRPr sz="240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Continue independent reading.</a:t>
            </a:r>
            <a:endParaRPr sz="24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54" name="Google Shape;254;p38"/>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90900"/>
            <a:ext cx="8520600" cy="7956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3</a:t>
            </a:r>
            <a:r>
              <a:rPr lang="en" sz="3400"/>
              <a:t>: Lesson </a:t>
            </a:r>
            <a:r>
              <a:rPr lang="en"/>
              <a:t>3</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049575"/>
            <a:ext cx="8520600" cy="40938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2000" b="1" dirty="0">
                <a:solidFill>
                  <a:schemeClr val="dk1"/>
                </a:solidFill>
              </a:rPr>
              <a:t>Preparing for Lesson 3:</a:t>
            </a:r>
            <a:r>
              <a:rPr lang="en" sz="2000" i="1" dirty="0">
                <a:solidFill>
                  <a:schemeClr val="dk1"/>
                </a:solidFill>
              </a:rPr>
              <a:t>  </a:t>
            </a:r>
            <a:r>
              <a:rPr lang="en" sz="2000" dirty="0">
                <a:solidFill>
                  <a:schemeClr val="dk1"/>
                </a:solidFill>
              </a:rPr>
              <a:t>Materials and classroom preparation</a:t>
            </a:r>
            <a:endParaRPr sz="2000" dirty="0">
              <a:solidFill>
                <a:schemeClr val="dk1"/>
              </a:solidFill>
            </a:endParaRPr>
          </a:p>
          <a:p>
            <a:pPr marL="0" lvl="0" indent="0" algn="l" rtl="0">
              <a:spcBef>
                <a:spcPts val="800"/>
              </a:spcBef>
              <a:spcAft>
                <a:spcPts val="0"/>
              </a:spcAft>
              <a:buClr>
                <a:schemeClr val="dk1"/>
              </a:buClr>
              <a:buSzPts val="2500"/>
              <a:buFont typeface="Arial"/>
              <a:buNone/>
            </a:pPr>
            <a:endParaRPr sz="2000" dirty="0">
              <a:solidFill>
                <a:schemeClr val="dk1"/>
              </a:solidFill>
            </a:endParaRPr>
          </a:p>
          <a:p>
            <a:pPr marL="457200" lvl="0" indent="-361950" algn="l" rtl="0">
              <a:spcBef>
                <a:spcPts val="800"/>
              </a:spcBef>
              <a:spcAft>
                <a:spcPts val="0"/>
              </a:spcAft>
              <a:buClr>
                <a:schemeClr val="dk1"/>
              </a:buClr>
              <a:buSzPts val="2100"/>
              <a:buChar char="•"/>
            </a:pPr>
            <a:r>
              <a:rPr lang="en" sz="2000" dirty="0">
                <a:solidFill>
                  <a:schemeClr val="dk1"/>
                </a:solidFill>
              </a:rPr>
              <a:t>In advance, students will need their scripts in the correct order from Lesson 2.</a:t>
            </a:r>
            <a:endParaRPr sz="2000" dirty="0">
              <a:solidFill>
                <a:schemeClr val="dk1"/>
              </a:solidFill>
            </a:endParaRPr>
          </a:p>
          <a:p>
            <a:pPr marL="457200" lvl="0" indent="-361950" algn="l" rtl="0">
              <a:spcBef>
                <a:spcPts val="0"/>
              </a:spcBef>
              <a:spcAft>
                <a:spcPts val="0"/>
              </a:spcAft>
              <a:buClr>
                <a:schemeClr val="dk1"/>
              </a:buClr>
              <a:buSzPts val="2100"/>
              <a:buChar char="•"/>
            </a:pPr>
            <a:r>
              <a:rPr lang="en" sz="2000" dirty="0">
                <a:solidFill>
                  <a:schemeClr val="dk1"/>
                </a:solidFill>
              </a:rPr>
              <a:t>Post the Learning target and </a:t>
            </a:r>
            <a:r>
              <a:rPr lang="en" sz="2000" b="1" dirty="0">
                <a:solidFill>
                  <a:schemeClr val="dk1"/>
                </a:solidFill>
              </a:rPr>
              <a:t>Peer Critique Guidelines </a:t>
            </a:r>
            <a:r>
              <a:rPr lang="en" sz="2000" dirty="0">
                <a:solidFill>
                  <a:schemeClr val="dk1"/>
                </a:solidFill>
              </a:rPr>
              <a:t>(see supporting materials).</a:t>
            </a:r>
            <a:endParaRPr sz="2000" dirty="0">
              <a:solidFill>
                <a:schemeClr val="dk1"/>
              </a:solidFill>
            </a:endParaRPr>
          </a:p>
          <a:p>
            <a:pPr marL="457200" lvl="0" indent="-361950" algn="l" rtl="0">
              <a:spcBef>
                <a:spcPts val="0"/>
              </a:spcBef>
              <a:spcAft>
                <a:spcPts val="0"/>
              </a:spcAft>
              <a:buClr>
                <a:schemeClr val="dk1"/>
              </a:buClr>
              <a:buSzPts val="2100"/>
              <a:buChar char="•"/>
            </a:pPr>
            <a:r>
              <a:rPr lang="en" sz="2000" dirty="0">
                <a:solidFill>
                  <a:schemeClr val="dk1"/>
                </a:solidFill>
              </a:rPr>
              <a:t>Prepare a display of the model script conclusion. Use either the slide during Work Time or recreate the model on chart paper to display.</a:t>
            </a:r>
            <a:endParaRPr sz="2000" dirty="0">
              <a:solidFill>
                <a:schemeClr val="dk1"/>
              </a:solidFill>
            </a:endParaRPr>
          </a:p>
          <a:p>
            <a:pPr marL="457200" lvl="0" indent="-361950" algn="l" rtl="0">
              <a:spcBef>
                <a:spcPts val="0"/>
              </a:spcBef>
              <a:spcAft>
                <a:spcPts val="0"/>
              </a:spcAft>
              <a:buClr>
                <a:schemeClr val="dk1"/>
              </a:buClr>
              <a:buSzPts val="2100"/>
              <a:buChar char="•"/>
            </a:pPr>
            <a:r>
              <a:rPr lang="en" sz="2000" dirty="0">
                <a:solidFill>
                  <a:schemeClr val="dk1"/>
                </a:solidFill>
              </a:rPr>
              <a:t>Prepare one copy of the Venn Diagram per student.</a:t>
            </a:r>
            <a:endParaRPr sz="2000" dirty="0">
              <a:solidFill>
                <a:schemeClr val="dk1"/>
              </a:solidFill>
            </a:endParaRPr>
          </a:p>
          <a:p>
            <a:pPr marL="0" lvl="0" indent="0" algn="l" rtl="0">
              <a:spcBef>
                <a:spcPts val="800"/>
              </a:spcBef>
              <a:spcAft>
                <a:spcPts val="0"/>
              </a:spcAft>
              <a:buNone/>
            </a:pPr>
            <a:endParaRPr sz="20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3</a:t>
            </a:r>
            <a:r>
              <a:rPr lang="en" sz="3400"/>
              <a:t>: Lesson</a:t>
            </a:r>
            <a:r>
              <a:rPr lang="en"/>
              <a:t> 3</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3: </a:t>
            </a:r>
            <a:r>
              <a:rPr lang="en" dirty="0">
                <a:solidFill>
                  <a:schemeClr val="dk1"/>
                </a:solidFill>
              </a:rPr>
              <a:t>Reading and protocols to read in preparation:</a:t>
            </a:r>
            <a:endParaRPr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Review the </a:t>
            </a:r>
            <a:r>
              <a:rPr lang="en" b="1" dirty="0">
                <a:solidFill>
                  <a:schemeClr val="dk1"/>
                </a:solidFill>
              </a:rPr>
              <a:t>model script conclusion </a:t>
            </a:r>
            <a:r>
              <a:rPr lang="en" dirty="0">
                <a:solidFill>
                  <a:schemeClr val="dk1"/>
                </a:solidFill>
              </a:rPr>
              <a:t>in preparation for discussion about writing an effective conclusion.</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3: Lesson 3</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228100"/>
            <a:ext cx="8520600" cy="6789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907000"/>
            <a:ext cx="8520600" cy="35628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800" dirty="0"/>
              <a:t>In this lesson, you will take a look at </a:t>
            </a:r>
            <a:r>
              <a:rPr lang="en" sz="1800" dirty="0">
                <a:solidFill>
                  <a:schemeClr val="dk1"/>
                </a:solidFill>
              </a:rPr>
              <a:t>a model of a script conclusion to prepare for writing a conclusion for your script with your group. You’ll work with your group to make sure your script conclusion summarizes the key events and key quote.</a:t>
            </a:r>
            <a:endParaRPr sz="1800" dirty="0">
              <a:solidFill>
                <a:schemeClr val="dk1"/>
              </a:solidFill>
            </a:endParaRPr>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r>
              <a:rPr lang="en" sz="1800" dirty="0"/>
              <a:t>Here’s what you’ll be learning and doing today:</a:t>
            </a:r>
            <a:endParaRPr sz="1800" dirty="0"/>
          </a:p>
          <a:p>
            <a:pPr marL="457200" lvl="0" indent="-361950" algn="l" rtl="0">
              <a:lnSpc>
                <a:spcPct val="100000"/>
              </a:lnSpc>
              <a:spcBef>
                <a:spcPts val="800"/>
              </a:spcBef>
              <a:spcAft>
                <a:spcPts val="0"/>
              </a:spcAft>
              <a:buSzPts val="2100"/>
              <a:buChar char="•"/>
            </a:pPr>
            <a:r>
              <a:rPr lang="en" sz="1800" dirty="0"/>
              <a:t>Look at feedback on </a:t>
            </a:r>
            <a:r>
              <a:rPr lang="en" sz="1800" b="1" dirty="0"/>
              <a:t>End of Unit 2 Assessments</a:t>
            </a:r>
            <a:r>
              <a:rPr lang="en" sz="1800" dirty="0"/>
              <a:t>.</a:t>
            </a:r>
            <a:endParaRPr sz="1800" dirty="0"/>
          </a:p>
          <a:p>
            <a:pPr marL="457200" lvl="0" indent="-361950" algn="l" rtl="0">
              <a:lnSpc>
                <a:spcPct val="100000"/>
              </a:lnSpc>
              <a:spcBef>
                <a:spcPts val="0"/>
              </a:spcBef>
              <a:spcAft>
                <a:spcPts val="0"/>
              </a:spcAft>
              <a:buSzPts val="2100"/>
              <a:buChar char="•"/>
            </a:pPr>
            <a:r>
              <a:rPr lang="en" sz="1800" dirty="0"/>
              <a:t>Work with Readers Theater Groups to write an effective conclusion for our scripts.</a:t>
            </a:r>
            <a:endParaRPr sz="1800" dirty="0"/>
          </a:p>
          <a:p>
            <a:pPr marL="457200" lvl="0" indent="-361950" algn="l" rtl="0">
              <a:lnSpc>
                <a:spcPct val="100000"/>
              </a:lnSpc>
              <a:spcBef>
                <a:spcPts val="0"/>
              </a:spcBef>
              <a:spcAft>
                <a:spcPts val="0"/>
              </a:spcAft>
              <a:buSzPts val="2100"/>
              <a:buChar char="•"/>
            </a:pPr>
            <a:r>
              <a:rPr lang="en" sz="1800" dirty="0"/>
              <a:t>Use a Venn Diagram to compare and contrast the group script to the novel, </a:t>
            </a:r>
            <a:r>
              <a:rPr lang="en" sz="1800" i="1" dirty="0"/>
              <a:t>To Kill a Mockingbird.</a:t>
            </a:r>
            <a:endParaRPr sz="1800" i="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187250"/>
            <a:ext cx="8520600" cy="1168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look at feedback on End of Unit 2 Assessments.</a:t>
            </a:r>
            <a:endParaRPr/>
          </a:p>
        </p:txBody>
      </p:sp>
      <p:pic>
        <p:nvPicPr>
          <p:cNvPr id="218" name="Google Shape;218;p33"/>
          <p:cNvPicPr preferRelativeResize="0"/>
          <p:nvPr/>
        </p:nvPicPr>
        <p:blipFill>
          <a:blip r:embed="rId3">
            <a:alphaModFix/>
          </a:blip>
          <a:stretch>
            <a:fillRect/>
          </a:stretch>
        </p:blipFill>
        <p:spPr>
          <a:xfrm>
            <a:off x="368025" y="1496775"/>
            <a:ext cx="8297276" cy="301607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311700" y="334175"/>
            <a:ext cx="8520600" cy="890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today’s Learning Targets.</a:t>
            </a:r>
            <a:endParaRPr/>
          </a:p>
        </p:txBody>
      </p:sp>
      <p:sp>
        <p:nvSpPr>
          <p:cNvPr id="224" name="Google Shape;224;p34"/>
          <p:cNvSpPr txBox="1">
            <a:spLocks noGrp="1"/>
          </p:cNvSpPr>
          <p:nvPr>
            <p:ph type="body" idx="1"/>
          </p:nvPr>
        </p:nvSpPr>
        <p:spPr>
          <a:xfrm>
            <a:off x="311700" y="1359150"/>
            <a:ext cx="8520600" cy="2425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dirty="0">
                <a:solidFill>
                  <a:schemeClr val="dk1"/>
                </a:solidFill>
              </a:rPr>
              <a:t>The Learning Targets for today are:</a:t>
            </a:r>
            <a:endParaRPr dirty="0">
              <a:solidFill>
                <a:schemeClr val="dk1"/>
              </a:solidFill>
            </a:endParaRPr>
          </a:p>
          <a:p>
            <a:pPr marL="457200" lvl="0" indent="-342900" algn="l" rtl="0">
              <a:lnSpc>
                <a:spcPct val="90000"/>
              </a:lnSpc>
              <a:spcBef>
                <a:spcPts val="1000"/>
              </a:spcBef>
              <a:spcAft>
                <a:spcPts val="0"/>
              </a:spcAft>
              <a:buClr>
                <a:schemeClr val="dk1"/>
              </a:buClr>
              <a:buSzPts val="1800"/>
              <a:buAutoNum type="arabicPeriod"/>
            </a:pPr>
            <a:r>
              <a:rPr lang="en" dirty="0">
                <a:solidFill>
                  <a:schemeClr val="dk1"/>
                </a:solidFill>
              </a:rPr>
              <a:t>I can work with my group to write a conclusion to our script that summarizes the key events and draws the </a:t>
            </a:r>
            <a:r>
              <a:rPr lang="en" dirty="0" smtClean="0">
                <a:solidFill>
                  <a:schemeClr val="dk1"/>
                </a:solidFill>
              </a:rPr>
              <a:t>audience</a:t>
            </a:r>
            <a:r>
              <a:rPr lang="en-US" dirty="0" smtClean="0">
                <a:solidFill>
                  <a:schemeClr val="dk1"/>
                </a:solidFill>
              </a:rPr>
              <a:t>’s</a:t>
            </a:r>
            <a:r>
              <a:rPr lang="en" dirty="0" smtClean="0">
                <a:solidFill>
                  <a:schemeClr val="dk1"/>
                </a:solidFill>
              </a:rPr>
              <a:t> </a:t>
            </a:r>
            <a:r>
              <a:rPr lang="en" dirty="0">
                <a:solidFill>
                  <a:schemeClr val="dk1"/>
                </a:solidFill>
              </a:rPr>
              <a:t>attention back to the key quote.</a:t>
            </a:r>
            <a:endParaRPr dirty="0">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dirty="0"/>
          </a:p>
        </p:txBody>
      </p:sp>
      <p:pic>
        <p:nvPicPr>
          <p:cNvPr id="225" name="Google Shape;225;p34"/>
          <p:cNvPicPr preferRelativeResize="0"/>
          <p:nvPr/>
        </p:nvPicPr>
        <p:blipFill>
          <a:blip r:embed="rId3">
            <a:alphaModFix/>
          </a:blip>
          <a:stretch>
            <a:fillRect/>
          </a:stretch>
        </p:blipFill>
        <p:spPr>
          <a:xfrm>
            <a:off x="7872600" y="4045500"/>
            <a:ext cx="959700" cy="7864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5"/>
          <p:cNvSpPr txBox="1">
            <a:spLocks noGrp="1"/>
          </p:cNvSpPr>
          <p:nvPr>
            <p:ph type="title"/>
          </p:nvPr>
        </p:nvSpPr>
        <p:spPr>
          <a:xfrm>
            <a:off x="85500" y="60425"/>
            <a:ext cx="8973000" cy="1175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write a group conclusion for our scripts.</a:t>
            </a:r>
            <a:endParaRPr/>
          </a:p>
        </p:txBody>
      </p:sp>
      <p:sp>
        <p:nvSpPr>
          <p:cNvPr id="231" name="Google Shape;231;p35"/>
          <p:cNvSpPr txBox="1">
            <a:spLocks noGrp="1"/>
          </p:cNvSpPr>
          <p:nvPr>
            <p:ph type="body" idx="1"/>
          </p:nvPr>
        </p:nvSpPr>
        <p:spPr>
          <a:xfrm>
            <a:off x="240025" y="1236125"/>
            <a:ext cx="8639700" cy="24252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endParaRPr>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a:p>
        </p:txBody>
      </p:sp>
      <p:pic>
        <p:nvPicPr>
          <p:cNvPr id="232" name="Google Shape;232;p35"/>
          <p:cNvPicPr preferRelativeResize="0"/>
          <p:nvPr/>
        </p:nvPicPr>
        <p:blipFill>
          <a:blip r:embed="rId3">
            <a:alphaModFix/>
          </a:blip>
          <a:stretch>
            <a:fillRect/>
          </a:stretch>
        </p:blipFill>
        <p:spPr>
          <a:xfrm>
            <a:off x="379400" y="1334850"/>
            <a:ext cx="8385199" cy="318997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6"/>
          <p:cNvSpPr txBox="1">
            <a:spLocks noGrp="1"/>
          </p:cNvSpPr>
          <p:nvPr>
            <p:ph type="title"/>
          </p:nvPr>
        </p:nvSpPr>
        <p:spPr>
          <a:xfrm>
            <a:off x="163050" y="0"/>
            <a:ext cx="8520600" cy="1068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compare our Readers Theater Script and the Novel, </a:t>
            </a:r>
            <a:r>
              <a:rPr lang="en" sz="3000" i="1" dirty="0"/>
              <a:t>To Kill a Mockingbird</a:t>
            </a:r>
            <a:r>
              <a:rPr lang="en" sz="3000" dirty="0"/>
              <a:t>.</a:t>
            </a:r>
            <a:endParaRPr sz="3000" dirty="0"/>
          </a:p>
        </p:txBody>
      </p:sp>
      <p:pic>
        <p:nvPicPr>
          <p:cNvPr id="238" name="Google Shape;238;p36"/>
          <p:cNvPicPr preferRelativeResize="0"/>
          <p:nvPr/>
        </p:nvPicPr>
        <p:blipFill>
          <a:blip r:embed="rId3">
            <a:alphaModFix/>
          </a:blip>
          <a:stretch>
            <a:fillRect/>
          </a:stretch>
        </p:blipFill>
        <p:spPr>
          <a:xfrm>
            <a:off x="4260875" y="1187525"/>
            <a:ext cx="4476250" cy="3288625"/>
          </a:xfrm>
          <a:prstGeom prst="rect">
            <a:avLst/>
          </a:prstGeom>
          <a:noFill/>
          <a:ln w="28575" cap="flat" cmpd="sng">
            <a:solidFill>
              <a:schemeClr val="dk2"/>
            </a:solidFill>
            <a:prstDash val="solid"/>
            <a:round/>
            <a:headEnd type="none" w="sm" len="sm"/>
            <a:tailEnd type="none" w="sm" len="sm"/>
          </a:ln>
        </p:spPr>
      </p:pic>
      <p:sp>
        <p:nvSpPr>
          <p:cNvPr id="239" name="Google Shape;239;p36"/>
          <p:cNvSpPr txBox="1"/>
          <p:nvPr/>
        </p:nvSpPr>
        <p:spPr>
          <a:xfrm>
            <a:off x="445500" y="1071750"/>
            <a:ext cx="3000000" cy="3000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800">
                <a:solidFill>
                  <a:schemeClr val="dk1"/>
                </a:solidFill>
                <a:latin typeface="Century Gothic"/>
                <a:ea typeface="Century Gothic"/>
                <a:cs typeface="Century Gothic"/>
                <a:sym typeface="Century Gothic"/>
              </a:rPr>
              <a:t>How is your whole group Readers Theater script like the same scenes in the novel? </a:t>
            </a: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a:solidFill>
                  <a:schemeClr val="dk1"/>
                </a:solidFill>
                <a:latin typeface="Century Gothic"/>
                <a:ea typeface="Century Gothic"/>
                <a:cs typeface="Century Gothic"/>
                <a:sym typeface="Century Gothic"/>
              </a:rPr>
              <a:t>How is it different? </a:t>
            </a: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a:solidFill>
                  <a:schemeClr val="dk1"/>
                </a:solidFill>
                <a:latin typeface="Century Gothic"/>
                <a:ea typeface="Century Gothic"/>
                <a:cs typeface="Century Gothic"/>
                <a:sym typeface="Century Gothic"/>
              </a:rPr>
              <a:t>Why is it different?</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5753398-FF0E-4DAA-9444-ED2A6C7A7AFE}"/>
</file>

<file path=customXml/itemProps2.xml><?xml version="1.0" encoding="utf-8"?>
<ds:datastoreItem xmlns:ds="http://schemas.openxmlformats.org/officeDocument/2006/customXml" ds:itemID="{B655A9C7-0718-4BF9-B973-4A23981E1DEE}"/>
</file>

<file path=customXml/itemProps3.xml><?xml version="1.0" encoding="utf-8"?>
<ds:datastoreItem xmlns:ds="http://schemas.openxmlformats.org/officeDocument/2006/customXml" ds:itemID="{5C9452C1-C4A5-459A-B0EB-5E22C51BD18B}"/>
</file>

<file path=docProps/app.xml><?xml version="1.0" encoding="utf-8"?>
<Properties xmlns="http://schemas.openxmlformats.org/officeDocument/2006/extended-properties" xmlns:vt="http://schemas.openxmlformats.org/officeDocument/2006/docPropsVTypes">
  <TotalTime>8</TotalTime>
  <Words>1870</Words>
  <Application>Microsoft Macintosh PowerPoint</Application>
  <PresentationFormat>On-screen Show (16:9)</PresentationFormat>
  <Paragraphs>190</Paragraphs>
  <Slides>11</Slides>
  <Notes>11</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11</vt:i4>
      </vt:variant>
    </vt:vector>
  </HeadingPairs>
  <TitlesOfParts>
    <vt:vector size="14" baseType="lpstr">
      <vt:lpstr>Century Gothic</vt:lpstr>
      <vt:lpstr>Office Theme</vt:lpstr>
      <vt:lpstr>Office Theme</vt:lpstr>
      <vt:lpstr>Grade 8: Module 2: Unit 3: Lesson 3  Teacher slide, before teaching.</vt:lpstr>
      <vt:lpstr>Grade 8: Module 2: Unit 3: Lesson 3  Teacher slide, before teaching.</vt:lpstr>
      <vt:lpstr>Grade 8: Module 2: Unit 3: Lesson 3  Teacher slide, before teaching.</vt:lpstr>
      <vt:lpstr>Grade 8: Module 2:  Unit 3: Lesson 3</vt:lpstr>
      <vt:lpstr>Hello, Students!</vt:lpstr>
      <vt:lpstr>Let’s look at feedback on End of Unit 2 Assessments.</vt:lpstr>
      <vt:lpstr>Let’s review today’s Learning Targets.</vt:lpstr>
      <vt:lpstr>Let’s write a group conclusion for our scripts.</vt:lpstr>
      <vt:lpstr>Let’s compare our Readers Theater Script and the Novel, To Kill a Mockingbird.</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3: Lesson 3  Teacher slide, before teaching.</dc:title>
  <cp:lastModifiedBy>Alexander Specht</cp:lastModifiedBy>
  <cp:revision>3</cp:revision>
  <dcterms:modified xsi:type="dcterms:W3CDTF">2018-09-25T02:31:41Z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