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entation.xml" ContentType="application/vnd.openxmlformats-officedocument.presentationml.presentation.main+xml"/>
  <Override PartName="/ppt/slides/slide15.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20.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43815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62EB4CB-2621-472E-8B9E-BED9A50BDE1E}">
  <a:tblStyle styleId="{662EB4CB-2621-472E-8B9E-BED9A50BDE1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font" Target="fonts/font3.fntdata"/><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F87877E8-4C3C-42F6-B6A9-03917BC95358}"/>
    <pc:docChg chg="modSld">
      <pc:chgData name="" userId="" providerId="" clId="Web-{F87877E8-4C3C-42F6-B6A9-03917BC95358}" dt="2019-01-06T22:47:02.503" v="85"/>
      <pc:docMkLst>
        <pc:docMk/>
      </pc:docMkLst>
      <pc:sldChg chg="modNotes">
        <pc:chgData name="" userId="" providerId="" clId="Web-{F87877E8-4C3C-42F6-B6A9-03917BC95358}" dt="2019-01-06T22:25:30.817" v="15"/>
        <pc:sldMkLst>
          <pc:docMk/>
          <pc:sldMk cId="0" sldId="259"/>
        </pc:sldMkLst>
      </pc:sldChg>
      <pc:sldChg chg="modNotes">
        <pc:chgData name="" userId="" providerId="" clId="Web-{F87877E8-4C3C-42F6-B6A9-03917BC95358}" dt="2019-01-06T22:28:21.161" v="25"/>
        <pc:sldMkLst>
          <pc:docMk/>
          <pc:sldMk cId="0" sldId="260"/>
        </pc:sldMkLst>
      </pc:sldChg>
      <pc:sldChg chg="modNotes">
        <pc:chgData name="" userId="" providerId="" clId="Web-{F87877E8-4C3C-42F6-B6A9-03917BC95358}" dt="2019-01-06T22:30:49.400" v="28"/>
        <pc:sldMkLst>
          <pc:docMk/>
          <pc:sldMk cId="0" sldId="261"/>
        </pc:sldMkLst>
      </pc:sldChg>
      <pc:sldChg chg="modNotes">
        <pc:chgData name="" userId="" providerId="" clId="Web-{F87877E8-4C3C-42F6-B6A9-03917BC95358}" dt="2019-01-06T22:34:06.543" v="41"/>
        <pc:sldMkLst>
          <pc:docMk/>
          <pc:sldMk cId="0" sldId="262"/>
        </pc:sldMkLst>
      </pc:sldChg>
      <pc:sldChg chg="modNotes">
        <pc:chgData name="" userId="" providerId="" clId="Web-{F87877E8-4C3C-42F6-B6A9-03917BC95358}" dt="2019-01-06T22:36:45.983" v="46"/>
        <pc:sldMkLst>
          <pc:docMk/>
          <pc:sldMk cId="0" sldId="263"/>
        </pc:sldMkLst>
      </pc:sldChg>
      <pc:sldChg chg="modNotes">
        <pc:chgData name="" userId="" providerId="" clId="Web-{F87877E8-4C3C-42F6-B6A9-03917BC95358}" dt="2019-01-06T22:38:28.577" v="49"/>
        <pc:sldMkLst>
          <pc:docMk/>
          <pc:sldMk cId="0" sldId="264"/>
        </pc:sldMkLst>
      </pc:sldChg>
      <pc:sldChg chg="modNotes">
        <pc:chgData name="" userId="" providerId="" clId="Web-{F87877E8-4C3C-42F6-B6A9-03917BC95358}" dt="2019-01-06T22:40:42.267" v="52"/>
        <pc:sldMkLst>
          <pc:docMk/>
          <pc:sldMk cId="0" sldId="265"/>
        </pc:sldMkLst>
      </pc:sldChg>
      <pc:sldChg chg="modNotes">
        <pc:chgData name="" userId="" providerId="" clId="Web-{F87877E8-4C3C-42F6-B6A9-03917BC95358}" dt="2019-01-06T22:42:29.923" v="68"/>
        <pc:sldMkLst>
          <pc:docMk/>
          <pc:sldMk cId="0" sldId="266"/>
        </pc:sldMkLst>
      </pc:sldChg>
      <pc:sldChg chg="modNotes">
        <pc:chgData name="" userId="" providerId="" clId="Web-{F87877E8-4C3C-42F6-B6A9-03917BC95358}" dt="2019-01-06T22:42:42.627" v="71"/>
        <pc:sldMkLst>
          <pc:docMk/>
          <pc:sldMk cId="0" sldId="267"/>
        </pc:sldMkLst>
      </pc:sldChg>
      <pc:sldChg chg="modNotes">
        <pc:chgData name="" userId="" providerId="" clId="Web-{F87877E8-4C3C-42F6-B6A9-03917BC95358}" dt="2019-01-06T22:42:59.658" v="75"/>
        <pc:sldMkLst>
          <pc:docMk/>
          <pc:sldMk cId="0" sldId="268"/>
        </pc:sldMkLst>
      </pc:sldChg>
      <pc:sldChg chg="modNotes">
        <pc:chgData name="" userId="" providerId="" clId="Web-{F87877E8-4C3C-42F6-B6A9-03917BC95358}" dt="2019-01-06T22:46:17.862" v="81"/>
        <pc:sldMkLst>
          <pc:docMk/>
          <pc:sldMk cId="0" sldId="269"/>
        </pc:sldMkLst>
      </pc:sldChg>
      <pc:sldChg chg="modNotes">
        <pc:chgData name="" userId="" providerId="" clId="Web-{F87877E8-4C3C-42F6-B6A9-03917BC95358}" dt="2019-01-06T22:47:02.503" v="85"/>
        <pc:sldMkLst>
          <pc:docMk/>
          <pc:sldMk cId="0"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0446103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poem “Tropical Island” has both compound words and words with /kal/ sound ending.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0890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Display/project Words Rule Word Cards and randomly read aloud words</a:t>
            </a:r>
            <a:r>
              <a:rPr lang="en"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“Here are words from the poem as well as new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each word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notice about the similarities and differences of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words a spelled with -cle or -cal and make the /kal/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These words can be sorted into two different ending spelling patterns, ‘cle’ and ‘cal.’”.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 words ending in ‘cal’ if you take of the ‘al’ ending?”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(There is a base word ending in “ic.”)</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Words ending in ‘cal’ often have a base word ending in ‘ic.’”</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base word do you see in ‘tropical’?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(“tropic”)</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The base word in ‘tropical’ is ‘tropic.’ It means a hot or humid. A ‘tropical’ place is a place that has hot and humid weather. This is a way you can decide if it is spelled with a ‘cal’ or ‘cle’ when spelling words that have a /kul/ ending. If you can determine the base word, it is spelled with a ‘cal’ ending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put these words into two groups: ‘cal’ endings and ‘cle’ endings. I’ll read the word, then we will decide where to write it on this T-chart. The first word is ‘critical.’ Think about the base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“Do you hear a base word inside this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(yes)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(“critic”)</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column does it go into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(“cal” endings)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critical on the -cal ending column of the enlarged T-chart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We hear the base word ‘critic’ inside the word ‘critical,’ so we know it’s spelled with a ‘cal’ ending. Now let’s practice reading and writing these words with a partner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Words Rule Word Cards and the T-Chart to students as they partner together to practice sorting and spelling compound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 Cards equally with partner and take turns reading compound words words: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 reads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 B identifies whether it is a compound word or not.</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writes word in appropriate column.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switch roles.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take turns reading all words written.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At the end, project slide, click on slide for students to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and spelling -cle and -cal endings correctly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2398385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latin typeface="Calibri"/>
                <a:ea typeface="Calibri"/>
                <a:cs typeface="Calibri"/>
                <a:sym typeface="Calibri"/>
              </a:rPr>
              <a:t>: </a:t>
            </a:r>
            <a:r>
              <a:rPr lang="en" sz="1200" b="1" dirty="0">
                <a:latin typeface="Calibri"/>
                <a:ea typeface="Calibri"/>
                <a:cs typeface="Calibri"/>
                <a:sym typeface="Calibri"/>
              </a:rPr>
              <a:t>2-3</a:t>
            </a:r>
            <a:r>
              <a:rPr lang="en" sz="1200" b="1" i="0" u="none" strike="noStrike" cap="none" dirty="0">
                <a:latin typeface="Calibri"/>
                <a:ea typeface="Calibri"/>
                <a:cs typeface="Calibri"/>
                <a:sym typeface="Calibri"/>
              </a:rPr>
              <a:t> minutes</a:t>
            </a:r>
            <a:endParaRPr sz="1200" dirty="0">
              <a:latin typeface="Calibri"/>
              <a:ea typeface="Calibri"/>
              <a:cs typeface="Calibri"/>
              <a:sym typeface="Calibri"/>
            </a:endParaRPr>
          </a:p>
          <a:p>
            <a:pPr marL="0" indent="0">
              <a:buClr>
                <a:schemeClr val="dk1"/>
              </a:buClr>
              <a:buNone/>
            </a:pPr>
            <a:r>
              <a:rPr lang="en" sz="1200" b="1" dirty="0">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901700" marR="0" lvl="2"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a:t>
            </a:r>
            <a:r>
              <a:rPr lang="en" sz="1200" b="1" dirty="0">
                <a:latin typeface="Calibri"/>
                <a:ea typeface="Calibri"/>
                <a:cs typeface="Calibri"/>
                <a:sym typeface="Calibri"/>
              </a:rPr>
              <a:t>encourage specificity in responses</a:t>
            </a:r>
            <a:r>
              <a:rPr lang="en" sz="1200" dirty="0">
                <a:latin typeface="Calibri"/>
                <a:ea typeface="Calibri"/>
                <a:cs typeface="Calibri"/>
                <a:sym typeface="Calibri"/>
              </a:rPr>
              <a:t>):</a:t>
            </a:r>
            <a:endParaRPr sz="1200" dirty="0">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latin typeface="Calibri"/>
                <a:ea typeface="Calibri"/>
                <a:cs typeface="Calibri"/>
                <a:sym typeface="Calibri"/>
              </a:rPr>
              <a:t>ctions:</a:t>
            </a:r>
            <a:endParaRPr sz="1200" dirty="0">
              <a:latin typeface="Calibri"/>
              <a:ea typeface="Calibri"/>
              <a:cs typeface="Calibri"/>
              <a:sym typeface="Calibri"/>
            </a:endParaRPr>
          </a:p>
          <a:p>
            <a:pPr indent="-304800">
              <a:buSzPts val="1200"/>
              <a:buFont typeface="Calibri"/>
              <a:buAutoNum type="arabicPeriod"/>
            </a:pPr>
            <a:r>
              <a:rPr lang="en" sz="1200" dirty="0">
                <a:latin typeface="Calibri"/>
                <a:ea typeface="Calibri"/>
                <a:cs typeface="Calibri"/>
                <a:sym typeface="Calibri"/>
              </a:rPr>
              <a:t>Invite students to reflect and share with a partner (</a:t>
            </a:r>
            <a:r>
              <a:rPr lang="en" sz="1200" b="1" dirty="0">
                <a:latin typeface="Calibri"/>
                <a:ea typeface="Calibri"/>
                <a:cs typeface="Calibri"/>
                <a:sym typeface="Calibri"/>
              </a:rPr>
              <a:t>or whole group</a:t>
            </a:r>
            <a:r>
              <a:rPr lang="en" sz="1200" dirty="0">
                <a:latin typeface="Calibri"/>
                <a:ea typeface="Calibri"/>
                <a:cs typeface="Calibri"/>
                <a:sym typeface="Calibri"/>
              </a:rPr>
              <a:t>). </a:t>
            </a:r>
            <a:endParaRPr sz="120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a:t>
            </a:r>
            <a:r>
              <a:rPr lang="en" sz="1200" dirty="0">
                <a:latin typeface="Calibri"/>
                <a:ea typeface="Calibri"/>
                <a:cs typeface="Calibri"/>
                <a:sym typeface="Calibri"/>
              </a:rPr>
              <a:t> (</a:t>
            </a:r>
            <a:r>
              <a:rPr lang="en" sz="1200" b="1" dirty="0">
                <a:latin typeface="Calibri"/>
                <a:ea typeface="Calibri"/>
                <a:cs typeface="Calibri"/>
                <a:sym typeface="Calibri"/>
              </a:rPr>
              <a:t>Be able to do something on your own, be able to help myself with something</a:t>
            </a:r>
            <a:r>
              <a:rPr lang="en" sz="1200" dirty="0">
                <a:latin typeface="Calibri"/>
                <a:ea typeface="Calibri"/>
                <a:cs typeface="Calibri"/>
                <a:sym typeface="Calibri"/>
              </a:rPr>
              <a:t>)</a:t>
            </a:r>
            <a:r>
              <a:rPr lang="en" sz="1200" i="1" dirty="0">
                <a:latin typeface="Calibri"/>
                <a:ea typeface="Calibri"/>
                <a:cs typeface="Calibri"/>
                <a:sym typeface="Calibri"/>
              </a:rPr>
              <a:t> “What does it mean to be an independent reader?”</a:t>
            </a:r>
            <a:r>
              <a:rPr lang="en" sz="1200" dirty="0">
                <a:latin typeface="Calibri"/>
                <a:ea typeface="Calibri"/>
                <a:cs typeface="Calibri"/>
                <a:sym typeface="Calibri"/>
              </a:rPr>
              <a:t> (</a:t>
            </a:r>
            <a:r>
              <a:rPr lang="en" sz="1200" b="1" dirty="0">
                <a:latin typeface="Calibri"/>
                <a:ea typeface="Calibri"/>
                <a:cs typeface="Calibri"/>
                <a:sym typeface="Calibri"/>
              </a:rPr>
              <a:t>Have knowledge and skills to problem solve words, have “stamina” or the ability to stick with reading for an extended period of time, know your strengths and weaknesse</a:t>
            </a:r>
            <a:r>
              <a:rPr lang="en" sz="1200" dirty="0">
                <a:latin typeface="Calibri"/>
                <a:ea typeface="Calibri"/>
                <a:cs typeface="Calibri"/>
                <a:sym typeface="Calibri"/>
              </a:rPr>
              <a:t>s)</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Appropriate Responses include answers listed with questions or like responses.  Students are reflecting on what it means to be an independent reader.</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need additional support organizing their ideas: Consider providing sentence frames. Examples:</a:t>
            </a:r>
            <a:br>
              <a:rPr lang="en" sz="1200" dirty="0">
                <a:latin typeface="Calibri"/>
                <a:ea typeface="Calibri"/>
                <a:cs typeface="Calibri"/>
              </a:rPr>
            </a:br>
            <a:r>
              <a:rPr lang="en" sz="1200" dirty="0">
                <a:latin typeface="Calibri"/>
                <a:ea typeface="Calibri"/>
                <a:cs typeface="Calibri"/>
                <a:sym typeface="Calibri"/>
              </a:rPr>
              <a:t>— “One thing an independent reader has to be able to do is _____.”</a:t>
            </a:r>
            <a:br>
              <a:rPr lang="en" sz="1200" dirty="0">
                <a:latin typeface="Calibri"/>
                <a:ea typeface="Calibri"/>
                <a:cs typeface="Calibri"/>
              </a:rPr>
            </a:br>
            <a:r>
              <a:rPr lang="en" sz="1200" dirty="0">
                <a:latin typeface="Calibri"/>
                <a:ea typeface="Calibri"/>
                <a:cs typeface="Calibri"/>
                <a:sym typeface="Calibri"/>
              </a:rPr>
              <a:t>— “As an independent reader, I can _____.”</a:t>
            </a:r>
            <a:br>
              <a:rPr lang="en" sz="1200" dirty="0">
                <a:latin typeface="Calibri"/>
                <a:ea typeface="Calibri"/>
                <a:cs typeface="Calibri"/>
              </a:rPr>
            </a:br>
            <a:r>
              <a:rPr lang="en" sz="1200" dirty="0">
                <a:latin typeface="Calibri"/>
                <a:ea typeface="Calibri"/>
                <a:cs typeface="Calibri"/>
                <a:sym typeface="Calibri"/>
              </a:rPr>
              <a:t>— “I can show independence by _____.”</a:t>
            </a:r>
            <a:endParaRPr sz="1200" dirty="0">
              <a:latin typeface="Calibri"/>
              <a:ea typeface="Calibri"/>
              <a:cs typeface="Calibri"/>
              <a:sym typeface="Calibri"/>
            </a:endParaRPr>
          </a:p>
        </p:txBody>
      </p:sp>
      <p:sp>
        <p:nvSpPr>
          <p:cNvPr id="208" name="Google Shape;208;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9" name="Google Shape;209;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6977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Suggested slide pacing: 2-3 minutes</a:t>
            </a:r>
            <a:endParaRPr sz="1200" b="1" dirty="0">
              <a:latin typeface="Calibri"/>
              <a:ea typeface="Calibri"/>
              <a:cs typeface="Calibri"/>
              <a:sym typeface="Calibri"/>
            </a:endParaRPr>
          </a:p>
          <a:p>
            <a:pPr marL="0" indent="0">
              <a:buClr>
                <a:schemeClr val="dk1"/>
              </a:buClr>
              <a:buNone/>
            </a:pPr>
            <a:r>
              <a:rPr lang="en" sz="1200" b="1" dirty="0">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Sung to the tune of “Farmer in the Dell”</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Sing transition song to get students prepared for the lesson. If you would rather chant than sing this will work as well. </a:t>
            </a:r>
            <a:endParaRPr sz="1200" dirty="0">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2580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indent="0">
              <a:buClr>
                <a:schemeClr val="dk1"/>
              </a:buClr>
              <a:buNone/>
            </a:pPr>
            <a:r>
              <a:rPr lang="en" sz="1200" b="1" dirty="0">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indent="0">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Briefly introduce the Learning Targets by reminding students of the lyrics they just sang or chanted in the transition.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Explain to students that they will be working with partners on different, assigned activities. Learning targets will depend on the activity.</a:t>
            </a:r>
            <a:endParaRPr sz="1200" dirty="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6280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Teacher Delegated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lvl="1" indent="-304800">
              <a:buClr>
                <a:schemeClr val="dk1"/>
              </a:buClr>
              <a:buSzPts val="1200"/>
              <a:buFont typeface="Calibri"/>
              <a:buChar char="○"/>
            </a:pPr>
            <a:r>
              <a:rPr lang="en" sz="1200" dirty="0">
                <a:latin typeface="Calibri"/>
                <a:ea typeface="Calibri"/>
                <a:cs typeface="Calibri"/>
                <a:sym typeface="Calibri"/>
              </a:rPr>
              <a:t>Words Rule: Words Rule words (</a:t>
            </a:r>
            <a:r>
              <a:rPr lang="en" sz="1200" b="1" dirty="0">
                <a:latin typeface="Calibri"/>
                <a:ea typeface="Calibri"/>
                <a:cs typeface="Calibri"/>
                <a:sym typeface="Calibri"/>
              </a:rPr>
              <a:t>projected or posted or copy provided</a:t>
            </a:r>
            <a:r>
              <a:rPr lang="en" sz="1200" dirty="0">
                <a:latin typeface="Calibri"/>
                <a:ea typeface="Calibri"/>
                <a:cs typeface="Calibri"/>
                <a:sym typeface="Calibri"/>
              </a:rPr>
              <a:t>); whiteboards, white board markers and erasers or paper and pencils.  </a:t>
            </a:r>
            <a:endParaRPr sz="1200">
              <a:latin typeface="Calibri"/>
              <a:ea typeface="Calibri"/>
              <a:cs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Sentence Builder: Sentence Builder sentences, word list (</a:t>
            </a:r>
            <a:r>
              <a:rPr lang="en" sz="1200" b="1" dirty="0">
                <a:latin typeface="Calibri"/>
                <a:ea typeface="Calibri"/>
                <a:cs typeface="Calibri"/>
                <a:sym typeface="Calibri"/>
              </a:rPr>
              <a:t>projected or posted or copy provided</a:t>
            </a:r>
            <a:r>
              <a:rPr lang="en" sz="1200" dirty="0">
                <a:latin typeface="Calibri"/>
                <a:ea typeface="Calibri"/>
                <a:cs typeface="Calibri"/>
                <a:sym typeface="Calibri"/>
              </a:rPr>
              <a:t>); whiteboards, white board markers and erasers or paper and pencils.</a:t>
            </a:r>
            <a:endParaRPr sz="1200">
              <a:latin typeface="Calibri"/>
              <a:ea typeface="Calibri"/>
              <a:cs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Partner Reading: copy per student or student pair of “Tropical Island” poem from lesson opening; Fluency Rubric, Reader’s Toolbox, anchor chart, etc. for student reference.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Encourage students to use the </a:t>
            </a:r>
            <a:r>
              <a:rPr lang="en" sz="1200" b="1" dirty="0">
                <a:latin typeface="Calibri"/>
                <a:ea typeface="Calibri"/>
                <a:cs typeface="Calibri"/>
                <a:sym typeface="Calibri"/>
              </a:rPr>
              <a:t>Interactive Word Wall</a:t>
            </a:r>
            <a:r>
              <a:rPr lang="en" sz="1200" dirty="0">
                <a:latin typeface="Calibri"/>
                <a:ea typeface="Calibri"/>
                <a:cs typeface="Calibri"/>
                <a:sym typeface="Calibri"/>
              </a:rPr>
              <a:t> and any anchor charts, etc. posted in the classroom that may be used as a reference during activity work.</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their Reader’s Toolbox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04262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a5c4c3d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a5c4c3d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b="1" dirty="0">
                <a:latin typeface="Calibri"/>
                <a:ea typeface="Calibri"/>
                <a:cs typeface="Calibri"/>
                <a:sym typeface="Calibri"/>
              </a:rPr>
              <a:t>Suggested Pacing: see slide 14 </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indent="0">
              <a:buNone/>
            </a:pPr>
            <a:r>
              <a:rPr lang="en" sz="1200" dirty="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1041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poem: “Tropical Island” for display (or write on chart paper or project slide for display)</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T-Chart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T-Chart (one per pair)</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Words Rule Word Cards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boards, white board markers and erasers (one per pair of students) or paper and pencils.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student partners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6361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Module 4, Cycle 25 Overview located in the Teacher Guide, pages 177.</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Independent and Small Group Work guidance in the Skills Block Resource Manual as needed.</a:t>
            </a:r>
            <a:endParaRPr sz="1200">
              <a:solidFill>
                <a:schemeClr val="dk1"/>
              </a:solidFill>
              <a:latin typeface="Calibri"/>
              <a:ea typeface="Calibri"/>
              <a:cs typeface="Calibri"/>
              <a:sym typeface="Calibri"/>
            </a:endParaRPr>
          </a:p>
          <a:p>
            <a:pPr marL="0" lvl="0" indent="0" algn="l" rtl="0">
              <a:spcBef>
                <a:spcPts val="0"/>
              </a:spcBef>
              <a:spcAft>
                <a:spcPts val="0"/>
              </a:spcAft>
              <a:buNone/>
            </a:pPr>
            <a:br>
              <a:rPr lang="en" sz="1200">
                <a:solidFill>
                  <a:schemeClr val="dk1"/>
                </a:solidFill>
                <a:latin typeface="Calibri"/>
                <a:ea typeface="Calibri"/>
                <a:cs typeface="Calibri"/>
                <a:sym typeface="Calibri"/>
              </a:rPr>
            </a:b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0111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Building on Previous Work:</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Knowledge of suffixes and prefixes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Over the course of the modules in the Grade 1 curriculum, students worked with five syllable types (</a:t>
            </a:r>
            <a:r>
              <a:rPr lang="en" sz="1200" b="1" dirty="0">
                <a:latin typeface="Calibri"/>
                <a:ea typeface="Calibri"/>
                <a:cs typeface="Calibri"/>
                <a:sym typeface="Calibri"/>
              </a:rPr>
              <a:t>written patterns representing a vowel sound</a:t>
            </a:r>
            <a:r>
              <a:rPr lang="en" sz="1200" dirty="0">
                <a:latin typeface="Calibri"/>
                <a:ea typeface="Calibri"/>
                <a:cs typeface="Calibri"/>
                <a:sym typeface="Calibri"/>
              </a:rPr>
              <a:t>). These include closed (CVC), open (CV), magic “e” (</a:t>
            </a:r>
            <a:r>
              <a:rPr lang="en" sz="1200" dirty="0" err="1">
                <a:latin typeface="Calibri"/>
                <a:ea typeface="Calibri"/>
                <a:cs typeface="Calibri"/>
                <a:sym typeface="Calibri"/>
              </a:rPr>
              <a:t>CVCe</a:t>
            </a:r>
            <a:r>
              <a:rPr lang="en" sz="1200" dirty="0">
                <a:latin typeface="Calibri"/>
                <a:ea typeface="Calibri"/>
                <a:cs typeface="Calibri"/>
                <a:sym typeface="Calibri"/>
              </a:rPr>
              <a:t>), r-controlled, and vowel teams (CVVC, CVV). In this lesson, students practice decoding two-syllable words using combinations of those syllable types.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During the Closing of Grade 2 lessons, students have been reflecting on key character elements necessary for learning. In Module 1, they considered what it means to become proficient or “really good” at something and reflected on ways they take responsibility in the process of becoming proficient readers. In Module 2, students considered the role of goal setting in the process and identified concrete knowledge or skills to work on. In Module 3, they reflected on the power of collaboration to help themselves and others “grow and flourish” (</a:t>
            </a:r>
            <a:r>
              <a:rPr lang="en" sz="1200" b="1" dirty="0">
                <a:latin typeface="Calibri"/>
                <a:ea typeface="Calibri"/>
                <a:cs typeface="Calibri"/>
                <a:sym typeface="Calibri"/>
              </a:rPr>
              <a:t>become proficient readers and writers</a:t>
            </a:r>
            <a:r>
              <a:rPr lang="en" sz="1200" dirty="0">
                <a:latin typeface="Calibri"/>
                <a:ea typeface="Calibri"/>
                <a:cs typeface="Calibri"/>
                <a:sym typeface="Calibri"/>
              </a:rPr>
              <a:t>). By Module 4, students are applying these habits of character. They now have strategies and a sense of confidence that has built a strong foundation for Module 4: independence.</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Areas Students May Struggle:	</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Choosing the correct spelling of words with a /</a:t>
            </a:r>
            <a:r>
              <a:rPr lang="en" sz="1200" dirty="0" err="1">
                <a:latin typeface="Calibri"/>
                <a:ea typeface="Calibri"/>
                <a:cs typeface="Calibri"/>
                <a:sym typeface="Calibri"/>
              </a:rPr>
              <a:t>kal</a:t>
            </a:r>
            <a:r>
              <a:rPr lang="en" sz="1200" dirty="0">
                <a:latin typeface="Calibri"/>
                <a:ea typeface="Calibri"/>
                <a:cs typeface="Calibri"/>
                <a:sym typeface="Calibri"/>
              </a:rPr>
              <a:t>/ sound ending (-</a:t>
            </a:r>
            <a:r>
              <a:rPr lang="en" sz="1200" dirty="0" err="1">
                <a:latin typeface="Calibri"/>
                <a:ea typeface="Calibri"/>
                <a:cs typeface="Calibri"/>
                <a:sym typeface="Calibri"/>
              </a:rPr>
              <a:t>cle</a:t>
            </a:r>
            <a:r>
              <a:rPr lang="en" sz="1200" dirty="0">
                <a:latin typeface="Calibri"/>
                <a:ea typeface="Calibri"/>
                <a:cs typeface="Calibri"/>
                <a:sym typeface="Calibri"/>
              </a:rPr>
              <a:t>, -</a:t>
            </a:r>
            <a:r>
              <a:rPr lang="en" sz="1200" dirty="0" err="1">
                <a:latin typeface="Calibri"/>
                <a:ea typeface="Calibri"/>
                <a:cs typeface="Calibri"/>
                <a:sym typeface="Calibri"/>
              </a:rPr>
              <a:t>cal</a:t>
            </a:r>
            <a:r>
              <a:rPr lang="en" sz="1200" dirty="0">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Ongoing Assessment(s):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Determine if students can:</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Identify words that share the same final spelling pattern from the poem.</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Apply that spelling pattern in writing words with those sounds on white boards.</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Key Vocabulary:</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base word, endings, syllables, similarities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tropical, troupe, critical (T)</a:t>
            </a:r>
            <a:endParaRPr sz="1200" dirty="0">
              <a:latin typeface="Calibri"/>
              <a:ea typeface="Calibri"/>
              <a:cs typeface="Calibri"/>
              <a:sym typeface="Calibri"/>
            </a:endParaRPr>
          </a:p>
        </p:txBody>
      </p:sp>
    </p:spTree>
    <p:extLst>
      <p:ext uri="{BB962C8B-B14F-4D97-AF65-F5344CB8AC3E}">
        <p14:creationId xmlns:p14="http://schemas.microsoft.com/office/powerpoint/2010/main" val="3524084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a:t>
            </a:r>
            <a:endParaRPr lang="en-US" sz="1200" b="1">
              <a:latin typeface="Calibri"/>
              <a:ea typeface="Calibri"/>
              <a:cs typeface="Calibri"/>
            </a:endParaRP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lang="en"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Sung to the tune of “I’m a Little Teapot.”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These transition slides are an optimal time for moving around, even if it’s to sit right back down. Putting movements to these songs (</a:t>
            </a:r>
            <a:r>
              <a:rPr lang="en" sz="1200" b="1" dirty="0">
                <a:latin typeface="Calibri"/>
                <a:ea typeface="Calibri"/>
                <a:cs typeface="Calibri"/>
                <a:sym typeface="Calibri"/>
              </a:rPr>
              <a:t>marching in a circle or in place, hand movements that “show” some of the ideas in the song</a:t>
            </a:r>
            <a:r>
              <a:rPr lang="en" sz="1200" dirty="0">
                <a:latin typeface="Calibri"/>
                <a:ea typeface="Calibri"/>
                <a:cs typeface="Calibri"/>
                <a:sym typeface="Calibri"/>
              </a:rPr>
              <a:t>) can be a lot of fun. Students can come up with these movements themselves.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They are about to “read a poem together and listen for the rhymes.”</a:t>
            </a:r>
            <a:endParaRPr sz="1200" dirty="0">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4210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Remind students, as needed, that every syllable has one vowel sound as opposed to one vowel letter.  Echo this throughout the lesson as needed. </a:t>
            </a:r>
            <a:endParaRPr sz="120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Briefly introduce the Learning Targets by reminding students of the lyrics they just sang or chanted in the transition.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“Remember the transition song we just sang. Today we are going to read a poem and listen for words. ” </a:t>
            </a:r>
            <a:r>
              <a:rPr lang="en" sz="1200" dirty="0">
                <a:latin typeface="Calibri"/>
                <a:ea typeface="Calibri"/>
                <a:cs typeface="Calibri"/>
                <a:sym typeface="Calibri"/>
              </a:rPr>
              <a:t>This can be very brief as the lesson goes into this in more detail.</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4983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8248bb06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8248bb06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5-8 minutes </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“Today we are going to read a poem together. First, you will follow along as I read. Then we will read it together and think about the words we read</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poem “Tropical Island.”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read this poem aloud together. While we are reading, we can practice our rules of fluency so that we read smoothly, with expression, with meaning, and at just the right speed.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poem chorally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reading! Now take a minute to read the poem to yourself while you think about words that have the same sound. See if you can find some words that all share the same sound, and then you will share your thoughts with an elbow partner.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to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turn to an elbow partner and talk about the words you discovered share the same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Students share with an elbow partner. </a:t>
            </a:r>
            <a:r>
              <a:rPr lang="en" sz="1200" b="1" dirty="0">
                <a:latin typeface="Calibri"/>
                <a:ea typeface="Calibri"/>
                <a:cs typeface="Calibri"/>
                <a:sym typeface="Calibri"/>
              </a:rPr>
              <a:t>(Many of the words have a /</a:t>
            </a:r>
            <a:r>
              <a:rPr lang="en" sz="1200" b="1" dirty="0" err="1">
                <a:latin typeface="Calibri"/>
                <a:ea typeface="Calibri"/>
                <a:cs typeface="Calibri"/>
                <a:sym typeface="Calibri"/>
              </a:rPr>
              <a:t>kul</a:t>
            </a:r>
            <a:r>
              <a:rPr lang="en" sz="1200" b="1" dirty="0">
                <a:latin typeface="Calibri"/>
                <a:ea typeface="Calibri"/>
                <a:cs typeface="Calibri"/>
                <a:sym typeface="Calibri"/>
              </a:rPr>
              <a:t>/ sound at the end, some of the words have a “</a:t>
            </a:r>
            <a:r>
              <a:rPr lang="en" sz="1200" b="1" dirty="0" err="1">
                <a:latin typeface="Calibri"/>
                <a:ea typeface="Calibri"/>
                <a:cs typeface="Calibri"/>
                <a:sym typeface="Calibri"/>
              </a:rPr>
              <a:t>cle</a:t>
            </a:r>
            <a:r>
              <a:rPr lang="en" sz="1200" b="1" dirty="0">
                <a:latin typeface="Calibri"/>
                <a:ea typeface="Calibri"/>
                <a:cs typeface="Calibri"/>
                <a:sym typeface="Calibri"/>
              </a:rPr>
              <a:t>” ending, and some words have a “</a:t>
            </a:r>
            <a:r>
              <a:rPr lang="en" sz="1200" b="1" dirty="0" err="1">
                <a:latin typeface="Calibri"/>
                <a:ea typeface="Calibri"/>
                <a:cs typeface="Calibri"/>
                <a:sym typeface="Calibri"/>
              </a:rPr>
              <a:t>cal</a:t>
            </a:r>
            <a:r>
              <a:rPr lang="en" sz="1200" b="1" dirty="0">
                <a:latin typeface="Calibri"/>
                <a:ea typeface="Calibri"/>
                <a:cs typeface="Calibri"/>
                <a:sym typeface="Calibri"/>
              </a:rPr>
              <a:t>” ending. They both sound the same.)</a:t>
            </a:r>
            <a:endParaRPr sz="1200" b="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Some of these words are spelled different but have the same /kul/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“What ending sound do you hear in ‘tropical’ and ‘circle’?” </a:t>
            </a:r>
            <a:r>
              <a:rPr lang="en" sz="1200" b="1" dirty="0">
                <a:solidFill>
                  <a:schemeClr val="dk1"/>
                </a:solidFill>
                <a:latin typeface="Calibri"/>
                <a:ea typeface="Calibri"/>
                <a:cs typeface="Calibri"/>
                <a:sym typeface="Calibri"/>
              </a:rPr>
              <a:t>(/kul/)</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Both these words have the same ending sound but are spelled differently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We are going to be learning more about words with a ‘cle’ and ‘cal’ ending today and learn clues for figuring out the correct spelling. Now let’s read the poem once more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Chorally read poem aloud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a:t>
            </a:r>
            <a:r>
              <a:rPr lang="en" sz="1200" b="1" dirty="0">
                <a:latin typeface="Calibri"/>
                <a:ea typeface="Calibri"/>
                <a:cs typeface="Calibri"/>
                <a:sym typeface="Calibri"/>
              </a:rPr>
              <a:t>:</a:t>
            </a:r>
            <a:r>
              <a:rPr lang="en" sz="1200" dirty="0">
                <a:latin typeface="Calibri"/>
                <a:ea typeface="Calibri"/>
                <a:cs typeface="Calibri"/>
                <a:sym typeface="Calibri"/>
              </a:rPr>
              <a:t> “</a:t>
            </a:r>
            <a:r>
              <a:rPr lang="en" sz="1200" i="1" dirty="0">
                <a:latin typeface="Calibri"/>
                <a:ea typeface="Calibri"/>
                <a:cs typeface="Calibri"/>
                <a:sym typeface="Calibri"/>
              </a:rPr>
              <a:t>Now let’s take a closer look at the words you discovered.”</a:t>
            </a:r>
            <a:br>
              <a:rPr lang="en" sz="1200" i="1" dirty="0">
                <a:latin typeface="Calibri"/>
                <a:ea typeface="Calibri"/>
                <a:cs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poem and identifying compound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need help in opening A, including ELLs: Consider providing picture cards of nouns in “Tropical Island” to support comprehension.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students in the Partial Alphabetic phase with students in the Consolidated phase for step 6, allowing them to whisper-read the poem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03947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b="1" dirty="0">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indent="0">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Sung to the tune of “The Muffin Man.”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These transition slides are an optimal time for moving around, even if it’s to sit right back down. Putting movements to these songs (</a:t>
            </a:r>
            <a:r>
              <a:rPr lang="en" sz="1200" b="1" dirty="0">
                <a:latin typeface="Calibri"/>
                <a:ea typeface="Calibri"/>
                <a:cs typeface="Calibri"/>
                <a:sym typeface="Calibri"/>
              </a:rPr>
              <a:t>marching in a circle or in place, hand movements that “show” some of the ideas in the song</a:t>
            </a:r>
            <a:r>
              <a:rPr lang="en" sz="1200" dirty="0">
                <a:latin typeface="Calibri"/>
                <a:ea typeface="Calibri"/>
                <a:cs typeface="Calibri"/>
                <a:sym typeface="Calibri"/>
              </a:rPr>
              <a:t>) can be a lot of fun. For example, students may pretend with their hands looking through binoculars or shading their eyes with one hand to “take a closer look.” Students can come up with these movements themselves.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Sing transition song to get students prepared for the lesson.  If you would rather chant than sing this will work as well.</a:t>
            </a:r>
            <a:endParaRPr sz="1200" dirty="0">
              <a:latin typeface="Calibri"/>
              <a:ea typeface="Calibri"/>
              <a:cs typeface="Calibri"/>
              <a:sym typeface="Calibri"/>
            </a:endParaRPr>
          </a:p>
          <a:p>
            <a:pPr marL="228600" lvl="0" indent="-15240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sing the transition song and move into position for learning.</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Tap each beat (</a:t>
            </a:r>
            <a:r>
              <a:rPr lang="en" sz="1200" b="1" dirty="0">
                <a:latin typeface="Calibri"/>
                <a:ea typeface="Calibri"/>
                <a:cs typeface="Calibri"/>
                <a:sym typeface="Calibri"/>
              </a:rPr>
              <a:t>syllable</a:t>
            </a:r>
            <a:r>
              <a:rPr lang="en" sz="1200" dirty="0">
                <a:latin typeface="Calibri"/>
                <a:ea typeface="Calibri"/>
                <a:cs typeface="Calibri"/>
                <a:sym typeface="Calibri"/>
              </a:rPr>
              <a:t>)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4411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a:t>
            </a:r>
            <a:endParaRPr sz="120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Review the learning targets. Refer to transition song.</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“Remember the transition song we just sang. Today we are going to take a closer look to read and spell words.” </a:t>
            </a:r>
            <a:r>
              <a:rPr lang="en" sz="1200" dirty="0">
                <a:latin typeface="Calibri"/>
                <a:ea typeface="Calibri"/>
                <a:cs typeface="Calibri"/>
                <a:sym typeface="Calibri"/>
              </a:rPr>
              <a:t> This can be very brief as the lesson goes into this in more detail.</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01271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402771" y="336514"/>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25: Lesson 121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402771" y="1083385"/>
            <a:ext cx="8314179" cy="3390643"/>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i="1" dirty="0"/>
              <a:t>In Lesson 121, students engage with Poem Launch: “Tropical Island” which includes words with /kal/ ending sounds spelled with -cle and -cal. Students identify the -cle and -cal spelling pattern as they read the poem both aloud with the teacher and independently. During Words Rule Work time, students continue to work with the -cle and -cal ending.</a:t>
            </a:r>
            <a:endParaRPr i="1" dirty="0"/>
          </a:p>
          <a:p>
            <a:pPr marL="0" lvl="0" indent="0" algn="l" rtl="0">
              <a:lnSpc>
                <a:spcPct val="70000"/>
              </a:lnSpc>
              <a:spcBef>
                <a:spcPts val="800"/>
              </a:spcBef>
              <a:spcAft>
                <a:spcPts val="0"/>
              </a:spcAft>
              <a:buClr>
                <a:schemeClr val="dk1"/>
              </a:buClr>
              <a:buSzPts val="1100"/>
              <a:buFont typeface="Arial"/>
              <a:buNone/>
            </a:pPr>
            <a:r>
              <a:rPr lang="en" sz="2000" b="1" i="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dirty="0"/>
              <a:t>Identify words with /kal/ sound spelled with  -cle and -cal</a:t>
            </a:r>
            <a:endParaRPr sz="2000" dirty="0"/>
          </a:p>
          <a:p>
            <a:pPr marL="457200" lvl="0" indent="-355600" algn="l" rtl="0">
              <a:spcBef>
                <a:spcPts val="800"/>
              </a:spcBef>
              <a:spcAft>
                <a:spcPts val="0"/>
              </a:spcAft>
              <a:buClr>
                <a:schemeClr val="dk1"/>
              </a:buClr>
              <a:buSzPts val="2000"/>
              <a:buChar char="•"/>
            </a:pPr>
            <a:r>
              <a:rPr lang="en" sz="2000" dirty="0"/>
              <a:t>Compound Words</a:t>
            </a:r>
            <a:endParaRPr sz="2000" dirty="0"/>
          </a:p>
          <a:p>
            <a:pPr marL="457200" lvl="0" indent="-355600" algn="l" rtl="0">
              <a:spcBef>
                <a:spcPts val="800"/>
              </a:spcBef>
              <a:spcAft>
                <a:spcPts val="0"/>
              </a:spcAft>
              <a:buClr>
                <a:schemeClr val="dk1"/>
              </a:buClr>
              <a:buSzPts val="2000"/>
              <a:buChar char="•"/>
            </a:pPr>
            <a:r>
              <a:rPr lang="en" sz="2000" dirty="0"/>
              <a:t>Common suffixes </a:t>
            </a:r>
            <a:endParaRPr sz="2000" dirty="0"/>
          </a:p>
          <a:p>
            <a:pPr marL="177800" lvl="0" indent="0" algn="l" rtl="0">
              <a:spcBef>
                <a:spcPts val="800"/>
              </a:spcBef>
              <a:spcAft>
                <a:spcPts val="0"/>
              </a:spcAft>
              <a:buNone/>
            </a:pPr>
            <a:endParaRPr sz="20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5"/>
          <p:cNvSpPr txBox="1"/>
          <p:nvPr/>
        </p:nvSpPr>
        <p:spPr>
          <a:xfrm>
            <a:off x="259600" y="104525"/>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a:ea typeface="Century Gothic"/>
                <a:cs typeface="Century Gothic"/>
                <a:sym typeface="Century Gothic"/>
              </a:rPr>
              <a:t>Words Rule!</a:t>
            </a:r>
            <a:endParaRPr b="1">
              <a:solidFill>
                <a:srgbClr val="666666"/>
              </a:solidFill>
            </a:endParaRPr>
          </a:p>
        </p:txBody>
      </p:sp>
      <p:graphicFrame>
        <p:nvGraphicFramePr>
          <p:cNvPr id="199" name="Google Shape;199;p35"/>
          <p:cNvGraphicFramePr/>
          <p:nvPr/>
        </p:nvGraphicFramePr>
        <p:xfrm>
          <a:off x="3707600" y="191200"/>
          <a:ext cx="5263475" cy="4952300"/>
        </p:xfrm>
        <a:graphic>
          <a:graphicData uri="http://schemas.openxmlformats.org/drawingml/2006/table">
            <a:tbl>
              <a:tblPr>
                <a:noFill/>
                <a:tableStyleId>{662EB4CB-2621-472E-8B9E-BED9A50BDE1E}</a:tableStyleId>
              </a:tblPr>
              <a:tblGrid>
                <a:gridCol w="2539250">
                  <a:extLst>
                    <a:ext uri="{9D8B030D-6E8A-4147-A177-3AD203B41FA5}">
                      <a16:colId xmlns:a16="http://schemas.microsoft.com/office/drawing/2014/main" val="20000"/>
                    </a:ext>
                  </a:extLst>
                </a:gridCol>
                <a:gridCol w="2724225">
                  <a:extLst>
                    <a:ext uri="{9D8B030D-6E8A-4147-A177-3AD203B41FA5}">
                      <a16:colId xmlns:a16="http://schemas.microsoft.com/office/drawing/2014/main" val="20001"/>
                    </a:ext>
                  </a:extLst>
                </a:gridCol>
              </a:tblGrid>
              <a:tr h="64742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-cle ending</a:t>
                      </a:r>
                      <a:endParaRPr sz="1800" b="1">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-cal ending</a:t>
                      </a:r>
                      <a:endParaRPr sz="1800" b="1">
                        <a:latin typeface="Century Gothic"/>
                        <a:ea typeface="Century Gothic"/>
                        <a:cs typeface="Century Gothic"/>
                        <a:sym typeface="Century Gothic"/>
                      </a:endParaRPr>
                    </a:p>
                  </a:txBody>
                  <a:tcPr marL="91425" marR="91425" marT="91425" marB="91425">
                    <a:solidFill>
                      <a:srgbClr val="D9D9D9"/>
                    </a:solidFill>
                  </a:tcPr>
                </a:tc>
                <a:extLst>
                  <a:ext uri="{0D108BD9-81ED-4DB2-BD59-A6C34878D82A}">
                    <a16:rowId xmlns:a16="http://schemas.microsoft.com/office/drawing/2014/main" val="10000"/>
                  </a:ext>
                </a:extLst>
              </a:tr>
              <a:tr h="4304875">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
        <p:nvSpPr>
          <p:cNvPr id="200" name="Google Shape;200;p35"/>
          <p:cNvSpPr txBox="1"/>
          <p:nvPr/>
        </p:nvSpPr>
        <p:spPr>
          <a:xfrm>
            <a:off x="7049975" y="972725"/>
            <a:ext cx="1131900" cy="4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	</a:t>
            </a:r>
            <a:endParaRPr sz="1800" b="1">
              <a:latin typeface="Century Gothic"/>
              <a:ea typeface="Century Gothic"/>
              <a:cs typeface="Century Gothic"/>
              <a:sym typeface="Century Gothic"/>
            </a:endParaRPr>
          </a:p>
        </p:txBody>
      </p:sp>
      <p:sp>
        <p:nvSpPr>
          <p:cNvPr id="201" name="Google Shape;201;p35"/>
          <p:cNvSpPr txBox="1"/>
          <p:nvPr/>
        </p:nvSpPr>
        <p:spPr>
          <a:xfrm>
            <a:off x="4433975" y="972725"/>
            <a:ext cx="1609800" cy="296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2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000">
              <a:latin typeface="Century Gothic"/>
              <a:ea typeface="Century Gothic"/>
              <a:cs typeface="Century Gothic"/>
              <a:sym typeface="Century Gothic"/>
            </a:endParaRPr>
          </a:p>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02" name="Google Shape;202;p35"/>
          <p:cNvSpPr txBox="1"/>
          <p:nvPr/>
        </p:nvSpPr>
        <p:spPr>
          <a:xfrm>
            <a:off x="-480198" y="1125125"/>
            <a:ext cx="4014661" cy="249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tropical 		icicle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bicycle		critical</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circle 		musical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logical 		medical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cubicle 		circle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miracle 		electrical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vocal 		uncle </a:t>
            </a:r>
            <a:endParaRPr sz="1800" b="1" dirty="0">
              <a:solidFill>
                <a:schemeClr val="dk1"/>
              </a:solidFill>
              <a:latin typeface="Century Gothic"/>
              <a:ea typeface="Century Gothic"/>
              <a:cs typeface="Century Gothic"/>
              <a:sym typeface="Century Gothic"/>
            </a:endParaRPr>
          </a:p>
        </p:txBody>
      </p:sp>
      <p:sp>
        <p:nvSpPr>
          <p:cNvPr id="203" name="Google Shape;203;p35"/>
          <p:cNvSpPr txBox="1"/>
          <p:nvPr/>
        </p:nvSpPr>
        <p:spPr>
          <a:xfrm>
            <a:off x="6387825" y="1148075"/>
            <a:ext cx="2350800" cy="351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tropical</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critical</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musical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logical medical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electrical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vocal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p:txBody>
      </p:sp>
      <p:sp>
        <p:nvSpPr>
          <p:cNvPr id="204" name="Google Shape;204;p35"/>
          <p:cNvSpPr txBox="1"/>
          <p:nvPr/>
        </p:nvSpPr>
        <p:spPr>
          <a:xfrm>
            <a:off x="3865538" y="1125125"/>
            <a:ext cx="2330700" cy="296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icicle</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bicycle</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circle	</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miracle </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uncle</a:t>
            </a:r>
            <a:r>
              <a:rPr lang="en" sz="2400" b="1">
                <a:solidFill>
                  <a:schemeClr val="dk1"/>
                </a:solidFill>
                <a:latin typeface="Century Gothic"/>
                <a:ea typeface="Century Gothic"/>
                <a:cs typeface="Century Gothic"/>
                <a:sym typeface="Century Gothic"/>
              </a:rPr>
              <a:t> </a:t>
            </a:r>
            <a:r>
              <a:rPr lang="en" sz="2400">
                <a:solidFill>
                  <a:schemeClr val="dk1"/>
                </a:solidFill>
                <a:latin typeface="Century Gothic"/>
                <a:ea typeface="Century Gothic"/>
                <a:cs typeface="Century Gothic"/>
                <a:sym typeface="Century Gothic"/>
              </a:rPr>
              <a:t>	</a:t>
            </a:r>
            <a:endParaRPr sz="240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3"/>
                                        </p:tgtEl>
                                        <p:attrNameLst>
                                          <p:attrName>style.visibility</p:attrName>
                                        </p:attrNameLst>
                                      </p:cBhvr>
                                      <p:to>
                                        <p:strVal val="visible"/>
                                      </p:to>
                                    </p:set>
                                    <p:animEffect transition="in" filter="fade">
                                      <p:cBhvr>
                                        <p:cTn id="7" dur="1000"/>
                                        <p:tgtEl>
                                          <p:spTgt spid="20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
                                        </p:tgtEl>
                                        <p:attrNameLst>
                                          <p:attrName>style.visibility</p:attrName>
                                        </p:attrNameLst>
                                      </p:cBhvr>
                                      <p:to>
                                        <p:strVal val="visible"/>
                                      </p:to>
                                    </p:set>
                                    <p:animEffect transition="in" filter="fade">
                                      <p:cBhvr>
                                        <p:cTn id="12" dur="10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6"/>
          <p:cNvSpPr txBox="1">
            <a:spLocks noGrp="1"/>
          </p:cNvSpPr>
          <p:nvPr>
            <p:ph type="title"/>
          </p:nvPr>
        </p:nvSpPr>
        <p:spPr>
          <a:xfrm>
            <a:off x="428141"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12" name="Google Shape;212;p36"/>
          <p:cNvSpPr txBox="1">
            <a:spLocks noGrp="1"/>
          </p:cNvSpPr>
          <p:nvPr>
            <p:ph type="body" idx="1"/>
          </p:nvPr>
        </p:nvSpPr>
        <p:spPr>
          <a:xfrm>
            <a:off x="3728891" y="1403294"/>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213" name="Google Shape;213;p36"/>
          <p:cNvPicPr preferRelativeResize="0"/>
          <p:nvPr/>
        </p:nvPicPr>
        <p:blipFill>
          <a:blip r:embed="rId3">
            <a:alphaModFix/>
          </a:blip>
          <a:stretch>
            <a:fillRect/>
          </a:stretch>
        </p:blipFill>
        <p:spPr>
          <a:xfrm>
            <a:off x="547475" y="1288600"/>
            <a:ext cx="2288274" cy="22882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9" name="Google Shape;219;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a:solidFill>
                  <a:schemeClr val="dk1"/>
                </a:solidFill>
              </a:rPr>
              <a:t>It’s Time to Go to Work</a:t>
            </a: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600" i="1">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25" name="Google Shape;225;p38"/>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a:solidFill>
                  <a:schemeClr val="dk1"/>
                </a:solidFill>
              </a:rPr>
              <a:t>I can use what I know </a:t>
            </a:r>
            <a:r>
              <a:rPr lang="en" sz="2400"/>
              <a:t>about vowel spelling patterns to read, group and spell words.</a:t>
            </a:r>
            <a:endParaRPr sz="240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solidFill>
                <a:schemeClr val="dk1"/>
              </a:solidFill>
              <a:highlight>
                <a:srgbClr val="FFFF00"/>
              </a:highlight>
            </a:endParaRPr>
          </a:p>
          <a:p>
            <a:pPr marL="457200" lvl="0" indent="0" algn="l" rtl="0">
              <a:lnSpc>
                <a:spcPct val="150000"/>
              </a:lnSpc>
              <a:spcBef>
                <a:spcPts val="1700"/>
              </a:spcBef>
              <a:spcAft>
                <a:spcPts val="0"/>
              </a:spcAft>
              <a:buNone/>
            </a:pPr>
            <a:endParaRPr sz="2400">
              <a:solidFill>
                <a:schemeClr val="dk1"/>
              </a:solidFill>
              <a:highlight>
                <a:srgbClr val="FFFF00"/>
              </a:highlight>
            </a:endParaRPr>
          </a:p>
        </p:txBody>
      </p:sp>
      <p:pic>
        <p:nvPicPr>
          <p:cNvPr id="226" name="Google Shape;226;p38"/>
          <p:cNvPicPr preferRelativeResize="0"/>
          <p:nvPr/>
        </p:nvPicPr>
        <p:blipFill>
          <a:blip r:embed="rId3">
            <a:alphaModFix/>
          </a:blip>
          <a:stretch>
            <a:fillRect/>
          </a:stretch>
        </p:blipFill>
        <p:spPr>
          <a:xfrm>
            <a:off x="8314546" y="4279950"/>
            <a:ext cx="796796" cy="62456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graphicFrame>
        <p:nvGraphicFramePr>
          <p:cNvPr id="231" name="Google Shape;231;p39"/>
          <p:cNvGraphicFramePr/>
          <p:nvPr>
            <p:extLst>
              <p:ext uri="{D42A27DB-BD31-4B8C-83A1-F6EECF244321}">
                <p14:modId xmlns:p14="http://schemas.microsoft.com/office/powerpoint/2010/main" val="2595221708"/>
              </p:ext>
            </p:extLst>
          </p:nvPr>
        </p:nvGraphicFramePr>
        <p:xfrm>
          <a:off x="0" y="26525"/>
          <a:ext cx="9144000" cy="5071185"/>
        </p:xfrm>
        <a:graphic>
          <a:graphicData uri="http://schemas.openxmlformats.org/drawingml/2006/table">
            <a:tbl>
              <a:tblPr>
                <a:noFill/>
                <a:tableStyleId>{662EB4CB-2621-472E-8B9E-BED9A50BDE1E}</a:tableStyleId>
              </a:tblPr>
              <a:tblGrid>
                <a:gridCol w="2927750">
                  <a:extLst>
                    <a:ext uri="{9D8B030D-6E8A-4147-A177-3AD203B41FA5}">
                      <a16:colId xmlns:a16="http://schemas.microsoft.com/office/drawing/2014/main" val="20000"/>
                    </a:ext>
                  </a:extLst>
                </a:gridCol>
                <a:gridCol w="2994575">
                  <a:extLst>
                    <a:ext uri="{9D8B030D-6E8A-4147-A177-3AD203B41FA5}">
                      <a16:colId xmlns:a16="http://schemas.microsoft.com/office/drawing/2014/main" val="20001"/>
                    </a:ext>
                  </a:extLst>
                </a:gridCol>
                <a:gridCol w="3221675">
                  <a:extLst>
                    <a:ext uri="{9D8B030D-6E8A-4147-A177-3AD203B41FA5}">
                      <a16:colId xmlns:a16="http://schemas.microsoft.com/office/drawing/2014/main" val="20002"/>
                    </a:ext>
                  </a:extLst>
                </a:gridCol>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Make columns for “-cle” or “-cal” words across the top of your 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reading words and grouping compound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all the words together, then take turns reading the words to each other.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Tell each other a sentence using as many of the words you can.</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Take turns using the words to fill in the blanks and writing the sentences  on your board or paper.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Read the sentences together with your partner, then take turns reading them to each other.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Use the Reader’s Toolbox if you have trouble reading a word.</a:t>
                      </a:r>
                      <a:endParaRPr sz="16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“Tropical Island” together, using the same voice.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Then, take turns reading “Tropical Island”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the Fluency Rubric.  Did you read </a:t>
                      </a:r>
                      <a:r>
                        <a:rPr lang="en" sz="1500" i="1" dirty="0">
                          <a:solidFill>
                            <a:schemeClr val="dk1"/>
                          </a:solidFill>
                          <a:latin typeface="Century Gothic"/>
                          <a:ea typeface="Century Gothic"/>
                          <a:cs typeface="Century Gothic"/>
                          <a:sym typeface="Century Gothic"/>
                        </a:rPr>
                        <a:t>smoothly</a:t>
                      </a:r>
                      <a:r>
                        <a:rPr lang="en" sz="1500" dirty="0">
                          <a:solidFill>
                            <a:schemeClr val="dk1"/>
                          </a:solidFill>
                          <a:latin typeface="Century Gothic"/>
                          <a:ea typeface="Century Gothic"/>
                          <a:cs typeface="Century Gothic"/>
                          <a:sym typeface="Century Gothic"/>
                        </a:rPr>
                        <a:t>, </a:t>
                      </a:r>
                      <a:r>
                        <a:rPr lang="en" sz="1500" i="1" dirty="0">
                          <a:solidFill>
                            <a:schemeClr val="dk1"/>
                          </a:solidFill>
                          <a:latin typeface="Century Gothic"/>
                          <a:ea typeface="Century Gothic"/>
                          <a:cs typeface="Century Gothic"/>
                          <a:sym typeface="Century Gothic"/>
                        </a:rPr>
                        <a:t>with expression &amp; meaning</a:t>
                      </a:r>
                      <a:r>
                        <a:rPr lang="en" sz="1500" dirty="0">
                          <a:solidFill>
                            <a:schemeClr val="dk1"/>
                          </a:solidFill>
                          <a:latin typeface="Century Gothic"/>
                          <a:ea typeface="Century Gothic"/>
                          <a:cs typeface="Century Gothic"/>
                          <a:sym typeface="Century Gothic"/>
                        </a:rPr>
                        <a:t> and at </a:t>
                      </a:r>
                      <a:r>
                        <a:rPr lang="en" sz="1500" i="1" dirty="0">
                          <a:solidFill>
                            <a:schemeClr val="dk1"/>
                          </a:solidFill>
                          <a:latin typeface="Century Gothic"/>
                          <a:ea typeface="Century Gothic"/>
                          <a:cs typeface="Century Gothic"/>
                          <a:sym typeface="Century Gothic"/>
                        </a:rPr>
                        <a:t>just the right speed?</a:t>
                      </a:r>
                      <a:endParaRPr sz="15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232" name="Google Shape;232;p39"/>
          <p:cNvPicPr preferRelativeResize="0"/>
          <p:nvPr/>
        </p:nvPicPr>
        <p:blipFill>
          <a:blip r:embed="rId3">
            <a:alphaModFix/>
          </a:blip>
          <a:stretch>
            <a:fillRect/>
          </a:stretch>
        </p:blipFill>
        <p:spPr>
          <a:xfrm>
            <a:off x="0" y="0"/>
            <a:ext cx="618750" cy="499575"/>
          </a:xfrm>
          <a:prstGeom prst="rect">
            <a:avLst/>
          </a:prstGeom>
          <a:noFill/>
          <a:ln>
            <a:noFill/>
          </a:ln>
        </p:spPr>
      </p:pic>
      <p:pic>
        <p:nvPicPr>
          <p:cNvPr id="233" name="Google Shape;233;p39"/>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34" name="Google Shape;234;p39"/>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40"/>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40" name="Google Shape;240;p40"/>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41" name="Google Shape;241;p40"/>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42" name="Google Shape;242;p40"/>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43" name="Google Shape;243;p40"/>
          <p:cNvGraphicFramePr/>
          <p:nvPr/>
        </p:nvGraphicFramePr>
        <p:xfrm>
          <a:off x="4572000" y="19125"/>
          <a:ext cx="4328900" cy="4941495"/>
        </p:xfrm>
        <a:graphic>
          <a:graphicData uri="http://schemas.openxmlformats.org/drawingml/2006/table">
            <a:tbl>
              <a:tblPr>
                <a:noFill/>
                <a:tableStyleId>{662EB4CB-2621-472E-8B9E-BED9A50BDE1E}</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Read it Again </a:t>
                      </a:r>
                      <a:r>
                        <a:rPr lang="en" sz="1300">
                          <a:latin typeface="Century Gothic"/>
                          <a:ea typeface="Century Gothic"/>
                          <a:cs typeface="Century Gothic"/>
                          <a:sym typeface="Century Gothic"/>
                        </a:rPr>
                        <a:t>- Try to read the word again when it does not make sense. For example, try a different vowel sound. Then read the word again.</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244" name="Google Shape;244;p40"/>
          <p:cNvPicPr preferRelativeResize="0"/>
          <p:nvPr/>
        </p:nvPicPr>
        <p:blipFill>
          <a:blip r:embed="rId4">
            <a:alphaModFix/>
          </a:blip>
          <a:stretch>
            <a:fillRect/>
          </a:stretch>
        </p:blipFill>
        <p:spPr>
          <a:xfrm>
            <a:off x="4572000" y="4332025"/>
            <a:ext cx="449825" cy="381000"/>
          </a:xfrm>
          <a:prstGeom prst="rect">
            <a:avLst/>
          </a:prstGeom>
          <a:noFill/>
          <a:ln>
            <a:noFill/>
          </a:ln>
        </p:spPr>
      </p:pic>
      <p:pic>
        <p:nvPicPr>
          <p:cNvPr id="245" name="Google Shape;245;p40"/>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46" name="Google Shape;246;p40"/>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247" name="Google Shape;247;p40"/>
          <p:cNvPicPr preferRelativeResize="0"/>
          <p:nvPr/>
        </p:nvPicPr>
        <p:blipFill>
          <a:blip r:embed="rId4">
            <a:alphaModFix/>
          </a:blip>
          <a:stretch>
            <a:fillRect/>
          </a:stretch>
        </p:blipFill>
        <p:spPr>
          <a:xfrm rot="-10799989">
            <a:off x="4572012" y="3421212"/>
            <a:ext cx="449825" cy="381000"/>
          </a:xfrm>
          <a:prstGeom prst="rect">
            <a:avLst/>
          </a:prstGeom>
          <a:noFill/>
          <a:ln>
            <a:noFill/>
          </a:ln>
        </p:spPr>
      </p:pic>
      <p:pic>
        <p:nvPicPr>
          <p:cNvPr id="248" name="Google Shape;248;p40"/>
          <p:cNvPicPr preferRelativeResize="0"/>
          <p:nvPr/>
        </p:nvPicPr>
        <p:blipFill>
          <a:blip r:embed="rId4">
            <a:alphaModFix/>
          </a:blip>
          <a:stretch>
            <a:fillRect/>
          </a:stretch>
        </p:blipFill>
        <p:spPr>
          <a:xfrm>
            <a:off x="4572000" y="2293588"/>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863550"/>
            <a:ext cx="8520600" cy="39105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a:solidFill>
                  <a:schemeClr val="dk1"/>
                </a:solidFill>
              </a:rPr>
              <a:t>Materials and classroom preparation</a:t>
            </a:r>
            <a:endParaRPr b="1">
              <a:solidFill>
                <a:schemeClr val="dk1"/>
              </a:solidFill>
            </a:endParaRPr>
          </a:p>
          <a:p>
            <a:pPr marL="457200" lvl="0" indent="-361950" algn="l" rtl="0">
              <a:lnSpc>
                <a:spcPct val="115000"/>
              </a:lnSpc>
              <a:spcBef>
                <a:spcPts val="800"/>
              </a:spcBef>
              <a:spcAft>
                <a:spcPts val="0"/>
              </a:spcAft>
              <a:buClr>
                <a:schemeClr val="dk1"/>
              </a:buClr>
              <a:buSzPts val="2100"/>
              <a:buChar char="•"/>
            </a:pPr>
            <a:r>
              <a:rPr lang="en">
                <a:solidFill>
                  <a:schemeClr val="dk1"/>
                </a:solidFill>
              </a:rPr>
              <a:t>Materials to prepare in advance: (see Notes)</a:t>
            </a:r>
            <a:endParaRPr>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a:t>Enlarged poem: “Tropical Island” (to display)</a:t>
            </a:r>
            <a:endParaRPr sz="2000"/>
          </a:p>
          <a:p>
            <a:pPr marL="914400" lvl="1" indent="-355600" algn="l" rtl="0">
              <a:lnSpc>
                <a:spcPct val="115000"/>
              </a:lnSpc>
              <a:spcBef>
                <a:spcPts val="0"/>
              </a:spcBef>
              <a:spcAft>
                <a:spcPts val="0"/>
              </a:spcAft>
              <a:buClr>
                <a:schemeClr val="dk1"/>
              </a:buClr>
              <a:buSzPts val="2000"/>
              <a:buChar char="•"/>
            </a:pPr>
            <a:r>
              <a:rPr lang="en" sz="2000"/>
              <a:t>Enlarged T-Chart </a:t>
            </a:r>
            <a:endParaRPr sz="2000"/>
          </a:p>
          <a:p>
            <a:pPr marL="914400" lvl="1" indent="-355600" algn="l" rtl="0">
              <a:lnSpc>
                <a:spcPct val="115000"/>
              </a:lnSpc>
              <a:spcBef>
                <a:spcPts val="0"/>
              </a:spcBef>
              <a:spcAft>
                <a:spcPts val="0"/>
              </a:spcAft>
              <a:buClr>
                <a:schemeClr val="dk1"/>
              </a:buClr>
              <a:buSzPts val="2000"/>
              <a:buChar char="•"/>
            </a:pPr>
            <a:r>
              <a:rPr lang="en" sz="2000"/>
              <a:t>Words Rule Word Cards or Word List</a:t>
            </a:r>
            <a:endParaRPr sz="2000"/>
          </a:p>
          <a:p>
            <a:pPr marL="914400" lvl="1" indent="-355600" algn="l" rtl="0">
              <a:lnSpc>
                <a:spcPct val="115000"/>
              </a:lnSpc>
              <a:spcBef>
                <a:spcPts val="0"/>
              </a:spcBef>
              <a:spcAft>
                <a:spcPts val="0"/>
              </a:spcAft>
              <a:buClr>
                <a:schemeClr val="dk1"/>
              </a:buClr>
              <a:buSzPts val="2000"/>
              <a:buChar char="•"/>
            </a:pPr>
            <a:r>
              <a:rPr lang="en" sz="2000"/>
              <a:t>T-Chart (one per pair)</a:t>
            </a:r>
            <a:endParaRPr sz="2000"/>
          </a:p>
          <a:p>
            <a:pPr marL="0" lvl="0" indent="0" algn="l" rtl="0">
              <a:lnSpc>
                <a:spcPct val="120000"/>
              </a:lnSpc>
              <a:spcBef>
                <a:spcPts val="800"/>
              </a:spcBef>
              <a:spcAft>
                <a:spcPts val="0"/>
              </a:spcAft>
              <a:buNone/>
            </a:pPr>
            <a:r>
              <a:rPr lang="en" b="1">
                <a:solidFill>
                  <a:schemeClr val="dk1"/>
                </a:solidFill>
              </a:rPr>
              <a:t>Materials to Gather from Previous Lessons:</a:t>
            </a:r>
            <a:endParaRPr b="1">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a:t>White board, white board markers and erasers (one per pair) or paper and pencils</a:t>
            </a:r>
            <a:endParaRPr sz="2000"/>
          </a:p>
          <a:p>
            <a:pPr marL="177800" lvl="0" indent="0" algn="l" rtl="0">
              <a:lnSpc>
                <a:spcPct val="115000"/>
              </a:lnSpc>
              <a:spcBef>
                <a:spcPts val="800"/>
              </a:spcBef>
              <a:spcAft>
                <a:spcPts val="0"/>
              </a:spcAft>
              <a:buNone/>
            </a:pPr>
            <a:endParaRPr sz="1600"/>
          </a:p>
          <a:p>
            <a:pPr marL="457200" lvl="0" indent="0" algn="l" rtl="0">
              <a:lnSpc>
                <a:spcPct val="119953"/>
              </a:lnSpc>
              <a:spcBef>
                <a:spcPts val="8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a:solidFill>
                <a:schemeClr val="dk1"/>
              </a:solidFill>
            </a:endParaRPr>
          </a:p>
          <a:p>
            <a:pPr marL="0" lvl="0" indent="0" algn="l" rtl="0">
              <a:spcBef>
                <a:spcPts val="800"/>
              </a:spcBef>
              <a:spcAft>
                <a:spcPts val="0"/>
              </a:spcAft>
              <a:buNone/>
            </a:pPr>
            <a:endParaRPr b="1">
              <a:solidFill>
                <a:schemeClr val="dk1"/>
              </a:solidFill>
            </a:endParaRPr>
          </a:p>
          <a:p>
            <a:pPr marL="0" lvl="0" indent="0" algn="l" rtl="0">
              <a:spcBef>
                <a:spcPts val="800"/>
              </a:spcBef>
              <a:spcAft>
                <a:spcPts val="0"/>
              </a:spcAft>
              <a:buNone/>
            </a:pPr>
            <a:endParaRPr b="1">
              <a:solidFill>
                <a:schemeClr val="dk1"/>
              </a:solidFill>
            </a:endParaRPr>
          </a:p>
          <a:p>
            <a:pPr marL="457200" lvl="0" indent="0" algn="l" rtl="0">
              <a:spcBef>
                <a:spcPts val="800"/>
              </a:spcBef>
              <a:spcAft>
                <a:spcPts val="1000"/>
              </a:spcAft>
              <a:buNone/>
            </a:pPr>
            <a:endParaRPr sz="140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25: Lesson 121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121</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25 </a:t>
            </a:r>
            <a:r>
              <a:rPr lang="en">
                <a:solidFill>
                  <a:schemeClr val="dk1"/>
                </a:solidFill>
              </a:rPr>
              <a:t>Overview (pages </a:t>
            </a:r>
            <a:r>
              <a:rPr lang="en"/>
              <a:t>177 </a:t>
            </a:r>
            <a:r>
              <a:rPr lang="en">
                <a:solidFill>
                  <a:schemeClr val="dk1"/>
                </a:solidFill>
              </a:rPr>
              <a:t>in Teacher Guide)</a:t>
            </a:r>
            <a:endParaRPr>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a:p>
          <a:p>
            <a:pPr marL="457200" lvl="0" indent="-361950" algn="l" rtl="0">
              <a:spcBef>
                <a:spcPts val="0"/>
              </a:spcBef>
              <a:spcAft>
                <a:spcPts val="0"/>
              </a:spcAft>
              <a:buSzPts val="2100"/>
              <a:buChar char="•"/>
            </a:pPr>
            <a:r>
              <a:rPr lang="en"/>
              <a:t>Review Independent and Small Group Work guidance (Skills Block Resource Manual)</a:t>
            </a:r>
            <a:endParaRPr/>
          </a:p>
          <a:p>
            <a:pPr marL="177800" lvl="0" indent="0" algn="l" rtl="0">
              <a:spcBef>
                <a:spcPts val="800"/>
              </a:spcBef>
              <a:spcAft>
                <a:spcPts val="0"/>
              </a:spcAft>
              <a:buNone/>
            </a:pPr>
            <a:endParaRPr/>
          </a:p>
          <a:p>
            <a:pPr marL="177800" lvl="0" indent="0" algn="l" rtl="0">
              <a:spcBef>
                <a:spcPts val="800"/>
              </a:spcBef>
              <a:spcAft>
                <a:spcPts val="0"/>
              </a:spcAft>
              <a:buNone/>
            </a:pPr>
            <a:endParaRPr/>
          </a:p>
          <a:p>
            <a:pPr marL="177800" lvl="0" indent="0" algn="l" rtl="0">
              <a:spcBef>
                <a:spcPts val="800"/>
              </a:spcBef>
              <a:spcAft>
                <a:spcPts val="0"/>
              </a:spcAft>
              <a:buNone/>
            </a:pP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25: Lesson 121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25: Lesson 121</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2933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200" b="1" i="1">
                <a:solidFill>
                  <a:srgbClr val="FF0000"/>
                </a:solidFill>
              </a:rPr>
              <a:t>“Now let’s read the poem, line by line.                                 Open up your ears to find the rhyme.                                    When we read together, we sound great.</a:t>
            </a:r>
            <a:br>
              <a:rPr lang="en" sz="2200" b="1" i="1">
                <a:solidFill>
                  <a:srgbClr val="FF0000"/>
                </a:solidFill>
              </a:rPr>
            </a:br>
            <a:r>
              <a:rPr lang="en" sz="2200" b="1" i="1">
                <a:solidFill>
                  <a:srgbClr val="FF0000"/>
                </a:solidFill>
              </a:rPr>
              <a:t>Listen up to the rhymes we make.”</a:t>
            </a:r>
            <a:endParaRPr sz="2200" b="1"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identify compound words in “Tropical Island”</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294914" y="4288971"/>
            <a:ext cx="797260" cy="62195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p:nvPr/>
        </p:nvSpPr>
        <p:spPr>
          <a:xfrm>
            <a:off x="1030000" y="46650"/>
            <a:ext cx="6606600" cy="5050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solidFill>
                  <a:srgbClr val="FF0000"/>
                </a:solidFill>
                <a:latin typeface="Century Gothic"/>
                <a:ea typeface="Century Gothic"/>
                <a:cs typeface="Century Gothic"/>
                <a:sym typeface="Century Gothic"/>
              </a:rPr>
              <a:t>Tropical Island</a:t>
            </a:r>
            <a:endParaRPr sz="2400" b="1">
              <a:solidFill>
                <a:srgbClr val="FF0000"/>
              </a:solidFill>
              <a:latin typeface="Century Gothic"/>
              <a:ea typeface="Century Gothic"/>
              <a:cs typeface="Century Gothic"/>
              <a:sym typeface="Century Gothic"/>
            </a:endParaRPr>
          </a:p>
          <a:p>
            <a:pPr marL="0" lvl="0" indent="0" algn="ctr" rtl="0">
              <a:spcBef>
                <a:spcPts val="0"/>
              </a:spcBef>
              <a:spcAft>
                <a:spcPts val="0"/>
              </a:spcAft>
              <a:buNone/>
            </a:pPr>
            <a:endParaRPr sz="2400" b="1">
              <a:solidFill>
                <a:srgbClr val="FF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latin typeface="Century Gothic"/>
                <a:ea typeface="Century Gothic"/>
                <a:cs typeface="Century Gothic"/>
                <a:sym typeface="Century Gothic"/>
              </a:rPr>
              <a:t>A tropical island is my homeland.</a:t>
            </a:r>
            <a:endParaRPr sz="17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latin typeface="Century Gothic"/>
                <a:ea typeface="Century Gothic"/>
                <a:cs typeface="Century Gothic"/>
                <a:sym typeface="Century Gothic"/>
              </a:rPr>
              <a:t>Take a look at my castle in the sand.</a:t>
            </a:r>
            <a:endParaRPr sz="17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latin typeface="Century Gothic"/>
                <a:ea typeface="Century Gothic"/>
                <a:cs typeface="Century Gothic"/>
                <a:sym typeface="Century Gothic"/>
              </a:rPr>
              <a:t>Here out your window, no icicles will you see.</a:t>
            </a:r>
            <a:endParaRPr sz="17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latin typeface="Century Gothic"/>
                <a:ea typeface="Century Gothic"/>
                <a:cs typeface="Century Gothic"/>
                <a:sym typeface="Century Gothic"/>
              </a:rPr>
              <a:t>Only blue skies, the sun, and the sea.</a:t>
            </a:r>
            <a:endParaRPr sz="17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latin typeface="Century Gothic"/>
                <a:ea typeface="Century Gothic"/>
                <a:cs typeface="Century Gothic"/>
                <a:sym typeface="Century Gothic"/>
              </a:rPr>
              <a:t>So come on over, ride a bicycle with me. Swimming and running are the sports I love.</a:t>
            </a:r>
            <a:endParaRPr sz="17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latin typeface="Century Gothic"/>
                <a:ea typeface="Century Gothic"/>
                <a:cs typeface="Century Gothic"/>
                <a:sym typeface="Century Gothic"/>
              </a:rPr>
              <a:t>It’s critical I have surf below and rays above. Sometimes I make vocal music with ones I love. My uncle is the best singer in the group.</a:t>
            </a:r>
            <a:endParaRPr sz="1700">
              <a:latin typeface="Century Gothic"/>
              <a:ea typeface="Century Gothic"/>
              <a:cs typeface="Century Gothic"/>
              <a:sym typeface="Century Gothic"/>
            </a:endParaRPr>
          </a:p>
          <a:p>
            <a:pPr marL="0" lvl="0" indent="0" algn="l" rtl="0">
              <a:spcBef>
                <a:spcPts val="0"/>
              </a:spcBef>
              <a:spcAft>
                <a:spcPts val="0"/>
              </a:spcAft>
              <a:buNone/>
            </a:pPr>
            <a:r>
              <a:rPr lang="en" sz="1700">
                <a:latin typeface="Century Gothic"/>
                <a:ea typeface="Century Gothic"/>
                <a:cs typeface="Century Gothic"/>
                <a:sym typeface="Century Gothic"/>
              </a:rPr>
              <a:t>When we sit in a </a:t>
            </a:r>
            <a:endParaRPr sz="1700" b="1">
              <a:solidFill>
                <a:srgbClr val="FF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latin typeface="Century Gothic"/>
                <a:ea typeface="Century Gothic"/>
                <a:cs typeface="Century Gothic"/>
                <a:sym typeface="Century Gothic"/>
              </a:rPr>
              <a:t>circle, we make a large troupe. It’s typical we sing every day.</a:t>
            </a:r>
            <a:endParaRPr sz="17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latin typeface="Century Gothic"/>
                <a:ea typeface="Century Gothic"/>
                <a:cs typeface="Century Gothic"/>
                <a:sym typeface="Century Gothic"/>
              </a:rPr>
              <a:t>We perform musicals in many different ways. Come join us to see the show.</a:t>
            </a:r>
            <a:endParaRPr sz="17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latin typeface="Century Gothic"/>
                <a:ea typeface="Century Gothic"/>
                <a:cs typeface="Century Gothic"/>
                <a:sym typeface="Century Gothic"/>
              </a:rPr>
              <a:t>The tropical island will be more fun than you know.</a:t>
            </a:r>
            <a:endParaRPr sz="1700">
              <a:latin typeface="Century Gothic"/>
              <a:ea typeface="Century Gothic"/>
              <a:cs typeface="Century Gothic"/>
              <a:sym typeface="Century Gothic"/>
            </a:endParaRPr>
          </a:p>
          <a:p>
            <a:pPr marL="0" lvl="0" indent="0" algn="l" rtl="0">
              <a:spcBef>
                <a:spcPts val="0"/>
              </a:spcBef>
              <a:spcAft>
                <a:spcPts val="0"/>
              </a:spcAft>
              <a:buNone/>
            </a:pPr>
            <a:r>
              <a:rPr lang="en" sz="1700" b="1">
                <a:solidFill>
                  <a:srgbClr val="FF0000"/>
                </a:solidFill>
                <a:latin typeface="Century Gothic"/>
                <a:ea typeface="Century Gothic"/>
                <a:cs typeface="Century Gothic"/>
                <a:sym typeface="Century Gothic"/>
              </a:rPr>
              <a:t> </a:t>
            </a:r>
            <a:endParaRPr sz="1700" b="1">
              <a:solidFill>
                <a:srgbClr val="FF0000"/>
              </a:solidFill>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3"/>
          <p:cNvSpPr txBox="1">
            <a:spLocks noGrp="1"/>
          </p:cNvSpPr>
          <p:nvPr>
            <p:ph type="title"/>
          </p:nvPr>
        </p:nvSpPr>
        <p:spPr>
          <a:xfrm>
            <a:off x="311700" y="326571"/>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Transition Song</a:t>
            </a:r>
            <a:endParaRPr dirty="0">
              <a:latin typeface="Century Gothic" panose="020B0502020202020204" pitchFamily="34" charset="0"/>
              <a:ea typeface="Calibri"/>
              <a:cs typeface="Calibri"/>
              <a:sym typeface="Calibri"/>
            </a:endParaRPr>
          </a:p>
        </p:txBody>
      </p:sp>
      <p:sp>
        <p:nvSpPr>
          <p:cNvPr id="186" name="Google Shape;186;p33"/>
          <p:cNvSpPr txBox="1">
            <a:spLocks noGrp="1"/>
          </p:cNvSpPr>
          <p:nvPr>
            <p:ph type="body" idx="1"/>
          </p:nvPr>
        </p:nvSpPr>
        <p:spPr>
          <a:xfrm>
            <a:off x="311700" y="1204071"/>
            <a:ext cx="8520600" cy="3324386"/>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b="1" dirty="0">
                <a:solidFill>
                  <a:srgbClr val="FF0000"/>
                </a:solidFill>
                <a:latin typeface="Century Gothic" panose="020B0502020202020204" pitchFamily="34" charset="0"/>
                <a:ea typeface="Calibri"/>
                <a:cs typeface="Calibri"/>
                <a:sym typeface="Calibri"/>
              </a:rPr>
              <a:t>Teacher: </a:t>
            </a:r>
            <a:r>
              <a:rPr lang="en" sz="2400" i="1" dirty="0">
                <a:solidFill>
                  <a:srgbClr val="FF0000"/>
                </a:solidFill>
                <a:latin typeface="Century Gothic" panose="020B0502020202020204" pitchFamily="34" charset="0"/>
                <a:ea typeface="Calibri"/>
                <a:cs typeface="Calibri"/>
                <a:sym typeface="Calibri"/>
              </a:rPr>
              <a:t>“Can you take a closer look, a closer look, a closer look? Can you take a closer look at some words today?”</a:t>
            </a:r>
            <a:endParaRPr sz="2400" i="1" dirty="0">
              <a:solidFill>
                <a:srgbClr val="FF0000"/>
              </a:solidFill>
              <a:latin typeface="Century Gothic" panose="020B0502020202020204" pitchFamily="34" charset="0"/>
              <a:ea typeface="Calibri"/>
              <a:cs typeface="Calibri"/>
              <a:sym typeface="Calibri"/>
            </a:endParaRPr>
          </a:p>
          <a:p>
            <a:pPr marL="0" lvl="0" indent="0" algn="ctr" rtl="0">
              <a:lnSpc>
                <a:spcPct val="150000"/>
              </a:lnSpc>
              <a:spcBef>
                <a:spcPts val="800"/>
              </a:spcBef>
              <a:spcAft>
                <a:spcPts val="0"/>
              </a:spcAft>
              <a:buNone/>
            </a:pPr>
            <a:r>
              <a:rPr lang="en" sz="2400" b="1" dirty="0">
                <a:solidFill>
                  <a:srgbClr val="FF0000"/>
                </a:solidFill>
                <a:latin typeface="Century Gothic" panose="020B0502020202020204" pitchFamily="34" charset="0"/>
                <a:ea typeface="Calibri"/>
                <a:cs typeface="Calibri"/>
                <a:sym typeface="Calibri"/>
              </a:rPr>
              <a:t>Students: </a:t>
            </a:r>
            <a:r>
              <a:rPr lang="en" sz="2400" dirty="0">
                <a:solidFill>
                  <a:srgbClr val="FF0000"/>
                </a:solidFill>
                <a:latin typeface="Century Gothic" panose="020B0502020202020204" pitchFamily="34" charset="0"/>
                <a:ea typeface="Calibri"/>
                <a:cs typeface="Calibri"/>
                <a:sym typeface="Calibri"/>
              </a:rPr>
              <a:t>“</a:t>
            </a:r>
            <a:r>
              <a:rPr lang="en" sz="2400" i="1" dirty="0">
                <a:solidFill>
                  <a:srgbClr val="FF0000"/>
                </a:solidFill>
                <a:latin typeface="Century Gothic" panose="020B0502020202020204" pitchFamily="34" charset="0"/>
                <a:ea typeface="Calibri"/>
                <a:cs typeface="Calibri"/>
                <a:sym typeface="Calibri"/>
              </a:rPr>
              <a:t>Yes, we’ll take a closer look, a closer look.  Yes, we’ll take a closer look to group the words today.”</a:t>
            </a:r>
            <a:endParaRPr sz="2400" i="1" dirty="0">
              <a:solidFill>
                <a:srgbClr val="FF0000"/>
              </a:solidFill>
              <a:latin typeface="Century Gothic" panose="020B0502020202020204" pitchFamily="34" charset="0"/>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92" name="Google Shape;192;p34"/>
          <p:cNvSpPr txBox="1">
            <a:spLocks noGrp="1"/>
          </p:cNvSpPr>
          <p:nvPr>
            <p:ph type="body" idx="1"/>
          </p:nvPr>
        </p:nvSpPr>
        <p:spPr>
          <a:xfrm>
            <a:off x="183525" y="3341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a:p>
          <a:p>
            <a:pPr marL="457200" lvl="0" indent="-393700" algn="l" rtl="0">
              <a:lnSpc>
                <a:spcPct val="115000"/>
              </a:lnSpc>
              <a:spcBef>
                <a:spcPts val="1700"/>
              </a:spcBef>
              <a:spcAft>
                <a:spcPts val="0"/>
              </a:spcAft>
              <a:buSzPts val="2600"/>
              <a:buChar char="•"/>
            </a:pPr>
            <a:r>
              <a:rPr lang="en" sz="2600"/>
              <a:t>I can identify, read, and spell words with a /kal/ sound ending.</a:t>
            </a:r>
            <a:endParaRPr sz="2600"/>
          </a:p>
          <a:p>
            <a:pPr marL="177800" lvl="0" indent="0" algn="l" rtl="0">
              <a:lnSpc>
                <a:spcPct val="150000"/>
              </a:lnSpc>
              <a:spcBef>
                <a:spcPts val="1700"/>
              </a:spcBef>
              <a:spcAft>
                <a:spcPts val="0"/>
              </a:spcAft>
              <a:buNone/>
            </a:pPr>
            <a:endParaRPr sz="2400"/>
          </a:p>
        </p:txBody>
      </p:sp>
      <p:pic>
        <p:nvPicPr>
          <p:cNvPr id="193" name="Google Shape;193;p34"/>
          <p:cNvPicPr preferRelativeResize="0"/>
          <p:nvPr/>
        </p:nvPicPr>
        <p:blipFill>
          <a:blip r:embed="rId3">
            <a:alphaModFix/>
          </a:blip>
          <a:stretch>
            <a:fillRect/>
          </a:stretch>
        </p:blipFill>
        <p:spPr>
          <a:xfrm>
            <a:off x="8350092" y="4329493"/>
            <a:ext cx="708065" cy="572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816B683-B81D-488D-B9F2-39CCDAB70506}"/>
</file>

<file path=customXml/itemProps2.xml><?xml version="1.0" encoding="utf-8"?>
<ds:datastoreItem xmlns:ds="http://schemas.openxmlformats.org/officeDocument/2006/customXml" ds:itemID="{8705767C-47FF-4164-98FC-E1C6260F65B9}"/>
</file>

<file path=customXml/itemProps3.xml><?xml version="1.0" encoding="utf-8"?>
<ds:datastoreItem xmlns:ds="http://schemas.openxmlformats.org/officeDocument/2006/customXml" ds:itemID="{FDBC3EB4-9E8B-4B42-9BCC-98CE93227A66}"/>
</file>

<file path=docProps/app.xml><?xml version="1.0" encoding="utf-8"?>
<Properties xmlns="http://schemas.openxmlformats.org/officeDocument/2006/extended-properties" xmlns:vt="http://schemas.openxmlformats.org/officeDocument/2006/docPropsVTypes">
  <TotalTime>0</TotalTime>
  <Words>4015</Words>
  <Application>Microsoft Office PowerPoint</Application>
  <PresentationFormat>On-screen Show (16:9)</PresentationFormat>
  <Paragraphs>381</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Office Theme</vt:lpstr>
      <vt:lpstr>Simple Light</vt:lpstr>
      <vt:lpstr>Grade 2: Module 4: Part 2: Cycle 25: Lesson 121 Teacher slide, before teaching.</vt:lpstr>
      <vt:lpstr>Grade 2: Module 4: Part 2: Cycle 25: Lesson 121 Teacher slide, before teaching.</vt:lpstr>
      <vt:lpstr>Grade 2: Module 4: Part 2: Cycle 25: Lesson 121 Teacher slide, before teaching.</vt:lpstr>
      <vt:lpstr>PowerPoint Presentation</vt:lpstr>
      <vt:lpstr>Transition Song</vt:lpstr>
      <vt:lpstr>Opening Learning Targets   </vt:lpstr>
      <vt:lpstr>PowerPoint Presentation</vt:lpstr>
      <vt:lpstr>Transition Song</vt:lpstr>
      <vt:lpstr>Work Time Learning Targets   </vt:lpstr>
      <vt:lpstr>PowerPoint Presentation</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25: Lesson 121 Teacher slide, before teaching.</dc:title>
  <dc:creator>nbravo</dc:creator>
  <cp:lastModifiedBy>Nicole Bravo</cp:lastModifiedBy>
  <cp:revision>46</cp:revision>
  <dcterms:modified xsi:type="dcterms:W3CDTF">2019-01-06T22:47:31Z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