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notesSlides/notesSlide9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2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notesSlides/notesSlide7.xml" ContentType="application/vnd.openxmlformats-officedocument.presentationml.notesSlide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slideLayouts/slideLayout3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7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4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1" r:id="rId1"/>
    <p:sldMasterId id="2147483682" r:id="rId2"/>
    <p:sldMasterId id="2147483683" r:id="rId3"/>
  </p:sldMasterIdLst>
  <p:notesMasterIdLst>
    <p:notesMasterId r:id="rId17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363609AD-51DB-40B7-B476-07B5CEB845F4}">
  <a:tblStyle styleId="{363609AD-51DB-40B7-B476-07B5CEB845F4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9EFF7"/>
          </a:solidFill>
        </a:fill>
      </a:tcStyle>
    </a:wholeTbl>
    <a:band1H>
      <a:tcTxStyle b="off" i="off"/>
      <a:tcStyle>
        <a:tcBdr/>
        <a:fill>
          <a:solidFill>
            <a:srgbClr val="D0DEEF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D0DEEF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6351" autoAdjust="0"/>
  </p:normalViewPr>
  <p:slideViewPr>
    <p:cSldViewPr snapToGrid="0">
      <p:cViewPr varScale="1">
        <p:scale>
          <a:sx n="63" d="100"/>
          <a:sy n="63" d="100"/>
        </p:scale>
        <p:origin x="-1304" y="-1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192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printerSettings" Target="printerSettings/printerSettings1.bin"/><Relationship Id="rId8" Type="http://schemas.openxmlformats.org/officeDocument/2006/relationships/slide" Target="slides/slide5.xml"/><Relationship Id="rId21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25" Type="http://schemas.openxmlformats.org/officeDocument/2006/relationships/customXml" Target="../customXml/item3.xml"/><Relationship Id="rId20" Type="http://schemas.openxmlformats.org/officeDocument/2006/relationships/viewProps" Target="viewProps.xml"/><Relationship Id="rId16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1" Type="http://schemas.openxmlformats.org/officeDocument/2006/relationships/slide" Target="slides/slide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24" Type="http://schemas.openxmlformats.org/officeDocument/2006/relationships/customXml" Target="../customXml/item2.xml"/><Relationship Id="rId15" Type="http://schemas.openxmlformats.org/officeDocument/2006/relationships/slide" Target="slides/slide12.xml"/><Relationship Id="rId5" Type="http://schemas.openxmlformats.org/officeDocument/2006/relationships/slide" Target="slides/slide2.xml"/><Relationship Id="rId23" Type="http://schemas.openxmlformats.org/officeDocument/2006/relationships/customXml" Target="../customXml/item1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9" Type="http://schemas.openxmlformats.org/officeDocument/2006/relationships/slide" Target="slides/slide6.xml"/><Relationship Id="rId22" Type="http://schemas.openxmlformats.org/officeDocument/2006/relationships/tableStyles" Target="tableStyles.xml"/><Relationship Id="rId14" Type="http://schemas.openxmlformats.org/officeDocument/2006/relationships/slide" Target="slides/slide11.xml"/><Relationship Id="rId4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89783381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43c206b17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latin typeface="Calibri"/>
                <a:ea typeface="Calibri"/>
                <a:cs typeface="Calibri"/>
                <a:sym typeface="Calibri"/>
              </a:rPr>
              <a:t>Agenda</a:t>
            </a:r>
            <a:endParaRPr sz="1200" b="1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latin typeface="Calibri"/>
                <a:ea typeface="Calibri"/>
                <a:cs typeface="Calibri"/>
                <a:sym typeface="Calibri"/>
              </a:rPr>
              <a:t>50-60  minutes</a:t>
            </a:r>
            <a:endParaRPr sz="1200" b="1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1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Opening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lphaLcPeriod"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Engaging the Reader: Discussing the Gist (6-8 minutes)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lphaLcPeriod"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Reviewing Learning Targets (2-3 minutes)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Work Time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lphaLcPeriod"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Analyzing Primary Sources: Text-Dependent Questions Review (12-15 minutes)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lphaLcPeriod"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Analyzing Primary Sources: Conflicting Accounts (30-35 minutes)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Closing and Assessment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lphaLcPeriod"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Preview Homework (See below)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Preview Homework (1-2 minutes): Reread the primary source documents from today’s lesson and complete the QuickWrite.</a:t>
            </a:r>
            <a:endParaRPr sz="1200"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" name="Google Shape;214;g43c206b17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65269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448a3c3cc0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Suggested slide pacing: 5-7 minutes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Grouping: Student Pairings (Proximity)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Work Time B. (Slide 2) Analyzing Primary Sources: Conflicting Accounts 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Teaching Notes: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 is Slide 2 of 3. On this slide, students watch a think aloud of finding evidence to support the source comparisons.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Teacher Actions: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Explain that next you will find evidence to prove that these two sources disagree.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Choose a piece of evidence from Source 1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and write it into the left-hand “Source ___ says” box of the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Source Comparison strip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(Consider </a:t>
            </a:r>
            <a:r>
              <a:rPr lang="en" sz="120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using “The enemy alien problem on the Pacific coast, or much more accurately the Fifth Column problem, is very serious and it is very special.”)</a:t>
            </a:r>
            <a:endParaRPr sz="1200" i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Say something like: “</a:t>
            </a:r>
            <a:r>
              <a:rPr lang="en" sz="12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Now I need to find evidence that shows how Source 2 disagrees with Source 1.”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Choose a piece of evidence from Source 2 and write it into the right-hand “Source ___ says” box on the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Source Comparison strip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(Consider </a:t>
            </a:r>
            <a:r>
              <a:rPr lang="en" sz="120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using “There will be no armed uprising of Japanese.”) </a:t>
            </a:r>
            <a:endParaRPr sz="1200" i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Tape your completed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Source Comparison strip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to the wall beneath Source 1. (If a student volunteer filled in a second strip for you, tape that beneath Source 2. If not, remind students that their partner’s strip would go beneath Source 2.)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 Look-fors/Listen-fors: None.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Support for Any Students Who Need It: None.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3" name="Google Shape;283;g448a3c3cc0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008744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448a3c3cc0_0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Suggested slide pacing: 10-12 minutes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Grouping: Student Pairings (Proximity)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Work Time B. (Slide 3) Analyzing Primary Sources: Conflicting Accounts 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Teaching Notes: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 is Slide 3 of 3. On this slide, students will find evidence to support the source comparisons.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Teacher Actions: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Briefly review the steps you followed to complete the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Source Comparison strip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by reading the slide aloud as students follow along.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Tell students that each pair will receive six blank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Source Comparison strips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and should come up with new disagreements among the sources and distribute six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Source Comparison strips 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each pair.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Circulate while they work. Check in with pairs to ensure that they understand the steps and are finding strong evidence.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With 3 minutes remaining, refocus students whole group.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Cold call several pairs to share out disagreements that they found among the texts. Ask: </a:t>
            </a:r>
            <a:r>
              <a:rPr lang="en" sz="12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“Based on everything we have learned about World War II so far, why do you think these different sources disagree about Japanese-American internment?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”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Tell students they will continue comparing these sources during the next lesson, focusing on the different methods (text, pictures, etc.) people choose to communicate their ideas.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 Look-fors/Listen-fors:</a:t>
            </a:r>
            <a:endParaRPr sz="1200" b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After cold calling, listen for connections to this module’s guiding questions and big ideas: “How do historians/readers reconcile multiple accounts of the same event</a:t>
            </a:r>
            <a:r>
              <a:rPr lang="en" sz="1200" b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?” </a:t>
            </a:r>
            <a:r>
              <a:rPr lang="en" sz="12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“How does war (and conflict) affect individuals and societies</a:t>
            </a:r>
            <a:r>
              <a:rPr lang="en" sz="1200" b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?” </a:t>
            </a:r>
            <a:r>
              <a:rPr lang="en" sz="12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and/or “There are important yet divergent experiences in war and conflict.” </a:t>
            </a:r>
            <a:endParaRPr sz="1200" b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Support for Any Students Who Need It: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Consider pre-highlighting some key pieces of evidence from the primary sources that support disagreements for students who may need additional support.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9" name="Google Shape;289;g448a3c3cc0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250758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41752bd527_0_1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rPr lang="en" sz="12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Grouping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Whole Group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Preview Homework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Teaching Notes: None.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Teacher Actions: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Distribute the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Primary Sources: Japanese-American Internment During World War II QuickWrite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keeping a copy of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Primary Sources: Japanese-American Internment during World War II QuickWrite Teacher Guide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Preview the homework by reading the slide aloud as students follow along.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Clarify, as needed.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 Look-fors/Listen-fors: None.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Support for Any Students Who Need It: None.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7" name="Google Shape;297;g41752bd527_0_1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49972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41752bd527_0_2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Pacing: </a:t>
            </a:r>
            <a:r>
              <a:rPr lang="en-US" sz="1200" b="1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</a:t>
            </a:r>
            <a:r>
              <a:rPr lang="en" sz="1200" b="1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ill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vary, but 30-50 minutes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Grouping: Small Groups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Teaching Notes: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Small group time should give every student work on what he or she needs the most. It will be up to you to rotate the students through a small menu of activities.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Here are activities you should always have: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Daily fluency work (for students who need it) until every student in the class is reading smoothly and can get the gist quickly and easily. NOTE: this can be combined with #2. What is read for fluency can be the reading for the next day.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Reading the homework for students who aren’t able to do this at home reliably.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Accountable independent reading from the Scholastic library books that are most connected to your current module topic.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Here are activities you should cycle in as needed: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Language Enrichments and ELL support activities.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Text based writing work, or continuing unfinished work from class time.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Teacher Actions: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Identify which Scholastic books should be available to students for individualized reading. Books should be selected based on their connection to what you’re reading in class and should be at a variety of levels of difficulty. Book titles should be changed when you change to new subjects across the modules.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Place your students into flexible small groups based on their needs or allow them to work independently.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Decide which activities each group should do daily.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Fill out the chart ahead of time so students have direction. 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 Look-fors/Listen-fors: </a:t>
            </a:r>
            <a:r>
              <a:rPr lang="en" sz="1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None</a:t>
            </a:r>
            <a:r>
              <a:rPr lang="en-US" sz="1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4" name="Google Shape;304;g41752bd527_0_2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13430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41752bd527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New Materials to Prepare in Advance: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Large versions of primary sources 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(one of each; to display)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Source Comparison strips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(one to two for think-aloud; six per student pair)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Tape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Primary Sources: Japanese-American Internment during World War II Quick Write 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(one per student)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Materials to Gather from Previous Lessons: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Primary Sources: Japanese-American Internment during World War II packet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(from Lesson 6)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Primary Sources: Japanese-American Internment During World War II packet, Teacher Guide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(from Lesson 6;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 teacher reference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Prepare classroom systems for active learning: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Document camera or other means of displaying </a:t>
            </a:r>
            <a:r>
              <a:rPr lang="en" sz="1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materials</a:t>
            </a:r>
            <a:r>
              <a:rPr lang="en-US" sz="1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" name="Google Shape;220;g41752bd527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447338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41752bd527_0_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Materials to read and review in preparation: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Primary Sources: Japanese-American Internment During World War II packet, Teacher Guide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(from Lesson 6;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 teacher reference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Primary Sources: Japanese-American Internment during World War II QuickWrite Teacher Guide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(answers; for teacher reference)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Review these protocols before teaching. They are used in this lesson: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Fist to Five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Quick Write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" name="Google Shape;227;g41752bd527_0_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508457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41752bd52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Building Background Knowledge: 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Internment of Japanese-Americans during WWII, Part 3</a:t>
            </a:r>
            <a:endParaRPr sz="1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4" name="Google Shape;234;g41752bd52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376864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41752bd527_0_1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Grouping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en-US" sz="12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</a:t>
            </a:r>
            <a:r>
              <a:rPr lang="en" sz="12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hole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class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Greeting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Teaching Notes: None.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Teacher Actions: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Read the slide aloud as students follow along.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Clarify, as needed.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 Look-fors/Listen-fors: None.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Support for Any Students Who Need It: None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" name="Google Shape;243;g41752bd527_0_1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14054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41752bd527_0_1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rPr lang="en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Suggested slide pacing: 6-8 minutes 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rPr lang="en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Grouping: Student Pairings (Discussion Appointment Partners)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endParaRPr sz="12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rPr lang="en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Opening A. Engaging the Reader: Discussing the Gist</a:t>
            </a:r>
            <a:endParaRPr sz="12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endParaRPr sz="12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Teaching Notes: 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Giving students time to talk through ideas supports comprehension and builds class culture.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Teacher Actions: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Invite students to sit with their Okinawa discussion partner.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Have them discuss the gist of the sources in the </a:t>
            </a:r>
            <a:r>
              <a:rPr lang="en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Primary Sources: Japanese-American Internment during World War II packet</a:t>
            </a: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After 4 minutes, cold call several pairs to share the gist of each source. 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 Look-fors/Listen-fors: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Look for students to refer to the packet as they share with each other.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Support for Any Students Who Need It: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Make a note of sources that students struggle with; plan to focus on these sources during the Text-Dependent Questions Review during Work Time A.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g41752bd527_0_1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275334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41752bd527_0_1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Suggested slide pacing: 2-3 minutes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Grouping: Whole Group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Opening B. Reviewing Learning Targets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Teaching Notes: None.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Teacher Actions: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Explain that students will continue working with the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Primary Sources: Japanese-American Internment during World War II packet 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today.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Read the learning targets aloud as students read along silently.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Tell students to turn and talk with their partner about what they think they will be doing during today’s lesson.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After a moment, ask for a volunteer to share his or her idea.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 Look-fors/Listen-fors: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Listen for</a:t>
            </a:r>
            <a:r>
              <a:rPr lang="en" sz="12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“Comparing the primary sources to decide how they disagree about Japanese-American internment.”</a:t>
            </a:r>
            <a:endParaRPr sz="1200" b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Support for Any Students Who Need It: None.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" name="Google Shape;259;g41752bd527_0_1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422180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41752bd527_0_1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Suggested slide pacing: 12-15 minutes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Grouping: Whole Group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Work Time A. Analyzing Primary Sources: Text-Dependent Questions Review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Teaching Notes: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Char char="●"/>
            </a:pPr>
            <a:r>
              <a:rPr lang="en" sz="1200" dirty="0">
                <a:latin typeface="Calibri" panose="020F0502020204030204" pitchFamily="34" charset="0"/>
                <a:sym typeface="Calibri"/>
              </a:rPr>
              <a:t>Refer to the materials from the last lesson (Lesson 6) for model student responses to the text-dependent question review.</a:t>
            </a:r>
            <a:endParaRPr sz="1200" dirty="0">
              <a:latin typeface="Calibri" panose="020F0502020204030204" pitchFamily="34" charset="0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Teacher Actions: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Tell students it’s important to make sure they understand the primary sources from yesterday’s lesson before jumping into the next step of analysis: comparing the sources to each other to find disagreements between them.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Cold call students to share responses to the text-dependent questions in the packet.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Use this time to clarify misunderstandings and help students understand the more complex sources in the packet. (See the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Primary Sources: Japanese-American Internment During World War II packet, Teacher Guide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for ideas on how students might answer these questions.)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Before moving on to the next step, ask students to use the Fist to Five protocol to rate their understanding of the sources in the packet.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 Look-fors/Listen-fors: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Listen for students to accurately share the point of view as well as back up their answers with textual evidence.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Support for Any Students Who Need It: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Consider giving students who struggle to participate advance notice about which question(s) you want them to answer during this review.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Make a note of students who rate themselves low and plan to follow up with them during the partner work time later in this lesson.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g41752bd527_0_1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500819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41752bd527_0_1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Suggested slide pacing: 10-12 minutes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Grouping: Student Pairings (Proximity)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Work Time B. (Slide 1) Analyzing Primary Sources: Conflicting Accounts 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Teaching Notes: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 is Slide 1 of 3 for Work Time B. On this slide, students will compare primary sources.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Teacher Actions: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Show students the large versions of primary sources posted around the room. Point out that Source 8 (Miné Okubo Quotes) was not in yesterday’s packet; all of the quotes on that page are from </a:t>
            </a:r>
            <a:r>
              <a:rPr lang="en" sz="12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“The Life of Miné Okubo.” </a:t>
            </a:r>
            <a:endParaRPr sz="1200" b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Explain that students will work with their partners to find places where these sources disagree about Japanese-American internment, but you will do a think-aloud to model the steps you’d like them to take. Your first step is to identify two sources that disagree about Japanese-American internment. Since you have already read the sources and answered the text-dependent questions about point of view, you know that Source 1 and Source 2 disagree.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Ask for a volunteer to remind the class of the gist of Source 1 (See look for below).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Ask for another volunteer to give the gist of Source 2 (See look for below).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Reiterate that Source 1 and Source 2 disagree because they communicate opposing ideas about Japanese-Americans.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Display the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Source Comparison strips 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on the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document camera, using this slide, or recreate on chart paper.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Tell students you will: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write your ideas on it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then post it on the wall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fill in identical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Source Comparison strips 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 your partner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post one strip under each source compared on the strip (Consider asking for a volunteer “partner” to fill in a second strip while you do the think-aloud.)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On the top box of the strip, write: “Source 1 disagrees with Source 2 about Japanese-Americans being a threat.”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 Look-fors/Listen-fors: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After asking for the gist of </a:t>
            </a:r>
            <a:r>
              <a:rPr lang="en" sz="12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Source 1, listen for: “Source 1 argues that Japanese-Americans are secretly planning to attack the United States.”</a:t>
            </a:r>
            <a:endParaRPr sz="1200" b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After asking for the gist of Source 2, listen for: “Source 2 argues that Japanese-Americans are not planning to attack the United States.” </a:t>
            </a:r>
            <a:endParaRPr sz="1200" b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Support for Any Students Who Need It: None.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" name="Google Shape;276;g41752bd527_0_1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32580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jp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R="0" lvl="0" algn="ctr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65" name="Google Shape;65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274861" y="4563896"/>
            <a:ext cx="594279" cy="4952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17438" y="4950982"/>
            <a:ext cx="929136" cy="174213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4768109"/>
            <a:ext cx="926562" cy="3753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5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Century Gothic"/>
              <a:buNone/>
              <a:defRPr sz="340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0" name="Google Shape;70;p1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entury Gothic"/>
              <a:buChar char="•"/>
              <a:defRPr sz="210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•"/>
              <a:defRPr sz="180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entury Gothic"/>
              <a:buChar char="•"/>
              <a:defRPr sz="150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entury Gothic"/>
              <a:buChar char="•"/>
              <a:defRPr sz="140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entury Gothic"/>
              <a:buChar char="•"/>
              <a:defRPr sz="140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entury Gothic"/>
              <a:buChar char="•"/>
              <a:defRPr sz="140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entury Gothic"/>
              <a:buChar char="•"/>
              <a:defRPr sz="140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entury Gothic"/>
              <a:buChar char="•"/>
              <a:defRPr sz="140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entury Gothic"/>
              <a:buChar char="•"/>
              <a:defRPr sz="140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71" name="Google Shape;71;p15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Google Shape;72;p15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Google Shape;73;p1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6" name="Google Shape;76;p16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Google Shape;77;p1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Google Shape;78;p16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Google Shape;79;p16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7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82" name="Google Shape;82;p17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" name="Google Shape;83;p17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" name="Google Shape;84;p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5" name="Google Shape;85;p1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6" name="Google Shape;86;p17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8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89" name="Google Shape;89;p18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500" cy="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0" name="Google Shape;90;p18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500" cy="27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1" name="Google Shape;91;p1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2" name="Google Shape;92;p18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400" cy="27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Google Shape;93;p18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Google Shape;94;p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5" name="Google Shape;95;p1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98" name="Google Shape;98;p19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9" name="Google Shape;99;p19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0" name="Google Shape;100;p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3" name="Google Shape;103;p20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4" name="Google Shape;104;p20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1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107" name="Google Shape;107;p21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810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8" name="Google Shape;108;p21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9" name="Google Shape;109;p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0" name="Google Shape;110;p2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1" name="Google Shape;111;p2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2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114" name="Google Shape;114;p22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5" name="Google Shape;115;p22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6" name="Google Shape;116;p2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7" name="Google Shape;117;p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8" name="Google Shape;118;p2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3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121" name="Google Shape;121;p23"/>
          <p:cNvSpPr txBox="1">
            <a:spLocks noGrp="1"/>
          </p:cNvSpPr>
          <p:nvPr>
            <p:ph type="body" idx="1"/>
          </p:nvPr>
        </p:nvSpPr>
        <p:spPr>
          <a:xfrm rot="5400000">
            <a:off x="2940300" y="-942431"/>
            <a:ext cx="3263400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2" name="Google Shape;122;p2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3" name="Google Shape;123;p2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4" name="Google Shape;124;p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4"/>
          <p:cNvSpPr txBox="1">
            <a:spLocks noGrp="1"/>
          </p:cNvSpPr>
          <p:nvPr>
            <p:ph type="title"/>
          </p:nvPr>
        </p:nvSpPr>
        <p:spPr>
          <a:xfrm rot="5400000">
            <a:off x="5350050" y="1467544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127" name="Google Shape;127;p24"/>
          <p:cNvSpPr txBox="1">
            <a:spLocks noGrp="1"/>
          </p:cNvSpPr>
          <p:nvPr>
            <p:ph type="body" idx="1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8" name="Google Shape;128;p2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9" name="Google Shape;129;p2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0" name="Google Shape;130;p2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6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142" name="Google Shape;142;p26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R="0" lvl="0" algn="ctr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3" name="Google Shape;143;p2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4" name="Google Shape;144;p26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5" name="Google Shape;145;p26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46" name="Google Shape;146;p2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274861" y="4563896"/>
            <a:ext cx="594279" cy="4952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17438" y="4950982"/>
            <a:ext cx="929136" cy="1742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Google Shape;148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4768109"/>
            <a:ext cx="926562" cy="3753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7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151" name="Google Shape;151;p27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2" name="Google Shape;152;p2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3" name="Google Shape;153;p2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4" name="Google Shape;154;p27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8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157" name="Google Shape;157;p28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8" name="Google Shape;158;p28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9" name="Google Shape;159;p2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0" name="Google Shape;160;p2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163" name="Google Shape;163;p29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4" name="Google Shape;164;p29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5" name="Google Shape;165;p29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6" name="Google Shape;166;p29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7" name="Google Shape;167;p2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30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170" name="Google Shape;170;p30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500" cy="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1" name="Google Shape;171;p30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500" cy="27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2" name="Google Shape;172;p30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3" name="Google Shape;173;p30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400" cy="27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4" name="Google Shape;174;p3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5" name="Google Shape;175;p30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6" name="Google Shape;176;p30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179" name="Google Shape;179;p3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0" name="Google Shape;180;p3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1" name="Google Shape;181;p3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4" name="Google Shape;184;p3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5" name="Google Shape;185;p3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3341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3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188" name="Google Shape;188;p33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810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9" name="Google Shape;189;p33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0" name="Google Shape;190;p3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1" name="Google Shape;191;p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2" name="Google Shape;192;p3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195" name="Google Shape;195;p34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6" name="Google Shape;196;p34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7" name="Google Shape;197;p3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8" name="Google Shape;198;p3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9" name="Google Shape;199;p3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5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202" name="Google Shape;202;p35"/>
          <p:cNvSpPr txBox="1">
            <a:spLocks noGrp="1"/>
          </p:cNvSpPr>
          <p:nvPr>
            <p:ph type="body" idx="1"/>
          </p:nvPr>
        </p:nvSpPr>
        <p:spPr>
          <a:xfrm rot="5400000">
            <a:off x="2940300" y="-942431"/>
            <a:ext cx="3263400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3" name="Google Shape;203;p35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4" name="Google Shape;204;p35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5" name="Google Shape;205;p3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36"/>
          <p:cNvSpPr txBox="1">
            <a:spLocks noGrp="1"/>
          </p:cNvSpPr>
          <p:nvPr>
            <p:ph type="title"/>
          </p:nvPr>
        </p:nvSpPr>
        <p:spPr>
          <a:xfrm rot="5400000">
            <a:off x="5350050" y="1467544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208" name="Google Shape;208;p36"/>
          <p:cNvSpPr txBox="1">
            <a:spLocks noGrp="1"/>
          </p:cNvSpPr>
          <p:nvPr>
            <p:ph type="body" idx="1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9" name="Google Shape;209;p3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0" name="Google Shape;210;p36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1" name="Google Shape;211;p36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3341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3341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3" Type="http://schemas.openxmlformats.org/officeDocument/2006/relationships/image" Target="../media/image1.jpg"/><Relationship Id="rId14" Type="http://schemas.openxmlformats.org/officeDocument/2006/relationships/image" Target="../media/image2.png"/><Relationship Id="rId15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13" Type="http://schemas.openxmlformats.org/officeDocument/2006/relationships/image" Target="../media/image1.jpg"/><Relationship Id="rId14" Type="http://schemas.openxmlformats.org/officeDocument/2006/relationships/image" Target="../media/image2.png"/><Relationship Id="rId15" Type="http://schemas.openxmlformats.org/officeDocument/2006/relationships/image" Target="../media/image3.png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3341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entury Gothic"/>
              <a:buNone/>
              <a:defRPr sz="3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Century Gothic"/>
              <a:buChar char="●"/>
              <a:defRPr sz="1800"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Century Gothic"/>
              <a:buChar char="○"/>
              <a:defRPr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Century Gothic"/>
              <a:buChar char="■"/>
              <a:defRPr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Century Gothic"/>
              <a:buChar char="●"/>
              <a:defRPr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Century Gothic"/>
              <a:buChar char="○"/>
              <a:defRPr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Century Gothic"/>
              <a:buChar char="■"/>
              <a:defRPr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Century Gothic"/>
              <a:buChar char="●"/>
              <a:defRPr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Century Gothic"/>
              <a:buChar char="○"/>
              <a:defRPr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Font typeface="Century Gothic"/>
              <a:buChar char="■"/>
              <a:defRPr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56" name="Google Shape;56;p13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4274861" y="4632722"/>
            <a:ext cx="594279" cy="495233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3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8217438" y="4950982"/>
            <a:ext cx="929136" cy="174213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3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0" y="4768109"/>
            <a:ext cx="926562" cy="375392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5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133" name="Google Shape;133;p2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4" name="Google Shape;134;p25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5" name="Google Shape;135;p25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6" name="Google Shape;136;p2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37" name="Google Shape;137;p25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4274861" y="4632722"/>
            <a:ext cx="594279" cy="4952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25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8217438" y="4950982"/>
            <a:ext cx="929136" cy="1742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25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0" y="4768109"/>
            <a:ext cx="926562" cy="375392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1.jpg"/><Relationship Id="rId5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37"/>
          <p:cNvSpPr txBox="1">
            <a:spLocks noGrp="1"/>
          </p:cNvSpPr>
          <p:nvPr>
            <p:ph type="body" idx="1"/>
          </p:nvPr>
        </p:nvSpPr>
        <p:spPr>
          <a:xfrm>
            <a:off x="311699" y="1244851"/>
            <a:ext cx="8407757" cy="371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This lesson will take approximately 50-60 minutes to complete. </a:t>
            </a:r>
            <a:endParaRPr sz="16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16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The purpose of today’s lesson is to:</a:t>
            </a:r>
            <a:endParaRPr sz="16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entury Gothic"/>
              <a:buChar char="●"/>
            </a:pP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continue to enrich students’ understanding of </a:t>
            </a:r>
            <a:r>
              <a:rPr lang="en" sz="1600" i="1" dirty="0">
                <a:latin typeface="Century Gothic"/>
                <a:ea typeface="Century Gothic"/>
                <a:cs typeface="Century Gothic"/>
                <a:sym typeface="Century Gothic"/>
              </a:rPr>
              <a:t>Unbroken</a:t>
            </a: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’s historical context by building background knowledge about Japanese-American internment and the effects of war on individuals and society during WWII. continue analyzing several conflicting primary sources about internment.</a:t>
            </a:r>
            <a:endParaRPr sz="16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The Learning Targets for students today are:</a:t>
            </a:r>
            <a:endParaRPr sz="16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30200" algn="l" rtl="0">
              <a:spcBef>
                <a:spcPts val="1000"/>
              </a:spcBef>
              <a:spcAft>
                <a:spcPts val="0"/>
              </a:spcAft>
              <a:buSzPts val="1600"/>
              <a:buFont typeface="Century Gothic"/>
              <a:buAutoNum type="arabicPeriod"/>
            </a:pP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I can </a:t>
            </a:r>
            <a:r>
              <a:rPr lang="en" sz="1600" i="1" dirty="0">
                <a:latin typeface="Century Gothic"/>
                <a:ea typeface="Century Gothic"/>
                <a:cs typeface="Century Gothic"/>
                <a:sym typeface="Century Gothic"/>
              </a:rPr>
              <a:t>use primary source documents to build background knowledge</a:t>
            </a: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 about the internment of Japanese-Americans during WWII.</a:t>
            </a:r>
            <a:endParaRPr sz="16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entury Gothic"/>
              <a:buAutoNum type="arabicPeriod"/>
            </a:pP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I can </a:t>
            </a:r>
            <a:r>
              <a:rPr lang="en" sz="1600" i="1" dirty="0">
                <a:latin typeface="Century Gothic"/>
                <a:ea typeface="Century Gothic"/>
                <a:cs typeface="Century Gothic"/>
                <a:sym typeface="Century Gothic"/>
              </a:rPr>
              <a:t>explain how World War II affected American society.</a:t>
            </a:r>
            <a:endParaRPr sz="1600" i="1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entury Gothic"/>
              <a:buAutoNum type="arabicPeriod"/>
            </a:pP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I can </a:t>
            </a:r>
            <a:r>
              <a:rPr lang="en" sz="1600" i="1" dirty="0">
                <a:latin typeface="Century Gothic"/>
                <a:ea typeface="Century Gothic"/>
                <a:cs typeface="Century Gothic"/>
                <a:sym typeface="Century Gothic"/>
              </a:rPr>
              <a:t>cite evidence to analyze primary sources for disagreements </a:t>
            </a: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about Japanese-American internment during WWII. </a:t>
            </a:r>
            <a:b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/>
            </a:r>
            <a:b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</a:br>
            <a:endParaRPr sz="16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5" name="Google Shape;223;p38"/>
          <p:cNvSpPr txBox="1"/>
          <p:nvPr/>
        </p:nvSpPr>
        <p:spPr>
          <a:xfrm>
            <a:off x="311700" y="3341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Grade </a:t>
            </a:r>
            <a:r>
              <a:rPr lang="en" sz="3400">
                <a:latin typeface="Century Gothic"/>
                <a:ea typeface="Century Gothic"/>
                <a:cs typeface="Century Gothic"/>
                <a:sym typeface="Century Gothic"/>
              </a:rPr>
              <a:t>8</a:t>
            </a:r>
            <a:r>
              <a:rPr lang="en" sz="340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 Module </a:t>
            </a:r>
            <a:r>
              <a:rPr lang="en" sz="3400">
                <a:latin typeface="Century Gothic"/>
                <a:ea typeface="Century Gothic"/>
                <a:cs typeface="Century Gothic"/>
                <a:sym typeface="Century Gothic"/>
              </a:rPr>
              <a:t>3</a:t>
            </a:r>
            <a:r>
              <a:rPr lang="en" sz="340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 Unit </a:t>
            </a:r>
            <a:r>
              <a:rPr lang="en" sz="3400">
                <a:latin typeface="Century Gothic"/>
                <a:ea typeface="Century Gothic"/>
                <a:cs typeface="Century Gothic"/>
                <a:sym typeface="Century Gothic"/>
              </a:rPr>
              <a:t>2</a:t>
            </a:r>
            <a:r>
              <a:rPr lang="en" sz="340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 Lesson </a:t>
            </a:r>
            <a:r>
              <a:rPr lang="en" sz="3400">
                <a:latin typeface="Century Gothic"/>
                <a:ea typeface="Century Gothic"/>
                <a:cs typeface="Century Gothic"/>
                <a:sym typeface="Century Gothic"/>
              </a:rPr>
              <a:t>7</a:t>
            </a:r>
            <a:endParaRPr sz="340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Teacher slide, before teaching.</a:t>
            </a:r>
            <a:endParaRPr sz="180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46"/>
          <p:cNvSpPr txBox="1">
            <a:spLocks noGrp="1"/>
          </p:cNvSpPr>
          <p:nvPr>
            <p:ph type="title"/>
          </p:nvPr>
        </p:nvSpPr>
        <p:spPr>
          <a:xfrm>
            <a:off x="80400" y="0"/>
            <a:ext cx="8983200" cy="842400"/>
          </a:xfrm>
          <a:prstGeom prst="rect">
            <a:avLst/>
          </a:prstGeom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Let’s Collect Evidence to Support Comparisons</a:t>
            </a:r>
            <a:endParaRPr sz="30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86" name="Google Shape;286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64100" y="692550"/>
            <a:ext cx="5810250" cy="4048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47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177800" marR="0" lvl="0" indent="-381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/>
          </a:p>
          <a:p>
            <a:pPr marL="1397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/>
          </a:p>
        </p:txBody>
      </p:sp>
      <p:sp>
        <p:nvSpPr>
          <p:cNvPr id="292" name="Google Shape;292;p47"/>
          <p:cNvSpPr txBox="1">
            <a:spLocks noGrp="1"/>
          </p:cNvSpPr>
          <p:nvPr>
            <p:ph type="title"/>
          </p:nvPr>
        </p:nvSpPr>
        <p:spPr>
          <a:xfrm>
            <a:off x="311700" y="117475"/>
            <a:ext cx="8520600" cy="1035000"/>
          </a:xfrm>
          <a:prstGeom prst="rect">
            <a:avLst/>
          </a:prstGeom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Let’s Collect Evidence to Support Primary Source Comparisons</a:t>
            </a:r>
            <a:endParaRPr sz="34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93" name="Google Shape;293;p47"/>
          <p:cNvSpPr txBox="1">
            <a:spLocks noGrp="1"/>
          </p:cNvSpPr>
          <p:nvPr>
            <p:ph type="body" idx="1"/>
          </p:nvPr>
        </p:nvSpPr>
        <p:spPr>
          <a:xfrm>
            <a:off x="311700" y="1494475"/>
            <a:ext cx="8520600" cy="30129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457200" lvl="0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entury Gothic"/>
              <a:buAutoNum type="arabicPeriod"/>
            </a:pPr>
            <a:r>
              <a:rPr lang="en" sz="2000" dirty="0"/>
              <a:t>Use the notes in your </a:t>
            </a:r>
            <a:r>
              <a:rPr lang="en" sz="2000" b="1" dirty="0"/>
              <a:t>Primary Sources: Japanese-American Internment during World War II packet </a:t>
            </a:r>
            <a:r>
              <a:rPr lang="en" sz="2000" dirty="0"/>
              <a:t>to identify two primary sources that disagree.</a:t>
            </a:r>
            <a:endParaRPr sz="2000" dirty="0"/>
          </a:p>
          <a:p>
            <a:pPr marL="457200" lvl="0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entury Gothic"/>
              <a:buAutoNum type="arabicPeriod"/>
            </a:pPr>
            <a:r>
              <a:rPr lang="en" sz="2000" dirty="0"/>
              <a:t>Fill in these two sources’ numbers, and the topic they disagree about, at the top of the </a:t>
            </a:r>
            <a:r>
              <a:rPr lang="en" sz="2000" b="1" dirty="0"/>
              <a:t>Source Comparison strip</a:t>
            </a:r>
            <a:r>
              <a:rPr lang="en" sz="2000" dirty="0"/>
              <a:t>.</a:t>
            </a:r>
            <a:endParaRPr sz="2000" dirty="0"/>
          </a:p>
          <a:p>
            <a:pPr marL="457200" lvl="0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entury Gothic"/>
              <a:buAutoNum type="arabicPeriod"/>
            </a:pPr>
            <a:r>
              <a:rPr lang="en" sz="2000" dirty="0"/>
              <a:t>Find one piece of evidence from each source that proves they disagree.</a:t>
            </a:r>
            <a:endParaRPr sz="2000" dirty="0"/>
          </a:p>
          <a:p>
            <a:pPr marL="457200" lvl="0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entury Gothic"/>
              <a:buAutoNum type="arabicPeriod"/>
            </a:pPr>
            <a:r>
              <a:rPr lang="en" sz="2000" dirty="0"/>
              <a:t>Post your strip on the wall beneath the two sources you compared.</a:t>
            </a:r>
            <a:endParaRPr sz="2000" dirty="0"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 sz="2000" dirty="0"/>
          </a:p>
        </p:txBody>
      </p:sp>
      <p:pic>
        <p:nvPicPr>
          <p:cNvPr id="6" name="Google Shape;254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12550" y="4370316"/>
            <a:ext cx="417727" cy="5899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48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177800" marR="0" lvl="0" indent="-381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/>
          </a:p>
          <a:p>
            <a:pPr marL="1397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/>
          </a:p>
        </p:txBody>
      </p:sp>
      <p:sp>
        <p:nvSpPr>
          <p:cNvPr id="300" name="Google Shape;300;p48"/>
          <p:cNvSpPr txBox="1">
            <a:spLocks noGrp="1"/>
          </p:cNvSpPr>
          <p:nvPr>
            <p:ph type="title"/>
          </p:nvPr>
        </p:nvSpPr>
        <p:spPr>
          <a:xfrm>
            <a:off x="311700" y="334175"/>
            <a:ext cx="8520600" cy="572700"/>
          </a:xfrm>
          <a:prstGeom prst="rect">
            <a:avLst/>
          </a:prstGeom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>
                <a:latin typeface="Century Gothic"/>
                <a:ea typeface="Century Gothic"/>
                <a:cs typeface="Century Gothic"/>
                <a:sym typeface="Century Gothic"/>
              </a:rPr>
              <a:t>Homework</a:t>
            </a:r>
            <a:endParaRPr sz="34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01" name="Google Shape;301;p4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 sz="2200"/>
              <a:t>Reread the primary source documents from today’s lesson and complete the Quick Write below:</a:t>
            </a:r>
            <a:endParaRPr sz="2200"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 sz="2200"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200"/>
              <a:t>How can we understand Miné Okubo’s story better based on the new information in these primary sources? Cite two specific details to support your answer.</a:t>
            </a:r>
            <a:endParaRPr sz="2200"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 sz="22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49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177800" marR="0" lvl="0" indent="-381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/>
          </a:p>
          <a:p>
            <a:pPr marL="1397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/>
          </a:p>
        </p:txBody>
      </p:sp>
      <p:sp>
        <p:nvSpPr>
          <p:cNvPr id="307" name="Google Shape;307;p49"/>
          <p:cNvSpPr txBox="1">
            <a:spLocks noGrp="1"/>
          </p:cNvSpPr>
          <p:nvPr>
            <p:ph type="title"/>
          </p:nvPr>
        </p:nvSpPr>
        <p:spPr>
          <a:xfrm>
            <a:off x="311700" y="334175"/>
            <a:ext cx="8520600" cy="572700"/>
          </a:xfrm>
          <a:prstGeom prst="rect">
            <a:avLst/>
          </a:prstGeom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>
                <a:latin typeface="Century Gothic"/>
                <a:ea typeface="Century Gothic"/>
                <a:cs typeface="Century Gothic"/>
                <a:sym typeface="Century Gothic"/>
              </a:rPr>
              <a:t>Small Group Block</a:t>
            </a:r>
            <a:endParaRPr sz="34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308" name="Google Shape;308;p49"/>
          <p:cNvGraphicFramePr/>
          <p:nvPr/>
        </p:nvGraphicFramePr>
        <p:xfrm>
          <a:off x="577191" y="1248212"/>
          <a:ext cx="7989600" cy="3230175"/>
        </p:xfrm>
        <a:graphic>
          <a:graphicData uri="http://schemas.openxmlformats.org/drawingml/2006/table">
            <a:tbl>
              <a:tblPr firstRow="1" bandRow="1">
                <a:noFill/>
                <a:tableStyleId>{363609AD-51DB-40B7-B476-07B5CEB845F4}</a:tableStyleId>
              </a:tblPr>
              <a:tblGrid>
                <a:gridCol w="2799450"/>
                <a:gridCol w="2526950"/>
                <a:gridCol w="2663200"/>
              </a:tblGrid>
              <a:tr h="4086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7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Activities for Today:</a:t>
                      </a: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7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How Long?</a:t>
                      </a: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7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What groups?</a:t>
                      </a: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</a:tr>
              <a:tr h="705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" sz="17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Smooth reading </a:t>
                      </a: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</a:tr>
              <a:tr h="705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" sz="17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Reading to learn</a:t>
                      </a: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</a:tr>
              <a:tr h="705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" sz="17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Writing to Learn</a:t>
                      </a: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</a:tr>
              <a:tr h="705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" sz="17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Preparing for Next Class</a:t>
                      </a: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38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177800" marR="0" lvl="0" indent="-381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/>
          </a:p>
          <a:p>
            <a:pPr marL="1397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/>
          </a:p>
        </p:txBody>
      </p:sp>
      <p:sp>
        <p:nvSpPr>
          <p:cNvPr id="223" name="Google Shape;223;p38"/>
          <p:cNvSpPr txBox="1"/>
          <p:nvPr/>
        </p:nvSpPr>
        <p:spPr>
          <a:xfrm>
            <a:off x="311700" y="3341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Grade </a:t>
            </a:r>
            <a:r>
              <a:rPr lang="en" sz="3400">
                <a:latin typeface="Century Gothic"/>
                <a:ea typeface="Century Gothic"/>
                <a:cs typeface="Century Gothic"/>
                <a:sym typeface="Century Gothic"/>
              </a:rPr>
              <a:t>8</a:t>
            </a:r>
            <a:r>
              <a:rPr lang="en" sz="340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 Module </a:t>
            </a:r>
            <a:r>
              <a:rPr lang="en" sz="3400">
                <a:latin typeface="Century Gothic"/>
                <a:ea typeface="Century Gothic"/>
                <a:cs typeface="Century Gothic"/>
                <a:sym typeface="Century Gothic"/>
              </a:rPr>
              <a:t>3</a:t>
            </a:r>
            <a:r>
              <a:rPr lang="en" sz="340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 Unit </a:t>
            </a:r>
            <a:r>
              <a:rPr lang="en" sz="3400">
                <a:latin typeface="Century Gothic"/>
                <a:ea typeface="Century Gothic"/>
                <a:cs typeface="Century Gothic"/>
                <a:sym typeface="Century Gothic"/>
              </a:rPr>
              <a:t>2</a:t>
            </a:r>
            <a:r>
              <a:rPr lang="en" sz="340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 Lesson </a:t>
            </a:r>
            <a:r>
              <a:rPr lang="en" sz="3400">
                <a:latin typeface="Century Gothic"/>
                <a:ea typeface="Century Gothic"/>
                <a:cs typeface="Century Gothic"/>
                <a:sym typeface="Century Gothic"/>
              </a:rPr>
              <a:t>7</a:t>
            </a:r>
            <a:endParaRPr sz="340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Teacher slide, before teaching.</a:t>
            </a:r>
            <a:endParaRPr sz="180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24" name="Google Shape;224;p38"/>
          <p:cNvSpPr txBox="1">
            <a:spLocks noGrp="1"/>
          </p:cNvSpPr>
          <p:nvPr>
            <p:ph type="body" idx="1"/>
          </p:nvPr>
        </p:nvSpPr>
        <p:spPr>
          <a:xfrm>
            <a:off x="311700" y="1449225"/>
            <a:ext cx="8520600" cy="32634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</a:pPr>
            <a:r>
              <a:rPr lang="en" sz="1800" b="1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Preparing for Lesson </a:t>
            </a:r>
            <a:r>
              <a:rPr lang="en" sz="1800" b="1" dirty="0"/>
              <a:t>7</a:t>
            </a:r>
            <a:r>
              <a:rPr lang="en" sz="1800" b="1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 </a:t>
            </a:r>
            <a:r>
              <a:rPr lang="en" sz="1800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Materials and classroom preparation</a:t>
            </a:r>
            <a:endParaRPr sz="1800" dirty="0"/>
          </a:p>
          <a:p>
            <a:pPr marL="0" lvl="0" indent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</a:pPr>
            <a:endParaRPr sz="1800" dirty="0"/>
          </a:p>
          <a:p>
            <a:pPr marL="0" lvl="0" indent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</a:pPr>
            <a:r>
              <a:rPr lang="en" sz="1800" dirty="0"/>
              <a:t>In advance, prepare the following new materials:</a:t>
            </a:r>
            <a:endParaRPr sz="1800" dirty="0"/>
          </a:p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alibri"/>
              <a:buChar char="●"/>
            </a:pPr>
            <a:r>
              <a:rPr lang="en" sz="1800" dirty="0"/>
              <a:t>Large versions of primary sources (one of each; to display)</a:t>
            </a:r>
            <a:endParaRPr sz="1800" dirty="0"/>
          </a:p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alibri"/>
              <a:buChar char="●"/>
            </a:pPr>
            <a:r>
              <a:rPr lang="en" sz="1800" b="1" dirty="0"/>
              <a:t>Source Comparison strips</a:t>
            </a:r>
            <a:r>
              <a:rPr lang="en" sz="1800" dirty="0"/>
              <a:t> (one to two for think-aloud; six per student pair)</a:t>
            </a:r>
            <a:endParaRPr sz="1800" dirty="0"/>
          </a:p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alibri"/>
              <a:buChar char="●"/>
            </a:pPr>
            <a:r>
              <a:rPr lang="en" sz="1800" b="1" dirty="0"/>
              <a:t>Primary Sources: Japanese-American Internment during World War II Quick Write </a:t>
            </a:r>
            <a:r>
              <a:rPr lang="en" sz="1800" dirty="0"/>
              <a:t>(one per student)</a:t>
            </a:r>
            <a:endParaRPr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9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177800" marR="0" lvl="0" indent="-381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/>
          </a:p>
          <a:p>
            <a:pPr marL="1397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/>
          </a:p>
        </p:txBody>
      </p:sp>
      <p:sp>
        <p:nvSpPr>
          <p:cNvPr id="230" name="Google Shape;230;p39"/>
          <p:cNvSpPr txBox="1"/>
          <p:nvPr/>
        </p:nvSpPr>
        <p:spPr>
          <a:xfrm>
            <a:off x="311700" y="3341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Grade </a:t>
            </a:r>
            <a:r>
              <a:rPr lang="en" sz="3400">
                <a:latin typeface="Century Gothic"/>
                <a:ea typeface="Century Gothic"/>
                <a:cs typeface="Century Gothic"/>
                <a:sym typeface="Century Gothic"/>
              </a:rPr>
              <a:t>8</a:t>
            </a:r>
            <a:r>
              <a:rPr lang="en" sz="340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 Module </a:t>
            </a:r>
            <a:r>
              <a:rPr lang="en" sz="3400">
                <a:latin typeface="Century Gothic"/>
                <a:ea typeface="Century Gothic"/>
                <a:cs typeface="Century Gothic"/>
                <a:sym typeface="Century Gothic"/>
              </a:rPr>
              <a:t>3</a:t>
            </a:r>
            <a:r>
              <a:rPr lang="en" sz="340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 Unit </a:t>
            </a:r>
            <a:r>
              <a:rPr lang="en" sz="3400">
                <a:latin typeface="Century Gothic"/>
                <a:ea typeface="Century Gothic"/>
                <a:cs typeface="Century Gothic"/>
                <a:sym typeface="Century Gothic"/>
              </a:rPr>
              <a:t>2</a:t>
            </a:r>
            <a:r>
              <a:rPr lang="en" sz="340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 Lesson </a:t>
            </a:r>
            <a:r>
              <a:rPr lang="en" sz="3400">
                <a:latin typeface="Century Gothic"/>
                <a:ea typeface="Century Gothic"/>
                <a:cs typeface="Century Gothic"/>
                <a:sym typeface="Century Gothic"/>
              </a:rPr>
              <a:t>7</a:t>
            </a:r>
            <a:endParaRPr sz="340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Teacher slide, before teaching.</a:t>
            </a:r>
            <a:endParaRPr sz="180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31" name="Google Shape;231;p39"/>
          <p:cNvSpPr txBox="1"/>
          <p:nvPr/>
        </p:nvSpPr>
        <p:spPr>
          <a:xfrm>
            <a:off x="311700" y="144922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Preparing for Lesson </a:t>
            </a:r>
            <a:r>
              <a:rPr lang="en" sz="1800" b="1">
                <a:latin typeface="Century Gothic"/>
                <a:ea typeface="Century Gothic"/>
                <a:cs typeface="Century Gothic"/>
                <a:sym typeface="Century Gothic"/>
              </a:rPr>
              <a:t>7</a:t>
            </a:r>
            <a:r>
              <a:rPr lang="en" sz="1800" b="1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 </a:t>
            </a:r>
            <a:r>
              <a:rPr lang="en" sz="180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Reading and protocols to read in preparation:</a:t>
            </a:r>
            <a:endParaRPr sz="180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Century Gothic"/>
                <a:ea typeface="Century Gothic"/>
                <a:cs typeface="Century Gothic"/>
                <a:sym typeface="Century Gothic"/>
              </a:rPr>
              <a:t>In preparation for facilitating discussions and activities during Work Time, review and annotate the following Teacher Guides, as needed:</a:t>
            </a:r>
            <a:endParaRPr sz="18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●"/>
            </a:pPr>
            <a:r>
              <a:rPr lang="en" sz="1800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Primary Sources: Japanese-American Internment During World War II packet, Teacher Guide</a:t>
            </a:r>
            <a:r>
              <a:rPr lang="en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(from Lesson 6)</a:t>
            </a:r>
            <a:endParaRPr sz="18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●"/>
            </a:pPr>
            <a:r>
              <a:rPr lang="en" sz="1800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Primary Sources: Japanese-American Internment during World War II QuickWrite Teacher Guide</a:t>
            </a:r>
            <a:endParaRPr sz="18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Google Shape;236;p4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04357" y="351733"/>
            <a:ext cx="6553824" cy="2654300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40"/>
          <p:cNvSpPr/>
          <p:nvPr/>
        </p:nvSpPr>
        <p:spPr>
          <a:xfrm>
            <a:off x="0" y="3688882"/>
            <a:ext cx="9144000" cy="145470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8" name="Google Shape;238;p40"/>
          <p:cNvSpPr txBox="1">
            <a:spLocks noGrp="1"/>
          </p:cNvSpPr>
          <p:nvPr>
            <p:ph type="ctrTitle"/>
          </p:nvPr>
        </p:nvSpPr>
        <p:spPr>
          <a:xfrm>
            <a:off x="1200150" y="3201962"/>
            <a:ext cx="6743700" cy="948600"/>
          </a:xfrm>
          <a:prstGeom prst="rect">
            <a:avLst/>
          </a:prstGeom>
          <a:solidFill>
            <a:srgbClr val="FFFFFF"/>
          </a:solidFill>
          <a:ln w="38100" cap="flat" cmpd="sng">
            <a:solidFill>
              <a:srgbClr val="40404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3000"/>
              <a:buFont typeface="Century Gothic"/>
              <a:buNone/>
            </a:pPr>
            <a:r>
              <a:rPr lang="en" sz="3000" b="1" i="0" u="none" strike="noStrike" cap="none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Grade </a:t>
            </a:r>
            <a:r>
              <a:rPr lang="en" sz="3000" b="1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8</a:t>
            </a:r>
            <a:r>
              <a:rPr lang="en" sz="3000" b="1" i="0" u="none" strike="noStrike" cap="none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 Module </a:t>
            </a:r>
            <a:r>
              <a:rPr lang="en" sz="3000" b="1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</a:t>
            </a:r>
            <a:r>
              <a:rPr lang="en" sz="3000" b="1" i="0" u="none" strike="noStrike" cap="none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 </a:t>
            </a:r>
            <a:br>
              <a:rPr lang="en" sz="3000" b="1" i="0" u="none" strike="noStrike" cap="none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lang="en" sz="3000" b="1" i="0" u="none" strike="noStrike" cap="none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Unit </a:t>
            </a:r>
            <a:r>
              <a:rPr lang="en" sz="3000" b="1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</a:t>
            </a:r>
            <a:r>
              <a:rPr lang="en" sz="3000" b="1" i="0" u="none" strike="noStrike" cap="none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 Lesson </a:t>
            </a:r>
            <a:r>
              <a:rPr lang="en" sz="3000" b="1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7</a:t>
            </a:r>
            <a:endParaRPr sz="3000" b="0" i="0" u="none" strike="noStrike" cap="none">
              <a:solidFill>
                <a:srgbClr val="40404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9" name="Google Shape;239;p4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4648268"/>
            <a:ext cx="594279" cy="4952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4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217438" y="4950982"/>
            <a:ext cx="929136" cy="1742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41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177800" marR="0" lvl="0" indent="-381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/>
          </a:p>
          <a:p>
            <a:pPr marL="1397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/>
          </a:p>
        </p:txBody>
      </p:sp>
      <p:sp>
        <p:nvSpPr>
          <p:cNvPr id="246" name="Google Shape;246;p41"/>
          <p:cNvSpPr txBox="1"/>
          <p:nvPr/>
        </p:nvSpPr>
        <p:spPr>
          <a:xfrm>
            <a:off x="311700" y="3341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 b="1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Hello, Students!</a:t>
            </a:r>
            <a:endParaRPr sz="3400" b="1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47" name="Google Shape;247;p41"/>
          <p:cNvSpPr txBox="1"/>
          <p:nvPr/>
        </p:nvSpPr>
        <p:spPr>
          <a:xfrm>
            <a:off x="311700" y="1108150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Today’s lesson is the second of four lessons that will help you continue to build your understanding of </a:t>
            </a:r>
            <a:r>
              <a:rPr lang="en" sz="1800" i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Unbroken</a:t>
            </a:r>
            <a:r>
              <a:rPr lang="en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’s historical context. You will read several primary sources to build more background knowledge about Japanese-American internment and its effects on society.</a:t>
            </a:r>
            <a:endParaRPr sz="16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Century Gothic"/>
                <a:ea typeface="Century Gothic"/>
                <a:cs typeface="Century Gothic"/>
                <a:sym typeface="Century Gothic"/>
              </a:rPr>
              <a:t>What are we learning and doing today?</a:t>
            </a:r>
            <a:endParaRPr sz="18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Century Gothic"/>
              <a:buChar char="●"/>
            </a:pPr>
            <a:r>
              <a:rPr lang="en" sz="1800">
                <a:latin typeface="Century Gothic"/>
                <a:ea typeface="Century Gothic"/>
                <a:cs typeface="Century Gothic"/>
                <a:sym typeface="Century Gothic"/>
              </a:rPr>
              <a:t>Discuss the gist of the primary sources about internment.</a:t>
            </a:r>
            <a:endParaRPr sz="18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Century Gothic"/>
              <a:buChar char="●"/>
            </a:pPr>
            <a:r>
              <a:rPr lang="en" sz="1800">
                <a:latin typeface="Century Gothic"/>
                <a:ea typeface="Century Gothic"/>
                <a:cs typeface="Century Gothic"/>
                <a:sym typeface="Century Gothic"/>
              </a:rPr>
              <a:t>Review the text-dependent questions for the primary sources.</a:t>
            </a:r>
            <a:endParaRPr sz="18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Century Gothic"/>
              <a:buChar char="●"/>
            </a:pPr>
            <a:r>
              <a:rPr lang="en" sz="1800">
                <a:latin typeface="Century Gothic"/>
                <a:ea typeface="Century Gothic"/>
                <a:cs typeface="Century Gothic"/>
                <a:sym typeface="Century Gothic"/>
              </a:rPr>
              <a:t>Compare primary sources that disagree.</a:t>
            </a:r>
            <a:endParaRPr sz="18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Century Gothic"/>
              <a:buChar char="●"/>
            </a:pPr>
            <a:r>
              <a:rPr lang="en" sz="1800">
                <a:latin typeface="Century Gothic"/>
                <a:ea typeface="Century Gothic"/>
                <a:cs typeface="Century Gothic"/>
                <a:sym typeface="Century Gothic"/>
              </a:rPr>
              <a:t>Collect evidence to support our comparisons</a:t>
            </a:r>
            <a:endParaRPr sz="18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4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177800" marR="0" lvl="0" indent="-381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/>
          </a:p>
          <a:p>
            <a:pPr marL="1397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/>
          </a:p>
        </p:txBody>
      </p:sp>
      <p:sp>
        <p:nvSpPr>
          <p:cNvPr id="253" name="Google Shape;253;p42"/>
          <p:cNvSpPr txBox="1">
            <a:spLocks noGrp="1"/>
          </p:cNvSpPr>
          <p:nvPr>
            <p:ph type="title"/>
          </p:nvPr>
        </p:nvSpPr>
        <p:spPr>
          <a:xfrm>
            <a:off x="311700" y="126775"/>
            <a:ext cx="8520600" cy="1025700"/>
          </a:xfrm>
          <a:prstGeom prst="rect">
            <a:avLst/>
          </a:prstGeom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Let’s Discuss the Gist of the 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Primary Sources</a:t>
            </a:r>
            <a:endParaRPr sz="34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54" name="Google Shape;254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12550" y="4370316"/>
            <a:ext cx="417727" cy="5899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p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83514" y="4423690"/>
            <a:ext cx="529036" cy="4831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p4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743175" y="1097250"/>
            <a:ext cx="4930576" cy="3676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43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177800" marR="0" lvl="0" indent="-381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/>
          </a:p>
          <a:p>
            <a:pPr marL="1397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/>
          </a:p>
        </p:txBody>
      </p:sp>
      <p:sp>
        <p:nvSpPr>
          <p:cNvPr id="262" name="Google Shape;262;p43"/>
          <p:cNvSpPr txBox="1">
            <a:spLocks noGrp="1"/>
          </p:cNvSpPr>
          <p:nvPr>
            <p:ph type="title"/>
          </p:nvPr>
        </p:nvSpPr>
        <p:spPr>
          <a:xfrm>
            <a:off x="311700" y="334175"/>
            <a:ext cx="8520600" cy="572700"/>
          </a:xfrm>
          <a:prstGeom prst="rect">
            <a:avLst/>
          </a:prstGeom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Let’s Review Today’s Learning Targets</a:t>
            </a:r>
            <a:endParaRPr sz="34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63" name="Google Shape;263;p4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0129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" sz="2200" dirty="0"/>
              <a:t>The Learning Targets for today are:</a:t>
            </a:r>
            <a:endParaRPr sz="2200" dirty="0"/>
          </a:p>
          <a:p>
            <a:pPr marL="457200" lvl="0" indent="-368300" algn="l" rtl="0">
              <a:spcBef>
                <a:spcPts val="1000"/>
              </a:spcBef>
              <a:spcAft>
                <a:spcPts val="0"/>
              </a:spcAft>
              <a:buSzPts val="2200"/>
              <a:buAutoNum type="arabicPeriod"/>
            </a:pPr>
            <a:r>
              <a:rPr lang="en" sz="2200" dirty="0"/>
              <a:t>I can </a:t>
            </a:r>
            <a:r>
              <a:rPr lang="en" sz="2200" i="1" dirty="0"/>
              <a:t>use primary source documents to build background knowledge</a:t>
            </a:r>
            <a:r>
              <a:rPr lang="en" sz="2200" dirty="0"/>
              <a:t> about the internment of Japanese-Americans during WWII.</a:t>
            </a:r>
            <a:endParaRPr sz="2200" dirty="0"/>
          </a:p>
          <a:p>
            <a:pPr marL="457200" lvl="0" indent="-368300" algn="l" rtl="0">
              <a:spcBef>
                <a:spcPts val="0"/>
              </a:spcBef>
              <a:spcAft>
                <a:spcPts val="0"/>
              </a:spcAft>
              <a:buSzPts val="2200"/>
              <a:buAutoNum type="arabicPeriod"/>
            </a:pPr>
            <a:r>
              <a:rPr lang="en" sz="2200" dirty="0"/>
              <a:t>I can </a:t>
            </a:r>
            <a:r>
              <a:rPr lang="en" sz="2200" i="1" dirty="0"/>
              <a:t>explain how World War II affected American </a:t>
            </a:r>
            <a:r>
              <a:rPr lang="en" sz="2200" i="1" dirty="0" smtClean="0"/>
              <a:t>society.</a:t>
            </a:r>
            <a:endParaRPr lang="en" sz="2200" i="1" dirty="0"/>
          </a:p>
          <a:p>
            <a:pPr marL="457200" lvl="0" indent="-368300" algn="l" rtl="0">
              <a:spcBef>
                <a:spcPts val="0"/>
              </a:spcBef>
              <a:spcAft>
                <a:spcPts val="0"/>
              </a:spcAft>
              <a:buSzPts val="2200"/>
              <a:buAutoNum type="arabicPeriod"/>
            </a:pPr>
            <a:r>
              <a:rPr lang="en" sz="2200" dirty="0" smtClean="0"/>
              <a:t>I </a:t>
            </a:r>
            <a:r>
              <a:rPr lang="en" sz="2200" dirty="0"/>
              <a:t>can </a:t>
            </a:r>
            <a:r>
              <a:rPr lang="en" sz="2200" i="1" dirty="0"/>
              <a:t>cite evidence to analyze primary sources for disagreements </a:t>
            </a:r>
            <a:r>
              <a:rPr lang="en" sz="2200" dirty="0"/>
              <a:t>about Japanese-American internment during WWII. </a:t>
            </a:r>
            <a:r>
              <a:rPr lang="en" sz="1600" dirty="0"/>
              <a:t/>
            </a:r>
            <a:br>
              <a:rPr lang="en" sz="1600" dirty="0"/>
            </a:br>
            <a:endParaRPr sz="2000" dirty="0"/>
          </a:p>
        </p:txBody>
      </p:sp>
      <p:pic>
        <p:nvPicPr>
          <p:cNvPr id="264" name="Google Shape;264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48959" y="4349206"/>
            <a:ext cx="588332" cy="566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" name="Google Shape;265;p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876259" y="4382119"/>
            <a:ext cx="572700" cy="57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" name="Google Shape;270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9875" y="870200"/>
            <a:ext cx="7713550" cy="3623275"/>
          </a:xfrm>
          <a:prstGeom prst="rect">
            <a:avLst/>
          </a:prstGeom>
          <a:noFill/>
          <a:ln>
            <a:noFill/>
          </a:ln>
        </p:spPr>
      </p:pic>
      <p:sp>
        <p:nvSpPr>
          <p:cNvPr id="271" name="Google Shape;271;p44"/>
          <p:cNvSpPr txBox="1">
            <a:spLocks noGrp="1"/>
          </p:cNvSpPr>
          <p:nvPr>
            <p:ph type="title"/>
          </p:nvPr>
        </p:nvSpPr>
        <p:spPr>
          <a:xfrm>
            <a:off x="311700" y="126775"/>
            <a:ext cx="8520600" cy="1025700"/>
          </a:xfrm>
          <a:prstGeom prst="rect">
            <a:avLst/>
          </a:prstGeom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Let’s Discuss Text-Dependent Questions</a:t>
            </a:r>
            <a:endParaRPr sz="34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73" name="Google Shape;273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77270" y="4357554"/>
            <a:ext cx="601436" cy="571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254;p4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612550" y="4370316"/>
            <a:ext cx="417727" cy="5899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4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177800" marR="0" lvl="0" indent="-381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/>
          </a:p>
          <a:p>
            <a:pPr marL="1397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/>
          </a:p>
        </p:txBody>
      </p:sp>
      <p:sp>
        <p:nvSpPr>
          <p:cNvPr id="279" name="Google Shape;279;p45"/>
          <p:cNvSpPr txBox="1">
            <a:spLocks noGrp="1"/>
          </p:cNvSpPr>
          <p:nvPr>
            <p:ph type="title"/>
          </p:nvPr>
        </p:nvSpPr>
        <p:spPr>
          <a:xfrm>
            <a:off x="311700" y="0"/>
            <a:ext cx="8520600" cy="818400"/>
          </a:xfrm>
          <a:prstGeom prst="rect">
            <a:avLst/>
          </a:prstGeom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Let’s Compare Primary Sources</a:t>
            </a:r>
            <a:endParaRPr sz="34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80" name="Google Shape;280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66875" y="674438"/>
            <a:ext cx="5810250" cy="4048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C0B3D20C4DCFA4BB5A22D9B9A1F8E1C" ma:contentTypeVersion="6" ma:contentTypeDescription="Create a new document." ma:contentTypeScope="" ma:versionID="24589d5312dfc2a71c4a2545dd92a3b2">
  <xsd:schema xmlns:xsd="http://www.w3.org/2001/XMLSchema" xmlns:xs="http://www.w3.org/2001/XMLSchema" xmlns:p="http://schemas.microsoft.com/office/2006/metadata/properties" xmlns:ns2="a1502afc-75e6-4a80-976c-76583f90c737" xmlns:ns3="02a6a75b-8925-4bc7-8b21-b87d4a90d0a3" targetNamespace="http://schemas.microsoft.com/office/2006/metadata/properties" ma:root="true" ma:fieldsID="e9294a7d7320ff0da74d9ce695219532" ns2:_="" ns3:_="">
    <xsd:import namespace="a1502afc-75e6-4a80-976c-76583f90c737"/>
    <xsd:import namespace="02a6a75b-8925-4bc7-8b21-b87d4a90d0a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EventHashCode" minOccurs="0"/>
                <xsd:element ref="ns2:MediaServiceGenerationTi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502afc-75e6-4a80-976c-76583f90c73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a6a75b-8925-4bc7-8b21-b87d4a90d0a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EC0DA5C-9E28-49AB-99A0-3B2639F11596}"/>
</file>

<file path=customXml/itemProps2.xml><?xml version="1.0" encoding="utf-8"?>
<ds:datastoreItem xmlns:ds="http://schemas.openxmlformats.org/officeDocument/2006/customXml" ds:itemID="{A12C6366-47D2-4F7D-B985-EEC866267D75}"/>
</file>

<file path=customXml/itemProps3.xml><?xml version="1.0" encoding="utf-8"?>
<ds:datastoreItem xmlns:ds="http://schemas.openxmlformats.org/officeDocument/2006/customXml" ds:itemID="{C3B60679-1FAE-4DF8-B175-6C860A756389}"/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2726</Words>
  <Application>Microsoft Macintosh PowerPoint</Application>
  <PresentationFormat>On-screen Show (16:9)</PresentationFormat>
  <Paragraphs>266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Calibri</vt:lpstr>
      <vt:lpstr>Century Gothic</vt:lpstr>
      <vt:lpstr>Simple Light</vt:lpstr>
      <vt:lpstr>Office Theme</vt:lpstr>
      <vt:lpstr>Office Theme</vt:lpstr>
      <vt:lpstr>PowerPoint Presentation</vt:lpstr>
      <vt:lpstr>PowerPoint Presentation</vt:lpstr>
      <vt:lpstr>PowerPoint Presentation</vt:lpstr>
      <vt:lpstr>Grade 8: Module 3:  Unit 2: Lesson 7</vt:lpstr>
      <vt:lpstr>PowerPoint Presentation</vt:lpstr>
      <vt:lpstr>Let’s Discuss the Gist of the  Primary Sources</vt:lpstr>
      <vt:lpstr>Let’s Review Today’s Learning Targets</vt:lpstr>
      <vt:lpstr>Let’s Discuss Text-Dependent Questions</vt:lpstr>
      <vt:lpstr>Let’s Compare Primary Sources</vt:lpstr>
      <vt:lpstr>Let’s Collect Evidence to Support Comparisons</vt:lpstr>
      <vt:lpstr>Let’s Collect Evidence to Support Primary Source Comparisons</vt:lpstr>
      <vt:lpstr>Homework</vt:lpstr>
      <vt:lpstr>Small Group Block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nbravo</dc:creator>
  <cp:lastModifiedBy>Alexander Specht</cp:lastModifiedBy>
  <cp:revision>4</cp:revision>
  <dcterms:modified xsi:type="dcterms:W3CDTF">2018-10-29T12:16:02Z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0x0101001C0B3D20C4DCFA4BB5A22D9B9A1F8E1C</vt:lpwstr>
  </property>
</Properties>
</file>