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notesSlides/notesSlide4.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772A5AB-0A25-4385-B703-C5D7D132D7C3}">
  <a:tblStyle styleId="{F772A5AB-0A25-4385-B703-C5D7D132D7C3}"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83" autoAdjust="0"/>
  </p:normalViewPr>
  <p:slideViewPr>
    <p:cSldViewPr snapToGrid="0">
      <p:cViewPr varScale="1">
        <p:scale>
          <a:sx n="112" d="100"/>
          <a:sy n="112" d="100"/>
        </p:scale>
        <p:origin x="-100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34832111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7"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point-of-view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5432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Small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guide them through the same reading routine from Work Time B of Lesson 1 to read this scene. Note: Students will not determine the gist or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(The reading routine follows on the rest of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Act II, Scene 3.  Ask students to help you </a:t>
            </a:r>
            <a:r>
              <a:rPr lang="en" sz="1200" dirty="0" smtClean="0">
                <a:solidFill>
                  <a:schemeClr val="dk1"/>
                </a:solidFill>
                <a:latin typeface="Calibri"/>
                <a:ea typeface="Calibri"/>
                <a:cs typeface="Calibri"/>
                <a:sym typeface="Calibri"/>
              </a:rPr>
              <a:t>ski</a:t>
            </a:r>
            <a:r>
              <a:rPr lang="en-US" sz="1200" dirty="0" smtClean="0">
                <a:solidFill>
                  <a:schemeClr val="dk1"/>
                </a:solidFill>
                <a:latin typeface="Calibri"/>
                <a:ea typeface="Calibri"/>
                <a:cs typeface="Calibri"/>
                <a:sym typeface="Calibri"/>
              </a:rPr>
              <a:t>m</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through the scene to determine the different characters they will need.  List the characters on the board.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volunteers’ names next to each of the characters.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along as the scene is acted out and the scene is read.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(Active Listening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provide whiteboards and dry-erase markers as an option for students to record (in drawing or writing) their ideas. This will also help scaffold active listening for key details. </a:t>
            </a:r>
            <a:endParaRPr sz="1200" dirty="0">
              <a:latin typeface="Calibri"/>
              <a:ea typeface="Calibri"/>
              <a:cs typeface="Calibri"/>
              <a:sym typeface="Calibri"/>
            </a:endParaRPr>
          </a:p>
        </p:txBody>
      </p:sp>
      <p:sp>
        <p:nvSpPr>
          <p:cNvPr id="237" name="Google Shape;23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05632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37fa7964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37fa7964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Reading and Discussing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Part I.</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while you read the directions for each part of the assessment aloud. Answer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following anchor charts and briefly review them:</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these anchor charts as they read the assessment text and answer the assessment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since this is an assessment, they should complete it independently in silence. Direct students’ attention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review what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integrity</a:t>
            </a:r>
            <a:r>
              <a:rPr lang="en" sz="1200" dirty="0">
                <a:solidFill>
                  <a:schemeClr val="dk1"/>
                </a:solidFill>
                <a:latin typeface="Calibri"/>
                <a:ea typeface="Calibri"/>
                <a:cs typeface="Calibri"/>
                <a:sym typeface="Calibri"/>
              </a:rPr>
              <a:t> look and sound like.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take the assessment, circulate to monitor and document their test-taking skills.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of the time allotted, use a checking for understanding technique (e.g., Red Light, Green Light or Thumb-O-Meter) for students to self-assess against each of the learning targets and against perseverance and integrity.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along as you read directions to the assessment.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refer to the anchor charts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independently and silently.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reading: Read the assessment directions, questions, AND answer options aloud. Rephrase directions for them. Ensure that students clearly understand all assessment directions. Monitor during the assessment to see that students are completing the assessment correctly.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(Assessment Map</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While explaining, display a “map” of the assessment.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(Rephrasing Selected Response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rephrase selected response questions—and answer them—before they read each answer choice.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887427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37fa7964f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37fa7964f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completion of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Tracking Progress folders, Tracking Progress: Reading, Understanding, and Explaining New Text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sticky notes.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completing the recording form.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refer to the anchor charts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independently and silently.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motivation and sustained effort, build an accepting and supportive environment by reminding students that everyone is working toward individual goals and that learning is about continued growth and development.</a:t>
            </a:r>
            <a:endParaRPr sz="1200" dirty="0">
              <a:latin typeface="Calibri"/>
              <a:ea typeface="Calibri"/>
              <a:cs typeface="Calibri"/>
              <a:sym typeface="Calibri"/>
            </a:endParaRPr>
          </a:p>
        </p:txBody>
      </p:sp>
    </p:spTree>
    <p:extLst>
      <p:ext uri="{BB962C8B-B14F-4D97-AF65-F5344CB8AC3E}">
        <p14:creationId xmlns:p14="http://schemas.microsoft.com/office/powerpoint/2010/main" val="2068053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ee98b43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g44ee98b439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52040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ee98b439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g44ee98b439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26217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4ee98b439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44ee98b439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3" name="Google Shape;273;g44ee98b439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2529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 </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u="sng" dirty="0">
                <a:solidFill>
                  <a:schemeClr val="hlink"/>
                </a:solidFill>
                <a:hlinkClick r:id="rId3"/>
              </a:rPr>
              <a:t>http://curriculum.eleducation.org/curriculum/ela/grade-4/module-3/unit-2/lesson-7</a:t>
            </a:r>
            <a:endParaRPr sz="1200" b="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work to become effective learners by exercising perseverance and integrity as they complete the mid-unit assessment.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ourt</a:t>
            </a:r>
            <a:r>
              <a:rPr lang="en" sz="1200" b="0" i="0" u="sng" strike="noStrike" cap="none" dirty="0">
                <a:solidFill>
                  <a:schemeClr val="hlink"/>
                </a:solidFill>
                <a:latin typeface="Calibri"/>
                <a:ea typeface="Calibri"/>
                <a:cs typeface="Calibri"/>
                <a:sym typeface="Calibri"/>
                <a:hlinkClick r:id="rId6"/>
              </a:rPr>
              <a: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00"/>
              </a:highlight>
              <a:latin typeface="Arial"/>
              <a:ea typeface="Arial"/>
              <a:cs typeface="Arial"/>
              <a:sym typeface="Arial"/>
            </a:endParaRPr>
          </a:p>
        </p:txBody>
      </p:sp>
    </p:spTree>
    <p:extLst>
      <p:ext uri="{BB962C8B-B14F-4D97-AF65-F5344CB8AC3E}">
        <p14:creationId xmlns:p14="http://schemas.microsoft.com/office/powerpoint/2010/main" val="1222496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Reading and Discussing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Part I </a:t>
            </a:r>
            <a:r>
              <a:rPr lang="en" sz="1200" dirty="0">
                <a:solidFill>
                  <a:schemeClr val="dk1"/>
                </a:solidFill>
                <a:latin typeface="Calibri"/>
                <a:ea typeface="Calibri"/>
                <a:cs typeface="Calibri"/>
                <a:sym typeface="Calibri"/>
              </a:rPr>
              <a:t>(one per student; see Assessment Overview and Resources)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Reading, Understanding, and Explaining New Text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(four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Answering Questions about an Informational Text</a:t>
            </a:r>
            <a:r>
              <a:rPr lang="en" sz="1200" dirty="0">
                <a:solidFill>
                  <a:schemeClr val="dk1"/>
                </a:solidFill>
                <a:latin typeface="Calibri"/>
                <a:ea typeface="Calibri"/>
                <a:cs typeface="Calibri"/>
                <a:sym typeface="Calibri"/>
              </a:rPr>
              <a:t> (from Unit 1, Lesson 11; one per student; returned with feedback during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feedback on Students’ </a:t>
            </a:r>
            <a:r>
              <a:rPr lang="en" sz="1200" b="1" dirty="0">
                <a:solidFill>
                  <a:schemeClr val="dk1"/>
                </a:solidFill>
                <a:latin typeface="Calibri"/>
                <a:ea typeface="Calibri"/>
                <a:cs typeface="Calibri"/>
                <a:sym typeface="Calibri"/>
              </a:rPr>
              <a:t>End-of-Unit 1 Assessments </a:t>
            </a:r>
            <a:r>
              <a:rPr lang="en" sz="1200" dirty="0">
                <a:solidFill>
                  <a:schemeClr val="dk1"/>
                </a:solidFill>
                <a:latin typeface="Calibri"/>
                <a:ea typeface="Calibri"/>
                <a:cs typeface="Calibri"/>
                <a:sym typeface="Calibri"/>
              </a:rPr>
              <a:t>in preparation for returning them in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2389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Teacher’s choice for checking for understanding protocol.</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5012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Additional Support Considerations: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The basic design of this lesson supports students by inviting them to complete assessment tasks similar to the classroom tasks completed in Lessons 1–6.</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ELLs may find the assessment challenging. They may encounter additional new language as they read Act II, Scene 3 of </a:t>
            </a:r>
            <a:r>
              <a:rPr lang="en" sz="1200" i="1" dirty="0">
                <a:latin typeface="Calibri"/>
                <a:ea typeface="Calibri"/>
                <a:cs typeface="Calibri"/>
                <a:sym typeface="Calibri"/>
              </a:rPr>
              <a:t>Divided Loyalties.</a:t>
            </a:r>
            <a:r>
              <a:rPr lang="en" sz="1200" dirty="0">
                <a:latin typeface="Calibri"/>
                <a:ea typeface="Calibri"/>
                <a:cs typeface="Calibri"/>
                <a:sym typeface="Calibri"/>
              </a:rPr>
              <a:t> Encourage students to consult classroom resources and give them specific, positive feedback on the progress they’ve made learning English.</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After the assessment, ask students to discuss which assessment task was easiest and which was most difficult, and why. In future lessons and for homework, focus on the language skills that will help students address these assessment challenges.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Make sure that students understand the assessment directions. Answer their questions, refraining from supplying answers to the assessment questions themselves. See additional support in the lesson.</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Allow students to review note-catchers, </a:t>
            </a:r>
            <a:r>
              <a:rPr lang="en" sz="1200" dirty="0">
                <a:latin typeface="Calibri"/>
                <a:ea typeface="Calibri"/>
                <a:cs typeface="Calibri"/>
                <a:sym typeface="Calibri"/>
              </a:rPr>
              <a:t>the </a:t>
            </a:r>
            <a:r>
              <a:rPr lang="en" sz="1200" b="1" dirty="0">
                <a:latin typeface="Calibri"/>
                <a:ea typeface="Calibri"/>
                <a:cs typeface="Calibri"/>
                <a:sym typeface="Calibri"/>
              </a:rPr>
              <a:t>Word Wall</a:t>
            </a:r>
            <a:r>
              <a:rPr lang="en" sz="1200" dirty="0">
                <a:latin typeface="Calibri"/>
                <a:ea typeface="Calibri"/>
                <a:cs typeface="Calibri"/>
                <a:sym typeface="Calibri"/>
              </a:rPr>
              <a:t>, and their </a:t>
            </a:r>
            <a:r>
              <a:rPr lang="en" sz="1200" b="1" dirty="0">
                <a:latin typeface="Calibri"/>
                <a:ea typeface="Calibri"/>
                <a:cs typeface="Calibri"/>
                <a:sym typeface="Calibri"/>
              </a:rPr>
              <a:t>Vocabulary log</a:t>
            </a:r>
            <a:r>
              <a:rPr lang="en" sz="1200" dirty="0">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71559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9" name="Google Shape;20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12416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97710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Individual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End-of-Unit 1 Assessment: Answering Questions about an Informational Text</a:t>
            </a:r>
            <a:r>
              <a:rPr lang="en" sz="1200" dirty="0">
                <a:solidFill>
                  <a:schemeClr val="dk1"/>
                </a:solidFill>
                <a:latin typeface="Calibri"/>
                <a:ea typeface="Calibri"/>
                <a:cs typeface="Calibri"/>
                <a:sym typeface="Calibri"/>
              </a:rPr>
              <a:t> with feedback and follow the same routine established in Modules 1 and 2 for students to review feedback and write their names on the board if they require teacher support.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your feedback on their assessments.  Explain that if they do not understand your feedback, they can write their names on the board and you will meet with them individually.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this time to look over their feedback.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None</a:t>
            </a:r>
            <a:r>
              <a:rPr lang="en" sz="1200" dirty="0">
                <a:solidFill>
                  <a:schemeClr val="dk1"/>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
        <p:nvSpPr>
          <p:cNvPr id="224" name="Google Shape;22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8892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gist and the meaning of unfamiliar words and phrases in Act II, Scene 3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describe a character using details from the text in Act II, Scene 3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all of these learning targets in the previous lessons in this unit.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r>
              <a:rPr lang="en" sz="1200" dirty="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toward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one way that they worked toward each learning target in previous lessons. </a:t>
            </a:r>
            <a:endParaRPr sz="1200" dirty="0">
              <a:latin typeface="Calibri"/>
              <a:ea typeface="Calibri"/>
              <a:cs typeface="Calibri"/>
              <a:sym typeface="Calibri"/>
            </a:endParaRPr>
          </a:p>
        </p:txBody>
      </p:sp>
      <p:sp>
        <p:nvSpPr>
          <p:cNvPr id="230" name="Google Shape;23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33856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3750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latin typeface="Century Gothic"/>
                <a:ea typeface="Century Gothic"/>
                <a:cs typeface="Century Gothic"/>
                <a:sym typeface="Century Gothic"/>
              </a:rPr>
              <a:t>60</a:t>
            </a:r>
            <a:r>
              <a:rPr lang="en" sz="1800" b="0" i="0" u="none" strike="noStrike" cap="none">
                <a:solidFill>
                  <a:schemeClr val="dk1"/>
                </a:solidFill>
                <a:latin typeface="Century Gothic"/>
                <a:ea typeface="Century Gothic"/>
                <a:cs typeface="Century Gothic"/>
                <a:sym typeface="Century Gothic"/>
              </a:rPr>
              <a:t>-</a:t>
            </a:r>
            <a:r>
              <a:rPr lang="en" sz="1800">
                <a:latin typeface="Century Gothic"/>
                <a:ea typeface="Century Gothic"/>
                <a:cs typeface="Century Gothic"/>
                <a:sym typeface="Century Gothic"/>
              </a:rPr>
              <a:t>70</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a:latin typeface="Century Gothic"/>
                <a:ea typeface="Century Gothic"/>
                <a:cs typeface="Century Gothic"/>
                <a:sym typeface="Century Gothic"/>
              </a:rPr>
              <a:t>Have students read Act II, Scene 3 of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and answer selected response and short-constructed response questions. </a:t>
            </a:r>
            <a:endParaRPr sz="14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140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a:latin typeface="Century Gothic"/>
                <a:ea typeface="Century Gothic"/>
                <a:cs typeface="Century Gothic"/>
                <a:sym typeface="Century Gothic"/>
              </a:rPr>
              <a:t>I can determine the gist and the meaning of unfamiliar words and phrases in Act II, Scene 3 of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a:t>
            </a:r>
            <a:endParaRPr sz="1400" b="1">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describe a character using details from the text in Act II, Scene 3 of </a:t>
            </a:r>
            <a:r>
              <a:rPr lang="en" sz="1400" i="1">
                <a:latin typeface="Century Gothic"/>
                <a:ea typeface="Century Gothic"/>
                <a:cs typeface="Century Gothic"/>
                <a:sym typeface="Century Gothic"/>
              </a:rPr>
              <a:t>Divided Loyalties.</a:t>
            </a:r>
            <a:endParaRPr sz="1400" i="1">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40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5"/>
          <p:cNvSpPr txBox="1">
            <a:spLocks noGrp="1"/>
          </p:cNvSpPr>
          <p:nvPr>
            <p:ph type="title"/>
          </p:nvPr>
        </p:nvSpPr>
        <p:spPr>
          <a:xfrm>
            <a:off x="628650" y="273850"/>
            <a:ext cx="7886700" cy="1101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 Scene 3 </a:t>
            </a:r>
            <a:endParaRPr sz="3000" b="1" i="0" u="none" strike="noStrike" cap="none" dirty="0">
              <a:solidFill>
                <a:schemeClr val="dk1"/>
              </a:solidFill>
              <a:latin typeface="Century Gothic"/>
              <a:ea typeface="Century Gothic"/>
              <a:cs typeface="Century Gothic"/>
              <a:sym typeface="Century Gothic"/>
            </a:endParaRPr>
          </a:p>
        </p:txBody>
      </p:sp>
      <p:sp>
        <p:nvSpPr>
          <p:cNvPr id="240" name="Google Shape;240;p35"/>
          <p:cNvSpPr txBox="1">
            <a:spLocks noGrp="1"/>
          </p:cNvSpPr>
          <p:nvPr>
            <p:ph type="body" idx="1"/>
          </p:nvPr>
        </p:nvSpPr>
        <p:spPr>
          <a:xfrm>
            <a:off x="628650" y="1615875"/>
            <a:ext cx="7737600" cy="2291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Please take out your copy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We will read and act out the scene together.</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Mid-Unit Assessment: Reading &amp; Discussing </a:t>
            </a:r>
            <a:r>
              <a:rPr lang="en" i="1">
                <a:latin typeface="Century Gothic"/>
                <a:ea typeface="Century Gothic"/>
                <a:cs typeface="Century Gothic"/>
                <a:sym typeface="Century Gothic"/>
              </a:rPr>
              <a:t>Divided Loyalties</a:t>
            </a:r>
            <a:r>
              <a:rPr lang="en">
                <a:latin typeface="Century Gothic"/>
                <a:ea typeface="Century Gothic"/>
                <a:cs typeface="Century Gothic"/>
                <a:sym typeface="Century Gothic"/>
              </a:rPr>
              <a:t>, Part I</a:t>
            </a:r>
            <a:endParaRPr>
              <a:latin typeface="Century Gothic"/>
              <a:ea typeface="Century Gothic"/>
              <a:cs typeface="Century Gothic"/>
              <a:sym typeface="Century Gothic"/>
            </a:endParaRPr>
          </a:p>
        </p:txBody>
      </p:sp>
      <p:pic>
        <p:nvPicPr>
          <p:cNvPr id="246" name="Google Shape;246;p36"/>
          <p:cNvPicPr preferRelativeResize="0"/>
          <p:nvPr/>
        </p:nvPicPr>
        <p:blipFill>
          <a:blip r:embed="rId3">
            <a:alphaModFix/>
          </a:blip>
          <a:stretch>
            <a:fillRect/>
          </a:stretch>
        </p:blipFill>
        <p:spPr>
          <a:xfrm>
            <a:off x="469225" y="1572163"/>
            <a:ext cx="4762500" cy="2676525"/>
          </a:xfrm>
          <a:prstGeom prst="rect">
            <a:avLst/>
          </a:prstGeom>
          <a:noFill/>
          <a:ln w="9525" cap="flat" cmpd="sng">
            <a:solidFill>
              <a:srgbClr val="000000"/>
            </a:solidFill>
            <a:prstDash val="solid"/>
            <a:round/>
            <a:headEnd type="none" w="sm" len="sm"/>
            <a:tailEnd type="none" w="sm" len="sm"/>
          </a:ln>
        </p:spPr>
      </p:pic>
      <p:sp>
        <p:nvSpPr>
          <p:cNvPr id="247" name="Google Shape;247;p36"/>
          <p:cNvSpPr txBox="1"/>
          <p:nvPr/>
        </p:nvSpPr>
        <p:spPr>
          <a:xfrm>
            <a:off x="5592325" y="1572175"/>
            <a:ext cx="2724000" cy="2676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As you take this assessment, remember what perseverance and integrity look and sound like.</a:t>
            </a:r>
            <a:endParaRPr sz="18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7"/>
          <p:cNvSpPr txBox="1">
            <a:spLocks noGrp="1"/>
          </p:cNvSpPr>
          <p:nvPr>
            <p:ph type="title"/>
          </p:nvPr>
        </p:nvSpPr>
        <p:spPr>
          <a:xfrm>
            <a:off x="628650" y="113624"/>
            <a:ext cx="7886700" cy="749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Tracking Your Progress</a:t>
            </a:r>
            <a:endParaRPr sz="3000">
              <a:latin typeface="Century Gothic"/>
              <a:ea typeface="Century Gothic"/>
              <a:cs typeface="Century Gothic"/>
              <a:sym typeface="Century Gothic"/>
            </a:endParaRPr>
          </a:p>
        </p:txBody>
      </p:sp>
      <p:pic>
        <p:nvPicPr>
          <p:cNvPr id="253" name="Google Shape;253;p37"/>
          <p:cNvPicPr preferRelativeResize="0"/>
          <p:nvPr/>
        </p:nvPicPr>
        <p:blipFill rotWithShape="1">
          <a:blip r:embed="rId3">
            <a:alphaModFix/>
          </a:blip>
          <a:srcRect/>
          <a:stretch/>
        </p:blipFill>
        <p:spPr>
          <a:xfrm>
            <a:off x="8425543" y="4365172"/>
            <a:ext cx="530613" cy="535711"/>
          </a:xfrm>
          <a:prstGeom prst="rect">
            <a:avLst/>
          </a:prstGeom>
          <a:noFill/>
          <a:ln>
            <a:noFill/>
          </a:ln>
        </p:spPr>
      </p:pic>
      <p:pic>
        <p:nvPicPr>
          <p:cNvPr id="254" name="Google Shape;254;p37"/>
          <p:cNvPicPr preferRelativeResize="0"/>
          <p:nvPr/>
        </p:nvPicPr>
        <p:blipFill>
          <a:blip r:embed="rId4">
            <a:alphaModFix/>
          </a:blip>
          <a:stretch>
            <a:fillRect/>
          </a:stretch>
        </p:blipFill>
        <p:spPr>
          <a:xfrm>
            <a:off x="761300" y="862719"/>
            <a:ext cx="2548566" cy="3570656"/>
          </a:xfrm>
          <a:prstGeom prst="rect">
            <a:avLst/>
          </a:prstGeom>
          <a:noFill/>
          <a:ln w="9525" cap="flat" cmpd="sng">
            <a:solidFill>
              <a:schemeClr val="dk2"/>
            </a:solidFill>
            <a:prstDash val="solid"/>
            <a:round/>
            <a:headEnd type="none" w="sm" len="sm"/>
            <a:tailEnd type="none" w="sm" len="sm"/>
          </a:ln>
        </p:spPr>
      </p:pic>
      <p:sp>
        <p:nvSpPr>
          <p:cNvPr id="255" name="Google Shape;255;p37"/>
          <p:cNvSpPr txBox="1"/>
          <p:nvPr/>
        </p:nvSpPr>
        <p:spPr>
          <a:xfrm>
            <a:off x="3829750" y="974950"/>
            <a:ext cx="3987600" cy="1858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am I doing?</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have I improved since I last worked on this skill?</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can I improve next time?</a:t>
            </a:r>
            <a:endParaRPr sz="18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1" name="Google Shape;261;p3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2" name="Google Shape;262;p38"/>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9"/>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68" name="Google Shape;268;p39"/>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69" name="Google Shape;269;p39"/>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6" name="Google Shape;276;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77" name="Google Shape;277;p40"/>
          <p:cNvGraphicFramePr/>
          <p:nvPr/>
        </p:nvGraphicFramePr>
        <p:xfrm>
          <a:off x="952500" y="2822000"/>
          <a:ext cx="7239000" cy="1859219"/>
        </p:xfrm>
        <a:graphic>
          <a:graphicData uri="http://schemas.openxmlformats.org/drawingml/2006/table">
            <a:tbl>
              <a:tblPr>
                <a:noFill/>
                <a:tableStyleId>{F772A5AB-0A25-4385-B703-C5D7D132D7C3}</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169350"/>
            <a:ext cx="7886700" cy="34632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7</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120650" marR="0" lvl="0" indent="0" algn="l" rtl="0">
              <a:lnSpc>
                <a:spcPct val="200000"/>
              </a:lnSpc>
              <a:spcBef>
                <a:spcPts val="0"/>
              </a:spcBef>
              <a:spcAft>
                <a:spcPts val="0"/>
              </a:spcAft>
              <a:buClr>
                <a:schemeClr val="dk1"/>
              </a:buClr>
              <a:buSzPct val="70000"/>
              <a:buNone/>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7</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Returning </a:t>
            </a:r>
            <a:r>
              <a:rPr lang="en" sz="1700" b="1" dirty="0">
                <a:latin typeface="Century Gothic"/>
                <a:ea typeface="Century Gothic"/>
                <a:cs typeface="Century Gothic"/>
                <a:sym typeface="Century Gothic"/>
              </a:rPr>
              <a:t>End-of-Unit 1 Assessments</a:t>
            </a:r>
            <a:endParaRPr sz="1700" b="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3</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Completing Mid-Unit 2 Assessment:  Reading and Discussing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Part I</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Tracking Progress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7</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7</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latin typeface="Century Gothic"/>
                <a:ea typeface="Century Gothic"/>
                <a:cs typeface="Century Gothic"/>
                <a:sym typeface="Century Gothic"/>
              </a:rPr>
              <a:t>1</a:t>
            </a:r>
            <a:r>
              <a:rPr lang="en" sz="2400" b="0" i="0" u="none" strike="noStrike" cap="none" dirty="0">
                <a:solidFill>
                  <a:schemeClr val="dk1"/>
                </a:solidFill>
                <a:latin typeface="Century Gothic"/>
                <a:ea typeface="Century Gothic"/>
                <a:cs typeface="Century Gothic"/>
                <a:sym typeface="Century Gothic"/>
              </a:rPr>
              <a:t> protocol</a:t>
            </a:r>
            <a:r>
              <a:rPr lang="en" sz="2400" dirty="0">
                <a:latin typeface="Century Gothic"/>
                <a:ea typeface="Century Gothic"/>
                <a:cs typeface="Century Gothic"/>
                <a:sym typeface="Century Gothic"/>
              </a:rPr>
              <a:t> (your choice of checking for understanding protocol</a:t>
            </a:r>
            <a:r>
              <a:rPr lang="en" sz="2400" dirty="0" smtClean="0">
                <a:latin typeface="Century Gothic"/>
                <a:ea typeface="Century Gothic"/>
                <a:cs typeface="Century Gothic"/>
                <a:sym typeface="Century Gothic"/>
              </a:rPr>
              <a:t>)</a:t>
            </a:r>
            <a:r>
              <a:rPr lang="en-US" sz="2400" dirty="0" smtClean="0">
                <a:latin typeface="Century Gothic"/>
                <a:ea typeface="Century Gothic"/>
                <a:cs typeface="Century Gothic"/>
                <a:sym typeface="Century Gothic"/>
              </a:rPr>
              <a:t>.</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428775" y="430946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2" name="Google Shape;202;p30"/>
          <p:cNvSpPr txBox="1">
            <a:spLocks noGrp="1"/>
          </p:cNvSpPr>
          <p:nvPr>
            <p:ph type="body" idx="1"/>
          </p:nvPr>
        </p:nvSpPr>
        <p:spPr>
          <a:xfrm>
            <a:off x="366300" y="1158325"/>
            <a:ext cx="814905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7</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1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300" dirty="0">
                <a:latin typeface="Century Gothic"/>
                <a:ea typeface="Century Gothic"/>
                <a:cs typeface="Century Gothic"/>
                <a:sym typeface="Century Gothic"/>
              </a:rPr>
              <a:t>To set themselves up for success for the </a:t>
            </a:r>
            <a:r>
              <a:rPr lang="en" sz="1300" b="1" dirty="0">
                <a:latin typeface="Century Gothic"/>
                <a:ea typeface="Century Gothic"/>
                <a:cs typeface="Century Gothic"/>
                <a:sym typeface="Century Gothic"/>
              </a:rPr>
              <a:t>mid-unit assessment</a:t>
            </a:r>
            <a:r>
              <a:rPr lang="en" sz="1300" dirty="0">
                <a:latin typeface="Century Gothic"/>
                <a:ea typeface="Century Gothic"/>
                <a:cs typeface="Century Gothic"/>
                <a:sym typeface="Century Gothic"/>
              </a:rPr>
              <a:t>, students need to generalize the skills that they learned from previous lessons. Similar to Modules 1–2, before administering the assessment, activate their prior knowledge by recalling the learning targets from previous lessons. Also present the directions for the assessment both visually and verbally and display a map of the assessment </a:t>
            </a:r>
            <a:r>
              <a:rPr lang="en" sz="1300" dirty="0" smtClean="0">
                <a:latin typeface="Century Gothic"/>
                <a:ea typeface="Century Gothic"/>
                <a:cs typeface="Century Gothic"/>
                <a:sym typeface="Century Gothic"/>
              </a:rPr>
              <a:t>parts</a:t>
            </a:r>
            <a:r>
              <a:rPr lang="en-US" sz="1300" dirty="0" smtClean="0">
                <a:latin typeface="Century Gothic"/>
                <a:ea typeface="Century Gothic"/>
                <a:cs typeface="Century Gothic"/>
                <a:sym typeface="Century Gothic"/>
              </a:rPr>
              <a:t>.</a:t>
            </a:r>
            <a:endParaRPr sz="13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3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300" dirty="0">
                <a:latin typeface="Century Gothic"/>
                <a:ea typeface="Century Gothic"/>
                <a:cs typeface="Century Gothic"/>
                <a:sym typeface="Century Gothic"/>
              </a:rPr>
              <a:t>In this lesson, students read and answer questions from </a:t>
            </a:r>
            <a:r>
              <a:rPr lang="en" sz="1300" i="1" dirty="0">
                <a:latin typeface="Century Gothic"/>
                <a:ea typeface="Century Gothic"/>
                <a:cs typeface="Century Gothic"/>
                <a:sym typeface="Century Gothic"/>
              </a:rPr>
              <a:t>Divided Loyalties</a:t>
            </a:r>
            <a:r>
              <a:rPr lang="en" sz="1300" dirty="0">
                <a:latin typeface="Century Gothic"/>
                <a:ea typeface="Century Gothic"/>
                <a:cs typeface="Century Gothic"/>
                <a:sym typeface="Century Gothic"/>
              </a:rPr>
              <a:t> during Part I of the </a:t>
            </a:r>
            <a:r>
              <a:rPr lang="en" sz="1300" b="1" dirty="0">
                <a:latin typeface="Century Gothic"/>
                <a:ea typeface="Century Gothic"/>
                <a:cs typeface="Century Gothic"/>
                <a:sym typeface="Century Gothic"/>
              </a:rPr>
              <a:t>mid-unit assessment</a:t>
            </a:r>
            <a:r>
              <a:rPr lang="en" sz="1300" dirty="0">
                <a:latin typeface="Century Gothic"/>
                <a:ea typeface="Century Gothic"/>
                <a:cs typeface="Century Gothic"/>
                <a:sym typeface="Century Gothic"/>
              </a:rPr>
              <a:t>. Some students may need support in setting appropriate goals for their effort and the level of difficulty expected. Offer scaffolds for students learning to set appropriate personal goals </a:t>
            </a:r>
            <a:r>
              <a:rPr lang="en" sz="1300" dirty="0" smtClean="0">
                <a:latin typeface="Century Gothic"/>
                <a:ea typeface="Century Gothic"/>
                <a:cs typeface="Century Gothic"/>
                <a:sym typeface="Century Gothic"/>
              </a:rPr>
              <a:t>(</a:t>
            </a:r>
            <a:r>
              <a:rPr lang="en-US" sz="1300" dirty="0" smtClean="0">
                <a:latin typeface="Century Gothic"/>
                <a:ea typeface="Century Gothic"/>
                <a:cs typeface="Century Gothic"/>
                <a:sym typeface="Century Gothic"/>
              </a:rPr>
              <a:t>e.g. </a:t>
            </a:r>
            <a:r>
              <a:rPr lang="en" sz="1300" dirty="0" smtClean="0">
                <a:latin typeface="Century Gothic"/>
                <a:ea typeface="Century Gothic"/>
                <a:cs typeface="Century Gothic"/>
                <a:sym typeface="Century Gothic"/>
              </a:rPr>
              <a:t>checklist </a:t>
            </a:r>
            <a:r>
              <a:rPr lang="en" sz="1300" dirty="0">
                <a:latin typeface="Century Gothic"/>
                <a:ea typeface="Century Gothic"/>
                <a:cs typeface="Century Gothic"/>
                <a:sym typeface="Century Gothic"/>
              </a:rPr>
              <a:t>with three goals or reminders for the </a:t>
            </a:r>
            <a:r>
              <a:rPr lang="en" sz="1300" b="1" dirty="0">
                <a:latin typeface="Century Gothic"/>
                <a:ea typeface="Century Gothic"/>
                <a:cs typeface="Century Gothic"/>
                <a:sym typeface="Century Gothic"/>
              </a:rPr>
              <a:t>mid-unit assessment</a:t>
            </a:r>
            <a:r>
              <a:rPr lang="en" sz="1300" dirty="0">
                <a:latin typeface="Century Gothic"/>
                <a:ea typeface="Century Gothic"/>
                <a:cs typeface="Century Gothic"/>
                <a:sym typeface="Century Gothic"/>
              </a:rPr>
              <a:t>).</a:t>
            </a:r>
            <a:endParaRPr sz="13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3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300" dirty="0">
                <a:latin typeface="Century Gothic"/>
                <a:ea typeface="Century Gothic"/>
                <a:cs typeface="Century Gothic"/>
                <a:sym typeface="Century Gothic"/>
              </a:rPr>
              <a:t>Continue to support students in limiting distractions during the </a:t>
            </a:r>
            <a:r>
              <a:rPr lang="en" sz="1300" b="1" dirty="0">
                <a:latin typeface="Century Gothic"/>
                <a:ea typeface="Century Gothic"/>
                <a:cs typeface="Century Gothic"/>
                <a:sym typeface="Century Gothic"/>
              </a:rPr>
              <a:t>mid-unit assessment</a:t>
            </a:r>
            <a:r>
              <a:rPr lang="en" sz="1300" dirty="0">
                <a:latin typeface="Century Gothic"/>
                <a:ea typeface="Century Gothic"/>
                <a:cs typeface="Century Gothic"/>
                <a:sym typeface="Century Gothic"/>
              </a:rPr>
              <a:t>. Also continue to provide variations in time for completing the assessment as appropriate. Consider dividing the assessment into parts and offering breaks at certain times.</a:t>
            </a:r>
            <a:endParaRPr sz="13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dirty="0">
              <a:latin typeface="Century Gothic"/>
              <a:ea typeface="Century Gothic"/>
              <a:cs typeface="Century Gothic"/>
              <a:sym typeface="Century Gothic"/>
            </a:endParaRPr>
          </a:p>
        </p:txBody>
      </p:sp>
      <p:sp>
        <p:nvSpPr>
          <p:cNvPr id="203" name="Google Shape;203;p30"/>
          <p:cNvSpPr txBox="1"/>
          <p:nvPr/>
        </p:nvSpPr>
        <p:spPr>
          <a:xfrm>
            <a:off x="311700" y="1020425"/>
            <a:ext cx="7941300" cy="650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0"/>
        <p:cNvGrpSpPr/>
        <p:nvPr/>
      </p:nvGrpSpPr>
      <p:grpSpPr>
        <a:xfrm>
          <a:off x="0" y="0"/>
          <a:ext cx="0" cy="0"/>
          <a:chOff x="0" y="0"/>
          <a:chExt cx="0" cy="0"/>
        </a:xfrm>
      </p:grpSpPr>
      <p:pic>
        <p:nvPicPr>
          <p:cNvPr id="211" name="Google Shape;21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2" name="Google Shape;21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3" name="Google Shape;21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14" name="Google Shape;21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5" name="Google Shape;21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1" name="Google Shape;221;p32"/>
          <p:cNvSpPr txBox="1">
            <a:spLocks noGrp="1"/>
          </p:cNvSpPr>
          <p:nvPr>
            <p:ph type="body" idx="1"/>
          </p:nvPr>
        </p:nvSpPr>
        <p:spPr>
          <a:xfrm>
            <a:off x="628650" y="1369219"/>
            <a:ext cx="82758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dirty="0">
                <a:solidFill>
                  <a:schemeClr val="dk1"/>
                </a:solidFill>
                <a:latin typeface="Century Gothic"/>
                <a:ea typeface="Century Gothic"/>
                <a:cs typeface="Century Gothic"/>
                <a:sym typeface="Century Gothic"/>
              </a:rPr>
              <a:t>What are we learning and doing today?</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the </a:t>
            </a:r>
            <a:r>
              <a:rPr lang="en" sz="2400" b="1" dirty="0">
                <a:latin typeface="Century Gothic"/>
                <a:ea typeface="Century Gothic"/>
                <a:cs typeface="Century Gothic"/>
                <a:sym typeface="Century Gothic"/>
              </a:rPr>
              <a:t>End of Unit 1 Assessment </a:t>
            </a:r>
            <a:r>
              <a:rPr lang="en" sz="2400" dirty="0">
                <a:latin typeface="Century Gothic"/>
                <a:ea typeface="Century Gothic"/>
                <a:cs typeface="Century Gothic"/>
                <a:sym typeface="Century Gothic"/>
              </a:rPr>
              <a:t>feedback</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our learning targets</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Reading aloud Divided Loyalties, Act II, Scene 3 </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Completing </a:t>
            </a:r>
            <a:r>
              <a:rPr lang="en" sz="2400" b="1" dirty="0">
                <a:latin typeface="Century Gothic"/>
                <a:ea typeface="Century Gothic"/>
                <a:cs typeface="Century Gothic"/>
                <a:sym typeface="Century Gothic"/>
              </a:rPr>
              <a:t>Mid-Unit Assessment </a:t>
            </a:r>
            <a:endParaRPr sz="2400" b="1"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Tracking your progress </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700" dirty="0">
                <a:latin typeface="Century Gothic"/>
                <a:ea typeface="Century Gothic"/>
                <a:cs typeface="Century Gothic"/>
                <a:sym typeface="Century Gothic"/>
              </a:rPr>
              <a:t>Reviewing </a:t>
            </a:r>
            <a:r>
              <a:rPr lang="en" sz="2700" b="1" dirty="0">
                <a:latin typeface="Century Gothic"/>
                <a:ea typeface="Century Gothic"/>
                <a:cs typeface="Century Gothic"/>
                <a:sym typeface="Century Gothic"/>
              </a:rPr>
              <a:t>End-of-Unit 1 Assessment </a:t>
            </a:r>
            <a:r>
              <a:rPr lang="en" sz="2700" dirty="0">
                <a:latin typeface="Century Gothic"/>
                <a:ea typeface="Century Gothic"/>
                <a:cs typeface="Century Gothic"/>
                <a:sym typeface="Century Gothic"/>
              </a:rPr>
              <a:t>Feedback</a:t>
            </a:r>
            <a:endParaRPr sz="2700" dirty="0">
              <a:latin typeface="Century Gothic"/>
              <a:ea typeface="Century Gothic"/>
              <a:cs typeface="Century Gothic"/>
              <a:sym typeface="Century Gothic"/>
            </a:endParaRPr>
          </a:p>
        </p:txBody>
      </p:sp>
      <p:sp>
        <p:nvSpPr>
          <p:cNvPr id="227" name="Google Shape;227;p33"/>
          <p:cNvSpPr txBox="1">
            <a:spLocks noGrp="1"/>
          </p:cNvSpPr>
          <p:nvPr>
            <p:ph type="body" idx="1"/>
          </p:nvPr>
        </p:nvSpPr>
        <p:spPr>
          <a:xfrm>
            <a:off x="628700" y="1369225"/>
            <a:ext cx="7886700" cy="27921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Your teacher will return your </a:t>
            </a:r>
            <a:r>
              <a:rPr lang="en" sz="2400" b="1" dirty="0">
                <a:latin typeface="Century Gothic"/>
                <a:ea typeface="Century Gothic"/>
                <a:cs typeface="Century Gothic"/>
                <a:sym typeface="Century Gothic"/>
              </a:rPr>
              <a:t>End-of-Unit 1 Assessment</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Look over your teacher’s feedback and write your name on the board if you need to meet with your teacher. </a:t>
            </a:r>
            <a:endParaRPr sz="24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33" name="Google Shape;233;p34"/>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determine the gist and the meaning of unfamiliar words and phrases in Act II, Scene 3 of </a:t>
            </a:r>
            <a:r>
              <a:rPr lang="en" sz="2400" i="1" dirty="0">
                <a:latin typeface="Century Gothic"/>
                <a:ea typeface="Century Gothic"/>
                <a:cs typeface="Century Gothic"/>
                <a:sym typeface="Century Gothic"/>
              </a:rPr>
              <a:t>Divided </a:t>
            </a:r>
            <a:r>
              <a:rPr lang="en" sz="2400" i="1" dirty="0" smtClean="0">
                <a:latin typeface="Century Gothic"/>
                <a:ea typeface="Century Gothic"/>
                <a:cs typeface="Century Gothic"/>
                <a:sym typeface="Century Gothic"/>
              </a:rPr>
              <a:t>Loyalties</a:t>
            </a:r>
            <a:r>
              <a:rPr lang="en" sz="2400" dirty="0" smtClean="0">
                <a:latin typeface="Century Gothic"/>
                <a:ea typeface="Century Gothic"/>
                <a:cs typeface="Century Gothic"/>
                <a:sym typeface="Century Gothic"/>
              </a:rPr>
              <a:t>.</a:t>
            </a:r>
            <a:endParaRPr lang="en"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describe a character using details from the text in Act II, Scene 3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0" algn="l" rtl="0">
              <a:spcBef>
                <a:spcPts val="800"/>
              </a:spcBef>
              <a:spcAft>
                <a:spcPts val="0"/>
              </a:spcAft>
              <a:buNone/>
            </a:pPr>
            <a:endParaRPr sz="2400" dirty="0">
              <a:latin typeface="Century Gothic"/>
              <a:ea typeface="Century Gothic"/>
              <a:cs typeface="Century Gothic"/>
              <a:sym typeface="Century Gothic"/>
            </a:endParaRPr>
          </a:p>
          <a:p>
            <a:pPr marL="0" lvl="0" indent="0" algn="l" rtl="0">
              <a:spcBef>
                <a:spcPts val="800"/>
              </a:spcBef>
              <a:spcAft>
                <a:spcPts val="0"/>
              </a:spcAft>
              <a:buNone/>
            </a:pPr>
            <a:endParaRPr sz="2400" i="1" dirty="0">
              <a:latin typeface="Century Gothic"/>
              <a:ea typeface="Century Gothic"/>
              <a:cs typeface="Century Gothic"/>
              <a:sym typeface="Century Gothic"/>
            </a:endParaRPr>
          </a:p>
          <a:p>
            <a:pPr marL="457200" lvl="0" indent="0" algn="l" rtl="0">
              <a:spcBef>
                <a:spcPts val="800"/>
              </a:spcBef>
              <a:spcAft>
                <a:spcPts val="0"/>
              </a:spcAft>
              <a:buNone/>
            </a:pPr>
            <a:endParaRPr sz="24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dirty="0">
              <a:latin typeface="Century Gothic"/>
              <a:ea typeface="Century Gothic"/>
              <a:cs typeface="Century Gothic"/>
              <a:sym typeface="Century Gothic"/>
            </a:endParaRPr>
          </a:p>
        </p:txBody>
      </p:sp>
      <p:pic>
        <p:nvPicPr>
          <p:cNvPr id="234" name="Google Shape;234;p34"/>
          <p:cNvPicPr preferRelativeResize="0"/>
          <p:nvPr/>
        </p:nvPicPr>
        <p:blipFill>
          <a:blip r:embed="rId3">
            <a:alphaModFix/>
          </a:blip>
          <a:stretch>
            <a:fillRect/>
          </a:stretch>
        </p:blipFill>
        <p:spPr>
          <a:xfrm>
            <a:off x="8425543" y="4357378"/>
            <a:ext cx="562565" cy="55048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97D57F-D78B-45DE-82E8-DA957D816AFB}"/>
</file>

<file path=customXml/itemProps2.xml><?xml version="1.0" encoding="utf-8"?>
<ds:datastoreItem xmlns:ds="http://schemas.openxmlformats.org/officeDocument/2006/customXml" ds:itemID="{EB9DBF63-1FAC-4C9A-8E0D-5A985BE45293}"/>
</file>

<file path=customXml/itemProps3.xml><?xml version="1.0" encoding="utf-8"?>
<ds:datastoreItem xmlns:ds="http://schemas.openxmlformats.org/officeDocument/2006/customXml" ds:itemID="{A3C8ECD6-4E23-40E0-980D-BEA7A4416A30}"/>
</file>

<file path=docProps/app.xml><?xml version="1.0" encoding="utf-8"?>
<Properties xmlns="http://schemas.openxmlformats.org/officeDocument/2006/extended-properties" xmlns:vt="http://schemas.openxmlformats.org/officeDocument/2006/docPropsVTypes">
  <TotalTime>26</TotalTime>
  <Words>3169</Words>
  <Application>Microsoft Macintosh PowerPoint</Application>
  <PresentationFormat>On-screen Show (16:9)</PresentationFormat>
  <Paragraphs>295</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Calibri</vt:lpstr>
      <vt:lpstr>Century Gothic</vt:lpstr>
      <vt:lpstr>Office Theme</vt:lpstr>
      <vt:lpstr>Office Theme</vt:lpstr>
      <vt:lpstr>Grade 4: Module 3: Unit 2: Lesson 7 Teacher slide, before teaching.</vt:lpstr>
      <vt:lpstr>Grade 4: Module 3: Unit 2: Lesson 7 Teacher slide, before teaching.</vt:lpstr>
      <vt:lpstr>Grade 4: Module 3: Unit 2: Lesson 7 Teacher slide, before teaching.</vt:lpstr>
      <vt:lpstr>Grade 4: Module 3: Unit 2: Lesson 7 Teacher slide, before teaching.</vt:lpstr>
      <vt:lpstr>Grade 4: Module 3: Unit 2: Lesson 7 Teacher slide, before teaching. </vt:lpstr>
      <vt:lpstr>Grade 4: Module 3:  Unit 2: Lesson 7</vt:lpstr>
      <vt:lpstr>Hello, Students!</vt:lpstr>
      <vt:lpstr>Reviewing End-of-Unit 1 Assessment Feedback</vt:lpstr>
      <vt:lpstr>Learning Targets </vt:lpstr>
      <vt:lpstr>Reading Aloud: Divided Loyalties, Act II, Scene 3 </vt:lpstr>
      <vt:lpstr>Mid-Unit Assessment: Reading &amp; Discussing Divided Loyalties, Part I</vt:lpstr>
      <vt:lpstr>Tracking Your Progress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7 Teacher slide, before teaching.</dc:title>
  <dc:creator>nbravo</dc:creator>
  <cp:lastModifiedBy>Alexander Specht</cp:lastModifiedBy>
  <cp:revision>6</cp:revision>
  <dcterms:modified xsi:type="dcterms:W3CDTF">2018-10-21T02:58:56Z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