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9"/>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Lst>
  <p:sldSz cx="12192000" cy="6858000"/>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16EA908-C28B-4F37-8047-FC1F25CDC104}" v="15" dt="2018-09-20T17:33:47.844"/>
  </p1510:revLst>
</p1510:revInfo>
</file>

<file path=ppt/tableStyles.xml><?xml version="1.0" encoding="utf-8"?>
<a:tblStyleLst xmlns:a="http://schemas.openxmlformats.org/drawingml/2006/main" def="{AB00295D-5FCB-4B67-963A-3D8065D08F4A}">
  <a:tblStyle styleId="{AB00295D-5FCB-4B67-963A-3D8065D08F4A}"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BFCBB425-C8B3-44B8-8E83-2C5CD08E3590}"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5186" autoAdjust="0"/>
  </p:normalViewPr>
  <p:slideViewPr>
    <p:cSldViewPr snapToGrid="0">
      <p:cViewPr varScale="1">
        <p:scale>
          <a:sx n="64" d="100"/>
          <a:sy n="64" d="100"/>
        </p:scale>
        <p:origin x="724" y="4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F16EA908-C28B-4F37-8047-FC1F25CDC104}"/>
    <pc:docChg chg="modSld modMainMaster">
      <pc:chgData name="Steven Benson" userId="7888f041-e9c4-484d-a793-6a135ed92492" providerId="ADAL" clId="{F16EA908-C28B-4F37-8047-FC1F25CDC104}" dt="2018-09-20T17:33:47.844" v="14" actId="14100"/>
      <pc:docMkLst>
        <pc:docMk/>
      </pc:docMkLst>
      <pc:sldChg chg="addSp modSp">
        <pc:chgData name="Steven Benson" userId="7888f041-e9c4-484d-a793-6a135ed92492" providerId="ADAL" clId="{F16EA908-C28B-4F37-8047-FC1F25CDC104}" dt="2018-09-20T17:33:04.539" v="6" actId="1076"/>
        <pc:sldMkLst>
          <pc:docMk/>
          <pc:sldMk cId="0" sldId="258"/>
        </pc:sldMkLst>
        <pc:picChg chg="add mod">
          <ac:chgData name="Steven Benson" userId="7888f041-e9c4-484d-a793-6a135ed92492" providerId="ADAL" clId="{F16EA908-C28B-4F37-8047-FC1F25CDC104}" dt="2018-09-20T17:33:04.539" v="6" actId="1076"/>
          <ac:picMkLst>
            <pc:docMk/>
            <pc:sldMk cId="0" sldId="258"/>
            <ac:picMk id="3" creationId="{AB1CFF2A-4A14-4937-9AF6-93ABB410932C}"/>
          </ac:picMkLst>
        </pc:picChg>
      </pc:sldChg>
      <pc:sldChg chg="modSp">
        <pc:chgData name="Steven Benson" userId="7888f041-e9c4-484d-a793-6a135ed92492" providerId="ADAL" clId="{F16EA908-C28B-4F37-8047-FC1F25CDC104}" dt="2018-09-20T17:33:22.803" v="10" actId="1076"/>
        <pc:sldMkLst>
          <pc:docMk/>
          <pc:sldMk cId="0" sldId="261"/>
        </pc:sldMkLst>
        <pc:graphicFrameChg chg="mod">
          <ac:chgData name="Steven Benson" userId="7888f041-e9c4-484d-a793-6a135ed92492" providerId="ADAL" clId="{F16EA908-C28B-4F37-8047-FC1F25CDC104}" dt="2018-09-20T17:33:18.116" v="9" actId="1076"/>
          <ac:graphicFrameMkLst>
            <pc:docMk/>
            <pc:sldMk cId="0" sldId="261"/>
            <ac:graphicFrameMk id="131" creationId="{00000000-0000-0000-0000-000000000000}"/>
          </ac:graphicFrameMkLst>
        </pc:graphicFrameChg>
        <pc:graphicFrameChg chg="mod">
          <ac:chgData name="Steven Benson" userId="7888f041-e9c4-484d-a793-6a135ed92492" providerId="ADAL" clId="{F16EA908-C28B-4F37-8047-FC1F25CDC104}" dt="2018-09-20T17:33:22.803" v="10" actId="1076"/>
          <ac:graphicFrameMkLst>
            <pc:docMk/>
            <pc:sldMk cId="0" sldId="261"/>
            <ac:graphicFrameMk id="132" creationId="{00000000-0000-0000-0000-000000000000}"/>
          </ac:graphicFrameMkLst>
        </pc:graphicFrameChg>
        <pc:picChg chg="mod">
          <ac:chgData name="Steven Benson" userId="7888f041-e9c4-484d-a793-6a135ed92492" providerId="ADAL" clId="{F16EA908-C28B-4F37-8047-FC1F25CDC104}" dt="2018-09-20T17:33:15.252" v="8" actId="14100"/>
          <ac:picMkLst>
            <pc:docMk/>
            <pc:sldMk cId="0" sldId="261"/>
            <ac:picMk id="9" creationId="{00000000-0000-0000-0000-000000000000}"/>
          </ac:picMkLst>
        </pc:picChg>
      </pc:sldChg>
      <pc:sldChg chg="modSp">
        <pc:chgData name="Steven Benson" userId="7888f041-e9c4-484d-a793-6a135ed92492" providerId="ADAL" clId="{F16EA908-C28B-4F37-8047-FC1F25CDC104}" dt="2018-09-20T17:33:27.732" v="11" actId="1076"/>
        <pc:sldMkLst>
          <pc:docMk/>
          <pc:sldMk cId="0" sldId="262"/>
        </pc:sldMkLst>
        <pc:picChg chg="mod">
          <ac:chgData name="Steven Benson" userId="7888f041-e9c4-484d-a793-6a135ed92492" providerId="ADAL" clId="{F16EA908-C28B-4F37-8047-FC1F25CDC104}" dt="2018-09-20T17:33:27.732" v="11" actId="1076"/>
          <ac:picMkLst>
            <pc:docMk/>
            <pc:sldMk cId="0" sldId="262"/>
            <ac:picMk id="143" creationId="{00000000-0000-0000-0000-000000000000}"/>
          </ac:picMkLst>
        </pc:picChg>
      </pc:sldChg>
      <pc:sldChg chg="modSp">
        <pc:chgData name="Steven Benson" userId="7888f041-e9c4-484d-a793-6a135ed92492" providerId="ADAL" clId="{F16EA908-C28B-4F37-8047-FC1F25CDC104}" dt="2018-09-20T17:33:47.844" v="14" actId="14100"/>
        <pc:sldMkLst>
          <pc:docMk/>
          <pc:sldMk cId="0" sldId="266"/>
        </pc:sldMkLst>
        <pc:graphicFrameChg chg="mod">
          <ac:chgData name="Steven Benson" userId="7888f041-e9c4-484d-a793-6a135ed92492" providerId="ADAL" clId="{F16EA908-C28B-4F37-8047-FC1F25CDC104}" dt="2018-09-20T17:33:44.572" v="12" actId="1076"/>
          <ac:graphicFrameMkLst>
            <pc:docMk/>
            <pc:sldMk cId="0" sldId="266"/>
            <ac:graphicFrameMk id="183" creationId="{00000000-0000-0000-0000-000000000000}"/>
          </ac:graphicFrameMkLst>
        </pc:graphicFrameChg>
        <pc:picChg chg="mod">
          <ac:chgData name="Steven Benson" userId="7888f041-e9c4-484d-a793-6a135ed92492" providerId="ADAL" clId="{F16EA908-C28B-4F37-8047-FC1F25CDC104}" dt="2018-09-20T17:33:47.844" v="14" actId="14100"/>
          <ac:picMkLst>
            <pc:docMk/>
            <pc:sldMk cId="0" sldId="266"/>
            <ac:picMk id="8" creationId="{00000000-0000-0000-0000-000000000000}"/>
          </ac:picMkLst>
        </pc:picChg>
      </pc:sldChg>
      <pc:sldMasterChg chg="addSp modSp">
        <pc:chgData name="Steven Benson" userId="7888f041-e9c4-484d-a793-6a135ed92492" providerId="ADAL" clId="{F16EA908-C28B-4F37-8047-FC1F25CDC104}" dt="2018-09-20T17:32:54.264" v="2" actId="1076"/>
        <pc:sldMasterMkLst>
          <pc:docMk/>
          <pc:sldMasterMk cId="0" sldId="2147483659"/>
        </pc:sldMasterMkLst>
        <pc:picChg chg="add mod">
          <ac:chgData name="Steven Benson" userId="7888f041-e9c4-484d-a793-6a135ed92492" providerId="ADAL" clId="{F16EA908-C28B-4F37-8047-FC1F25CDC104}" dt="2018-09-20T17:32:54.264" v="2" actId="1076"/>
          <ac:picMkLst>
            <pc:docMk/>
            <pc:sldMasterMk cId="0" sldId="2147483659"/>
            <ac:picMk id="7" creationId="{3ED7309C-C1EA-4A74-A976-67FFCD21C9C9}"/>
          </ac:picMkLst>
        </pc:picChg>
        <pc:picChg chg="add mod">
          <ac:chgData name="Steven Benson" userId="7888f041-e9c4-484d-a793-6a135ed92492" providerId="ADAL" clId="{F16EA908-C28B-4F37-8047-FC1F25CDC104}" dt="2018-09-20T17:32:54.264" v="2" actId="1076"/>
          <ac:picMkLst>
            <pc:docMk/>
            <pc:sldMasterMk cId="0" sldId="2147483659"/>
            <ac:picMk id="8" creationId="{2FA721F7-002C-4113-8BB8-736BA4E4F6E1}"/>
          </ac:picMkLst>
        </pc:picChg>
        <pc:picChg chg="add mod">
          <ac:chgData name="Steven Benson" userId="7888f041-e9c4-484d-a793-6a135ed92492" providerId="ADAL" clId="{F16EA908-C28B-4F37-8047-FC1F25CDC104}" dt="2018-09-20T17:32:54.264" v="2"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239730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spcBef>
                <a:spcPts val="0"/>
              </a:spcBef>
              <a:spcAft>
                <a:spcPts val="0"/>
              </a:spcAft>
              <a:buSzPts val="1200"/>
              <a:buFont typeface="Calibri"/>
              <a:buChar char="●"/>
            </a:pPr>
            <a:r>
              <a:rPr lang="en-US" dirty="0"/>
              <a:t>The purpose of this lesson is give students experience in building understanding of this complex text more independently.</a:t>
            </a:r>
            <a:endParaRPr dirty="0"/>
          </a:p>
          <a:p>
            <a:pPr marL="457200" lvl="0" indent="-304800" rtl="0">
              <a:spcBef>
                <a:spcPts val="0"/>
              </a:spcBef>
              <a:spcAft>
                <a:spcPts val="0"/>
              </a:spcAft>
              <a:buSzPts val="1200"/>
              <a:buFont typeface="Calibri"/>
              <a:buChar char="●"/>
            </a:pPr>
            <a:r>
              <a:rPr lang="en-US" dirty="0"/>
              <a:t>In the previous lessons, students have heard the text read aloud and seen you model. In this lesson, students work in pairs to analyze the text.</a:t>
            </a:r>
            <a:endParaRPr dirty="0"/>
          </a:p>
          <a:p>
            <a:pPr marL="457200" lvl="0" indent="-304800" rtl="0">
              <a:spcBef>
                <a:spcPts val="0"/>
              </a:spcBef>
              <a:spcAft>
                <a:spcPts val="0"/>
              </a:spcAft>
              <a:buSzPts val="1200"/>
              <a:buFont typeface="Calibri"/>
              <a:buChar char="●"/>
            </a:pPr>
            <a:r>
              <a:rPr lang="en-US" dirty="0"/>
              <a:t>This lesson also introduces the routine of close reading a shorter excerpt from the text. In a close reading lesson, students will carefully read or reread one passage from the text. There is a </a:t>
            </a:r>
            <a:r>
              <a:rPr lang="en-US" b="1" dirty="0"/>
              <a:t>Close Reading Guide (for teacher reference)</a:t>
            </a:r>
            <a:r>
              <a:rPr lang="en-US" dirty="0"/>
              <a:t> to help you guide this portion of the lesson (Part B of Work Time). Students work with the text-dependent questions worksheet during this part of the lesson.</a:t>
            </a:r>
            <a:endParaRPr dirty="0"/>
          </a:p>
          <a:p>
            <a:pPr marL="457200" lvl="0" indent="-304800" rtl="0">
              <a:spcBef>
                <a:spcPts val="0"/>
              </a:spcBef>
              <a:spcAft>
                <a:spcPts val="0"/>
              </a:spcAft>
              <a:buSzPts val="1200"/>
              <a:buFont typeface="Calibri"/>
              <a:buChar char="●"/>
            </a:pPr>
            <a:r>
              <a:rPr lang="en-US" dirty="0"/>
              <a:t>Students will closely read the excerpt from Chapter 6 in which </a:t>
            </a:r>
            <a:r>
              <a:rPr lang="en-US" dirty="0" err="1"/>
              <a:t>Lyddie</a:t>
            </a:r>
            <a:r>
              <a:rPr lang="en-US" dirty="0"/>
              <a:t> gives </a:t>
            </a:r>
            <a:r>
              <a:rPr lang="en-US" dirty="0" err="1"/>
              <a:t>Ezekial</a:t>
            </a:r>
            <a:r>
              <a:rPr lang="en-US" dirty="0"/>
              <a:t>, a runaway slave, the money she has been saving. The lesson focuses on RL.7.3. Students analyze the interaction between the two characters to better understand </a:t>
            </a:r>
            <a:r>
              <a:rPr lang="en-US" dirty="0" err="1"/>
              <a:t>Lyddie</a:t>
            </a:r>
            <a:r>
              <a:rPr lang="en-US" dirty="0"/>
              <a:t> and her decision to go to the mills at Lowell. By the end of the lesson, students should understand </a:t>
            </a:r>
            <a:r>
              <a:rPr lang="en-US" dirty="0" err="1"/>
              <a:t>Lyddie’s</a:t>
            </a:r>
            <a:r>
              <a:rPr lang="en-US" dirty="0"/>
              <a:t> generosity, empathy, and commitment to freedom.</a:t>
            </a:r>
            <a:endParaRPr dirty="0"/>
          </a:p>
          <a:p>
            <a:pPr marL="457200" lvl="0" indent="-304800" rtl="0">
              <a:spcBef>
                <a:spcPts val="0"/>
              </a:spcBef>
              <a:spcAft>
                <a:spcPts val="0"/>
              </a:spcAft>
              <a:buSzPts val="1200"/>
              <a:buFont typeface="Calibri"/>
              <a:buChar char="●"/>
            </a:pPr>
            <a:r>
              <a:rPr lang="en-US" dirty="0"/>
              <a:t>As a part of the close reading, students participate in a shared read aloud. This is a way for them to apply what they have learned about the characters’ feelings and motivation.</a:t>
            </a:r>
            <a:endParaRPr dirty="0"/>
          </a:p>
          <a:p>
            <a:pPr marL="457200" lvl="0" indent="-304800" rtl="0">
              <a:spcBef>
                <a:spcPts val="0"/>
              </a:spcBef>
              <a:spcAft>
                <a:spcPts val="0"/>
              </a:spcAft>
              <a:buSzPts val="1200"/>
              <a:buFont typeface="Calibri"/>
              <a:buChar char="●"/>
            </a:pPr>
            <a:r>
              <a:rPr lang="en-US" dirty="0"/>
              <a:t>Note that to preserve time for the close read, you only summarize Chapter 5 rather than read it aloud. The student version of the </a:t>
            </a:r>
            <a:r>
              <a:rPr lang="en-US" b="1" dirty="0"/>
              <a:t>Reader’s Notes for Chapter 5 </a:t>
            </a:r>
            <a:r>
              <a:rPr lang="en-US" dirty="0"/>
              <a:t>already has plot, setting, and character notes for student reference. The notes were attached in Lesson 3 (to use if you assigned it for homework); distribute them in this lesson at the beginning of Work Time A if you did not distribute them in Lesson 3.</a:t>
            </a:r>
            <a:endParaRPr dirty="0"/>
          </a:p>
          <a:p>
            <a:pPr marL="457200" lvl="0" indent="-304800" rtl="0">
              <a:spcBef>
                <a:spcPts val="0"/>
              </a:spcBef>
              <a:spcAft>
                <a:spcPts val="0"/>
              </a:spcAft>
              <a:buSzPts val="1200"/>
              <a:buFont typeface="Calibri"/>
              <a:buChar char="●"/>
            </a:pPr>
            <a:r>
              <a:rPr lang="en-US" dirty="0"/>
              <a:t>Review: </a:t>
            </a:r>
            <a:r>
              <a:rPr lang="en-US" b="1" i="1" dirty="0" err="1"/>
              <a:t>Lyddie</a:t>
            </a:r>
            <a:r>
              <a:rPr lang="en-US" b="1" dirty="0"/>
              <a:t> Reader’s Notes, </a:t>
            </a:r>
            <a:r>
              <a:rPr lang="en-US" b="0" dirty="0"/>
              <a:t>Chapter 3, Chapter 4, and Chapter 5, Teacher’s Editions; Chapters 3–6 in </a:t>
            </a:r>
            <a:r>
              <a:rPr lang="en-US" b="0" i="1" dirty="0" err="1"/>
              <a:t>Lyddie</a:t>
            </a:r>
            <a:r>
              <a:rPr lang="en-US" b="0" dirty="0"/>
              <a:t>.</a:t>
            </a:r>
            <a:endParaRPr b="0" dirty="0"/>
          </a:p>
          <a:p>
            <a:pPr marL="457200" lvl="0" indent="-317500" rtl="0">
              <a:spcBef>
                <a:spcPts val="0"/>
              </a:spcBef>
              <a:spcAft>
                <a:spcPts val="0"/>
              </a:spcAft>
              <a:buClr>
                <a:srgbClr val="000000"/>
              </a:buClr>
              <a:buSzPts val="1400"/>
              <a:buChar char="●"/>
            </a:pPr>
            <a:r>
              <a:rPr lang="en-US" dirty="0"/>
              <a:t>Post: Learning targets</a:t>
            </a:r>
            <a:r>
              <a:rPr lang="en-US" dirty="0">
                <a:latin typeface="Times New Roman"/>
                <a:ea typeface="Times New Roman"/>
                <a:cs typeface="Times New Roman"/>
                <a:sym typeface="Times New Roman"/>
              </a:rPr>
              <a:t>.</a:t>
            </a:r>
            <a:endParaRPr dirty="0">
              <a:solidFill>
                <a:srgbClr val="000000"/>
              </a:solidFill>
            </a:endParaRPr>
          </a:p>
          <a:p>
            <a:pPr marL="1371600" lvl="0" indent="0" rtl="0">
              <a:lnSpc>
                <a:spcPct val="115000"/>
              </a:lnSpc>
              <a:spcBef>
                <a:spcPts val="0"/>
              </a:spcBef>
              <a:spcAft>
                <a:spcPts val="0"/>
              </a:spcAft>
              <a:buNone/>
            </a:pPr>
            <a:endParaRPr dirty="0"/>
          </a:p>
        </p:txBody>
      </p:sp>
    </p:spTree>
    <p:extLst>
      <p:ext uri="{BB962C8B-B14F-4D97-AF65-F5344CB8AC3E}">
        <p14:creationId xmlns:p14="http://schemas.microsoft.com/office/powerpoint/2010/main" val="297534943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3df4d7c66e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g3df4d7c66e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20 - 25 minutes (this slide, </a:t>
            </a:r>
            <a:r>
              <a:rPr lang="en-US" b="1" dirty="0"/>
              <a:t>5-8</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Close Reading of Page 43 in </a:t>
            </a:r>
            <a:r>
              <a:rPr lang="en-US" b="1" i="1" dirty="0" err="1"/>
              <a:t>Lyddie</a:t>
            </a:r>
            <a:r>
              <a:rPr lang="en-US" b="1" dirty="0"/>
              <a:t>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Reading closely will help students see character motivation and recognize how the author is developing the story.</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Explain that students will now be reading an excerpt from Chapter 6 closely to analyze the interaction between </a:t>
            </a:r>
            <a:r>
              <a:rPr lang="en-US" dirty="0" err="1"/>
              <a:t>Ezekial</a:t>
            </a:r>
            <a:r>
              <a:rPr lang="en-US" dirty="0"/>
              <a:t> and </a:t>
            </a:r>
            <a:r>
              <a:rPr lang="en-US" dirty="0" err="1"/>
              <a:t>Lyddie</a:t>
            </a:r>
            <a:r>
              <a:rPr lang="en-US" dirty="0"/>
              <a:t>. This will help them understand the characters’ feelings and how this event will affect </a:t>
            </a:r>
            <a:r>
              <a:rPr lang="en-US" dirty="0" err="1"/>
              <a:t>Lyddie</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Ask the students to raise their hands if they know which learning target this addresses. Wait for most of the students to raise their hands and then call on one to explain. </a:t>
            </a:r>
            <a:endParaRPr dirty="0"/>
          </a:p>
          <a:p>
            <a:pPr marL="457200" lvl="0" indent="-304800" rtl="0">
              <a:lnSpc>
                <a:spcPct val="100000"/>
              </a:lnSpc>
              <a:spcBef>
                <a:spcPts val="0"/>
              </a:spcBef>
              <a:spcAft>
                <a:spcPts val="0"/>
              </a:spcAft>
              <a:buSzPts val="1200"/>
              <a:buFont typeface="Calibri"/>
              <a:buAutoNum type="arabicPeriod"/>
            </a:pPr>
            <a:r>
              <a:rPr lang="en-US" dirty="0"/>
              <a:t>Tell students that you will read the text aloud, and they should read in their heads  silently. </a:t>
            </a:r>
            <a:endParaRPr dirty="0"/>
          </a:p>
          <a:p>
            <a:pPr marL="457200" lvl="0" indent="-304800" rtl="0">
              <a:lnSpc>
                <a:spcPct val="100000"/>
              </a:lnSpc>
              <a:spcBef>
                <a:spcPts val="0"/>
              </a:spcBef>
              <a:spcAft>
                <a:spcPts val="0"/>
              </a:spcAft>
              <a:buSzPts val="1200"/>
              <a:buFont typeface="Calibri"/>
              <a:buAutoNum type="arabicPeriod"/>
            </a:pPr>
            <a:r>
              <a:rPr lang="en-US" dirty="0"/>
              <a:t>Ask them to underline words or phrases that help them understand how a character feels and why he or she acts in a certain way. Remind the students that the words might not </a:t>
            </a:r>
            <a:r>
              <a:rPr lang="en-US" i="1" dirty="0"/>
              <a:t>explicitly</a:t>
            </a:r>
            <a:r>
              <a:rPr lang="en-US" dirty="0"/>
              <a:t> name an emotion (e.g., “she was sad”) but might </a:t>
            </a:r>
            <a:r>
              <a:rPr lang="en-US" i="1" dirty="0"/>
              <a:t>implicitly</a:t>
            </a:r>
            <a:r>
              <a:rPr lang="en-US" dirty="0"/>
              <a:t> show an emotion (e.g., “her eyes began to fill with tears”).</a:t>
            </a:r>
            <a:endParaRPr dirty="0"/>
          </a:p>
          <a:p>
            <a:pPr marL="457200" lvl="0" indent="-304800" rtl="0">
              <a:lnSpc>
                <a:spcPct val="100000"/>
              </a:lnSpc>
              <a:spcBef>
                <a:spcPts val="0"/>
              </a:spcBef>
              <a:spcAft>
                <a:spcPts val="0"/>
              </a:spcAft>
              <a:buSzPts val="1200"/>
              <a:buFont typeface="Calibri"/>
              <a:buAutoNum type="arabicPeriod"/>
            </a:pPr>
            <a:r>
              <a:rPr lang="en-US" dirty="0"/>
              <a:t>Read the excerpt aloud with expression.</a:t>
            </a:r>
            <a:endParaRPr dirty="0"/>
          </a:p>
          <a:p>
            <a:pPr marL="457200" lvl="0" indent="-304800" rtl="0">
              <a:lnSpc>
                <a:spcPct val="100000"/>
              </a:lnSpc>
              <a:spcBef>
                <a:spcPts val="0"/>
              </a:spcBef>
              <a:spcAft>
                <a:spcPts val="0"/>
              </a:spcAft>
              <a:buSzPts val="1200"/>
              <a:buFont typeface="Calibri"/>
              <a:buAutoNum type="arabicPeriod"/>
            </a:pPr>
            <a:r>
              <a:rPr lang="en-US" dirty="0"/>
              <a:t>After the read aloud, ask the students to “popcorn” (share out randomly as they choose) some of the words they underlined that refer to </a:t>
            </a:r>
            <a:r>
              <a:rPr lang="en-US" dirty="0" err="1"/>
              <a:t>Ezekial</a:t>
            </a:r>
            <a:r>
              <a:rPr lang="en-US" dirty="0"/>
              <a:t>, then some that refer to </a:t>
            </a:r>
            <a:r>
              <a:rPr lang="en-US" dirty="0" err="1"/>
              <a:t>Lyddie</a:t>
            </a:r>
            <a:r>
              <a:rPr lang="en-US" dirty="0"/>
              <a:t>.</a:t>
            </a:r>
            <a:endParaRPr dirty="0"/>
          </a:p>
          <a:p>
            <a:pPr marL="457200" lvl="0" indent="-304800" rtl="0">
              <a:lnSpc>
                <a:spcPct val="100000"/>
              </a:lnSpc>
              <a:spcBef>
                <a:spcPts val="0"/>
              </a:spcBef>
              <a:spcAft>
                <a:spcPts val="0"/>
              </a:spcAft>
              <a:buSzPts val="1200"/>
              <a:buFont typeface="Calibri"/>
              <a:buAutoNum type="arabicPeriod"/>
            </a:pPr>
            <a:r>
              <a:rPr lang="en-US" dirty="0"/>
              <a:t>Display or distribute </a:t>
            </a:r>
            <a:r>
              <a:rPr lang="en-US" b="1" dirty="0"/>
              <a:t>Chapter 6 of </a:t>
            </a:r>
            <a:r>
              <a:rPr lang="en-US" b="1" dirty="0" err="1"/>
              <a:t>Lyddie</a:t>
            </a:r>
            <a:r>
              <a:rPr lang="en-US" b="1" dirty="0"/>
              <a:t> Text-Dependent Questions</a:t>
            </a:r>
            <a:r>
              <a:rPr lang="en-US" dirty="0"/>
              <a:t>. Use </a:t>
            </a:r>
            <a:r>
              <a:rPr lang="en-US" b="1" dirty="0"/>
              <a:t>Chapter 6 of </a:t>
            </a:r>
            <a:r>
              <a:rPr lang="en-US" b="1" dirty="0" err="1"/>
              <a:t>Lyddie</a:t>
            </a:r>
            <a:r>
              <a:rPr lang="en-US" b="1" dirty="0"/>
              <a:t> Close Reading Guide</a:t>
            </a:r>
            <a:r>
              <a:rPr lang="en-US" dirty="0"/>
              <a:t> to guide students through a series of text-dependent questions related to the excerpt on page 43.</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When asked which learning target is being addressed, listen for: </a:t>
            </a:r>
            <a:r>
              <a:rPr lang="en-US" b="0" dirty="0"/>
              <a:t>“I can analyze how plot, character, and setting interact in </a:t>
            </a:r>
            <a:r>
              <a:rPr lang="en-US" b="0" i="1" dirty="0" err="1"/>
              <a:t>Lyddie</a:t>
            </a:r>
            <a:r>
              <a:rPr lang="en-US" b="0" i="1" dirty="0"/>
              <a:t>.</a:t>
            </a:r>
            <a:r>
              <a:rPr lang="en-US" b="0" dirty="0"/>
              <a:t>”</a:t>
            </a:r>
            <a:endParaRPr b="0" dirty="0"/>
          </a:p>
          <a:p>
            <a:pPr marL="457200" lvl="0" indent="-304800" rtl="0">
              <a:lnSpc>
                <a:spcPct val="100000"/>
              </a:lnSpc>
              <a:spcBef>
                <a:spcPts val="0"/>
              </a:spcBef>
              <a:spcAft>
                <a:spcPts val="0"/>
              </a:spcAft>
              <a:buSzPts val="1200"/>
              <a:buFont typeface="Calibri"/>
              <a:buChar char="●"/>
            </a:pPr>
            <a:r>
              <a:rPr lang="en-US" dirty="0"/>
              <a:t>When the students popcorn, listen for words that refer to BOTH </a:t>
            </a:r>
            <a:r>
              <a:rPr lang="en-US" dirty="0" err="1"/>
              <a:t>Ezekial</a:t>
            </a:r>
            <a:r>
              <a:rPr lang="en-US" dirty="0"/>
              <a:t> and </a:t>
            </a:r>
            <a:r>
              <a:rPr lang="en-US" dirty="0" err="1"/>
              <a:t>Lyddie</a:t>
            </a:r>
            <a:r>
              <a:rPr lang="en-US" dirty="0"/>
              <a:t>.</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need copies of the teacher’s notes.</a:t>
            </a:r>
            <a:endParaRPr i="0" u="none" strike="noStrike" cap="none" dirty="0">
              <a:solidFill>
                <a:schemeClr val="dk1"/>
              </a:solidFill>
            </a:endParaRPr>
          </a:p>
        </p:txBody>
      </p:sp>
      <p:sp>
        <p:nvSpPr>
          <p:cNvPr id="167" name="Google Shape;167;g3df4d7c66e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3537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f99eee972_1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g3f99eee972_1_1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20 -25 minutes (this slide, </a:t>
            </a:r>
            <a:r>
              <a:rPr lang="en-US" b="1" dirty="0"/>
              <a:t>10-15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B.  Close Reading of Page 43 in </a:t>
            </a:r>
            <a:r>
              <a:rPr lang="en-US" b="1" i="1" dirty="0" err="1"/>
              <a:t>Lyddie</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should be working with their Weft Partner (from </a:t>
            </a:r>
            <a:r>
              <a:rPr lang="en-US" b="1" dirty="0"/>
              <a:t>Discussion Appointments</a:t>
            </a:r>
            <a:r>
              <a:rPr lang="en-US" dirty="0"/>
              <a:t>) to work closely with the text and answer the </a:t>
            </a:r>
            <a:r>
              <a:rPr lang="en-US" b="1" dirty="0"/>
              <a:t>Text Dependent Questions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For Question 4 of the </a:t>
            </a:r>
            <a:r>
              <a:rPr lang="en-US" b="1" dirty="0"/>
              <a:t>Text-Dependent Questions</a:t>
            </a:r>
            <a:r>
              <a:rPr lang="en-US" dirty="0"/>
              <a:t>, if the class is large, consider have a pair of students volunteer to read instead of the whole class reading aloud at once.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Display or distribute </a:t>
            </a:r>
            <a:r>
              <a:rPr lang="en-US" b="1" dirty="0"/>
              <a:t>Chapter 6 of </a:t>
            </a:r>
            <a:r>
              <a:rPr lang="en-US" b="1" dirty="0" err="1"/>
              <a:t>Lyddie</a:t>
            </a:r>
            <a:r>
              <a:rPr lang="en-US" b="1" dirty="0"/>
              <a:t> Text-Dependent Questions</a:t>
            </a:r>
            <a:r>
              <a:rPr lang="en-US" dirty="0"/>
              <a:t>. Use </a:t>
            </a:r>
            <a:r>
              <a:rPr lang="en-US" b="1" dirty="0"/>
              <a:t>Chapter 6 of </a:t>
            </a:r>
            <a:r>
              <a:rPr lang="en-US" b="1" dirty="0" err="1"/>
              <a:t>Lyddie</a:t>
            </a:r>
            <a:r>
              <a:rPr lang="en-US" b="1" dirty="0"/>
              <a:t> Close Reading Guide</a:t>
            </a:r>
            <a:r>
              <a:rPr lang="en-US" dirty="0"/>
              <a:t> to guide students through a series of text-dependent questions related to the excerpt on page 43.</a:t>
            </a:r>
            <a:endParaRPr dirty="0"/>
          </a:p>
          <a:p>
            <a:pPr marL="457200" lvl="0" indent="-304800" rtl="0">
              <a:lnSpc>
                <a:spcPct val="100000"/>
              </a:lnSpc>
              <a:spcBef>
                <a:spcPts val="0"/>
              </a:spcBef>
              <a:spcAft>
                <a:spcPts val="0"/>
              </a:spcAft>
              <a:buSzPts val="1200"/>
              <a:buFont typeface="Calibri"/>
              <a:buAutoNum type="arabicPeriod"/>
            </a:pPr>
            <a:r>
              <a:rPr lang="en-US" dirty="0"/>
              <a:t>Direct the students to do Questions 1 and 2 with their partners. Invite the students to look back in the text to find the selections. Remind them to use clues both in the sentence itself and on the page (reading forward and backward) to figure out what words mean.</a:t>
            </a:r>
            <a:endParaRPr dirty="0"/>
          </a:p>
          <a:p>
            <a:pPr marL="457200" lvl="0" indent="-304800" rtl="0">
              <a:lnSpc>
                <a:spcPct val="100000"/>
              </a:lnSpc>
              <a:spcBef>
                <a:spcPts val="0"/>
              </a:spcBef>
              <a:spcAft>
                <a:spcPts val="0"/>
              </a:spcAft>
              <a:buSzPts val="1200"/>
              <a:buFont typeface="Calibri"/>
              <a:buAutoNum type="arabicPeriod"/>
            </a:pPr>
            <a:r>
              <a:rPr lang="en-US" dirty="0"/>
              <a:t>Pause after Question 2 to have some students share out their answers. Encourage them to correct their worksheets.</a:t>
            </a:r>
            <a:endParaRPr dirty="0"/>
          </a:p>
          <a:p>
            <a:pPr marL="457200" lvl="0" indent="-304800" rtl="0">
              <a:lnSpc>
                <a:spcPct val="100000"/>
              </a:lnSpc>
              <a:spcBef>
                <a:spcPts val="0"/>
              </a:spcBef>
              <a:spcAft>
                <a:spcPts val="0"/>
              </a:spcAft>
              <a:buSzPts val="1200"/>
              <a:buFont typeface="Calibri"/>
              <a:buAutoNum type="arabicPeriod"/>
            </a:pPr>
            <a:r>
              <a:rPr lang="en-US" dirty="0"/>
              <a:t>If needed explain “leaden” means “weighed down.” Point out the root, “lead,” and how that contributes to the meaning of the word.</a:t>
            </a:r>
            <a:endParaRPr dirty="0"/>
          </a:p>
          <a:p>
            <a:pPr marL="457200" lvl="0" indent="-304800" rtl="0">
              <a:lnSpc>
                <a:spcPct val="100000"/>
              </a:lnSpc>
              <a:spcBef>
                <a:spcPts val="0"/>
              </a:spcBef>
              <a:spcAft>
                <a:spcPts val="0"/>
              </a:spcAft>
              <a:buSzPts val="1200"/>
              <a:buFont typeface="Calibri"/>
              <a:buAutoNum type="arabicPeriod"/>
            </a:pPr>
            <a:r>
              <a:rPr lang="en-US" dirty="0"/>
              <a:t>Direct the students to complete Question 3. Call on several students to share. Use the probing questions to further develop the students’ understanding of the interaction of these two characters.</a:t>
            </a:r>
            <a:endParaRPr dirty="0"/>
          </a:p>
          <a:p>
            <a:pPr marL="457200" lvl="0" indent="-304800" rtl="0">
              <a:lnSpc>
                <a:spcPct val="100000"/>
              </a:lnSpc>
              <a:spcBef>
                <a:spcPts val="0"/>
              </a:spcBef>
              <a:spcAft>
                <a:spcPts val="0"/>
              </a:spcAft>
              <a:buSzPts val="1200"/>
              <a:buFont typeface="Calibri"/>
              <a:buAutoNum type="arabicPeriod"/>
            </a:pPr>
            <a:r>
              <a:rPr lang="en-US" dirty="0"/>
              <a:t>Probing questions:</a:t>
            </a:r>
            <a:endParaRPr dirty="0"/>
          </a:p>
          <a:p>
            <a:pPr marL="914400" lvl="1" indent="-304800" rtl="0">
              <a:lnSpc>
                <a:spcPct val="100000"/>
              </a:lnSpc>
              <a:spcBef>
                <a:spcPts val="0"/>
              </a:spcBef>
              <a:spcAft>
                <a:spcPts val="0"/>
              </a:spcAft>
              <a:buSzPts val="1200"/>
              <a:buChar char="○"/>
            </a:pPr>
            <a:r>
              <a:rPr lang="en-US" dirty="0"/>
              <a:t>Does </a:t>
            </a:r>
            <a:r>
              <a:rPr lang="en-US" dirty="0" err="1"/>
              <a:t>Lyddie</a:t>
            </a:r>
            <a:r>
              <a:rPr lang="en-US" dirty="0"/>
              <a:t> have anything in common with </a:t>
            </a:r>
            <a:r>
              <a:rPr lang="en-US" dirty="0" err="1"/>
              <a:t>Ezekial</a:t>
            </a:r>
            <a:r>
              <a:rPr lang="en-US" dirty="0"/>
              <a:t>?</a:t>
            </a:r>
            <a:endParaRPr dirty="0"/>
          </a:p>
          <a:p>
            <a:pPr marL="914400" lvl="1" indent="-304800" rtl="0">
              <a:lnSpc>
                <a:spcPct val="100000"/>
              </a:lnSpc>
              <a:spcBef>
                <a:spcPts val="0"/>
              </a:spcBef>
              <a:spcAft>
                <a:spcPts val="0"/>
              </a:spcAft>
              <a:buSzPts val="1200"/>
              <a:buChar char="○"/>
            </a:pPr>
            <a:r>
              <a:rPr lang="en-US" dirty="0"/>
              <a:t>Has </a:t>
            </a:r>
            <a:r>
              <a:rPr lang="en-US" dirty="0" err="1"/>
              <a:t>Lyddie</a:t>
            </a:r>
            <a:r>
              <a:rPr lang="en-US" dirty="0"/>
              <a:t> thought about freedom?</a:t>
            </a:r>
            <a:endParaRPr dirty="0"/>
          </a:p>
          <a:p>
            <a:pPr marL="457200" lvl="0" indent="-304800" rtl="0">
              <a:lnSpc>
                <a:spcPct val="100000"/>
              </a:lnSpc>
              <a:spcBef>
                <a:spcPts val="0"/>
              </a:spcBef>
              <a:spcAft>
                <a:spcPts val="0"/>
              </a:spcAft>
              <a:buSzPts val="1200"/>
              <a:buFont typeface="Calibri"/>
              <a:buAutoNum type="arabicPeriod"/>
            </a:pPr>
            <a:r>
              <a:rPr lang="en-US" dirty="0"/>
              <a:t>For Question 4, remind the students to use their “6-inch” voice for this exercise. After the pairs have had a chance to practice,  you may ask one pair to share their reading with the class. Invite the class to comment.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Char char="●"/>
            </a:pPr>
            <a:r>
              <a:rPr lang="en-US" dirty="0"/>
              <a:t>For Question 1, listen for students to say,</a:t>
            </a:r>
            <a:r>
              <a:rPr lang="en-US" b="1" dirty="0"/>
              <a:t> “</a:t>
            </a:r>
            <a:r>
              <a:rPr lang="en-US" b="0" dirty="0"/>
              <a:t>Diminish means ‘to make smaller,’ and enormity means ‘seriousness.’” This helps us infer that the characters were both feeling embarrassed by </a:t>
            </a:r>
            <a:r>
              <a:rPr lang="en-US" b="0" dirty="0" err="1"/>
              <a:t>Lyddie’s</a:t>
            </a:r>
            <a:r>
              <a:rPr lang="en-US" b="0" dirty="0"/>
              <a:t> huge act of generosity.</a:t>
            </a:r>
            <a:endParaRPr b="0" dirty="0"/>
          </a:p>
          <a:p>
            <a:pPr marL="457200" lvl="0" indent="-304800" rtl="0">
              <a:lnSpc>
                <a:spcPct val="100000"/>
              </a:lnSpc>
              <a:spcBef>
                <a:spcPts val="0"/>
              </a:spcBef>
              <a:spcAft>
                <a:spcPts val="0"/>
              </a:spcAft>
              <a:buSzPts val="1200"/>
              <a:buChar char="●"/>
            </a:pPr>
            <a:r>
              <a:rPr lang="en-US" dirty="0"/>
              <a:t>For Question 2, listen for students to say something like,</a:t>
            </a:r>
            <a:r>
              <a:rPr lang="en-US" b="1" dirty="0"/>
              <a:t> </a:t>
            </a:r>
            <a:r>
              <a:rPr lang="en-US" b="0" dirty="0"/>
              <a:t>“Interestingly, it is when </a:t>
            </a:r>
            <a:r>
              <a:rPr lang="en-US" b="0" dirty="0" err="1"/>
              <a:t>Lyddie</a:t>
            </a:r>
            <a:r>
              <a:rPr lang="en-US" b="0" dirty="0"/>
              <a:t> realizes how far she and Charlie are from coming back to the farm that she feels sad.”</a:t>
            </a:r>
            <a:endParaRPr b="0" dirty="0"/>
          </a:p>
          <a:p>
            <a:pPr marL="457200" lvl="0" indent="-304800" rtl="0">
              <a:lnSpc>
                <a:spcPct val="100000"/>
              </a:lnSpc>
              <a:spcBef>
                <a:spcPts val="0"/>
              </a:spcBef>
              <a:spcAft>
                <a:spcPts val="0"/>
              </a:spcAft>
              <a:buSzPts val="1200"/>
              <a:buChar char="●"/>
            </a:pPr>
            <a:r>
              <a:rPr lang="en-US" dirty="0"/>
              <a:t>For Question 3, Listen for students to say: </a:t>
            </a:r>
            <a:r>
              <a:rPr lang="en-US" b="0" dirty="0"/>
              <a:t>“She gave him the money because she is generous, empathetic, committed to freedom, kind, etc.”</a:t>
            </a:r>
            <a:endParaRPr b="0" dirty="0"/>
          </a:p>
          <a:p>
            <a:pPr marL="91440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may need copies of the teacher’s notes.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 teacher may want to pace the work so students are doing one question at a time, then checking in with the whole class so nobody gets too far ahead or too far behind.</a:t>
            </a:r>
            <a:endParaRPr dirty="0"/>
          </a:p>
        </p:txBody>
      </p:sp>
      <p:sp>
        <p:nvSpPr>
          <p:cNvPr id="177" name="Google Shape;177;g3f99eee972_1_1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218165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3df4d7c66e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g3df4d7c66e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Closing and Assessment A. Fist to Five Self Assessment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Developing self-assessment and reflection supports all learners, but research shows it supports struggling learners most.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Direct the students to the learning target on the slide.</a:t>
            </a:r>
            <a:endParaRPr dirty="0"/>
          </a:p>
          <a:p>
            <a:pPr marL="457200" lvl="0" indent="-304800" rtl="0">
              <a:lnSpc>
                <a:spcPct val="100000"/>
              </a:lnSpc>
              <a:spcBef>
                <a:spcPts val="0"/>
              </a:spcBef>
              <a:spcAft>
                <a:spcPts val="0"/>
              </a:spcAft>
              <a:buSzPts val="1200"/>
              <a:buFont typeface="Calibri"/>
              <a:buAutoNum type="arabicPeriod"/>
            </a:pPr>
            <a:r>
              <a:rPr lang="en-US" dirty="0"/>
              <a:t>Ask the students to give themselves a quick self-assessment with the </a:t>
            </a:r>
            <a:r>
              <a:rPr lang="en-US" b="0" dirty="0"/>
              <a:t>Fist to Five protocol</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Describe what you see. For example, you might say: </a:t>
            </a:r>
            <a:r>
              <a:rPr lang="en-US" i="0" dirty="0"/>
              <a:t>“I see lots of 4s and 5s! Great! That means your discussions were very useful today.” </a:t>
            </a:r>
            <a:endParaRPr i="0" dirty="0"/>
          </a:p>
          <a:p>
            <a:pPr marL="457200" lvl="0" indent="-304800" rtl="0">
              <a:lnSpc>
                <a:spcPct val="100000"/>
              </a:lnSpc>
              <a:spcBef>
                <a:spcPts val="0"/>
              </a:spcBef>
              <a:spcAft>
                <a:spcPts val="0"/>
              </a:spcAft>
              <a:buSzPts val="1200"/>
              <a:buFont typeface="Calibri"/>
              <a:buAutoNum type="arabicPeriod"/>
            </a:pPr>
            <a:r>
              <a:rPr lang="en-US" dirty="0"/>
              <a:t>Praise the students for their character analysis skills.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who are not comfortable and are showing a 1, 2, or 3.</a:t>
            </a:r>
            <a:endParaRPr dirty="0"/>
          </a:p>
          <a:p>
            <a:pPr marL="457200" lvl="0" indent="0"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Make sure to follow up with students who displayed 1-3 in the Fist to Five assessment</a:t>
            </a:r>
            <a:endParaRPr dirty="0"/>
          </a:p>
          <a:p>
            <a:pPr marL="457200" marR="0" lvl="0" indent="-304800" algn="l" rtl="0">
              <a:lnSpc>
                <a:spcPct val="100000"/>
              </a:lnSpc>
              <a:spcBef>
                <a:spcPts val="0"/>
              </a:spcBef>
              <a:spcAft>
                <a:spcPts val="0"/>
              </a:spcAft>
              <a:buSzPts val="1200"/>
              <a:buFont typeface="Calibri"/>
              <a:buChar char="●"/>
            </a:pPr>
            <a:r>
              <a:rPr lang="en-US" dirty="0"/>
              <a:t>If much or most of the class are showing confusion, consider repeating parts of the close read with more teacher guidance.</a:t>
            </a:r>
            <a:endParaRPr dirty="0"/>
          </a:p>
        </p:txBody>
      </p:sp>
      <p:sp>
        <p:nvSpPr>
          <p:cNvPr id="188" name="Google Shape;188;g3df4d7c66e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9408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8" name="Google Shape;198;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100000"/>
              </a:lnSpc>
              <a:spcBef>
                <a:spcPts val="0"/>
              </a:spcBef>
              <a:spcAft>
                <a:spcPts val="0"/>
              </a:spcAft>
              <a:buClr>
                <a:schemeClr val="dk1"/>
              </a:buClr>
              <a:buSzPts val="1100"/>
              <a:buFont typeface="Arial"/>
              <a:buNone/>
            </a:pPr>
            <a:r>
              <a:rPr lang="en-US" b="1" dirty="0"/>
              <a:t>Homework</a:t>
            </a:r>
            <a:endParaRPr b="1" dirty="0"/>
          </a:p>
          <a:p>
            <a:pPr marL="0" lvl="0" indent="0" rtl="0">
              <a:lnSpc>
                <a:spcPct val="100000"/>
              </a:lnSpc>
              <a:spcBef>
                <a:spcPts val="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Consider providing </a:t>
            </a:r>
            <a:r>
              <a:rPr lang="en-US"/>
              <a:t>a </a:t>
            </a:r>
            <a:r>
              <a:rPr lang="en-US" b="1"/>
              <a:t>Reading </a:t>
            </a:r>
            <a:r>
              <a:rPr lang="en-US" b="1" dirty="0"/>
              <a:t>C</a:t>
            </a:r>
            <a:r>
              <a:rPr lang="en-US" b="1"/>
              <a:t>alenda</a:t>
            </a:r>
            <a:r>
              <a:rPr lang="en-US"/>
              <a:t>r </a:t>
            </a:r>
            <a:r>
              <a:rPr lang="en-US" dirty="0"/>
              <a:t>for students to help them, support teachers, and families understand what is due when.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Read the slide and answer any questions</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Look for students to be engaged and paying attention.</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199" name="Google Shape;199;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577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fb4611e78_1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fb4611e78_1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endParaRPr/>
          </a:p>
        </p:txBody>
      </p:sp>
      <p:sp>
        <p:nvSpPr>
          <p:cNvPr id="209" name="Google Shape;209;g3fb4611e78_1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4743544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Char char="●"/>
            </a:pPr>
            <a:r>
              <a:rPr lang="en-US" b="1" dirty="0"/>
              <a:t>Checking for Understanding, Chapters 3 and 4 entry task </a:t>
            </a:r>
            <a:r>
              <a:rPr lang="en-US" dirty="0"/>
              <a:t>(one per student)</a:t>
            </a:r>
            <a:endParaRPr dirty="0"/>
          </a:p>
          <a:p>
            <a:pPr marL="457200" lvl="0" indent="-304800" rtl="0">
              <a:lnSpc>
                <a:spcPct val="100000"/>
              </a:lnSpc>
              <a:spcBef>
                <a:spcPts val="0"/>
              </a:spcBef>
              <a:spcAft>
                <a:spcPts val="0"/>
              </a:spcAft>
              <a:buSzPts val="1200"/>
              <a:buChar char="●"/>
            </a:pPr>
            <a:r>
              <a:rPr lang="en-US" dirty="0"/>
              <a:t>Page 43 in </a:t>
            </a:r>
            <a:r>
              <a:rPr lang="en-US" i="1" dirty="0" err="1"/>
              <a:t>Lyddie</a:t>
            </a:r>
            <a:r>
              <a:rPr lang="en-US" dirty="0"/>
              <a:t> (one per student)</a:t>
            </a:r>
            <a:endParaRPr dirty="0"/>
          </a:p>
          <a:p>
            <a:pPr marL="457200" lvl="0" indent="-304800" rtl="0">
              <a:lnSpc>
                <a:spcPct val="100000"/>
              </a:lnSpc>
              <a:spcBef>
                <a:spcPts val="0"/>
              </a:spcBef>
              <a:spcAft>
                <a:spcPts val="0"/>
              </a:spcAft>
              <a:buSzPts val="1200"/>
              <a:buChar char="●"/>
            </a:pPr>
            <a:r>
              <a:rPr lang="en-US" dirty="0"/>
              <a:t>Chapter 6 of </a:t>
            </a:r>
            <a:r>
              <a:rPr lang="en-US" i="1" dirty="0" err="1"/>
              <a:t>Lyddie</a:t>
            </a:r>
            <a:r>
              <a:rPr lang="en-US" dirty="0"/>
              <a:t> Text-Dependent Questions (one per student)</a:t>
            </a:r>
            <a:endParaRPr dirty="0"/>
          </a:p>
          <a:p>
            <a:pPr marL="457200" lvl="0" indent="-304800" rtl="0">
              <a:lnSpc>
                <a:spcPct val="100000"/>
              </a:lnSpc>
              <a:spcBef>
                <a:spcPts val="0"/>
              </a:spcBef>
              <a:spcAft>
                <a:spcPts val="0"/>
              </a:spcAft>
              <a:buSzPts val="1200"/>
              <a:buChar char="●"/>
            </a:pPr>
            <a:r>
              <a:rPr lang="en-US" dirty="0"/>
              <a:t>Chapter 6 of </a:t>
            </a:r>
            <a:r>
              <a:rPr lang="en-US" i="1" dirty="0" err="1"/>
              <a:t>Lyddie</a:t>
            </a:r>
            <a:r>
              <a:rPr lang="en-US" dirty="0"/>
              <a:t> Close Reading Guide (for Teacher Reference)</a:t>
            </a:r>
            <a:endParaRPr dirty="0"/>
          </a:p>
          <a:p>
            <a:pPr marL="457200" lvl="0" indent="-304800" rtl="0">
              <a:lnSpc>
                <a:spcPct val="100000"/>
              </a:lnSpc>
              <a:spcBef>
                <a:spcPts val="0"/>
              </a:spcBef>
              <a:spcAft>
                <a:spcPts val="0"/>
              </a:spcAft>
              <a:buSzPts val="1200"/>
              <a:buChar char="●"/>
            </a:pPr>
            <a:r>
              <a:rPr lang="en-US" b="1" i="1" dirty="0" err="1"/>
              <a:t>Lyddie</a:t>
            </a:r>
            <a:r>
              <a:rPr lang="en-US" b="1" dirty="0"/>
              <a:t> Reader’s Notes, Chapters 6 and 7 </a:t>
            </a:r>
            <a:r>
              <a:rPr lang="en-US" dirty="0"/>
              <a:t>(two separate supporting materials, one per student)</a:t>
            </a:r>
            <a:endParaRPr dirty="0"/>
          </a:p>
          <a:p>
            <a:pPr marL="457200" lvl="0" indent="-304800" rtl="0">
              <a:lnSpc>
                <a:spcPct val="100000"/>
              </a:lnSpc>
              <a:spcBef>
                <a:spcPts val="0"/>
              </a:spcBef>
              <a:spcAft>
                <a:spcPts val="0"/>
              </a:spcAft>
              <a:buSzPts val="1200"/>
              <a:buChar char="●"/>
            </a:pPr>
            <a:r>
              <a:rPr lang="en-US" b="1" i="1" dirty="0" err="1"/>
              <a:t>Lyddie</a:t>
            </a:r>
            <a:r>
              <a:rPr lang="en-US" b="1" dirty="0"/>
              <a:t> Reader’s Notes, Chapters 6 and 7 </a:t>
            </a:r>
            <a:r>
              <a:rPr lang="en-US" dirty="0"/>
              <a:t>(Two separate supporting materials; for teacher reference)</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Font typeface="Calibri"/>
              <a:buChar char="●"/>
            </a:pPr>
            <a:r>
              <a:rPr lang="en-US" dirty="0"/>
              <a:t>Document Camera</a:t>
            </a:r>
            <a:endParaRPr dirty="0"/>
          </a:p>
          <a:p>
            <a:pPr marL="457200" lvl="0" indent="-304800" rtl="0">
              <a:lnSpc>
                <a:spcPct val="100000"/>
              </a:lnSpc>
              <a:spcBef>
                <a:spcPts val="0"/>
              </a:spcBef>
              <a:spcAft>
                <a:spcPts val="0"/>
              </a:spcAft>
              <a:buSzPts val="1200"/>
              <a:buFont typeface="Calibri"/>
              <a:buChar char="●"/>
            </a:pPr>
            <a:r>
              <a:rPr lang="en-US" b="0" i="1" dirty="0" err="1"/>
              <a:t>Lyddie</a:t>
            </a:r>
            <a:r>
              <a:rPr lang="en-US" dirty="0"/>
              <a:t> (book; one per student)</a:t>
            </a:r>
            <a:endParaRPr dirty="0"/>
          </a:p>
          <a:p>
            <a:pPr marL="457200" lvl="0" indent="-304800" rtl="0">
              <a:lnSpc>
                <a:spcPct val="100000"/>
              </a:lnSpc>
              <a:spcBef>
                <a:spcPts val="0"/>
              </a:spcBef>
              <a:spcAft>
                <a:spcPts val="0"/>
              </a:spcAft>
              <a:buSzPts val="1200"/>
              <a:buFont typeface="Calibri"/>
              <a:buChar char="●"/>
            </a:pPr>
            <a:r>
              <a:rPr lang="en-US" b="1" dirty="0"/>
              <a:t>Weaving Room Discussion Appointments handout </a:t>
            </a:r>
            <a:r>
              <a:rPr lang="en-US" dirty="0"/>
              <a:t>(from Lesson 3)</a:t>
            </a:r>
            <a:endParaRPr dirty="0"/>
          </a:p>
          <a:p>
            <a:pPr marL="457200" lvl="0" indent="-304800" rtl="0">
              <a:lnSpc>
                <a:spcPct val="100000"/>
              </a:lnSpc>
              <a:spcBef>
                <a:spcPts val="0"/>
              </a:spcBef>
              <a:spcAft>
                <a:spcPts val="0"/>
              </a:spcAft>
              <a:buSzPts val="1200"/>
              <a:buFont typeface="Calibri"/>
              <a:buChar char="●"/>
            </a:pPr>
            <a:r>
              <a:rPr lang="en-US" b="1" i="1" dirty="0" err="1"/>
              <a:t>Lyddie</a:t>
            </a:r>
            <a:r>
              <a:rPr lang="en-US" dirty="0"/>
              <a:t> </a:t>
            </a:r>
            <a:r>
              <a:rPr lang="en-US" b="1" dirty="0"/>
              <a:t>Reader’s Notes, Chapter 5 </a:t>
            </a:r>
            <a:r>
              <a:rPr lang="en-US" dirty="0"/>
              <a:t>(from Lesson 3; see Lesson 3 Teaching Note)</a:t>
            </a:r>
            <a:endParaRPr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r>
              <a:rPr lang="en-US" dirty="0"/>
              <a:t>                                                                                                                                                                                                                                                                                                                              </a:t>
            </a: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Char char="●"/>
            </a:pPr>
            <a:r>
              <a:rPr lang="en-US" dirty="0"/>
              <a:t>Consider having the handouts in the front of the room for students to pick up as they enter.  This will save the teacher time later.</a:t>
            </a:r>
            <a:endParaRPr dirty="0"/>
          </a:p>
          <a:p>
            <a:pPr marL="91440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1955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6146514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latin typeface="Calibri"/>
                <a:ea typeface="Calibri"/>
                <a:cs typeface="Calibri"/>
                <a:sym typeface="Calibri"/>
              </a:rPr>
              <a:t>Student Grouping: Whole Group</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engage with a close reading exercise.  Close reading pinpoints a select / important section of the text, and involves rereading, discussion, reflection. It is a scaffold to understanding this particular text, and also gives students experience in how to successfully read for meaning.</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b="0" i="0" u="none" strike="noStrike" cap="none" dirty="0">
                <a:solidFill>
                  <a:schemeClr val="dk1"/>
                </a:solidFill>
                <a:latin typeface="Calibri"/>
                <a:ea typeface="Calibri"/>
                <a:cs typeface="Calibri"/>
                <a:sym typeface="Calibri"/>
              </a:rPr>
              <a:t>Read the slide aloud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b="0" i="0" u="none" strike="noStrike" cap="none" dirty="0">
                <a:solidFill>
                  <a:schemeClr val="dk1"/>
                </a:solidFill>
                <a:latin typeface="Calibri"/>
                <a:ea typeface="Calibri"/>
                <a:cs typeface="Calibri"/>
                <a:sym typeface="Calibri"/>
              </a:rPr>
              <a:t> </a:t>
            </a:r>
            <a:endParaRPr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5383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0-12</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100000"/>
              </a:lnSpc>
              <a:spcBef>
                <a:spcPts val="1000"/>
              </a:spcBef>
              <a:spcAft>
                <a:spcPts val="0"/>
              </a:spcAft>
              <a:buClr>
                <a:schemeClr val="dk1"/>
              </a:buClr>
              <a:buSzPts val="1100"/>
              <a:buFont typeface="Arial"/>
              <a:buNone/>
            </a:pPr>
            <a:r>
              <a:rPr lang="en-US" b="1" dirty="0"/>
              <a:t>Opening A. Entry Task: Checking for Understanding</a:t>
            </a:r>
            <a:r>
              <a:rPr lang="en-US" b="1" dirty="0">
                <a:latin typeface="Times New Roman"/>
                <a:ea typeface="Times New Roman"/>
                <a:cs typeface="Times New Roman"/>
                <a:sym typeface="Times New Roman"/>
              </a:rPr>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Setting the right tone with the Checking for Understanding routine is important in this lesson. It should serve to help students self-evaluate and to help you plan instruction. </a:t>
            </a:r>
            <a:endParaRPr dirty="0"/>
          </a:p>
          <a:p>
            <a:pPr marL="457200" marR="0" lvl="0" indent="-304800" algn="l" rtl="0">
              <a:lnSpc>
                <a:spcPct val="100000"/>
              </a:lnSpc>
              <a:spcBef>
                <a:spcPts val="0"/>
              </a:spcBef>
              <a:spcAft>
                <a:spcPts val="0"/>
              </a:spcAft>
              <a:buSzPts val="1200"/>
              <a:buFont typeface="Calibri"/>
              <a:buChar char="●"/>
            </a:pPr>
            <a:r>
              <a:rPr lang="en-US" dirty="0"/>
              <a:t>Whichever method you choose for collecting the entry task, make sure that it allows you to gather data about how well students are doing with these questions independently, as that will allow you to target specific students for more support or tailor your whole-class instruction.</a:t>
            </a:r>
            <a:endParaRPr dirty="0"/>
          </a:p>
          <a:p>
            <a:pPr marL="457200" lvl="0" indent="-304800" rtl="0">
              <a:lnSpc>
                <a:spcPct val="100000"/>
              </a:lnSpc>
              <a:spcBef>
                <a:spcPts val="0"/>
              </a:spcBef>
              <a:spcAft>
                <a:spcPts val="0"/>
              </a:spcAft>
              <a:buSzPts val="1200"/>
              <a:buChar char="●"/>
            </a:pPr>
            <a:r>
              <a:rPr lang="en-US" dirty="0"/>
              <a:t>Depending on your plans for collecting this work, you can either collect the entry task as students finish and before they discuss the questions, or you can have students keep their papers and self-correct them as the class discusses the questions.</a:t>
            </a:r>
            <a:endParaRPr dirty="0"/>
          </a:p>
          <a:p>
            <a:pPr marL="457200" lvl="0" indent="-304800" rtl="0">
              <a:lnSpc>
                <a:spcPct val="100000"/>
              </a:lnSpc>
              <a:spcBef>
                <a:spcPts val="0"/>
              </a:spcBef>
              <a:spcAft>
                <a:spcPts val="0"/>
              </a:spcAft>
              <a:buSzPts val="1200"/>
              <a:buChar char="●"/>
            </a:pPr>
            <a:r>
              <a:rPr lang="en-US" dirty="0"/>
              <a:t>In some lessons, the entry task will lead to class discussion. In this particular lesson, just briefly answer the questions so you will have time to focus on the close reading.</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Checking for Understanding, Chapters 3 and 4 entry task</a:t>
            </a:r>
            <a:r>
              <a:rPr lang="en-US" dirty="0"/>
              <a:t> to students as they enter. Remind students that they can use their </a:t>
            </a:r>
            <a:r>
              <a:rPr lang="en-US" b="1" dirty="0"/>
              <a:t>Reader’s Notes</a:t>
            </a:r>
            <a:r>
              <a:rPr lang="en-US" dirty="0"/>
              <a:t>, but not the book itself, to answer these questions. Remind them that the purpose of this is not to “quiz” them but to show you how they are doing with taking notes and with understanding characters, plot, and setting in </a:t>
            </a:r>
            <a:r>
              <a:rPr lang="en-US" b="0" i="1" dirty="0" err="1"/>
              <a:t>Lyddie</a:t>
            </a:r>
            <a:r>
              <a:rPr lang="en-US" b="1" dirty="0"/>
              <a:t>. </a:t>
            </a:r>
            <a:r>
              <a:rPr lang="en-US" dirty="0"/>
              <a:t> Students should also see for themselves how much it helps them to take careful notes.</a:t>
            </a:r>
            <a:endParaRPr dirty="0"/>
          </a:p>
          <a:p>
            <a:pPr marL="457200" lvl="0" indent="-304800" rtl="0">
              <a:lnSpc>
                <a:spcPct val="100000"/>
              </a:lnSpc>
              <a:spcBef>
                <a:spcPts val="0"/>
              </a:spcBef>
              <a:spcAft>
                <a:spcPts val="0"/>
              </a:spcAft>
              <a:buSzPts val="1200"/>
              <a:buFont typeface="Calibri"/>
              <a:buAutoNum type="arabicPeriod"/>
            </a:pPr>
            <a:r>
              <a:rPr lang="en-US" dirty="0"/>
              <a:t>Remind students of the modeling in Lesson 3 about how to use their </a:t>
            </a:r>
            <a:r>
              <a:rPr lang="en-US" b="1" dirty="0"/>
              <a:t>Reader’s Notes</a:t>
            </a:r>
            <a:r>
              <a:rPr lang="en-US" dirty="0"/>
              <a:t> to complete the </a:t>
            </a:r>
            <a:r>
              <a:rPr lang="en-US" b="1" dirty="0"/>
              <a:t>entry task</a:t>
            </a:r>
            <a:r>
              <a:rPr lang="en-US" dirty="0"/>
              <a:t>. Direct them to complete the </a:t>
            </a:r>
            <a:r>
              <a:rPr lang="en-US" b="1" dirty="0"/>
              <a:t>entry task</a:t>
            </a:r>
            <a:r>
              <a:rPr lang="en-US" dirty="0"/>
              <a:t> individually. As they do so, circulate to check the </a:t>
            </a:r>
            <a:r>
              <a:rPr lang="en-US" b="1" i="1" dirty="0" err="1"/>
              <a:t>Lyddie</a:t>
            </a:r>
            <a:r>
              <a:rPr lang="en-US" b="1" dirty="0"/>
              <a:t> Reader’s Notes, Chapter 3 and Chapter 4</a:t>
            </a:r>
            <a:r>
              <a:rPr lang="en-US" dirty="0"/>
              <a:t> for completion.</a:t>
            </a:r>
            <a:endParaRPr dirty="0"/>
          </a:p>
          <a:p>
            <a:pPr marL="0" lvl="0" indent="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students being able to use their notes to answer the questions.</a:t>
            </a:r>
            <a:endParaRPr dirty="0"/>
          </a:p>
          <a:p>
            <a:pPr marL="45720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For some students or all, it may be beneficial to check their answers with a partner.</a:t>
            </a:r>
            <a:endParaRPr sz="1200" b="0" i="0" u="none" strike="noStrike" cap="none" dirty="0">
              <a:solidFill>
                <a:schemeClr val="dk1"/>
              </a:solidFill>
              <a:latin typeface="Calibri"/>
              <a:ea typeface="Calibri"/>
              <a:cs typeface="Calibri"/>
              <a:sym typeface="Calibri"/>
            </a:endParaRPr>
          </a:p>
        </p:txBody>
      </p:sp>
      <p:sp>
        <p:nvSpPr>
          <p:cNvPr id="114" name="Google Shape;114;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257132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g3f99eee972_0_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g3f99eee972_0_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r>
              <a:rPr lang="en-US" b="1" dirty="0">
                <a:latin typeface="Times New Roman"/>
                <a:ea typeface="Times New Roman"/>
                <a:cs typeface="Times New Roman"/>
                <a:sym typeface="Times New Roman"/>
              </a:rPr>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r>
              <a:rPr lang="en-US" i="0" u="none" strike="noStrike" cap="none" dirty="0">
                <a:solidFill>
                  <a:schemeClr val="dk1"/>
                </a:solidFill>
              </a:rPr>
              <a:t>:</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Post definitions for the </a:t>
            </a:r>
            <a:r>
              <a:rPr lang="en-US" b="1" dirty="0"/>
              <a:t>Reader’s Dictionary </a:t>
            </a:r>
            <a:r>
              <a:rPr lang="en-US" dirty="0"/>
              <a:t>and prompt students to revise their Reader’s Dictionaries as necessary.</a:t>
            </a:r>
            <a:endParaRPr dirty="0"/>
          </a:p>
          <a:p>
            <a:pPr marL="457200" lvl="0" indent="-304800" rtl="0">
              <a:spcBef>
                <a:spcPts val="0"/>
              </a:spcBef>
              <a:spcAft>
                <a:spcPts val="0"/>
              </a:spcAft>
              <a:buSzPts val="1200"/>
              <a:buFont typeface="Calibri"/>
              <a:buAutoNum type="arabicPeriod"/>
            </a:pPr>
            <a:r>
              <a:rPr lang="en-US" dirty="0"/>
              <a:t>Provide specific positive feedback to students for their growing mastery of the reading routines in this unit, and in particular recognize their growing independence and stamina in tackling a complex text for homework.</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Look for students being able to check their definitions and add and make changes.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Some students might benefit from these definitions already being filled in for them.</a:t>
            </a:r>
            <a:endParaRPr sz="1200" b="0" i="0" u="none" strike="noStrike" cap="none" dirty="0">
              <a:solidFill>
                <a:schemeClr val="dk1"/>
              </a:solidFill>
              <a:latin typeface="Calibri"/>
              <a:ea typeface="Calibri"/>
              <a:cs typeface="Calibri"/>
              <a:sym typeface="Calibri"/>
            </a:endParaRPr>
          </a:p>
        </p:txBody>
      </p:sp>
      <p:sp>
        <p:nvSpPr>
          <p:cNvPr id="124" name="Google Shape;124;g3f99eee972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89874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3df216fd6f_0_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g3df216fd6f_0_4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 </a:t>
            </a:r>
            <a:r>
              <a:rPr lang="en-US" b="1" i="0" u="none" strike="noStrike" cap="none" dirty="0">
                <a:solidFill>
                  <a:schemeClr val="dk1"/>
                </a:solidFill>
              </a:rPr>
              <a:t>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Opening B. Reviewing Learning Targets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Students sometimes need a reminder of why it is important to slow down and closely read an excerpt for a second or even third time.  This will help students understand characters better and recognize </a:t>
            </a:r>
            <a:r>
              <a:rPr lang="en-US" i="1" dirty="0"/>
              <a:t>how</a:t>
            </a:r>
            <a:r>
              <a:rPr lang="en-US" dirty="0"/>
              <a:t> the author is telling the story.</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0"/>
              </a:spcBef>
              <a:spcAft>
                <a:spcPts val="0"/>
              </a:spcAft>
              <a:buSzPts val="1200"/>
              <a:buFont typeface="Calibri"/>
              <a:buAutoNum type="arabicPeriod"/>
            </a:pPr>
            <a:r>
              <a:rPr lang="en-US" dirty="0"/>
              <a:t>Direct students’ attention to the learning targets for today, particularly: “By engaging in a discussion with my partner, I can analyze one section of </a:t>
            </a:r>
            <a:r>
              <a:rPr lang="en-US" i="1" dirty="0" err="1"/>
              <a:t>Lyddie</a:t>
            </a:r>
            <a:r>
              <a:rPr lang="en-US" dirty="0"/>
              <a:t> to deepen my understanding of the plot, character, and setting.” </a:t>
            </a:r>
            <a:endParaRPr dirty="0"/>
          </a:p>
          <a:p>
            <a:pPr marL="457200" lvl="0" indent="-304800" rtl="0">
              <a:lnSpc>
                <a:spcPct val="100000"/>
              </a:lnSpc>
              <a:spcBef>
                <a:spcPts val="0"/>
              </a:spcBef>
              <a:spcAft>
                <a:spcPts val="0"/>
              </a:spcAft>
              <a:buSzPts val="1200"/>
              <a:buFont typeface="Calibri"/>
              <a:buAutoNum type="arabicPeriod"/>
            </a:pPr>
            <a:r>
              <a:rPr lang="en-US" dirty="0"/>
              <a:t>Remind them of their experience with text-based discussions in Module 1; explain that as they read </a:t>
            </a:r>
            <a:r>
              <a:rPr lang="en-US" i="1" dirty="0" err="1"/>
              <a:t>Lyddie</a:t>
            </a:r>
            <a:r>
              <a:rPr lang="en-US" dirty="0"/>
              <a:t>, they will continue to have text-based discussions, but they will often focus on only one section of the text in a given class period. In a more complex text like </a:t>
            </a:r>
            <a:r>
              <a:rPr lang="en-US" i="1" dirty="0" err="1"/>
              <a:t>Lyddie</a:t>
            </a:r>
            <a:r>
              <a:rPr lang="en-US" dirty="0"/>
              <a:t>, it often helps readers to slow down and read one passage very closely. Reading a passage closely helps you understand the characters, plot, and setting more precisely and also helps you notice how an author is using language.</a:t>
            </a:r>
            <a:endParaRPr dirty="0"/>
          </a:p>
          <a:p>
            <a:pPr marL="457200" lvl="0" indent="-304800" rtl="0">
              <a:lnSpc>
                <a:spcPct val="100000"/>
              </a:lnSpc>
              <a:spcBef>
                <a:spcPts val="0"/>
              </a:spcBef>
              <a:spcAft>
                <a:spcPts val="0"/>
              </a:spcAft>
              <a:buSzPts val="1200"/>
              <a:buFont typeface="Calibri"/>
              <a:buAutoNum type="arabicPeriod"/>
            </a:pPr>
            <a:r>
              <a:rPr lang="en-US" dirty="0"/>
              <a:t>Ask a few students to name one thing they will do to help their partnership succeed in understanding the text. </a:t>
            </a:r>
            <a:endParaRPr dirty="0"/>
          </a:p>
          <a:p>
            <a:pPr marL="457200" lvl="0" indent="-304800" rtl="0">
              <a:lnSpc>
                <a:spcPct val="100000"/>
              </a:lnSpc>
              <a:spcBef>
                <a:spcPts val="0"/>
              </a:spcBef>
              <a:spcAft>
                <a:spcPts val="0"/>
              </a:spcAft>
              <a:buSzPts val="1200"/>
              <a:buFont typeface="Calibri"/>
              <a:buAutoNum type="arabicPeriod"/>
            </a:pPr>
            <a:r>
              <a:rPr lang="en-US" dirty="0"/>
              <a:t>Remind them of the norms for moving to be with their partner and direct them to take their </a:t>
            </a:r>
            <a:r>
              <a:rPr lang="en-US" b="1" dirty="0"/>
              <a:t>Reader’s Notes </a:t>
            </a:r>
            <a:r>
              <a:rPr lang="en-US" dirty="0"/>
              <a:t>and </a:t>
            </a:r>
            <a:r>
              <a:rPr lang="en-US" b="0" i="1" dirty="0" err="1"/>
              <a:t>Lyddie</a:t>
            </a:r>
            <a:r>
              <a:rPr lang="en-US" dirty="0"/>
              <a:t> and use their </a:t>
            </a:r>
            <a:r>
              <a:rPr lang="en-US" b="1" dirty="0"/>
              <a:t>Weaving Room Discussion Appointments</a:t>
            </a:r>
            <a:r>
              <a:rPr lang="en-US" dirty="0"/>
              <a:t> handout to find their</a:t>
            </a:r>
            <a:r>
              <a:rPr lang="en-US" b="1" dirty="0"/>
              <a:t> </a:t>
            </a:r>
            <a:r>
              <a:rPr lang="en-US" dirty="0"/>
              <a:t>Weft Threads Discussion Appointment.</a:t>
            </a:r>
          </a:p>
          <a:p>
            <a:pPr marL="152400" lvl="0" indent="0" rtl="0">
              <a:lnSpc>
                <a:spcPct val="100000"/>
              </a:lnSpc>
              <a:spcBef>
                <a:spcPts val="0"/>
              </a:spcBef>
              <a:spcAft>
                <a:spcPts val="0"/>
              </a:spcAft>
              <a:buSzPts val="1200"/>
              <a:buFont typeface="Calibri"/>
              <a:buNone/>
            </a:pPr>
            <a:endParaRPr dirty="0"/>
          </a:p>
          <a:p>
            <a:pPr marL="0" lvl="0" indent="0">
              <a:lnSpc>
                <a:spcPct val="100000"/>
              </a:lnSpc>
              <a:spcBef>
                <a:spcPts val="100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lnSpc>
                <a:spcPct val="100000"/>
              </a:lnSpc>
              <a:spcBef>
                <a:spcPts val="0"/>
              </a:spcBef>
              <a:spcAft>
                <a:spcPts val="0"/>
              </a:spcAft>
              <a:buSzPts val="1200"/>
              <a:buFont typeface="Calibri"/>
              <a:buChar char="●"/>
            </a:pPr>
            <a:r>
              <a:rPr lang="en-US" dirty="0"/>
              <a:t>When asked what they will do to help their partnership succeed, listen for them to name actions such as </a:t>
            </a:r>
            <a:r>
              <a:rPr lang="en-US" b="0" dirty="0"/>
              <a:t>clarifying definitions, asking questions, paraphrasing, staying within the excerpt, and using</a:t>
            </a:r>
            <a:r>
              <a:rPr lang="en-US" b="1" dirty="0"/>
              <a:t> Reader’s Notes</a:t>
            </a:r>
            <a:r>
              <a:rPr lang="en-US" dirty="0"/>
              <a:t>.</a:t>
            </a:r>
            <a:endParaRPr dirty="0"/>
          </a:p>
          <a:p>
            <a:pPr marL="457200" lvl="0" indent="0"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To get students to engage with this "helping partnership succeed" question, consider breaking the question down into steps:  </a:t>
            </a:r>
            <a:endParaRPr dirty="0"/>
          </a:p>
          <a:p>
            <a:pPr marL="457200" lvl="0" indent="457200" rtl="0">
              <a:lnSpc>
                <a:spcPct val="100000"/>
              </a:lnSpc>
              <a:spcBef>
                <a:spcPts val="0"/>
              </a:spcBef>
              <a:spcAft>
                <a:spcPts val="0"/>
              </a:spcAft>
              <a:buNone/>
            </a:pPr>
            <a:r>
              <a:rPr lang="en-US" i="0" dirty="0"/>
              <a:t>How might paraphrasing be useful?  </a:t>
            </a:r>
            <a:endParaRPr i="0" dirty="0"/>
          </a:p>
          <a:p>
            <a:pPr marL="457200" lvl="0" indent="457200">
              <a:lnSpc>
                <a:spcPct val="100000"/>
              </a:lnSpc>
              <a:spcBef>
                <a:spcPts val="0"/>
              </a:spcBef>
              <a:spcAft>
                <a:spcPts val="0"/>
              </a:spcAft>
              <a:buNone/>
            </a:pPr>
            <a:r>
              <a:rPr lang="en-US" i="0" dirty="0"/>
              <a:t>How could asking questions be helpful?</a:t>
            </a:r>
            <a:endParaRPr i="0"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36" name="Google Shape;136;g3df216fd6f_0_4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28080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f216fd6f_0_5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f216fd6f_0_5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5 -10</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Work Time A.  Reading Aloud Chapter 6 of </a:t>
            </a:r>
            <a:r>
              <a:rPr lang="en-US" b="1" i="1" dirty="0" err="1"/>
              <a:t>Lyddie</a:t>
            </a:r>
            <a:r>
              <a:rPr lang="en-US" b="1" dirty="0"/>
              <a:t> (Summary of Chapter 5)</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Time is always a challenge.  For this reason, the slide summarizes Chapter 5.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i="0" u="none" strike="noStrike" cap="none" dirty="0">
                <a:solidFill>
                  <a:schemeClr val="dk1"/>
                </a:solidFill>
              </a:rPr>
              <a:t>H</a:t>
            </a:r>
            <a:r>
              <a:rPr lang="en-US" dirty="0"/>
              <a:t>owever, if time permits and you would prefer, feel free to have students read all of Chapter 5, or read it aloud. The </a:t>
            </a:r>
            <a:r>
              <a:rPr lang="en-US" b="1" dirty="0"/>
              <a:t>Reader’s Notes</a:t>
            </a:r>
            <a:r>
              <a:rPr lang="en-US" dirty="0"/>
              <a:t> are already completed.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slide to summarize Chapter 5 for the students (or ask a student volunteer to do so). </a:t>
            </a:r>
            <a:endParaRPr i="1" dirty="0"/>
          </a:p>
          <a:p>
            <a:pPr marL="457200" lvl="0" indent="-304800" rtl="0">
              <a:spcBef>
                <a:spcPts val="0"/>
              </a:spcBef>
              <a:spcAft>
                <a:spcPts val="0"/>
              </a:spcAft>
              <a:buSzPts val="1200"/>
              <a:buFont typeface="Calibri"/>
              <a:buAutoNum type="arabicPeriod"/>
            </a:pPr>
            <a:r>
              <a:rPr lang="en-US" dirty="0"/>
              <a:t>Point out that the </a:t>
            </a:r>
            <a:r>
              <a:rPr lang="en-US" b="1" dirty="0"/>
              <a:t>Reader’s Notes</a:t>
            </a:r>
            <a:r>
              <a:rPr lang="en-US" dirty="0"/>
              <a:t> are already completed for this chapter.</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a:spcBef>
                <a:spcPts val="0"/>
              </a:spcBef>
              <a:spcAft>
                <a:spcPts val="0"/>
              </a:spcAft>
              <a:buSzPts val="1200"/>
              <a:buFont typeface="Calibri"/>
              <a:buChar char="●"/>
            </a:pPr>
            <a:r>
              <a:rPr lang="en-US" dirty="0"/>
              <a:t>Students should be listening and reading the text silently in their head while the text is being read.</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47" name="Google Shape;147;g3df216fd6f_0_5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645074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f99eee972_1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Google Shape;156;g3f99eee972_1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5-10</a:t>
            </a:r>
            <a:r>
              <a:rPr lang="en-US" b="1" i="0" u="none" strike="noStrike" cap="none">
                <a:solidFill>
                  <a:schemeClr val="dk1"/>
                </a:solidFill>
              </a:rPr>
              <a:t> minutes</a:t>
            </a:r>
            <a:endParaRPr b="1"/>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b="1"/>
              <a:t>Work Time A.  Reading Aloud Chapter 6 of Lyddie</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endParaRPr i="0" u="none" strike="noStrike" cap="none">
              <a:solidFill>
                <a:schemeClr val="dk1"/>
              </a:solidFill>
            </a:endParaRPr>
          </a:p>
          <a:p>
            <a:pPr marL="457200" marR="0" lvl="0" indent="-304800" algn="l" rtl="0">
              <a:lnSpc>
                <a:spcPct val="100000"/>
              </a:lnSpc>
              <a:spcBef>
                <a:spcPts val="0"/>
              </a:spcBef>
              <a:spcAft>
                <a:spcPts val="0"/>
              </a:spcAft>
              <a:buSzPts val="1200"/>
              <a:buChar char="●"/>
            </a:pPr>
            <a:r>
              <a:rPr lang="en-US"/>
              <a:t>Close readings like this one help the student focus on a single event in the story while identifying how the author created that event.</a:t>
            </a:r>
            <a:endParaRPr/>
          </a:p>
          <a:p>
            <a:pPr marL="457200" marR="0" lvl="0" indent="0" algn="l" rtl="0">
              <a:lnSpc>
                <a:spcPct val="100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lvl="0" indent="-304800" rtl="0">
              <a:spcBef>
                <a:spcPts val="0"/>
              </a:spcBef>
              <a:spcAft>
                <a:spcPts val="0"/>
              </a:spcAft>
              <a:buSzPts val="1200"/>
              <a:buFont typeface="Calibri"/>
              <a:buAutoNum type="arabicPeriod"/>
            </a:pPr>
            <a:r>
              <a:rPr lang="en-US"/>
              <a:t>Read aloud from page 38 (“When she rounded the bend …”) to the break on page 42. Pause and ask students to identify the setting, characters, and event(s).</a:t>
            </a:r>
            <a:endParaRPr/>
          </a:p>
          <a:p>
            <a:pPr marL="0" marR="0" lvl="0" indent="0" algn="l" rtl="0">
              <a:lnSpc>
                <a:spcPct val="100000"/>
              </a:lnSpc>
              <a:spcBef>
                <a:spcPts val="0"/>
              </a:spcBef>
              <a:spcAft>
                <a:spcPts val="0"/>
              </a:spcAft>
              <a:buClr>
                <a:schemeClr val="dk1"/>
              </a:buClr>
              <a:buSzPts val="1200"/>
              <a:buFont typeface="Calibri"/>
              <a:buNone/>
            </a:pPr>
            <a:endParaRPr/>
          </a:p>
          <a:p>
            <a:pPr marL="0" lvl="0" indent="0" rtl="0">
              <a:spcBef>
                <a:spcPts val="0"/>
              </a:spcBef>
              <a:spcAft>
                <a:spcPts val="0"/>
              </a:spcAft>
              <a:buNone/>
            </a:pPr>
            <a:r>
              <a:rPr lang="en-US"/>
              <a:t>Student Look-Fors/Listen-Fors: </a:t>
            </a:r>
            <a:endParaRPr/>
          </a:p>
          <a:p>
            <a:pPr marL="457200" lvl="0" indent="-304800" rtl="0">
              <a:spcBef>
                <a:spcPts val="0"/>
              </a:spcBef>
              <a:spcAft>
                <a:spcPts val="0"/>
              </a:spcAft>
              <a:buSzPts val="1200"/>
              <a:buFont typeface="Calibri"/>
              <a:buChar char="●"/>
            </a:pPr>
            <a:r>
              <a:rPr lang="en-US"/>
              <a:t>Students should be listening and reading the text silently in their head  during the read aloud.</a:t>
            </a:r>
            <a:endParaRPr/>
          </a:p>
          <a:p>
            <a:pPr marL="0" lvl="0" indent="0" rtl="0">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a:t>
            </a:r>
            <a:endParaRPr/>
          </a:p>
          <a:p>
            <a:pPr marL="457200" marR="0" lvl="0" indent="-304800" algn="l" rtl="0">
              <a:lnSpc>
                <a:spcPct val="100000"/>
              </a:lnSpc>
              <a:spcBef>
                <a:spcPts val="0"/>
              </a:spcBef>
              <a:spcAft>
                <a:spcPts val="0"/>
              </a:spcAft>
              <a:buClr>
                <a:schemeClr val="dk1"/>
              </a:buClr>
              <a:buSzPts val="1200"/>
              <a:buFont typeface="Calibri"/>
              <a:buChar char="●"/>
            </a:pPr>
            <a:r>
              <a:rPr lang="en-US"/>
              <a:t>Use proximity while you are reading to observe students are actively engaged with the reading.</a:t>
            </a:r>
            <a:endParaRPr i="0" u="none" strike="noStrike" cap="none">
              <a:solidFill>
                <a:schemeClr val="dk1"/>
              </a:solidFill>
            </a:endParaRPr>
          </a:p>
        </p:txBody>
      </p:sp>
      <p:sp>
        <p:nvSpPr>
          <p:cNvPr id="157" name="Google Shape;157;g3f99eee972_1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5702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697236"/>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65521"/>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8532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50-75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In this lesson students will be introduced to the routine of a close reading of a shorter excerpt from the text.  This close read will help students analyze the decisions the character, </a:t>
            </a:r>
            <a:r>
              <a:rPr lang="en-US" sz="2400" dirty="0" err="1">
                <a:solidFill>
                  <a:srgbClr val="333333"/>
                </a:solidFill>
                <a:highlight>
                  <a:srgbClr val="FFFFFF"/>
                </a:highlight>
                <a:latin typeface="Century Gothic"/>
                <a:ea typeface="Century Gothic"/>
                <a:cs typeface="Century Gothic"/>
                <a:sym typeface="Century Gothic"/>
              </a:rPr>
              <a:t>Lyddie</a:t>
            </a:r>
            <a:r>
              <a:rPr lang="en-US" sz="2400" dirty="0">
                <a:solidFill>
                  <a:srgbClr val="333333"/>
                </a:solidFill>
                <a:highlight>
                  <a:srgbClr val="FFFFFF"/>
                </a:highlight>
                <a:latin typeface="Century Gothic"/>
                <a:ea typeface="Century Gothic"/>
                <a:cs typeface="Century Gothic"/>
                <a:sym typeface="Century Gothic"/>
              </a:rPr>
              <a:t>, makes.</a:t>
            </a: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dirty="0">
                <a:latin typeface="Century Gothic"/>
                <a:ea typeface="Century Gothic"/>
                <a:cs typeface="Century Gothic"/>
                <a:sym typeface="Century Gothic"/>
              </a:rPr>
              <a:t>I can analyze how plot, character, and setting interact in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use context clues— both in the sentence and on the page—to determine the meaning of unknown words.</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By engaging in a discussion with my partner, I can analyze one section of </a:t>
            </a:r>
            <a:r>
              <a:rPr lang="en-US" sz="2400" i="1" dirty="0" err="1">
                <a:latin typeface="Century Gothic"/>
                <a:ea typeface="Century Gothic"/>
                <a:cs typeface="Century Gothic"/>
                <a:sym typeface="Century Gothic"/>
              </a:rPr>
              <a:t>Lyddie</a:t>
            </a:r>
            <a:r>
              <a:rPr lang="en-US" sz="2400" dirty="0">
                <a:latin typeface="Century Gothic"/>
                <a:ea typeface="Century Gothic"/>
                <a:cs typeface="Century Gothic"/>
                <a:sym typeface="Century Gothic"/>
              </a:rPr>
              <a:t> to deepen my understanding of the plot, characters, and setting.</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key words in Chapter 6</a:t>
            </a:r>
            <a:endParaRPr sz="3400" i="0" u="none" strike="noStrike" cap="none">
              <a:solidFill>
                <a:schemeClr val="dk1"/>
              </a:solidFill>
              <a:latin typeface="Century Gothic"/>
              <a:ea typeface="Century Gothic"/>
              <a:cs typeface="Century Gothic"/>
              <a:sym typeface="Century Gothic"/>
            </a:endParaRPr>
          </a:p>
        </p:txBody>
      </p:sp>
      <p:sp>
        <p:nvSpPr>
          <p:cNvPr id="170" name="Google Shape;170;p22"/>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73" name="Google Shape;173;p22"/>
          <p:cNvSpPr txBox="1"/>
          <p:nvPr/>
        </p:nvSpPr>
        <p:spPr>
          <a:xfrm>
            <a:off x="693225" y="1779775"/>
            <a:ext cx="10717800" cy="4566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100" b="1">
              <a:solidFill>
                <a:schemeClr val="dk1"/>
              </a:solidFill>
            </a:endParaRPr>
          </a:p>
          <a:p>
            <a:pPr marL="0" lvl="0" indent="0" rtl="0">
              <a:lnSpc>
                <a:spcPct val="115000"/>
              </a:lnSpc>
              <a:spcBef>
                <a:spcPts val="0"/>
              </a:spcBef>
              <a:spcAft>
                <a:spcPts val="0"/>
              </a:spcAft>
              <a:buNone/>
            </a:pPr>
            <a:endParaRPr sz="1100" b="1"/>
          </a:p>
          <a:p>
            <a:pPr marL="0" lvl="0" indent="0" rtl="0">
              <a:lnSpc>
                <a:spcPct val="115000"/>
              </a:lnSpc>
              <a:spcBef>
                <a:spcPts val="0"/>
              </a:spcBef>
              <a:spcAft>
                <a:spcPts val="0"/>
              </a:spcAft>
              <a:buNone/>
            </a:pPr>
            <a:endParaRPr sz="3000">
              <a:latin typeface="Century Gothic"/>
              <a:ea typeface="Century Gothic"/>
              <a:cs typeface="Century Gothic"/>
              <a:sym typeface="Century Gothic"/>
            </a:endParaRPr>
          </a:p>
          <a:p>
            <a:pPr marL="0" lvl="0" indent="0" rtl="0">
              <a:lnSpc>
                <a:spcPct val="115000"/>
              </a:lnSpc>
              <a:spcBef>
                <a:spcPts val="0"/>
              </a:spcBef>
              <a:spcAft>
                <a:spcPts val="0"/>
              </a:spcAft>
              <a:buNone/>
            </a:pPr>
            <a:r>
              <a:rPr lang="en-US" sz="3000">
                <a:latin typeface="Century Gothic"/>
                <a:ea typeface="Century Gothic"/>
                <a:cs typeface="Century Gothic"/>
                <a:sym typeface="Century Gothic"/>
              </a:rPr>
              <a:t>As we read page 43 closely, </a:t>
            </a:r>
            <a:r>
              <a:rPr lang="en-US" sz="3000" b="1">
                <a:solidFill>
                  <a:schemeClr val="dk1"/>
                </a:solidFill>
                <a:latin typeface="Century Gothic"/>
                <a:ea typeface="Century Gothic"/>
                <a:cs typeface="Century Gothic"/>
                <a:sym typeface="Century Gothic"/>
              </a:rPr>
              <a:t>underline words or phrases</a:t>
            </a:r>
            <a:r>
              <a:rPr lang="en-US" sz="3000">
                <a:solidFill>
                  <a:schemeClr val="dk1"/>
                </a:solidFill>
                <a:latin typeface="Century Gothic"/>
                <a:ea typeface="Century Gothic"/>
                <a:cs typeface="Century Gothic"/>
                <a:sym typeface="Century Gothic"/>
              </a:rPr>
              <a:t> that help you understand how a character feels and why he or she acts in a certain way. </a:t>
            </a:r>
            <a:endParaRPr sz="300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closely at Chapter 6</a:t>
            </a:r>
            <a:endParaRPr sz="3400" i="0" u="none" strike="noStrike" cap="none">
              <a:solidFill>
                <a:schemeClr val="dk1"/>
              </a:solidFill>
              <a:latin typeface="Century Gothic"/>
              <a:ea typeface="Century Gothic"/>
              <a:cs typeface="Century Gothic"/>
              <a:sym typeface="Century Gothic"/>
            </a:endParaRPr>
          </a:p>
        </p:txBody>
      </p:sp>
      <p:sp>
        <p:nvSpPr>
          <p:cNvPr id="180" name="Google Shape;180;p23"/>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82" name="Google Shape;182;p23"/>
          <p:cNvSpPr txBox="1"/>
          <p:nvPr/>
        </p:nvSpPr>
        <p:spPr>
          <a:xfrm>
            <a:off x="693225" y="1779775"/>
            <a:ext cx="10717800" cy="4566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b="1">
              <a:solidFill>
                <a:schemeClr val="dk1"/>
              </a:solidFill>
              <a:latin typeface="Century Gothic"/>
              <a:ea typeface="Century Gothic"/>
              <a:cs typeface="Century Gothic"/>
              <a:sym typeface="Century Gothic"/>
            </a:endParaRPr>
          </a:p>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3000">
              <a:latin typeface="Century Gothic"/>
              <a:ea typeface="Century Gothic"/>
              <a:cs typeface="Century Gothic"/>
              <a:sym typeface="Century Gothic"/>
            </a:endParaRPr>
          </a:p>
          <a:p>
            <a:pPr marL="0" lvl="0" indent="0" rtl="0">
              <a:lnSpc>
                <a:spcPct val="115000"/>
              </a:lnSpc>
              <a:spcBef>
                <a:spcPts val="0"/>
              </a:spcBef>
              <a:spcAft>
                <a:spcPts val="0"/>
              </a:spcAft>
              <a:buNone/>
            </a:pPr>
            <a:endParaRPr sz="3000">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30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graphicFrame>
        <p:nvGraphicFramePr>
          <p:cNvPr id="183" name="Google Shape;183;p23"/>
          <p:cNvGraphicFramePr/>
          <p:nvPr>
            <p:extLst>
              <p:ext uri="{D42A27DB-BD31-4B8C-83A1-F6EECF244321}">
                <p14:modId xmlns:p14="http://schemas.microsoft.com/office/powerpoint/2010/main" val="2475048123"/>
              </p:ext>
            </p:extLst>
          </p:nvPr>
        </p:nvGraphicFramePr>
        <p:xfrm>
          <a:off x="303675" y="1433574"/>
          <a:ext cx="11362900" cy="4632636"/>
        </p:xfrm>
        <a:graphic>
          <a:graphicData uri="http://schemas.openxmlformats.org/drawingml/2006/table">
            <a:tbl>
              <a:tblPr>
                <a:noFill/>
                <a:tableStyleId>{AB00295D-5FCB-4B67-963A-3D8065D08F4A}</a:tableStyleId>
              </a:tblPr>
              <a:tblGrid>
                <a:gridCol w="11362900">
                  <a:extLst>
                    <a:ext uri="{9D8B030D-6E8A-4147-A177-3AD203B41FA5}">
                      <a16:colId xmlns:a16="http://schemas.microsoft.com/office/drawing/2014/main" val="20000"/>
                    </a:ext>
                  </a:extLst>
                </a:gridCol>
              </a:tblGrid>
              <a:tr h="319175">
                <a:tc>
                  <a:txBody>
                    <a:bodyPr/>
                    <a:lstStyle/>
                    <a:p>
                      <a:pPr marL="76200" lvl="0" indent="0" rtl="0">
                        <a:lnSpc>
                          <a:spcPct val="115000"/>
                        </a:lnSpc>
                        <a:spcBef>
                          <a:spcPts val="0"/>
                        </a:spcBef>
                        <a:spcAft>
                          <a:spcPts val="0"/>
                        </a:spcAft>
                        <a:buNone/>
                      </a:pPr>
                      <a:r>
                        <a:rPr lang="en-US" b="1" dirty="0">
                          <a:latin typeface="Century Gothic"/>
                          <a:ea typeface="Century Gothic"/>
                          <a:cs typeface="Century Gothic"/>
                          <a:sym typeface="Century Gothic"/>
                        </a:rPr>
                        <a:t>Questions</a:t>
                      </a:r>
                      <a:endParaRPr b="1"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652725">
                <a:tc>
                  <a:txBody>
                    <a:bodyPr/>
                    <a:lstStyle/>
                    <a:p>
                      <a:pPr marL="0" lvl="0" indent="0" rtl="0">
                        <a:lnSpc>
                          <a:spcPct val="115000"/>
                        </a:lnSpc>
                        <a:spcBef>
                          <a:spcPts val="0"/>
                        </a:spcBef>
                        <a:spcAft>
                          <a:spcPts val="0"/>
                        </a:spcAft>
                        <a:buNone/>
                      </a:pPr>
                      <a:r>
                        <a:rPr lang="en-US" dirty="0">
                          <a:latin typeface="Century Gothic"/>
                          <a:ea typeface="Century Gothic"/>
                          <a:cs typeface="Century Gothic"/>
                          <a:sym typeface="Century Gothic"/>
                        </a:rPr>
                        <a:t>1. The text says: “‘It was half the </a:t>
                      </a:r>
                      <a:r>
                        <a:rPr lang="en-US" dirty="0" err="1">
                          <a:latin typeface="Century Gothic"/>
                          <a:ea typeface="Century Gothic"/>
                          <a:cs typeface="Century Gothic"/>
                          <a:sym typeface="Century Gothic"/>
                        </a:rPr>
                        <a:t>Stevenses</a:t>
                      </a:r>
                      <a:r>
                        <a:rPr lang="en-US" dirty="0">
                          <a:latin typeface="Century Gothic"/>
                          <a:ea typeface="Century Gothic"/>
                          <a:cs typeface="Century Gothic"/>
                          <a:sym typeface="Century Gothic"/>
                        </a:rPr>
                        <a:t>’ calf by rights,’ she said, trying to diminish for both of them the enormity of what she had done (43).”</a:t>
                      </a:r>
                      <a:endParaRPr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a:t>
                      </a:r>
                      <a:r>
                        <a:rPr lang="en-US" i="1" dirty="0">
                          <a:latin typeface="Century Gothic"/>
                          <a:ea typeface="Century Gothic"/>
                          <a:cs typeface="Century Gothic"/>
                          <a:sym typeface="Century Gothic"/>
                        </a:rPr>
                        <a:t> diminish</a:t>
                      </a:r>
                      <a:r>
                        <a:rPr lang="en-US" dirty="0">
                          <a:latin typeface="Century Gothic"/>
                          <a:ea typeface="Century Gothic"/>
                          <a:cs typeface="Century Gothic"/>
                          <a:sym typeface="Century Gothic"/>
                        </a:rPr>
                        <a:t> and </a:t>
                      </a:r>
                      <a:r>
                        <a:rPr lang="en-US" i="1" dirty="0">
                          <a:latin typeface="Century Gothic"/>
                          <a:ea typeface="Century Gothic"/>
                          <a:cs typeface="Century Gothic"/>
                          <a:sym typeface="Century Gothic"/>
                        </a:rPr>
                        <a:t>enormity</a:t>
                      </a:r>
                      <a:r>
                        <a:rPr lang="en-US" dirty="0">
                          <a:latin typeface="Century Gothic"/>
                          <a:ea typeface="Century Gothic"/>
                          <a:cs typeface="Century Gothic"/>
                          <a:sym typeface="Century Gothic"/>
                        </a:rPr>
                        <a:t> mean? How do context clues help you figure that out?</a:t>
                      </a:r>
                      <a:endParaRPr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does this sentence help us to infer about how they are feeling?</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393099">
                <a:tc>
                  <a:txBody>
                    <a:bodyPr/>
                    <a:lstStyle/>
                    <a:p>
                      <a:pPr marL="0" lvl="0" indent="0" rtl="0">
                        <a:lnSpc>
                          <a:spcPct val="115000"/>
                        </a:lnSpc>
                        <a:spcBef>
                          <a:spcPts val="0"/>
                        </a:spcBef>
                        <a:spcAft>
                          <a:spcPts val="0"/>
                        </a:spcAft>
                        <a:buNone/>
                      </a:pPr>
                      <a:r>
                        <a:rPr lang="en-US" dirty="0">
                          <a:latin typeface="Century Gothic"/>
                          <a:ea typeface="Century Gothic"/>
                          <a:cs typeface="Century Gothic"/>
                          <a:sym typeface="Century Gothic"/>
                        </a:rPr>
                        <a:t>2. “She felt leaden with sadness” (43).</a:t>
                      </a:r>
                      <a:endParaRPr dirty="0">
                        <a:latin typeface="Century Gothic"/>
                        <a:ea typeface="Century Gothic"/>
                        <a:cs typeface="Century Gothic"/>
                        <a:sym typeface="Century Gothic"/>
                      </a:endParaRPr>
                    </a:p>
                    <a:p>
                      <a:pPr marL="0" lvl="0" indent="0" rtl="0">
                        <a:lnSpc>
                          <a:spcPct val="115000"/>
                        </a:lnSpc>
                        <a:spcBef>
                          <a:spcPts val="0"/>
                        </a:spcBef>
                        <a:spcAft>
                          <a:spcPts val="0"/>
                        </a:spcAft>
                        <a:buNone/>
                      </a:pP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does the word leaden mean? How do you know?</a:t>
                      </a:r>
                      <a:endParaRPr dirty="0">
                        <a:latin typeface="Century Gothic"/>
                        <a:ea typeface="Century Gothic"/>
                        <a:cs typeface="Century Gothic"/>
                        <a:sym typeface="Century Gothic"/>
                      </a:endParaRPr>
                    </a:p>
                    <a:p>
                      <a:pPr marL="0" lvl="0" indent="0" rtl="0">
                        <a:lnSpc>
                          <a:spcPct val="115000"/>
                        </a:lnSpc>
                        <a:spcBef>
                          <a:spcPts val="0"/>
                        </a:spcBef>
                        <a:spcAft>
                          <a:spcPts val="0"/>
                        </a:spcAft>
                        <a:buNone/>
                      </a:pPr>
                      <a:r>
                        <a:rPr lang="en-US" dirty="0">
                          <a:latin typeface="Century Gothic"/>
                          <a:ea typeface="Century Gothic"/>
                          <a:cs typeface="Century Gothic"/>
                          <a:sym typeface="Century Gothic"/>
                        </a:rPr>
                        <a:t>       </a:t>
                      </a:r>
                      <a:endParaRPr dirty="0">
                        <a:latin typeface="Century Gothic"/>
                        <a:ea typeface="Century Gothic"/>
                        <a:cs typeface="Century Gothic"/>
                        <a:sym typeface="Century Gothic"/>
                      </a:endParaRPr>
                    </a:p>
                    <a:p>
                      <a:pPr marL="457200" lvl="0" indent="-317500" rtl="0">
                        <a:lnSpc>
                          <a:spcPct val="115000"/>
                        </a:lnSpc>
                        <a:spcBef>
                          <a:spcPts val="0"/>
                        </a:spcBef>
                        <a:spcAft>
                          <a:spcPts val="0"/>
                        </a:spcAft>
                        <a:buSzPts val="1400"/>
                        <a:buFont typeface="Century Gothic"/>
                        <a:buChar char="●"/>
                      </a:pPr>
                      <a:r>
                        <a:rPr lang="en-US" dirty="0">
                          <a:latin typeface="Century Gothic"/>
                          <a:ea typeface="Century Gothic"/>
                          <a:cs typeface="Century Gothic"/>
                          <a:sym typeface="Century Gothic"/>
                        </a:rPr>
                        <a:t>What is making her feel “leaden with sadness?”</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83215">
                <a:tc>
                  <a:txBody>
                    <a:bodyPr/>
                    <a:lstStyle/>
                    <a:p>
                      <a:pPr marL="0" lvl="0" indent="0" rtl="0">
                        <a:lnSpc>
                          <a:spcPct val="115000"/>
                        </a:lnSpc>
                        <a:spcBef>
                          <a:spcPts val="0"/>
                        </a:spcBef>
                        <a:spcAft>
                          <a:spcPts val="0"/>
                        </a:spcAft>
                        <a:buNone/>
                      </a:pPr>
                      <a:r>
                        <a:rPr lang="en-US" dirty="0">
                          <a:latin typeface="Century Gothic"/>
                          <a:ea typeface="Century Gothic"/>
                          <a:cs typeface="Century Gothic"/>
                          <a:sym typeface="Century Gothic"/>
                        </a:rPr>
                        <a:t>3. Why did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give </a:t>
                      </a:r>
                      <a:r>
                        <a:rPr lang="en-US" dirty="0" err="1">
                          <a:latin typeface="Century Gothic"/>
                          <a:ea typeface="Century Gothic"/>
                          <a:cs typeface="Century Gothic"/>
                          <a:sym typeface="Century Gothic"/>
                        </a:rPr>
                        <a:t>Ezekial</a:t>
                      </a:r>
                      <a:r>
                        <a:rPr lang="en-US" dirty="0">
                          <a:latin typeface="Century Gothic"/>
                          <a:ea typeface="Century Gothic"/>
                          <a:cs typeface="Century Gothic"/>
                          <a:sym typeface="Century Gothic"/>
                        </a:rPr>
                        <a:t> the money?   What character trait(s) does this show?</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871575">
                <a:tc>
                  <a:txBody>
                    <a:bodyPr/>
                    <a:lstStyle/>
                    <a:p>
                      <a:pPr marL="0" lvl="0" indent="0" rtl="0">
                        <a:lnSpc>
                          <a:spcPct val="115000"/>
                        </a:lnSpc>
                        <a:spcBef>
                          <a:spcPts val="0"/>
                        </a:spcBef>
                        <a:spcAft>
                          <a:spcPts val="0"/>
                        </a:spcAft>
                        <a:buNone/>
                      </a:pPr>
                      <a:r>
                        <a:rPr lang="en-US" dirty="0">
                          <a:latin typeface="Century Gothic"/>
                          <a:ea typeface="Century Gothic"/>
                          <a:cs typeface="Century Gothic"/>
                          <a:sym typeface="Century Gothic"/>
                        </a:rPr>
                        <a:t>4. Select one person to be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and one person to be </a:t>
                      </a:r>
                      <a:r>
                        <a:rPr lang="en-US" dirty="0" err="1">
                          <a:latin typeface="Century Gothic"/>
                          <a:ea typeface="Century Gothic"/>
                          <a:cs typeface="Century Gothic"/>
                          <a:sym typeface="Century Gothic"/>
                        </a:rPr>
                        <a:t>Ezekial</a:t>
                      </a:r>
                      <a:r>
                        <a:rPr lang="en-US" dirty="0">
                          <a:latin typeface="Century Gothic"/>
                          <a:ea typeface="Century Gothic"/>
                          <a:cs typeface="Century Gothic"/>
                          <a:sym typeface="Century Gothic"/>
                        </a:rPr>
                        <a:t>. Practice reading the dialogue on page 43. You should use what you have learned from this close read to bring the characters to life. Your voices should convey the feelings and thoughts of the characters.</a:t>
                      </a:r>
                      <a:endParaRPr dirty="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pic>
        <p:nvPicPr>
          <p:cNvPr id="184" name="Google Shape;184;p23"/>
          <p:cNvPicPr preferRelativeResize="0"/>
          <p:nvPr/>
        </p:nvPicPr>
        <p:blipFill>
          <a:blip r:embed="rId3">
            <a:alphaModFix/>
          </a:blip>
          <a:stretch>
            <a:fillRect/>
          </a:stretch>
        </p:blipFill>
        <p:spPr>
          <a:xfrm>
            <a:off x="11154451" y="5937901"/>
            <a:ext cx="882350" cy="754450"/>
          </a:xfrm>
          <a:prstGeom prst="rect">
            <a:avLst/>
          </a:prstGeom>
          <a:noFill/>
          <a:ln>
            <a:noFill/>
          </a:ln>
        </p:spPr>
      </p:pic>
      <p:pic>
        <p:nvPicPr>
          <p:cNvPr id="8" name="Google Shape;110;p16"/>
          <p:cNvPicPr preferRelativeResize="0"/>
          <p:nvPr/>
        </p:nvPicPr>
        <p:blipFill>
          <a:blip r:embed="rId4">
            <a:alphaModFix/>
          </a:blip>
          <a:stretch>
            <a:fillRect/>
          </a:stretch>
        </p:blipFill>
        <p:spPr>
          <a:xfrm>
            <a:off x="10866187" y="165648"/>
            <a:ext cx="1089675" cy="150789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reflect on our learning target</a:t>
            </a:r>
            <a:endParaRPr sz="3400" i="0" u="none" strike="noStrike" cap="none">
              <a:solidFill>
                <a:schemeClr val="dk1"/>
              </a:solidFill>
              <a:latin typeface="Century Gothic"/>
              <a:ea typeface="Century Gothic"/>
              <a:cs typeface="Century Gothic"/>
              <a:sym typeface="Century Gothic"/>
            </a:endParaRPr>
          </a:p>
        </p:txBody>
      </p:sp>
      <p:sp>
        <p:nvSpPr>
          <p:cNvPr id="191" name="Google Shape;191;p24"/>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94" name="Google Shape;194;p24"/>
          <p:cNvSpPr txBox="1"/>
          <p:nvPr/>
        </p:nvSpPr>
        <p:spPr>
          <a:xfrm>
            <a:off x="693225" y="1779775"/>
            <a:ext cx="10650300" cy="4566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100" b="1" dirty="0">
              <a:solidFill>
                <a:schemeClr val="dk1"/>
              </a:solidFill>
            </a:endParaRPr>
          </a:p>
          <a:p>
            <a:pPr marL="0" lvl="0" indent="0" rtl="0">
              <a:lnSpc>
                <a:spcPct val="115000"/>
              </a:lnSpc>
              <a:spcBef>
                <a:spcPts val="0"/>
              </a:spcBef>
              <a:spcAft>
                <a:spcPts val="0"/>
              </a:spcAft>
              <a:buNone/>
            </a:pPr>
            <a:endParaRPr sz="1100" b="1" dirty="0"/>
          </a:p>
          <a:p>
            <a:pPr marL="0" lvl="0" indent="0" rtl="0">
              <a:lnSpc>
                <a:spcPct val="115000"/>
              </a:lnSpc>
              <a:spcBef>
                <a:spcPts val="0"/>
              </a:spcBef>
              <a:spcAft>
                <a:spcPts val="0"/>
              </a:spcAft>
              <a:buNone/>
            </a:pPr>
            <a:endParaRPr sz="1100" b="1" dirty="0"/>
          </a:p>
          <a:p>
            <a:pPr marL="0" lvl="0" indent="0" rtl="0">
              <a:lnSpc>
                <a:spcPct val="115000"/>
              </a:lnSpc>
              <a:spcBef>
                <a:spcPts val="0"/>
              </a:spcBef>
              <a:spcAft>
                <a:spcPts val="0"/>
              </a:spcAft>
              <a:buNone/>
            </a:pPr>
            <a:endParaRPr sz="1100" b="1" dirty="0"/>
          </a:p>
          <a:p>
            <a:pPr marL="0" lvl="0" indent="0" rtl="0">
              <a:lnSpc>
                <a:spcPct val="115000"/>
              </a:lnSpc>
              <a:spcBef>
                <a:spcPts val="0"/>
              </a:spcBef>
              <a:spcAft>
                <a:spcPts val="0"/>
              </a:spcAft>
              <a:buNone/>
            </a:pPr>
            <a:endParaRPr sz="1100" b="1" dirty="0"/>
          </a:p>
          <a:p>
            <a:pPr marL="0" lvl="0" indent="0"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457200" lvl="0" indent="-419100" rtl="0">
              <a:lnSpc>
                <a:spcPct val="115000"/>
              </a:lnSpc>
              <a:spcBef>
                <a:spcPts val="0"/>
              </a:spcBef>
              <a:spcAft>
                <a:spcPts val="0"/>
              </a:spcAft>
              <a:buClr>
                <a:schemeClr val="dk1"/>
              </a:buClr>
              <a:buSzPts val="3000"/>
              <a:buFont typeface="Century Gothic"/>
              <a:buChar char="●"/>
            </a:pPr>
            <a:r>
              <a:rPr lang="en-US" sz="3000" dirty="0">
                <a:solidFill>
                  <a:schemeClr val="dk1"/>
                </a:solidFill>
                <a:latin typeface="Century Gothic"/>
                <a:ea typeface="Century Gothic"/>
                <a:cs typeface="Century Gothic"/>
                <a:sym typeface="Century Gothic"/>
              </a:rPr>
              <a:t>By engaging in a discussion with my partner, I can analyze one section of </a:t>
            </a:r>
            <a:r>
              <a:rPr lang="en-US" sz="3000" i="1" dirty="0" err="1">
                <a:solidFill>
                  <a:schemeClr val="dk1"/>
                </a:solidFill>
                <a:latin typeface="Century Gothic"/>
                <a:ea typeface="Century Gothic"/>
                <a:cs typeface="Century Gothic"/>
                <a:sym typeface="Century Gothic"/>
              </a:rPr>
              <a:t>Lyddie</a:t>
            </a:r>
            <a:r>
              <a:rPr lang="en-US" sz="3000" dirty="0">
                <a:solidFill>
                  <a:schemeClr val="dk1"/>
                </a:solidFill>
                <a:latin typeface="Century Gothic"/>
                <a:ea typeface="Century Gothic"/>
                <a:cs typeface="Century Gothic"/>
                <a:sym typeface="Century Gothic"/>
              </a:rPr>
              <a:t> to deepen my understanding of the plot, characters, and setting.</a:t>
            </a:r>
            <a:endParaRPr sz="30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1200" dirty="0">
              <a:latin typeface="Calibri"/>
              <a:ea typeface="Calibri"/>
              <a:cs typeface="Calibri"/>
              <a:sym typeface="Calibri"/>
            </a:endParaRPr>
          </a:p>
          <a:p>
            <a:pPr marL="0" lvl="0" indent="0" rtl="0">
              <a:lnSpc>
                <a:spcPct val="115000"/>
              </a:lnSpc>
              <a:spcBef>
                <a:spcPts val="0"/>
              </a:spcBef>
              <a:spcAft>
                <a:spcPts val="0"/>
              </a:spcAft>
              <a:buNone/>
            </a:pPr>
            <a:r>
              <a:rPr lang="en-US" sz="3000" dirty="0">
                <a:solidFill>
                  <a:schemeClr val="dk1"/>
                </a:solidFill>
                <a:latin typeface="Century Gothic"/>
                <a:ea typeface="Century Gothic"/>
                <a:cs typeface="Century Gothic"/>
                <a:sym typeface="Century Gothic"/>
              </a:rPr>
              <a:t> </a:t>
            </a:r>
            <a:endParaRPr sz="30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rtl="0">
              <a:lnSpc>
                <a:spcPct val="115000"/>
              </a:lnSpc>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100" dirty="0">
              <a:solidFill>
                <a:schemeClr val="dk1"/>
              </a:solidFill>
            </a:endParaRPr>
          </a:p>
          <a:p>
            <a:pPr marL="0" lvl="0" indent="0" rtl="0">
              <a:spcBef>
                <a:spcPts val="0"/>
              </a:spcBef>
              <a:spcAft>
                <a:spcPts val="0"/>
              </a:spcAft>
              <a:buNone/>
            </a:pPr>
            <a:endParaRPr sz="1100" dirty="0">
              <a:solidFill>
                <a:schemeClr val="dk1"/>
              </a:solidFill>
            </a:endParaRPr>
          </a:p>
          <a:p>
            <a:pPr marL="0" lvl="0" indent="0" rtl="0">
              <a:spcBef>
                <a:spcPts val="0"/>
              </a:spcBef>
              <a:spcAft>
                <a:spcPts val="0"/>
              </a:spcAft>
              <a:buNone/>
            </a:pPr>
            <a:endParaRPr sz="1100" dirty="0">
              <a:solidFill>
                <a:schemeClr val="dk1"/>
              </a:solidFill>
            </a:endParaRPr>
          </a:p>
          <a:p>
            <a:pPr marL="0" lvl="0" indent="0" rtl="0">
              <a:spcBef>
                <a:spcPts val="0"/>
              </a:spcBef>
              <a:spcAft>
                <a:spcPts val="0"/>
              </a:spcAft>
              <a:buNone/>
            </a:pPr>
            <a:endParaRPr sz="30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pic>
        <p:nvPicPr>
          <p:cNvPr id="195" name="Google Shape;195;p24"/>
          <p:cNvPicPr preferRelativeResize="0"/>
          <p:nvPr/>
        </p:nvPicPr>
        <p:blipFill>
          <a:blip r:embed="rId3">
            <a:alphaModFix/>
          </a:blip>
          <a:stretch>
            <a:fillRect/>
          </a:stretch>
        </p:blipFill>
        <p:spPr>
          <a:xfrm>
            <a:off x="10798725" y="5415950"/>
            <a:ext cx="1089675" cy="1089675"/>
          </a:xfrm>
          <a:prstGeom prst="rect">
            <a:avLst/>
          </a:prstGeom>
          <a:noFill/>
          <a:ln>
            <a:noFill/>
          </a:ln>
        </p:spPr>
      </p:pic>
      <p:pic>
        <p:nvPicPr>
          <p:cNvPr id="8"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202" name="Google Shape;202;p25"/>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05" name="Google Shape;205;p25"/>
          <p:cNvSpPr txBox="1"/>
          <p:nvPr/>
        </p:nvSpPr>
        <p:spPr>
          <a:xfrm>
            <a:off x="438900" y="2122575"/>
            <a:ext cx="11525100" cy="4255800"/>
          </a:xfrm>
          <a:prstGeom prst="rect">
            <a:avLst/>
          </a:prstGeom>
          <a:noFill/>
          <a:ln>
            <a:noFill/>
          </a:ln>
        </p:spPr>
        <p:txBody>
          <a:bodyPr spcFirstLastPara="1" wrap="square" lIns="91425" tIns="91425" rIns="91425" bIns="91425" anchor="ctr" anchorCtr="0">
            <a:noAutofit/>
          </a:bodyPr>
          <a:lstStyle/>
          <a:p>
            <a:pPr marL="342900" lvl="0" indent="-177800" rtl="0">
              <a:lnSpc>
                <a:spcPct val="115000"/>
              </a:lnSpc>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Read Chapter 7 of </a:t>
            </a:r>
            <a:r>
              <a:rPr lang="en-US" sz="3000" i="1">
                <a:solidFill>
                  <a:schemeClr val="dk1"/>
                </a:solidFill>
                <a:latin typeface="Century Gothic"/>
                <a:ea typeface="Century Gothic"/>
                <a:cs typeface="Century Gothic"/>
                <a:sym typeface="Century Gothic"/>
              </a:rPr>
              <a:t>Lyddie</a:t>
            </a:r>
            <a:r>
              <a:rPr lang="en-US" sz="3000">
                <a:solidFill>
                  <a:schemeClr val="dk1"/>
                </a:solidFill>
                <a:latin typeface="Century Gothic"/>
                <a:ea typeface="Century Gothic"/>
                <a:cs typeface="Century Gothic"/>
                <a:sym typeface="Century Gothic"/>
              </a:rPr>
              <a:t> and complete </a:t>
            </a:r>
            <a:r>
              <a:rPr lang="en-US" sz="3000" b="1">
                <a:solidFill>
                  <a:schemeClr val="dk1"/>
                </a:solidFill>
                <a:latin typeface="Century Gothic"/>
                <a:ea typeface="Century Gothic"/>
                <a:cs typeface="Century Gothic"/>
                <a:sym typeface="Century Gothic"/>
              </a:rPr>
              <a:t>Lyddie Reader’s</a:t>
            </a:r>
            <a:endParaRPr sz="3000" b="1">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r>
              <a:rPr lang="en-US" sz="3000" b="1">
                <a:solidFill>
                  <a:schemeClr val="dk1"/>
                </a:solidFill>
                <a:latin typeface="Century Gothic"/>
                <a:ea typeface="Century Gothic"/>
                <a:cs typeface="Century Gothic"/>
                <a:sym typeface="Century Gothic"/>
              </a:rPr>
              <a:t>Notes, Chapter 6 and Chapter 7</a:t>
            </a:r>
            <a:r>
              <a:rPr lang="en-US" sz="3000">
                <a:solidFill>
                  <a:schemeClr val="dk1"/>
                </a:solidFill>
                <a:latin typeface="Century Gothic"/>
                <a:ea typeface="Century Gothic"/>
                <a:cs typeface="Century Gothic"/>
                <a:sym typeface="Century Gothic"/>
              </a:rPr>
              <a:t>. </a:t>
            </a:r>
            <a:endParaRPr sz="3000" b="1">
              <a:solidFill>
                <a:schemeClr val="dk1"/>
              </a:solidFill>
              <a:latin typeface="Century Gothic"/>
              <a:ea typeface="Century Gothic"/>
              <a:cs typeface="Century Gothic"/>
              <a:sym typeface="Century Gothic"/>
            </a:endParaRPr>
          </a:p>
          <a:p>
            <a:pPr marL="342900" lvl="0" indent="-177800" rtl="0">
              <a:lnSpc>
                <a:spcPct val="115000"/>
              </a:lnSpc>
              <a:spcBef>
                <a:spcPts val="0"/>
              </a:spcBef>
              <a:spcAft>
                <a:spcPts val="0"/>
              </a:spcAft>
              <a:buClr>
                <a:schemeClr val="dk1"/>
              </a:buClr>
              <a:buSzPts val="1100"/>
              <a:buFont typeface="Arial"/>
              <a:buNone/>
            </a:pPr>
            <a:endParaRPr sz="3000" b="1">
              <a:solidFill>
                <a:schemeClr val="dk1"/>
              </a:solidFill>
            </a:endParaRPr>
          </a:p>
          <a:p>
            <a:pPr marL="342900" lvl="0" indent="-177800" rtl="0">
              <a:lnSpc>
                <a:spcPct val="115000"/>
              </a:lnSpc>
              <a:spcBef>
                <a:spcPts val="0"/>
              </a:spcBef>
              <a:spcAft>
                <a:spcPts val="0"/>
              </a:spcAft>
              <a:buClr>
                <a:schemeClr val="dk1"/>
              </a:buClr>
              <a:buSzPts val="1100"/>
              <a:buFont typeface="Arial"/>
              <a:buNone/>
            </a:pPr>
            <a:endParaRPr sz="3000">
              <a:latin typeface="Century Gothic"/>
              <a:ea typeface="Century Gothic"/>
              <a:cs typeface="Century Gothic"/>
              <a:sym typeface="Century Gothic"/>
            </a:endParaRPr>
          </a:p>
          <a:p>
            <a:pPr marL="0" lvl="0" indent="0" rtl="0">
              <a:spcBef>
                <a:spcPts val="0"/>
              </a:spcBef>
              <a:spcAft>
                <a:spcPts val="0"/>
              </a:spcAft>
              <a:buNone/>
            </a:pPr>
            <a:endParaRPr sz="3600">
              <a:latin typeface="Century Gothic"/>
              <a:ea typeface="Century Gothic"/>
              <a:cs typeface="Century Gothic"/>
              <a:sym typeface="Century Gothic"/>
            </a:endParaRPr>
          </a:p>
          <a:p>
            <a:pPr marL="0" lvl="0" indent="0" rtl="0">
              <a:spcBef>
                <a:spcPts val="0"/>
              </a:spcBef>
              <a:spcAft>
                <a:spcPts val="0"/>
              </a:spcAft>
              <a:buNone/>
            </a:pPr>
            <a:r>
              <a:rPr lang="en-US" sz="2400"/>
              <a:t> </a:t>
            </a:r>
            <a:endParaRPr sz="2400"/>
          </a:p>
          <a:p>
            <a:pPr marL="0" lvl="0" indent="0" rtl="0">
              <a:spcBef>
                <a:spcPts val="0"/>
              </a:spcBef>
              <a:spcAft>
                <a:spcPts val="0"/>
              </a:spcAft>
              <a:buNone/>
            </a:pPr>
            <a:r>
              <a:rPr lang="en-US"/>
              <a:t> </a:t>
            </a:r>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6"/>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12" name="Google Shape;212;p26"/>
          <p:cNvGraphicFramePr/>
          <p:nvPr/>
        </p:nvGraphicFramePr>
        <p:xfrm>
          <a:off x="825816" y="1479012"/>
          <a:ext cx="9569025" cy="4204775"/>
        </p:xfrm>
        <a:graphic>
          <a:graphicData uri="http://schemas.openxmlformats.org/drawingml/2006/table">
            <a:tbl>
              <a:tblPr firstRow="1" bandRow="1">
                <a:noFill/>
                <a:tableStyleId>{BFCBB425-C8B3-44B8-8E83-2C5CD08E3590}</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552450" y="1880825"/>
            <a:ext cx="11087100" cy="4352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457200" marR="0" lvl="0" indent="-342900" algn="l" rtl="0">
              <a:lnSpc>
                <a:spcPct val="90000"/>
              </a:lnSpc>
              <a:spcBef>
                <a:spcPts val="1000"/>
              </a:spcBef>
              <a:spcAft>
                <a:spcPts val="0"/>
              </a:spcAft>
              <a:buSzPts val="1800"/>
              <a:buFont typeface="Century Gothic"/>
              <a:buChar char="●"/>
            </a:pP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(book;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Checking for Understanding, Chapters 3 and 4 entry task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Weaving Room Discussion Appointments handout </a:t>
            </a:r>
            <a:r>
              <a:rPr lang="en-US" sz="1800" dirty="0">
                <a:latin typeface="Century Gothic"/>
                <a:ea typeface="Century Gothic"/>
                <a:cs typeface="Century Gothic"/>
                <a:sym typeface="Century Gothic"/>
              </a:rPr>
              <a:t>(from Lesson 3)</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dirty="0">
                <a:latin typeface="Century Gothic"/>
                <a:ea typeface="Century Gothic"/>
                <a:cs typeface="Century Gothic"/>
                <a:sym typeface="Century Gothic"/>
              </a:rPr>
              <a:t>Page 43 in </a:t>
            </a:r>
            <a:r>
              <a:rPr lang="en-US" sz="1800" i="1" dirty="0" err="1">
                <a:latin typeface="Century Gothic"/>
                <a:ea typeface="Century Gothic"/>
                <a:cs typeface="Century Gothic"/>
                <a:sym typeface="Century Gothic"/>
              </a:rPr>
              <a:t>Lyddie</a:t>
            </a:r>
            <a:r>
              <a:rPr lang="en-US" sz="1800" dirty="0">
                <a:latin typeface="Century Gothic"/>
                <a:ea typeface="Century Gothic"/>
                <a:cs typeface="Century Gothic"/>
                <a:sym typeface="Century Gothic"/>
              </a:rPr>
              <a:t>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6 of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Text-Dependent Questions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dirty="0">
                <a:latin typeface="Century Gothic"/>
                <a:ea typeface="Century Gothic"/>
                <a:cs typeface="Century Gothic"/>
                <a:sym typeface="Century Gothic"/>
              </a:rPr>
              <a:t>Chapter 6 of </a:t>
            </a: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Close Reading Guide</a:t>
            </a:r>
            <a:r>
              <a:rPr lang="en-US" sz="1800" dirty="0">
                <a:latin typeface="Century Gothic"/>
                <a:ea typeface="Century Gothic"/>
                <a:cs typeface="Century Gothic"/>
                <a:sym typeface="Century Gothic"/>
              </a:rPr>
              <a:t> (for Teacher Reference)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5 </a:t>
            </a:r>
            <a:r>
              <a:rPr lang="en-US" sz="1800" dirty="0">
                <a:latin typeface="Century Gothic"/>
                <a:ea typeface="Century Gothic"/>
                <a:cs typeface="Century Gothic"/>
                <a:sym typeface="Century Gothic"/>
              </a:rPr>
              <a:t>(from Lesson 3; see Lesson 3 Teaching Note)</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i="1" dirty="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Reader’s Notes, Chapter 6 and Chapter 7 </a:t>
            </a:r>
            <a:r>
              <a:rPr lang="en-US" sz="1800" dirty="0">
                <a:latin typeface="Century Gothic"/>
                <a:ea typeface="Century Gothic"/>
                <a:cs typeface="Century Gothic"/>
                <a:sym typeface="Century Gothic"/>
              </a:rPr>
              <a:t>(two separate supporting materials, one per student)</a:t>
            </a:r>
            <a:endParaRPr sz="1800" dirty="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US" sz="1800" b="1" i="1" dirty="0" err="1">
                <a:latin typeface="Century Gothic"/>
                <a:ea typeface="Century Gothic"/>
                <a:cs typeface="Century Gothic"/>
                <a:sym typeface="Century Gothic"/>
              </a:rPr>
              <a:t>Lyddie</a:t>
            </a:r>
            <a:r>
              <a:rPr lang="en-US" sz="1800" b="1" dirty="0">
                <a:latin typeface="Century Gothic"/>
                <a:ea typeface="Century Gothic"/>
                <a:cs typeface="Century Gothic"/>
                <a:sym typeface="Century Gothic"/>
              </a:rPr>
              <a:t> Reader’s Notes, Chapter 6 and Chapter 7, Teacher’s Edition </a:t>
            </a:r>
            <a:r>
              <a:rPr lang="en-US" sz="1800" dirty="0">
                <a:latin typeface="Century Gothic"/>
                <a:ea typeface="Century Gothic"/>
                <a:cs typeface="Century Gothic"/>
                <a:sym typeface="Century Gothic"/>
              </a:rPr>
              <a:t>(two separate supporting materials; for Teacher Reference)</a:t>
            </a:r>
            <a:endParaRPr sz="18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552450" y="234175"/>
            <a:ext cx="106701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4</a:t>
            </a:r>
            <a:endParaRPr sz="5600" b="1"/>
          </a:p>
        </p:txBody>
      </p:sp>
      <p:pic>
        <p:nvPicPr>
          <p:cNvPr id="3" name="Picture 2">
            <a:extLst>
              <a:ext uri="{FF2B5EF4-FFF2-40B4-BE49-F238E27FC236}">
                <a16:creationId xmlns:a16="http://schemas.microsoft.com/office/drawing/2014/main" id="{AB1CFF2A-4A14-4937-9AF6-93ABB410932C}"/>
              </a:ext>
            </a:extLst>
          </p:cNvPr>
          <p:cNvPicPr>
            <a:picLocks noChangeAspect="1"/>
          </p:cNvPicPr>
          <p:nvPr/>
        </p:nvPicPr>
        <p:blipFill>
          <a:blip r:embed="rId3"/>
          <a:stretch>
            <a:fillRect/>
          </a:stretch>
        </p:blipFill>
        <p:spPr>
          <a:xfrm>
            <a:off x="4770395" y="1032708"/>
            <a:ext cx="2651210" cy="138589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solidFill>
                <a:srgbClr val="333333"/>
              </a:solidFill>
              <a:highlight>
                <a:srgbClr val="FFFFFF"/>
              </a:highlight>
              <a:latin typeface="Century Gothic"/>
              <a:ea typeface="Century Gothic"/>
              <a:cs typeface="Century Gothic"/>
              <a:sym typeface="Century Gothic"/>
            </a:endParaRPr>
          </a:p>
          <a:p>
            <a:pPr marL="0" lvl="0" indent="0" algn="l" rtl="0">
              <a:spcBef>
                <a:spcPts val="1000"/>
              </a:spcBef>
              <a:spcAft>
                <a:spcPts val="0"/>
              </a:spcAft>
              <a:buNone/>
            </a:pPr>
            <a:r>
              <a:rPr lang="en-US">
                <a:solidFill>
                  <a:srgbClr val="333333"/>
                </a:solidFill>
                <a:highlight>
                  <a:srgbClr val="FFFFFF"/>
                </a:highlight>
                <a:latin typeface="Century Gothic"/>
                <a:ea typeface="Century Gothic"/>
                <a:cs typeface="Century Gothic"/>
                <a:sym typeface="Century Gothic"/>
              </a:rPr>
              <a:t>In this lesson you </a:t>
            </a:r>
            <a:r>
              <a:rPr lang="en-US">
                <a:solidFill>
                  <a:srgbClr val="333333"/>
                </a:solidFill>
                <a:highlight>
                  <a:schemeClr val="lt1"/>
                </a:highlight>
                <a:latin typeface="Century Gothic"/>
                <a:ea typeface="Century Gothic"/>
                <a:cs typeface="Century Gothic"/>
                <a:sym typeface="Century Gothic"/>
              </a:rPr>
              <a:t>will be introduced to the routine of a close reading of a shorter excerpt from the text.  This close read will help you analyze the decisions the character, Lyddie, makes.</a:t>
            </a:r>
            <a:endParaRPr>
              <a:solidFill>
                <a:srgbClr val="333333"/>
              </a:solidFill>
              <a:highlight>
                <a:schemeClr val="lt1"/>
              </a:highlight>
              <a:latin typeface="Century Gothic"/>
              <a:ea typeface="Century Gothic"/>
              <a:cs typeface="Century Gothic"/>
              <a:sym typeface="Century Gothic"/>
            </a:endParaRPr>
          </a:p>
          <a:p>
            <a:pPr marL="0" lvl="0" indent="0" algn="l" rtl="0">
              <a:spcBef>
                <a:spcPts val="1000"/>
              </a:spcBef>
              <a:spcAft>
                <a:spcPts val="0"/>
              </a:spcAft>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AutoNum type="arabicPeriod"/>
            </a:pPr>
            <a:r>
              <a:rPr lang="en-US">
                <a:latin typeface="Century Gothic"/>
                <a:ea typeface="Century Gothic"/>
                <a:cs typeface="Century Gothic"/>
                <a:sym typeface="Century Gothic"/>
              </a:rPr>
              <a:t>Check for understanding of Chapters 3 and 4</a:t>
            </a:r>
            <a:endParaRPr>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Read Chapter 6</a:t>
            </a:r>
            <a:endParaRPr>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Do a Close Read of an excerpt from Chapter 6</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Chapters 3-4</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20" name="Google Shape;120;p17"/>
          <p:cNvSpPr txBox="1"/>
          <p:nvPr/>
        </p:nvSpPr>
        <p:spPr>
          <a:xfrm>
            <a:off x="608475" y="2038125"/>
            <a:ext cx="11364600" cy="4735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Use your Reader’s Notes to complete the Checking for Understanding questions for Chapters 3 and 4.</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When </a:t>
            </a:r>
            <a:r>
              <a:rPr lang="en-US" sz="2400"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arrives at the tavern, she stands outside for a minute, thinking: “Once I walk in that gate, I </a:t>
            </a:r>
            <a:r>
              <a:rPr lang="en-US" sz="2400" dirty="0" err="1">
                <a:solidFill>
                  <a:schemeClr val="dk1"/>
                </a:solidFill>
                <a:latin typeface="Century Gothic"/>
                <a:ea typeface="Century Gothic"/>
                <a:cs typeface="Century Gothic"/>
                <a:sym typeface="Century Gothic"/>
              </a:rPr>
              <a:t>ain’t</a:t>
            </a:r>
            <a:r>
              <a:rPr lang="en-US" sz="2400" dirty="0">
                <a:solidFill>
                  <a:schemeClr val="dk1"/>
                </a:solidFill>
                <a:latin typeface="Century Gothic"/>
                <a:ea typeface="Century Gothic"/>
                <a:cs typeface="Century Gothic"/>
                <a:sym typeface="Century Gothic"/>
              </a:rPr>
              <a:t> free anymore.… No matter how handsome the house, once I enter I’m a servant girl (18).” To what extent is </a:t>
            </a:r>
            <a:r>
              <a:rPr lang="en-US" sz="2400" dirty="0" err="1">
                <a:solidFill>
                  <a:schemeClr val="dk1"/>
                </a:solidFill>
                <a:latin typeface="Century Gothic"/>
                <a:ea typeface="Century Gothic"/>
                <a:cs typeface="Century Gothic"/>
                <a:sym typeface="Century Gothic"/>
              </a:rPr>
              <a:t>Lyddie’s</a:t>
            </a:r>
            <a:r>
              <a:rPr lang="en-US" sz="2400" dirty="0">
                <a:solidFill>
                  <a:schemeClr val="dk1"/>
                </a:solidFill>
                <a:latin typeface="Century Gothic"/>
                <a:ea typeface="Century Gothic"/>
                <a:cs typeface="Century Gothic"/>
                <a:sym typeface="Century Gothic"/>
              </a:rPr>
              <a:t> prediction correct? Provide evidence for your answer.</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Who comes to visit </a:t>
            </a:r>
            <a:r>
              <a:rPr lang="en-US" sz="2400"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How does she feel after he leaves? Why?</a:t>
            </a:r>
          </a:p>
          <a:p>
            <a:pPr marL="457200" lvl="0" indent="-381000" rtl="0">
              <a:spcBef>
                <a:spcPts val="0"/>
              </a:spcBef>
              <a:spcAft>
                <a:spcPts val="0"/>
              </a:spcAft>
              <a:buClr>
                <a:schemeClr val="dk1"/>
              </a:buClr>
              <a:buSzPts val="2400"/>
              <a:buFont typeface="Century Gothic"/>
              <a:buAutoNum type="arabicPeriod"/>
            </a:pPr>
            <a:endParaRPr lang="en-US"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Two men come to the inn. What do </a:t>
            </a:r>
            <a:r>
              <a:rPr lang="en-US" sz="2400"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and </a:t>
            </a:r>
            <a:r>
              <a:rPr lang="en-US" sz="2400" dirty="0" err="1">
                <a:solidFill>
                  <a:schemeClr val="dk1"/>
                </a:solidFill>
                <a:latin typeface="Century Gothic"/>
                <a:ea typeface="Century Gothic"/>
                <a:cs typeface="Century Gothic"/>
                <a:sym typeface="Century Gothic"/>
              </a:rPr>
              <a:t>Triphena</a:t>
            </a:r>
            <a:r>
              <a:rPr lang="en-US" sz="2400" dirty="0">
                <a:solidFill>
                  <a:schemeClr val="dk1"/>
                </a:solidFill>
                <a:latin typeface="Century Gothic"/>
                <a:ea typeface="Century Gothic"/>
                <a:cs typeface="Century Gothic"/>
                <a:sym typeface="Century Gothic"/>
              </a:rPr>
              <a:t> overhear them talking about?</a:t>
            </a:r>
            <a:endParaRPr sz="24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8"/>
          <p:cNvSpPr txBox="1">
            <a:spLocks noGrp="1"/>
          </p:cNvSpPr>
          <p:nvPr>
            <p:ph type="title"/>
          </p:nvPr>
        </p:nvSpPr>
        <p:spPr>
          <a:xfrm>
            <a:off x="4905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understanding of Chapters 3-4</a:t>
            </a:r>
            <a:endParaRPr sz="3400" i="0" u="none" strike="noStrike" cap="none">
              <a:solidFill>
                <a:schemeClr val="dk1"/>
              </a:solidFill>
              <a:latin typeface="Century Gothic"/>
              <a:ea typeface="Century Gothic"/>
              <a:cs typeface="Century Gothic"/>
              <a:sym typeface="Century Gothic"/>
            </a:endParaRPr>
          </a:p>
        </p:txBody>
      </p:sp>
      <p:sp>
        <p:nvSpPr>
          <p:cNvPr id="127" name="Google Shape;127;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31" name="Google Shape;131;p18"/>
          <p:cNvGraphicFramePr/>
          <p:nvPr>
            <p:extLst>
              <p:ext uri="{D42A27DB-BD31-4B8C-83A1-F6EECF244321}">
                <p14:modId xmlns:p14="http://schemas.microsoft.com/office/powerpoint/2010/main" val="3711249581"/>
              </p:ext>
            </p:extLst>
          </p:nvPr>
        </p:nvGraphicFramePr>
        <p:xfrm>
          <a:off x="152425" y="1620830"/>
          <a:ext cx="11735900" cy="2165669"/>
        </p:xfrm>
        <a:graphic>
          <a:graphicData uri="http://schemas.openxmlformats.org/drawingml/2006/table">
            <a:tbl>
              <a:tblPr>
                <a:noFill/>
                <a:tableStyleId>{AB00295D-5FCB-4B67-963A-3D8065D08F4A}</a:tableStyleId>
              </a:tblPr>
              <a:tblGrid>
                <a:gridCol w="1944750">
                  <a:extLst>
                    <a:ext uri="{9D8B030D-6E8A-4147-A177-3AD203B41FA5}">
                      <a16:colId xmlns:a16="http://schemas.microsoft.com/office/drawing/2014/main" val="20000"/>
                    </a:ext>
                  </a:extLst>
                </a:gridCol>
                <a:gridCol w="798125">
                  <a:extLst>
                    <a:ext uri="{9D8B030D-6E8A-4147-A177-3AD203B41FA5}">
                      <a16:colId xmlns:a16="http://schemas.microsoft.com/office/drawing/2014/main" val="20001"/>
                    </a:ext>
                  </a:extLst>
                </a:gridCol>
                <a:gridCol w="3091350">
                  <a:extLst>
                    <a:ext uri="{9D8B030D-6E8A-4147-A177-3AD203B41FA5}">
                      <a16:colId xmlns:a16="http://schemas.microsoft.com/office/drawing/2014/main" val="20002"/>
                    </a:ext>
                  </a:extLst>
                </a:gridCol>
                <a:gridCol w="1742400">
                  <a:extLst>
                    <a:ext uri="{9D8B030D-6E8A-4147-A177-3AD203B41FA5}">
                      <a16:colId xmlns:a16="http://schemas.microsoft.com/office/drawing/2014/main" val="20003"/>
                    </a:ext>
                  </a:extLst>
                </a:gridCol>
                <a:gridCol w="865575">
                  <a:extLst>
                    <a:ext uri="{9D8B030D-6E8A-4147-A177-3AD203B41FA5}">
                      <a16:colId xmlns:a16="http://schemas.microsoft.com/office/drawing/2014/main" val="20004"/>
                    </a:ext>
                  </a:extLst>
                </a:gridCol>
                <a:gridCol w="3293700">
                  <a:extLst>
                    <a:ext uri="{9D8B030D-6E8A-4147-A177-3AD203B41FA5}">
                      <a16:colId xmlns:a16="http://schemas.microsoft.com/office/drawing/2014/main" val="20005"/>
                    </a:ext>
                  </a:extLst>
                </a:gridCol>
              </a:tblGrid>
              <a:tr h="291500">
                <a:tc>
                  <a:txBody>
                    <a:bodyPr/>
                    <a:lstStyle/>
                    <a:p>
                      <a:pPr marL="76200" lvl="0" indent="0" rtl="0">
                        <a:lnSpc>
                          <a:spcPct val="115000"/>
                        </a:lnSpc>
                        <a:spcBef>
                          <a:spcPts val="0"/>
                        </a:spcBef>
                        <a:spcAft>
                          <a:spcPts val="0"/>
                        </a:spcAft>
                        <a:buNone/>
                      </a:pPr>
                      <a:r>
                        <a:rPr lang="en-US" sz="1100" b="1" dirty="0">
                          <a:latin typeface="Century Gothic" panose="020B0502020202020204" pitchFamily="34" charset="0"/>
                        </a:rPr>
                        <a:t>Word/Phrase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Page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Definition</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dirty="0">
                          <a:latin typeface="Century Gothic" panose="020B0502020202020204" pitchFamily="34" charset="0"/>
                        </a:rPr>
                        <a:t>Word/Phrase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Page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Definition</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555500">
                <a:tc>
                  <a:txBody>
                    <a:bodyPr/>
                    <a:lstStyle/>
                    <a:p>
                      <a:pPr marL="76200" lvl="0" indent="0" rtl="0">
                        <a:lnSpc>
                          <a:spcPct val="115000"/>
                        </a:lnSpc>
                        <a:spcBef>
                          <a:spcPts val="0"/>
                        </a:spcBef>
                        <a:spcAft>
                          <a:spcPts val="0"/>
                        </a:spcAft>
                        <a:buNone/>
                      </a:pPr>
                      <a:r>
                        <a:rPr lang="en-US" b="1" dirty="0">
                          <a:latin typeface="Century Gothic" panose="020B0502020202020204" pitchFamily="34" charset="0"/>
                        </a:rPr>
                        <a:t>tavern</a:t>
                      </a:r>
                      <a:endParaRPr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18</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A bar/restaurant that also has hotel rooms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panose="020B0502020202020204" pitchFamily="34" charset="0"/>
                        </a:rPr>
                        <a:t>servitude</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3F3F3"/>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23</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being forced to obey someone else</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769975">
                <a:tc>
                  <a:txBody>
                    <a:bodyPr/>
                    <a:lstStyle/>
                    <a:p>
                      <a:pPr marL="76200" lvl="0" indent="0" rtl="0">
                        <a:lnSpc>
                          <a:spcPct val="115000"/>
                        </a:lnSpc>
                        <a:spcBef>
                          <a:spcPts val="0"/>
                        </a:spcBef>
                        <a:spcAft>
                          <a:spcPts val="0"/>
                        </a:spcAft>
                        <a:buNone/>
                      </a:pPr>
                      <a:r>
                        <a:rPr lang="en-US" b="1">
                          <a:latin typeface="Century Gothic" panose="020B0502020202020204" pitchFamily="34" charset="0"/>
                        </a:rPr>
                        <a:t>homespun</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20</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made at home</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panose="020B0502020202020204" pitchFamily="34" charset="0"/>
                        </a:rPr>
                        <a:t>comrade</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3F3F3"/>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25</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friend, especially someone who shares difficult work or circumstances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341000">
                <a:tc>
                  <a:txBody>
                    <a:bodyPr/>
                    <a:lstStyle/>
                    <a:p>
                      <a:pPr marL="76200" lvl="0" indent="0" rtl="0">
                        <a:lnSpc>
                          <a:spcPct val="115000"/>
                        </a:lnSpc>
                        <a:spcBef>
                          <a:spcPts val="0"/>
                        </a:spcBef>
                        <a:spcAft>
                          <a:spcPts val="0"/>
                        </a:spcAft>
                        <a:buNone/>
                      </a:pPr>
                      <a:r>
                        <a:rPr lang="en-US" b="1">
                          <a:latin typeface="Century Gothic" panose="020B0502020202020204" pitchFamily="34" charset="0"/>
                        </a:rPr>
                        <a:t>garment</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23</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a piece of clothing</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 </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graphicFrame>
        <p:nvGraphicFramePr>
          <p:cNvPr id="132" name="Google Shape;132;p18"/>
          <p:cNvGraphicFramePr/>
          <p:nvPr>
            <p:extLst>
              <p:ext uri="{D42A27DB-BD31-4B8C-83A1-F6EECF244321}">
                <p14:modId xmlns:p14="http://schemas.microsoft.com/office/powerpoint/2010/main" val="1908499167"/>
              </p:ext>
            </p:extLst>
          </p:nvPr>
        </p:nvGraphicFramePr>
        <p:xfrm>
          <a:off x="152425" y="3866050"/>
          <a:ext cx="11735900" cy="2141550"/>
        </p:xfrm>
        <a:graphic>
          <a:graphicData uri="http://schemas.openxmlformats.org/drawingml/2006/table">
            <a:tbl>
              <a:tblPr>
                <a:noFill/>
                <a:tableStyleId>{AB00295D-5FCB-4B67-963A-3D8065D08F4A}</a:tableStyleId>
              </a:tblPr>
              <a:tblGrid>
                <a:gridCol w="1944750">
                  <a:extLst>
                    <a:ext uri="{9D8B030D-6E8A-4147-A177-3AD203B41FA5}">
                      <a16:colId xmlns:a16="http://schemas.microsoft.com/office/drawing/2014/main" val="20000"/>
                    </a:ext>
                  </a:extLst>
                </a:gridCol>
                <a:gridCol w="798125">
                  <a:extLst>
                    <a:ext uri="{9D8B030D-6E8A-4147-A177-3AD203B41FA5}">
                      <a16:colId xmlns:a16="http://schemas.microsoft.com/office/drawing/2014/main" val="20001"/>
                    </a:ext>
                  </a:extLst>
                </a:gridCol>
                <a:gridCol w="3091350">
                  <a:extLst>
                    <a:ext uri="{9D8B030D-6E8A-4147-A177-3AD203B41FA5}">
                      <a16:colId xmlns:a16="http://schemas.microsoft.com/office/drawing/2014/main" val="20002"/>
                    </a:ext>
                  </a:extLst>
                </a:gridCol>
                <a:gridCol w="1742400">
                  <a:extLst>
                    <a:ext uri="{9D8B030D-6E8A-4147-A177-3AD203B41FA5}">
                      <a16:colId xmlns:a16="http://schemas.microsoft.com/office/drawing/2014/main" val="20003"/>
                    </a:ext>
                  </a:extLst>
                </a:gridCol>
                <a:gridCol w="865575">
                  <a:extLst>
                    <a:ext uri="{9D8B030D-6E8A-4147-A177-3AD203B41FA5}">
                      <a16:colId xmlns:a16="http://schemas.microsoft.com/office/drawing/2014/main" val="20004"/>
                    </a:ext>
                  </a:extLst>
                </a:gridCol>
                <a:gridCol w="3293700">
                  <a:extLst>
                    <a:ext uri="{9D8B030D-6E8A-4147-A177-3AD203B41FA5}">
                      <a16:colId xmlns:a16="http://schemas.microsoft.com/office/drawing/2014/main" val="20005"/>
                    </a:ext>
                  </a:extLst>
                </a:gridCol>
              </a:tblGrid>
              <a:tr h="358050">
                <a:tc>
                  <a:txBody>
                    <a:bodyPr/>
                    <a:lstStyle/>
                    <a:p>
                      <a:pPr marL="76200" lvl="0" indent="0" rtl="0">
                        <a:lnSpc>
                          <a:spcPct val="115000"/>
                        </a:lnSpc>
                        <a:spcBef>
                          <a:spcPts val="0"/>
                        </a:spcBef>
                        <a:spcAft>
                          <a:spcPts val="0"/>
                        </a:spcAft>
                        <a:buNone/>
                      </a:pPr>
                      <a:r>
                        <a:rPr lang="en-US" sz="1100" b="1" dirty="0">
                          <a:latin typeface="Century Gothic" panose="020B0502020202020204" pitchFamily="34" charset="0"/>
                        </a:rPr>
                        <a:t>Word/Phrase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dirty="0">
                          <a:latin typeface="Century Gothic" panose="020B0502020202020204" pitchFamily="34" charset="0"/>
                        </a:rPr>
                        <a:t>Page</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Definition</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Word/Phrase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Page</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76200" lvl="0" indent="0" rtl="0">
                        <a:lnSpc>
                          <a:spcPct val="115000"/>
                        </a:lnSpc>
                        <a:spcBef>
                          <a:spcPts val="0"/>
                        </a:spcBef>
                        <a:spcAft>
                          <a:spcPts val="0"/>
                        </a:spcAft>
                        <a:buNone/>
                      </a:pPr>
                      <a:r>
                        <a:rPr lang="en-US" sz="1100" b="1">
                          <a:latin typeface="Century Gothic" panose="020B0502020202020204" pitchFamily="34" charset="0"/>
                        </a:rPr>
                        <a:t>Definition</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418850">
                <a:tc>
                  <a:txBody>
                    <a:bodyPr/>
                    <a:lstStyle/>
                    <a:p>
                      <a:pPr marL="76200" lvl="0" indent="0" rtl="0">
                        <a:lnSpc>
                          <a:spcPct val="115000"/>
                        </a:lnSpc>
                        <a:spcBef>
                          <a:spcPts val="0"/>
                        </a:spcBef>
                        <a:spcAft>
                          <a:spcPts val="0"/>
                        </a:spcAft>
                        <a:buNone/>
                      </a:pPr>
                      <a:r>
                        <a:rPr lang="en-US" b="1">
                          <a:latin typeface="Century Gothic" panose="020B0502020202020204" pitchFamily="34" charset="0"/>
                        </a:rPr>
                        <a:t>mean</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27</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not generous; stingy</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panose="020B0502020202020204" pitchFamily="34" charset="0"/>
                        </a:rPr>
                        <a:t>anxieties</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3F3F3"/>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31</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Worries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682325">
                <a:tc>
                  <a:txBody>
                    <a:bodyPr/>
                    <a:lstStyle/>
                    <a:p>
                      <a:pPr marL="76200" lvl="0" indent="0" rtl="0">
                        <a:lnSpc>
                          <a:spcPct val="115000"/>
                        </a:lnSpc>
                        <a:spcBef>
                          <a:spcPts val="0"/>
                        </a:spcBef>
                        <a:spcAft>
                          <a:spcPts val="0"/>
                        </a:spcAft>
                        <a:buNone/>
                      </a:pPr>
                      <a:r>
                        <a:rPr lang="en-US" b="1">
                          <a:latin typeface="Century Gothic" panose="020B0502020202020204" pitchFamily="34" charset="0"/>
                        </a:rPr>
                        <a:t>secretive</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29</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keeping one’s thoughts, actions or intentions hidden</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dirty="0">
                          <a:latin typeface="Century Gothic" panose="020B0502020202020204" pitchFamily="34" charset="0"/>
                        </a:rPr>
                        <a:t>practiced skill</a:t>
                      </a:r>
                      <a:endParaRPr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3F3F3"/>
                    </a:solidFill>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32</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special skill or knowledge you learn by training or experience</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82325">
                <a:tc>
                  <a:txBody>
                    <a:bodyPr/>
                    <a:lstStyle/>
                    <a:p>
                      <a:pPr marL="76200" lvl="0" indent="0" rtl="0">
                        <a:lnSpc>
                          <a:spcPct val="115000"/>
                        </a:lnSpc>
                        <a:spcBef>
                          <a:spcPts val="0"/>
                        </a:spcBef>
                        <a:spcAft>
                          <a:spcPts val="0"/>
                        </a:spcAft>
                        <a:buNone/>
                      </a:pPr>
                      <a:r>
                        <a:rPr lang="en-US" b="1">
                          <a:latin typeface="Century Gothic" panose="020B0502020202020204" pitchFamily="34" charset="0"/>
                        </a:rPr>
                        <a:t>calicoes</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FEFEF"/>
                    </a:solidFill>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29</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panose="020B0502020202020204" pitchFamily="34" charset="0"/>
                        </a:rPr>
                        <a:t>lightweight cotton fabrics</a:t>
                      </a:r>
                      <a:endParaRPr>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b="1">
                          <a:latin typeface="Century Gothic" panose="020B0502020202020204" pitchFamily="34" charset="0"/>
                        </a:rPr>
                        <a:t>fugitive</a:t>
                      </a:r>
                      <a:endParaRPr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3F3F3"/>
                    </a:solidFill>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33</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panose="020B0502020202020204" pitchFamily="34" charset="0"/>
                        </a:rPr>
                        <a:t>someone who is hiding from the authorities</a:t>
                      </a:r>
                      <a:endParaRPr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9" name="Google Shape;110;p16"/>
          <p:cNvPicPr preferRelativeResize="0"/>
          <p:nvPr/>
        </p:nvPicPr>
        <p:blipFill>
          <a:blip r:embed="rId3">
            <a:alphaModFix/>
          </a:blip>
          <a:stretch>
            <a:fillRect/>
          </a:stretch>
        </p:blipFill>
        <p:spPr>
          <a:xfrm>
            <a:off x="10884375" y="144225"/>
            <a:ext cx="1089675" cy="142370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138" name="Google Shape;138;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139" name="Google Shape;139;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2" name="Google Shape;142;p19"/>
          <p:cNvSpPr txBox="1"/>
          <p:nvPr/>
        </p:nvSpPr>
        <p:spPr>
          <a:xfrm>
            <a:off x="809550" y="2006875"/>
            <a:ext cx="10572900" cy="4025100"/>
          </a:xfrm>
          <a:prstGeom prst="rect">
            <a:avLst/>
          </a:prstGeom>
          <a:noFill/>
          <a:ln>
            <a:noFill/>
          </a:ln>
        </p:spPr>
        <p:txBody>
          <a:bodyPr spcFirstLastPara="1" wrap="square" lIns="91425" tIns="91425" rIns="91425" bIns="91425" anchor="t" anchorCtr="0">
            <a:noAutofit/>
          </a:bodyPr>
          <a:lstStyle/>
          <a:p>
            <a:pPr marL="457200" lvl="0" indent="-381000" rtl="0">
              <a:lnSpc>
                <a:spcPct val="90000"/>
              </a:lnSpc>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analyze how plot, character, and setting interact in </a:t>
            </a:r>
            <a:r>
              <a:rPr lang="en-US" sz="2400"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use context clues— both in the sentence and on the page—to determine the meaning of unknown words.</a:t>
            </a:r>
            <a:endParaRPr sz="2400" dirty="0">
              <a:solidFill>
                <a:schemeClr val="dk1"/>
              </a:solidFill>
              <a:latin typeface="Century Gothic"/>
              <a:ea typeface="Century Gothic"/>
              <a:cs typeface="Century Gothic"/>
              <a:sym typeface="Century Gothic"/>
            </a:endParaRPr>
          </a:p>
          <a:p>
            <a:pPr marL="45720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rtl="0">
              <a:lnSpc>
                <a:spcPct val="90000"/>
              </a:lnSpc>
              <a:spcBef>
                <a:spcPts val="100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By engaging in a discussion with my partner, I can analyze one section of </a:t>
            </a:r>
            <a:r>
              <a:rPr lang="en-US" sz="2400"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to deepen my understanding of the plot, characters, and setting.</a:t>
            </a:r>
            <a:endParaRPr sz="2400" b="1"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700" dirty="0">
              <a:solidFill>
                <a:schemeClr val="dk1"/>
              </a:solidFill>
            </a:endParaRPr>
          </a:p>
        </p:txBody>
      </p:sp>
      <p:pic>
        <p:nvPicPr>
          <p:cNvPr id="143" name="Google Shape;143;p19"/>
          <p:cNvPicPr preferRelativeResize="0"/>
          <p:nvPr/>
        </p:nvPicPr>
        <p:blipFill>
          <a:blip r:embed="rId3">
            <a:alphaModFix/>
          </a:blip>
          <a:stretch>
            <a:fillRect/>
          </a:stretch>
        </p:blipFill>
        <p:spPr>
          <a:xfrm>
            <a:off x="11141200" y="5896437"/>
            <a:ext cx="832850" cy="673625"/>
          </a:xfrm>
          <a:prstGeom prst="rect">
            <a:avLst/>
          </a:prstGeom>
          <a:noFill/>
          <a:ln>
            <a:noFill/>
          </a:ln>
        </p:spPr>
      </p:pic>
      <p:pic>
        <p:nvPicPr>
          <p:cNvPr id="9" name="Google Shape;110;p16"/>
          <p:cNvPicPr preferRelativeResize="0"/>
          <p:nvPr/>
        </p:nvPicPr>
        <p:blipFill>
          <a:blip r:embed="rId4">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summarize Chapter 5</a:t>
            </a:r>
            <a:endParaRPr sz="3400" i="0" u="none" strike="noStrike" cap="none">
              <a:solidFill>
                <a:schemeClr val="dk1"/>
              </a:solidFill>
              <a:latin typeface="Century Gothic"/>
              <a:ea typeface="Century Gothic"/>
              <a:cs typeface="Century Gothic"/>
              <a:sym typeface="Century Gothic"/>
            </a:endParaRPr>
          </a:p>
        </p:txBody>
      </p:sp>
      <p:sp>
        <p:nvSpPr>
          <p:cNvPr id="150" name="Google Shape;150;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3" name="Google Shape;153;p20"/>
          <p:cNvSpPr txBox="1"/>
          <p:nvPr/>
        </p:nvSpPr>
        <p:spPr>
          <a:xfrm>
            <a:off x="498450" y="1779775"/>
            <a:ext cx="11195100" cy="32538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solidFill>
                  <a:schemeClr val="dk1"/>
                </a:solidFill>
                <a:latin typeface="Century Gothic"/>
                <a:ea typeface="Century Gothic"/>
                <a:cs typeface="Century Gothic"/>
                <a:sym typeface="Century Gothic"/>
              </a:rPr>
              <a:t>Triphena tells Lyddie to take a vacation while the mistress is away. Lyddie decides to go to her cabin. Along the way, she stops to see Charlie. She’s disappointed because he isn’t home. However, the woman (Mrs. Phinney) is very kind to her. True to her independent nature, Lyddie refuses to stay for dinner and hurries on to the cabin. She wonders if Charlie thinks of these people as his new family.</a:t>
            </a:r>
            <a:endParaRPr sz="1200">
              <a:solidFill>
                <a:schemeClr val="dk1"/>
              </a:solidFill>
              <a:latin typeface="Calibri"/>
              <a:ea typeface="Calibri"/>
              <a:cs typeface="Calibri"/>
              <a:sym typeface="Calibri"/>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read Chapter 6</a:t>
            </a:r>
            <a:endParaRPr sz="3400" i="0" u="none" strike="noStrike" cap="none">
              <a:solidFill>
                <a:schemeClr val="dk1"/>
              </a:solidFill>
              <a:latin typeface="Century Gothic"/>
              <a:ea typeface="Century Gothic"/>
              <a:cs typeface="Century Gothic"/>
              <a:sym typeface="Century Gothic"/>
            </a:endParaRPr>
          </a:p>
        </p:txBody>
      </p:sp>
      <p:sp>
        <p:nvSpPr>
          <p:cNvPr id="160" name="Google Shape;160;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3" name="Google Shape;163;p21"/>
          <p:cNvSpPr txBox="1"/>
          <p:nvPr/>
        </p:nvSpPr>
        <p:spPr>
          <a:xfrm>
            <a:off x="608100" y="1779775"/>
            <a:ext cx="10803000" cy="4566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endParaRPr sz="1100" b="1">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rtl="0">
              <a:spcBef>
                <a:spcPts val="0"/>
              </a:spcBef>
              <a:spcAft>
                <a:spcPts val="0"/>
              </a:spcAft>
              <a:buNone/>
            </a:pPr>
            <a:endParaRPr sz="1100">
              <a:solidFill>
                <a:schemeClr val="dk1"/>
              </a:solidFill>
            </a:endParaRPr>
          </a:p>
          <a:p>
            <a:pPr marL="0" lvl="0" indent="0">
              <a:spcBef>
                <a:spcPts val="0"/>
              </a:spcBef>
              <a:spcAft>
                <a:spcPts val="0"/>
              </a:spcAft>
              <a:buNone/>
            </a:pPr>
            <a:r>
              <a:rPr lang="en-US" sz="2400" b="1">
                <a:solidFill>
                  <a:schemeClr val="dk1"/>
                </a:solidFill>
                <a:latin typeface="Century Gothic"/>
                <a:ea typeface="Century Gothic"/>
                <a:cs typeface="Century Gothic"/>
                <a:sym typeface="Century Gothic"/>
              </a:rPr>
              <a:t>Read silently in your head while your teacher reads Chapter 6 aloud.  </a:t>
            </a:r>
            <a:endParaRPr sz="2400" b="1">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Listen for the details that identify:</a:t>
            </a:r>
            <a:endParaRPr sz="240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setting</a:t>
            </a:r>
            <a:endParaRPr sz="240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characters</a:t>
            </a:r>
            <a:endParaRPr sz="240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events</a:t>
            </a:r>
            <a:endParaRPr sz="1200">
              <a:solidFill>
                <a:schemeClr val="dk1"/>
              </a:solidFill>
              <a:latin typeface="Calibri"/>
              <a:ea typeface="Calibri"/>
              <a:cs typeface="Calibri"/>
              <a:sym typeface="Calibri"/>
            </a:endParaRPr>
          </a:p>
        </p:txBody>
      </p:sp>
      <p:pic>
        <p:nvPicPr>
          <p:cNvPr id="7" name="Google Shape;110;p16"/>
          <p:cNvPicPr preferRelativeResize="0"/>
          <p:nvPr/>
        </p:nvPicPr>
        <p:blipFill>
          <a:blip r:embed="rId3">
            <a:alphaModFix/>
          </a:blip>
          <a:stretch>
            <a:fillRect/>
          </a:stretch>
        </p:blipFill>
        <p:spPr>
          <a:xfrm>
            <a:off x="10884375" y="144225"/>
            <a:ext cx="1089675" cy="167354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4D95ECB-EF27-4385-9E06-3F167C728BDF}">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9FB44F9C-14D1-40D8-91F0-C3A40B93644D}">
  <ds:schemaRefs>
    <ds:schemaRef ds:uri="http://schemas.microsoft.com/sharepoint/v3/contenttype/forms"/>
  </ds:schemaRefs>
</ds:datastoreItem>
</file>

<file path=customXml/itemProps3.xml><?xml version="1.0" encoding="utf-8"?>
<ds:datastoreItem xmlns:ds="http://schemas.openxmlformats.org/officeDocument/2006/customXml" ds:itemID="{522A14A7-DAC6-418D-A754-E1BCA5633D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18</TotalTime>
  <Words>3976</Words>
  <Application>Microsoft Office PowerPoint</Application>
  <PresentationFormat>Widescreen</PresentationFormat>
  <Paragraphs>522</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Calibri</vt:lpstr>
      <vt:lpstr>Arial</vt:lpstr>
      <vt:lpstr>Overlock</vt:lpstr>
      <vt:lpstr>Century Gothic</vt:lpstr>
      <vt:lpstr>Times New Roman</vt:lpstr>
      <vt:lpstr>Office Theme</vt:lpstr>
      <vt:lpstr>Grade 7: Module 2: Unit 1: Lesson 4 Teacher slide, before teaching.</vt:lpstr>
      <vt:lpstr>Grade 7: Module 2: Unit 1: Lesson 4 Teacher slide, before teaching.</vt:lpstr>
      <vt:lpstr>Grade 7: Module 2:  Unit 1: Lesson 4</vt:lpstr>
      <vt:lpstr>Hello, Students!</vt:lpstr>
      <vt:lpstr>Let’s check our understanding of Chapters 3-4</vt:lpstr>
      <vt:lpstr>Let’s check our understanding of Chapters 3-4</vt:lpstr>
      <vt:lpstr>Let’s review our learning targets</vt:lpstr>
      <vt:lpstr>Let’s summarize Chapter 5</vt:lpstr>
      <vt:lpstr>Let’s read Chapter 6</vt:lpstr>
      <vt:lpstr>Let’s look at key words in Chapter 6</vt:lpstr>
      <vt:lpstr>Let’s look closely at Chapter 6</vt:lpstr>
      <vt:lpstr>Let’s reflect on our learning target</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4 Teacher slide, before teaching.</dc:title>
  <dc:creator>nbravo</dc:creator>
  <cp:lastModifiedBy>Steven Benson</cp:lastModifiedBy>
  <cp:revision>4</cp:revision>
  <dcterms:modified xsi:type="dcterms:W3CDTF">2018-09-20T17:33:53Z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