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9.xml" ContentType="application/vnd.openxmlformats-officedocument.presentationml.slide+xml"/>
  <Override PartName="/ppt/slides/slide30.xml" ContentType="application/vnd.openxmlformats-officedocument.presentationml.slide+xml"/>
  <Override PartName="/ppt/slides/slide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16.xml" ContentType="application/vnd.openxmlformats-officedocument.presentationml.slide+xml"/>
  <Override PartName="/ppt/slides/slide8.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25.xml" ContentType="application/vnd.openxmlformats-officedocument.presentationml.slide+xml"/>
  <Override PartName="/ppt/slides/slide17.xml" ContentType="application/vnd.openxmlformats-officedocument.presentationml.slide+xml"/>
  <Override PartName="/ppt/slides/slide23.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4.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Masters/slideMaster3.xml" ContentType="application/vnd.openxmlformats-officedocument.presentationml.slideMaster+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slideLayouts/slideLayout23.xml" ContentType="application/vnd.openxmlformats-officedocument.presentationml.slideLayout+xml"/>
  <Override PartName="/ppt/slideLayouts/slideLayout18.xml" ContentType="application/vnd.openxmlformats-officedocument.presentationml.slideLayout+xml"/>
  <Override PartName="/ppt/notesSlides/notesSlide6.xml" ContentType="application/vnd.openxmlformats-officedocument.presentationml.notesSlide+xml"/>
  <Override PartName="/ppt/notesSlides/notesSlide5.xml" ContentType="application/vnd.openxmlformats-officedocument.presentationml.notesSlide+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slideLayouts/slideLayout15.xml" ContentType="application/vnd.openxmlformats-officedocument.presentationml.slideLayout+xml"/>
  <Override PartName="/ppt/notesSlides/notesSlide10.xml" ContentType="application/vnd.openxmlformats-officedocument.presentationml.notesSlid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notesSlides/notesSlide1.xml" ContentType="application/vnd.openxmlformats-officedocument.presentationml.notesSlid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8.xml" ContentType="application/vnd.openxmlformats-officedocument.presentationml.slideLayout+xml"/>
  <Override PartName="/ppt/slideLayouts/slideLayout27.xml" ContentType="application/vnd.openxmlformats-officedocument.presentationml.slideLayout+xml"/>
  <Override PartName="/ppt/slideLayouts/slideLayout26.xml" ContentType="application/vnd.openxmlformats-officedocument.presentationml.slideLayout+xml"/>
  <Override PartName="/ppt/slideLayouts/slideLayout21.xml" ContentType="application/vnd.openxmlformats-officedocument.presentationml.slideLayout+xml"/>
  <Override PartName="/ppt/slideLayouts/slideLayout25.xml" ContentType="application/vnd.openxmlformats-officedocument.presentationml.slideLayout+xml"/>
  <Override PartName="/ppt/slideLayouts/slideLayout24.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6.xml" ContentType="application/vnd.openxmlformats-officedocument.presentationml.slideLayout+xml"/>
  <Override PartName="/ppt/slideLayouts/slideLayout35.xml" ContentType="application/vnd.openxmlformats-officedocument.presentationml.slideLayout+xml"/>
  <Override PartName="/ppt/slideLayouts/slideLayout34.xml" ContentType="application/vnd.openxmlformats-officedocument.presentationml.slideLayout+xml"/>
  <Override PartName="/ppt/slideLayouts/slideLayout33.xml" ContentType="application/vnd.openxmlformats-officedocument.presentationml.slideLayout+xml"/>
  <Override PartName="/ppt/slideLayouts/slideLayout32.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4.xml" ContentType="application/vnd.openxmlformats-officedocument.presentationml.slideLayout+xml"/>
  <Override PartName="/ppt/notesSlides/notesSlide26.xml" ContentType="application/vnd.openxmlformats-officedocument.presentationml.notesSlide+xml"/>
  <Override PartName="/ppt/slideLayouts/slideLayout6.xml" ContentType="application/vnd.openxmlformats-officedocument.presentationml.slideLayout+xml"/>
  <Override PartName="/ppt/notesSlides/notesSlide25.xml" ContentType="application/vnd.openxmlformats-officedocument.presentationml.notes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24.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slideLayouts/slideLayout5.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notesSlides/notesSlide30.xml" ContentType="application/vnd.openxmlformats-officedocument.presentationml.notesSlide+xml"/>
  <Override PartName="/ppt/notesSlides/notesSlide29.xml" ContentType="application/vnd.openxmlformats-officedocument.presentationml.notesSlide+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22.xml" ContentType="application/vnd.openxmlformats-officedocument.presentationml.slideLayout+xml"/>
  <Override PartName="/ppt/slideLayouts/slideLayout9.xml" ContentType="application/vnd.openxmlformats-officedocument.presentationml.slideLayout+xml"/>
  <Override PartName="/ppt/notesSlides/notesSlide23.xml" ContentType="application/vnd.openxmlformats-officedocument.presentationml.notesSlide+xml"/>
  <Override PartName="/ppt/notesSlides/notesSlide19.xml" ContentType="application/vnd.openxmlformats-officedocument.presentationml.notesSlide+xml"/>
  <Override PartName="/ppt/notesSlides/notesSlide18.xml" ContentType="application/vnd.openxmlformats-officedocument.presentationml.notesSlide+xml"/>
  <Override PartName="/ppt/notesSlides/notesSlide17.xml" ContentType="application/vnd.openxmlformats-officedocument.presentationml.notesSlide+xml"/>
  <Override PartName="/ppt/notesSlides/notesSlide16.xml" ContentType="application/vnd.openxmlformats-officedocument.presentationml.notesSlide+xml"/>
  <Override PartName="/ppt/notesSlides/notesSlide15.xml" ContentType="application/vnd.openxmlformats-officedocument.presentationml.notesSlide+xml"/>
  <Override PartName="/ppt/slideLayouts/slideLayout10.xml" ContentType="application/vnd.openxmlformats-officedocument.presentationml.slideLayout+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notesSlides/notesSlide22.xml" ContentType="application/vnd.openxmlformats-officedocument.presentationml.notesSlide+xml"/>
  <Override PartName="/ppt/slideLayouts/slideLayout13.xml" ContentType="application/vnd.openxmlformats-officedocument.presentationml.slideLayout+xml"/>
  <Override PartName="/ppt/theme/theme1.xml" ContentType="application/vnd.openxmlformats-officedocument.theme+xml"/>
  <Override PartName="/ppt/notesMasters/notesMaster1.xml" ContentType="application/vnd.openxmlformats-officedocument.presentationml.notesMaster+xml"/>
  <Override PartName="/ppt/theme/theme3.xml" ContentType="application/vnd.openxmlformats-officedocument.theme+xml"/>
  <Override PartName="/ppt/theme/theme2.xml" ContentType="application/vnd.openxmlformats-officedocument.theme+xml"/>
  <Override PartName="/ppt/theme/theme4.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4" r:id="rId1"/>
    <p:sldMasterId id="2147483685" r:id="rId2"/>
    <p:sldMasterId id="2147483686" r:id="rId3"/>
  </p:sldMasterIdLst>
  <p:notesMasterIdLst>
    <p:notesMasterId r:id="rId34"/>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2458503-ED9E-4E04-9F1B-65BD323188DF}">
  <a:tblStyle styleId="{52458503-ED9E-4E04-9F1B-65BD323188DF}"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5142" autoAdjust="0"/>
  </p:normalViewPr>
  <p:slideViewPr>
    <p:cSldViewPr snapToGrid="0">
      <p:cViewPr varScale="1">
        <p:scale>
          <a:sx n="27" d="100"/>
          <a:sy n="27" d="100"/>
        </p:scale>
        <p:origin x="-1744" y="-104"/>
      </p:cViewPr>
      <p:guideLst>
        <p:guide orient="horz" pos="1620"/>
        <p:guide pos="2880"/>
      </p:guideLst>
    </p:cSldViewPr>
  </p:slideViewPr>
  <p:notesTextViewPr>
    <p:cViewPr>
      <p:scale>
        <a:sx n="1" d="1"/>
        <a:sy n="1" d="1"/>
      </p:scale>
      <p:origin x="0" y="2904"/>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tableStyles" Target="tableStyles.xml"/><Relationship Id="rId21" Type="http://schemas.openxmlformats.org/officeDocument/2006/relationships/slide" Target="slides/slide18.xml"/><Relationship Id="rId34" Type="http://schemas.openxmlformats.org/officeDocument/2006/relationships/notesMaster" Target="notesMasters/notesMaster1.xml"/><Relationship Id="rId42" Type="http://schemas.openxmlformats.org/officeDocument/2006/relationships/customXml" Target="../customXml/item3.xml"/><Relationship Id="rId7" Type="http://schemas.openxmlformats.org/officeDocument/2006/relationships/slide" Target="slides/slide4.xml"/><Relationship Id="rId20" Type="http://schemas.openxmlformats.org/officeDocument/2006/relationships/slide" Target="slides/slide17.xml"/><Relationship Id="rId29" Type="http://schemas.openxmlformats.org/officeDocument/2006/relationships/slide" Target="slides/slide26.xml"/><Relationship Id="rId2" Type="http://schemas.openxmlformats.org/officeDocument/2006/relationships/slideMaster" Target="slideMasters/slideMaster2.xml"/><Relationship Id="rId16" Type="http://schemas.openxmlformats.org/officeDocument/2006/relationships/slide" Target="slides/slide13.xml"/><Relationship Id="rId41" Type="http://schemas.openxmlformats.org/officeDocument/2006/relationships/customXml" Target="../customXml/item2.xml"/><Relationship Id="rId24" Type="http://schemas.openxmlformats.org/officeDocument/2006/relationships/slide" Target="slides/slide21.xml"/><Relationship Id="rId1" Type="http://schemas.openxmlformats.org/officeDocument/2006/relationships/slideMaster" Target="slideMasters/slideMaster1.xml"/><Relationship Id="rId32" Type="http://schemas.openxmlformats.org/officeDocument/2006/relationships/slide" Target="slides/slide29.xml"/><Relationship Id="rId6" Type="http://schemas.openxmlformats.org/officeDocument/2006/relationships/slide" Target="slides/slide3.xml"/><Relationship Id="rId11" Type="http://schemas.openxmlformats.org/officeDocument/2006/relationships/slide" Target="slides/slide8.xml"/><Relationship Id="rId37" Type="http://schemas.openxmlformats.org/officeDocument/2006/relationships/viewProps" Target="viewProps.xml"/><Relationship Id="rId40" Type="http://schemas.openxmlformats.org/officeDocument/2006/relationships/customXml" Target="../customXml/item1.xml"/><Relationship Id="rId23" Type="http://schemas.openxmlformats.org/officeDocument/2006/relationships/slide" Target="slides/slide20.xml"/><Relationship Id="rId28" Type="http://schemas.openxmlformats.org/officeDocument/2006/relationships/slide" Target="slides/slide25.xml"/><Relationship Id="rId5" Type="http://schemas.openxmlformats.org/officeDocument/2006/relationships/slide" Target="slides/slide2.xml"/><Relationship Id="rId36" Type="http://schemas.openxmlformats.org/officeDocument/2006/relationships/presProps" Target="presProps.xml"/><Relationship Id="rId15" Type="http://schemas.openxmlformats.org/officeDocument/2006/relationships/slide" Target="slides/slide12.xml"/><Relationship Id="rId31" Type="http://schemas.openxmlformats.org/officeDocument/2006/relationships/slide" Target="slides/slide28.xml"/><Relationship Id="rId10" Type="http://schemas.openxmlformats.org/officeDocument/2006/relationships/slide" Target="slides/slide7.xml"/><Relationship Id="rId19" Type="http://schemas.openxmlformats.org/officeDocument/2006/relationships/slide" Target="slides/slide16.xml"/><Relationship Id="rId22" Type="http://schemas.openxmlformats.org/officeDocument/2006/relationships/slide" Target="slides/slide19.xml"/><Relationship Id="rId27" Type="http://schemas.openxmlformats.org/officeDocument/2006/relationships/slide" Target="slides/slide24.xml"/><Relationship Id="rId4" Type="http://schemas.openxmlformats.org/officeDocument/2006/relationships/slide" Target="slides/slide1.xml"/><Relationship Id="rId30" Type="http://schemas.openxmlformats.org/officeDocument/2006/relationships/slide" Target="slides/slide27.xml"/><Relationship Id="rId9" Type="http://schemas.openxmlformats.org/officeDocument/2006/relationships/slide" Target="slides/slide6.xml"/><Relationship Id="rId35" Type="http://schemas.openxmlformats.org/officeDocument/2006/relationships/printerSettings" Target="printerSettings/printerSettings1.bin"/><Relationship Id="rId14" Type="http://schemas.openxmlformats.org/officeDocument/2006/relationships/slide" Target="slides/slide11.xml"/><Relationship Id="rId8" Type="http://schemas.openxmlformats.org/officeDocument/2006/relationships/slide" Target="slides/slide5.xml"/><Relationship Id="rId3" Type="http://schemas.openxmlformats.org/officeDocument/2006/relationships/slideMaster" Target="slideMasters/slideMaster3.xml"/><Relationship Id="rId25" Type="http://schemas.openxmlformats.org/officeDocument/2006/relationships/slide" Target="slides/slide22.xml"/><Relationship Id="rId33" Type="http://schemas.openxmlformats.org/officeDocument/2006/relationships/slide" Target="slides/slide30.xml"/><Relationship Id="rId12" Type="http://schemas.openxmlformats.org/officeDocument/2006/relationships/slide" Target="slides/slide9.xml"/><Relationship Id="rId17" Type="http://schemas.openxmlformats.org/officeDocument/2006/relationships/slide" Target="slides/slide14.xml"/><Relationship Id="rId38"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476905744"/>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Google Shape;226;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7" name="Google Shape;227;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In Opening, students work with the Engagement Text: “It’s Raining</a:t>
            </a:r>
            <a:r>
              <a:rPr lang="en" sz="1200" dirty="0" smtClean="0">
                <a:latin typeface="Calibri"/>
                <a:ea typeface="Calibri"/>
                <a:cs typeface="Calibri"/>
                <a:sym typeface="Calibri"/>
              </a:rPr>
              <a:t>!” </a:t>
            </a:r>
            <a:r>
              <a:rPr lang="en" sz="1200" dirty="0">
                <a:latin typeface="Calibri"/>
                <a:ea typeface="Calibri"/>
                <a:cs typeface="Calibri"/>
                <a:sym typeface="Calibri"/>
              </a:rPr>
              <a:t>This text serves to pique students’ interest about the </a:t>
            </a:r>
            <a:r>
              <a:rPr lang="en" sz="1200" b="1" dirty="0">
                <a:latin typeface="Calibri"/>
                <a:ea typeface="Calibri"/>
                <a:cs typeface="Calibri"/>
                <a:sym typeface="Calibri"/>
              </a:rPr>
              <a:t>Decodable Reader, “Solid, Liquid, or Vapor,” </a:t>
            </a:r>
            <a:r>
              <a:rPr lang="en" sz="1200" dirty="0">
                <a:latin typeface="Calibri"/>
                <a:ea typeface="Calibri"/>
                <a:cs typeface="Calibri"/>
                <a:sym typeface="Calibri"/>
              </a:rPr>
              <a:t>introduced in Work Time, by incorporating the topic and some words from this cycle into an engaging read-aloud.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Although the K–2 Skills Block focuses primarily on RF standards, comprehension is an integral part of reading development. Leading a brief discussion after the read-aloud connects students to key ideas, details, and vocabulary contained within it. Because these questions likely cause the Opening to take longer than 5 minutes, they are optional. Consider adjusting differentiated small group instruction time accordingly to accommodate the extended Opening.</a:t>
            </a:r>
            <a:endParaRPr sz="1200" dirty="0">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704344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5"/>
        <p:cNvGrpSpPr/>
        <p:nvPr/>
      </p:nvGrpSpPr>
      <p:grpSpPr>
        <a:xfrm>
          <a:off x="0" y="0"/>
          <a:ext cx="0" cy="0"/>
          <a:chOff x="0" y="0"/>
          <a:chExt cx="0" cy="0"/>
        </a:xfrm>
      </p:grpSpPr>
      <p:sp>
        <p:nvSpPr>
          <p:cNvPr id="286" name="Google Shape;286;g4bca408a39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7" name="Google Shape;287;g4bca408a39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a:t>
            </a:r>
            <a:r>
              <a:rPr lang="en" sz="1200" b="1" dirty="0">
                <a:solidFill>
                  <a:schemeClr val="dk1"/>
                </a:solidFill>
                <a:highlight>
                  <a:schemeClr val="lt1"/>
                </a:highlight>
                <a:latin typeface="Calibri"/>
                <a:ea typeface="Calibri"/>
                <a:cs typeface="Calibri"/>
                <a:sym typeface="Calibri"/>
              </a:rPr>
              <a:t> </a:t>
            </a:r>
            <a:r>
              <a:rPr lang="en" sz="1200" b="1" dirty="0">
                <a:latin typeface="Calibri" panose="020F0502020204030204" pitchFamily="34" charset="0"/>
                <a:sym typeface="Calibri"/>
              </a:rPr>
              <a:t>see slide 7</a:t>
            </a:r>
            <a:endParaRPr sz="1200" b="1" dirty="0">
              <a:latin typeface="Calibri" panose="020F0502020204030204" pitchFamily="34" charset="0"/>
              <a:sym typeface="Calibri"/>
            </a:endParaRPr>
          </a:p>
          <a:p>
            <a:pPr marL="0" lvl="0" indent="0" algn="l" rtl="0">
              <a:spcBef>
                <a:spcPts val="0"/>
              </a:spcBef>
              <a:spcAft>
                <a:spcPts val="0"/>
              </a:spcAft>
              <a:buClr>
                <a:schemeClr val="dk1"/>
              </a:buClr>
              <a:buSzPts val="1100"/>
              <a:buFont typeface="Arial"/>
              <a:buNone/>
            </a:pPr>
            <a:r>
              <a:rPr lang="en" sz="1200" b="1" dirty="0">
                <a:latin typeface="Calibri" panose="020F0502020204030204" pitchFamily="34" charset="0"/>
                <a:sym typeface="Calibri"/>
              </a:rPr>
              <a:t>Grouping: Whole Group</a:t>
            </a:r>
            <a:endParaRPr sz="1200" b="1" dirty="0">
              <a:latin typeface="Calibri" panose="020F0502020204030204" pitchFamily="34" charset="0"/>
              <a:sym typeface="Calibri"/>
            </a:endParaRPr>
          </a:p>
          <a:p>
            <a:pPr marL="0" lvl="0" indent="0" algn="l" rtl="0">
              <a:spcBef>
                <a:spcPts val="0"/>
              </a:spcBef>
              <a:spcAft>
                <a:spcPts val="0"/>
              </a:spcAft>
              <a:buClr>
                <a:schemeClr val="dk1"/>
              </a:buClr>
              <a:buSzPts val="1100"/>
              <a:buFont typeface="Arial"/>
              <a:buNone/>
            </a:pPr>
            <a:endParaRPr sz="1200" dirty="0">
              <a:latin typeface="Calibri" panose="020F0502020204030204" pitchFamily="34" charset="0"/>
              <a:sym typeface="Calibri"/>
            </a:endParaRPr>
          </a:p>
          <a:p>
            <a:pPr marL="0" lvl="0" indent="0" algn="l" rtl="0">
              <a:spcBef>
                <a:spcPts val="0"/>
              </a:spcBef>
              <a:spcAft>
                <a:spcPts val="0"/>
              </a:spcAft>
              <a:buClr>
                <a:schemeClr val="dk1"/>
              </a:buClr>
              <a:buSzPts val="1100"/>
              <a:buFont typeface="Arial"/>
              <a:buNone/>
            </a:pPr>
            <a:r>
              <a:rPr lang="en" sz="1200" dirty="0">
                <a:latin typeface="Calibri" panose="020F0502020204030204" pitchFamily="34" charset="0"/>
                <a:sym typeface="Calibri"/>
              </a:rPr>
              <a:t>Teaching Notes: </a:t>
            </a:r>
            <a:endParaRPr sz="1200" dirty="0">
              <a:latin typeface="Calibri" panose="020F0502020204030204" pitchFamily="34" charset="0"/>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4 of 4 Engagement Text slides </a:t>
            </a:r>
            <a:endParaRPr sz="1200" dirty="0">
              <a:latin typeface="Calibri" panose="020F0502020204030204" pitchFamily="34" charset="0"/>
              <a:sym typeface="Calibri"/>
            </a:endParaRPr>
          </a:p>
          <a:p>
            <a:pPr marL="0" lvl="0" indent="0" algn="l" rtl="0">
              <a:spcBef>
                <a:spcPts val="0"/>
              </a:spcBef>
              <a:spcAft>
                <a:spcPts val="0"/>
              </a:spcAft>
              <a:buClr>
                <a:schemeClr val="dk1"/>
              </a:buClr>
              <a:buSzPts val="1100"/>
              <a:buFont typeface="Arial"/>
              <a:buNone/>
            </a:pPr>
            <a:endParaRPr sz="1200" dirty="0">
              <a:latin typeface="Calibri" panose="020F0502020204030204" pitchFamily="34" charset="0"/>
              <a:sym typeface="Calibri"/>
            </a:endParaRPr>
          </a:p>
          <a:p>
            <a:pPr marL="0" lvl="0" indent="0" algn="l" rtl="0">
              <a:spcBef>
                <a:spcPts val="0"/>
              </a:spcBef>
              <a:spcAft>
                <a:spcPts val="0"/>
              </a:spcAft>
              <a:buClr>
                <a:schemeClr val="dk1"/>
              </a:buClr>
              <a:buSzPts val="1100"/>
              <a:buFont typeface="Arial"/>
              <a:buNone/>
            </a:pPr>
            <a:r>
              <a:rPr lang="en" sz="1200" dirty="0">
                <a:latin typeface="Calibri" panose="020F0502020204030204" pitchFamily="34" charset="0"/>
                <a:sym typeface="Calibri"/>
              </a:rPr>
              <a:t>Teacher Actions: </a:t>
            </a:r>
            <a:r>
              <a:rPr lang="en" sz="1200" dirty="0" smtClean="0">
                <a:latin typeface="Calibri" panose="020F0502020204030204" pitchFamily="34" charset="0"/>
                <a:sym typeface="Calibri"/>
              </a:rPr>
              <a:t>None</a:t>
            </a:r>
            <a:r>
              <a:rPr lang="en-US" sz="1200" dirty="0" smtClean="0">
                <a:latin typeface="Calibri" panose="020F0502020204030204" pitchFamily="34" charset="0"/>
                <a:sym typeface="Calibri"/>
              </a:rPr>
              <a:t>.</a:t>
            </a:r>
            <a:endParaRPr sz="1200" dirty="0">
              <a:latin typeface="Calibri" panose="020F0502020204030204" pitchFamily="34" charset="0"/>
              <a:sym typeface="Calibri"/>
            </a:endParaRPr>
          </a:p>
          <a:p>
            <a:pPr marL="0" lvl="0" indent="0" algn="l" rtl="0">
              <a:spcBef>
                <a:spcPts val="0"/>
              </a:spcBef>
              <a:spcAft>
                <a:spcPts val="0"/>
              </a:spcAft>
              <a:buClr>
                <a:schemeClr val="dk1"/>
              </a:buClr>
              <a:buSzPts val="1100"/>
              <a:buFont typeface="Arial"/>
              <a:buNone/>
            </a:pPr>
            <a:endParaRPr sz="1200" dirty="0">
              <a:latin typeface="Calibri" panose="020F0502020204030204" pitchFamily="34" charset="0"/>
              <a:sym typeface="Calibri"/>
            </a:endParaRPr>
          </a:p>
          <a:p>
            <a:pPr marL="0" lvl="0" indent="0" algn="l" rtl="0">
              <a:spcBef>
                <a:spcPts val="0"/>
              </a:spcBef>
              <a:spcAft>
                <a:spcPts val="0"/>
              </a:spcAft>
              <a:buClr>
                <a:schemeClr val="dk1"/>
              </a:buClr>
              <a:buSzPts val="1100"/>
              <a:buFont typeface="Arial"/>
              <a:buNone/>
            </a:pPr>
            <a:r>
              <a:rPr lang="en" sz="1200" dirty="0">
                <a:latin typeface="Calibri" panose="020F0502020204030204" pitchFamily="34" charset="0"/>
                <a:sym typeface="Calibri"/>
              </a:rPr>
              <a:t>Student Look-fors/Listen-fors: </a:t>
            </a:r>
            <a:r>
              <a:rPr lang="en" sz="1200" dirty="0" smtClean="0">
                <a:latin typeface="Calibri" panose="020F0502020204030204" pitchFamily="34" charset="0"/>
                <a:sym typeface="Calibri"/>
              </a:rPr>
              <a:t>None</a:t>
            </a:r>
            <a:r>
              <a:rPr lang="en-US" sz="1200" dirty="0" smtClean="0">
                <a:latin typeface="Calibri" panose="020F0502020204030204" pitchFamily="34" charset="0"/>
                <a:sym typeface="Calibri"/>
              </a:rPr>
              <a:t>.</a:t>
            </a:r>
            <a:r>
              <a:rPr lang="en" sz="1200" dirty="0" smtClean="0">
                <a:latin typeface="Calibri" panose="020F0502020204030204" pitchFamily="34" charset="0"/>
                <a:sym typeface="Calibri"/>
              </a:rPr>
              <a:t> </a:t>
            </a:r>
            <a:endParaRPr sz="1200" dirty="0">
              <a:latin typeface="Calibri" panose="020F0502020204030204" pitchFamily="34" charset="0"/>
              <a:sym typeface="Calibri"/>
            </a:endParaRPr>
          </a:p>
          <a:p>
            <a:pPr marL="1106481" lvl="0" indent="-98508" algn="l" rtl="0">
              <a:spcBef>
                <a:spcPts val="0"/>
              </a:spcBef>
              <a:spcAft>
                <a:spcPts val="0"/>
              </a:spcAft>
              <a:buClr>
                <a:schemeClr val="dk1"/>
              </a:buClr>
              <a:buSzPts val="1100"/>
              <a:buFont typeface="Arial"/>
              <a:buNone/>
            </a:pPr>
            <a:endParaRPr sz="1200" dirty="0">
              <a:latin typeface="Calibri" panose="020F0502020204030204" pitchFamily="34" charset="0"/>
              <a:sym typeface="Calibri"/>
            </a:endParaRPr>
          </a:p>
          <a:p>
            <a:pPr marL="0" lvl="0" indent="0" algn="l" rtl="0">
              <a:spcBef>
                <a:spcPts val="0"/>
              </a:spcBef>
              <a:spcAft>
                <a:spcPts val="0"/>
              </a:spcAft>
              <a:buClr>
                <a:schemeClr val="dk1"/>
              </a:buClr>
              <a:buSzPts val="1100"/>
              <a:buFont typeface="Arial"/>
              <a:buNone/>
            </a:pPr>
            <a:r>
              <a:rPr lang="en" sz="1200" dirty="0">
                <a:latin typeface="Calibri" panose="020F0502020204030204" pitchFamily="34" charset="0"/>
                <a:sym typeface="Calibri"/>
              </a:rPr>
              <a:t>Student Supports/Meeting Student Needs: </a:t>
            </a:r>
            <a:r>
              <a:rPr lang="en" sz="1200" dirty="0" smtClean="0">
                <a:latin typeface="Calibri" panose="020F0502020204030204" pitchFamily="34" charset="0"/>
                <a:sym typeface="Calibri"/>
              </a:rPr>
              <a:t>None</a:t>
            </a:r>
            <a:r>
              <a:rPr lang="en-US" sz="1200" dirty="0" smtClean="0">
                <a:latin typeface="Calibri" panose="020F0502020204030204" pitchFamily="34" charset="0"/>
                <a:sym typeface="Calibri"/>
              </a:rPr>
              <a:t>.</a:t>
            </a:r>
            <a:endParaRPr sz="1200" dirty="0">
              <a:latin typeface="Calibri" panose="020F0502020204030204" pitchFamily="34" charset="0"/>
              <a:sym typeface="Calibri"/>
            </a:endParaRPr>
          </a:p>
          <a:p>
            <a:pPr marL="457200" lvl="0" indent="0" algn="l" rtl="0">
              <a:spcBef>
                <a:spcPts val="0"/>
              </a:spcBef>
              <a:spcAft>
                <a:spcPts val="0"/>
              </a:spcAft>
              <a:buClr>
                <a:schemeClr val="dk1"/>
              </a:buClr>
              <a:buSzPts val="1100"/>
              <a:buFont typeface="Arial"/>
              <a:buNone/>
            </a:pPr>
            <a:endParaRPr sz="1200" dirty="0">
              <a:solidFill>
                <a:srgbClr val="333333"/>
              </a:solidFill>
              <a:highlight>
                <a:schemeClr val="lt1"/>
              </a:highlight>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dirty="0">
              <a:solidFill>
                <a:schemeClr val="dk1"/>
              </a:solidFill>
            </a:endParaRPr>
          </a:p>
          <a:p>
            <a:pPr marL="0" lvl="0" indent="0" algn="l" rtl="0">
              <a:spcBef>
                <a:spcPts val="0"/>
              </a:spcBef>
              <a:spcAft>
                <a:spcPts val="0"/>
              </a:spcAft>
              <a:buClr>
                <a:schemeClr val="dk1"/>
              </a:buClr>
              <a:buSzPts val="1100"/>
              <a:buFont typeface="Arial"/>
              <a:buNone/>
            </a:pPr>
            <a:endParaRPr dirty="0">
              <a:solidFill>
                <a:schemeClr val="dk1"/>
              </a:solidFill>
            </a:endParaRPr>
          </a:p>
          <a:p>
            <a:pPr marL="0" lvl="0" indent="0" algn="l" rtl="0">
              <a:spcBef>
                <a:spcPts val="0"/>
              </a:spcBef>
              <a:spcAft>
                <a:spcPts val="0"/>
              </a:spcAft>
              <a:buClr>
                <a:schemeClr val="dk1"/>
              </a:buClr>
              <a:buSzPts val="1100"/>
              <a:buFont typeface="Arial"/>
              <a:buNone/>
            </a:pPr>
            <a:endParaRPr dirty="0">
              <a:solidFill>
                <a:schemeClr val="dk1"/>
              </a:solidFill>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6225149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1"/>
        <p:cNvGrpSpPr/>
        <p:nvPr/>
      </p:nvGrpSpPr>
      <p:grpSpPr>
        <a:xfrm>
          <a:off x="0" y="0"/>
          <a:ext cx="0" cy="0"/>
          <a:chOff x="0" y="0"/>
          <a:chExt cx="0" cy="0"/>
        </a:xfrm>
      </p:grpSpPr>
      <p:sp>
        <p:nvSpPr>
          <p:cNvPr id="292" name="Google Shape;292;g3e2df8aa37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3" name="Google Shape;293;g3e2df8aa37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a:solidFill>
                  <a:schemeClr val="dk1"/>
                </a:solidFill>
                <a:latin typeface="Calibri"/>
                <a:ea typeface="Calibri"/>
                <a:cs typeface="Calibri"/>
                <a:sym typeface="Calibri"/>
              </a:rPr>
              <a:t>Suggested slide pacing: 5 - 8 minutes</a:t>
            </a: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Grouping: Whole Group</a:t>
            </a: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Ask comprehension questions.</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Actions: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Ask students comprehension questions for “It’s Raining!” </a:t>
            </a:r>
            <a:endParaRPr sz="120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Recall: </a:t>
            </a:r>
            <a:endParaRPr sz="1200">
              <a:solidFill>
                <a:schemeClr val="dk1"/>
              </a:solidFill>
              <a:latin typeface="Calibri"/>
              <a:ea typeface="Calibri"/>
              <a:cs typeface="Calibri"/>
              <a:sym typeface="Calibri"/>
            </a:endParaRPr>
          </a:p>
          <a:p>
            <a:pPr marL="1371600" lvl="2" indent="-304800" algn="l" rtl="0">
              <a:lnSpc>
                <a:spcPct val="115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a:t>
            </a:r>
            <a:r>
              <a:rPr lang="en" sz="1200" i="1">
                <a:solidFill>
                  <a:schemeClr val="dk1"/>
                </a:solidFill>
                <a:latin typeface="Calibri"/>
                <a:ea typeface="Calibri"/>
                <a:cs typeface="Calibri"/>
                <a:sym typeface="Calibri"/>
              </a:rPr>
              <a:t>What changes water to gas</a:t>
            </a:r>
            <a:r>
              <a:rPr lang="en" sz="1200">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heat</a:t>
            </a:r>
            <a:r>
              <a:rPr lang="en" sz="1200">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a:p>
            <a:pPr marL="1371600" lvl="2" indent="-304800" algn="l" rtl="0">
              <a:lnSpc>
                <a:spcPct val="115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a:t>
            </a:r>
            <a:r>
              <a:rPr lang="en" sz="1200" i="1">
                <a:solidFill>
                  <a:schemeClr val="dk1"/>
                </a:solidFill>
                <a:latin typeface="Calibri"/>
                <a:ea typeface="Calibri"/>
                <a:cs typeface="Calibri"/>
                <a:sym typeface="Calibri"/>
              </a:rPr>
              <a:t>What is the process called when water turns from a gas (or vapor) to a liquid?</a:t>
            </a:r>
            <a:r>
              <a:rPr lang="en" sz="1200">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condensation</a:t>
            </a:r>
            <a:r>
              <a:rPr lang="en" sz="1200">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Students answer comprehension questions about text.</a:t>
            </a:r>
            <a:endParaRPr sz="120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Supports/Meeting Student Needs: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Reread the portion of the text with the answer to the question as needed.</a:t>
            </a:r>
            <a:endParaRPr sz="120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a:latin typeface="Calibri"/>
              <a:ea typeface="Calibri"/>
              <a:cs typeface="Calibri"/>
              <a:sym typeface="Calibri"/>
            </a:endParaRPr>
          </a:p>
        </p:txBody>
      </p:sp>
    </p:spTree>
    <p:extLst>
      <p:ext uri="{BB962C8B-B14F-4D97-AF65-F5344CB8AC3E}">
        <p14:creationId xmlns:p14="http://schemas.microsoft.com/office/powerpoint/2010/main" val="190948124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7"/>
        <p:cNvGrpSpPr/>
        <p:nvPr/>
      </p:nvGrpSpPr>
      <p:grpSpPr>
        <a:xfrm>
          <a:off x="0" y="0"/>
          <a:ext cx="0" cy="0"/>
          <a:chOff x="0" y="0"/>
          <a:chExt cx="0" cy="0"/>
        </a:xfrm>
      </p:grpSpPr>
      <p:sp>
        <p:nvSpPr>
          <p:cNvPr id="298" name="Google Shape;298;g42b525c55a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9" name="Google Shape;299;g42b525c55a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3 - 5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Ask students comprehension questions focused on vocabulary and language.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Teaching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vocabulary and language comprehension questions about  “It’s Raining</a:t>
            </a:r>
            <a:r>
              <a:rPr lang="en" sz="1200" dirty="0" smtClean="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A cycle is a series of events that happens over and over again, in the same order What is the water cycle</a:t>
            </a:r>
            <a:r>
              <a:rPr lang="en" sz="1200" dirty="0">
                <a:solidFill>
                  <a:schemeClr val="dk1"/>
                </a:solidFill>
                <a:latin typeface="Calibri"/>
                <a:ea typeface="Calibri"/>
                <a:cs typeface="Calibri"/>
                <a:sym typeface="Calibri"/>
              </a:rPr>
              <a:t>?” (Answers will vary. Example: the way that water changes from one form to another and then back again)</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One form that water can take is ‘vapor.’ What do you think it means for liquid water to ‘</a:t>
            </a:r>
            <a:r>
              <a:rPr lang="en" sz="1200" i="1" dirty="0" smtClean="0">
                <a:solidFill>
                  <a:schemeClr val="dk1"/>
                </a:solidFill>
                <a:latin typeface="Calibri"/>
                <a:ea typeface="Calibri"/>
                <a:cs typeface="Calibri"/>
                <a:sym typeface="Calibri"/>
              </a:rPr>
              <a:t>evaporate</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turn into vapor</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answering the comprehension questions based on the story.</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need, reread portion of text with the information to answer the question.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latin typeface="Calibri"/>
              <a:ea typeface="Calibri"/>
              <a:cs typeface="Calibri"/>
              <a:sym typeface="Calibri"/>
            </a:endParaRPr>
          </a:p>
          <a:p>
            <a:pPr marL="0" lvl="0" indent="0" algn="l" rtl="0">
              <a:lnSpc>
                <a:spcPct val="100000"/>
              </a:lnSpc>
              <a:spcBef>
                <a:spcPts val="0"/>
              </a:spcBef>
              <a:spcAft>
                <a:spcPts val="0"/>
              </a:spcAft>
              <a:buNone/>
            </a:pPr>
            <a:endParaRPr sz="1200" b="1" dirty="0">
              <a:latin typeface="Calibri"/>
              <a:ea typeface="Calibri"/>
              <a:cs typeface="Calibri"/>
              <a:sym typeface="Calibri"/>
            </a:endParaRPr>
          </a:p>
          <a:p>
            <a:pPr marL="0" lvl="0" indent="0" algn="l" rtl="0">
              <a:lnSpc>
                <a:spcPct val="100000"/>
              </a:lnSpc>
              <a:spcBef>
                <a:spcPts val="0"/>
              </a:spcBef>
              <a:spcAft>
                <a:spcPts val="0"/>
              </a:spcAft>
              <a:buNone/>
            </a:pPr>
            <a:endParaRPr sz="1200" b="1" dirty="0">
              <a:latin typeface="Calibri"/>
              <a:ea typeface="Calibri"/>
              <a:cs typeface="Calibri"/>
              <a:sym typeface="Calibri"/>
            </a:endParaRPr>
          </a:p>
        </p:txBody>
      </p:sp>
    </p:spTree>
    <p:extLst>
      <p:ext uri="{BB962C8B-B14F-4D97-AF65-F5344CB8AC3E}">
        <p14:creationId xmlns:p14="http://schemas.microsoft.com/office/powerpoint/2010/main" val="17884428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3"/>
        <p:cNvGrpSpPr/>
        <p:nvPr/>
      </p:nvGrpSpPr>
      <p:grpSpPr>
        <a:xfrm>
          <a:off x="0" y="0"/>
          <a:ext cx="0" cy="0"/>
          <a:chOff x="0" y="0"/>
          <a:chExt cx="0" cy="0"/>
        </a:xfrm>
      </p:grpSpPr>
      <p:sp>
        <p:nvSpPr>
          <p:cNvPr id="304" name="Google Shape;304;g4bc83620f4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5" name="Google Shape;305;g4bc83620f4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3 - 5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Ask students comprehension questions focused on making inferences.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US" sz="1200" dirty="0" smtClean="0">
                <a:solidFill>
                  <a:schemeClr val="dk1"/>
                </a:solidFill>
                <a:latin typeface="Calibri"/>
                <a:ea typeface="Calibri"/>
                <a:cs typeface="Calibri"/>
                <a:sym typeface="Calibri"/>
              </a:rPr>
              <a:t>Ask: </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When </a:t>
            </a:r>
            <a:r>
              <a:rPr lang="en" sz="1200" i="1" dirty="0">
                <a:solidFill>
                  <a:schemeClr val="dk1"/>
                </a:solidFill>
                <a:latin typeface="Calibri"/>
                <a:ea typeface="Calibri"/>
                <a:cs typeface="Calibri"/>
                <a:sym typeface="Calibri"/>
              </a:rPr>
              <a:t>the mirror in your bathroom gets fogged up what do you think is happening? Why</a:t>
            </a:r>
            <a:r>
              <a:rPr lang="en" sz="1200" i="1" dirty="0" smtClean="0">
                <a:solidFill>
                  <a:schemeClr val="dk1"/>
                </a:solidFill>
                <a:latin typeface="Calibri"/>
                <a:ea typeface="Calibri"/>
                <a:cs typeface="Calibri"/>
                <a:sym typeface="Calibri"/>
              </a:rPr>
              <a:t>?</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(condensation; the mirror’s surface is colder than water vapor coming from the hot shower, so the water condenses on the mirror, like the water condenses on a cold glass of water)</a:t>
            </a: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answering the comprehension questions based on the story.</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need, reread portion of text with the information to answer the question.</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22149433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9"/>
        <p:cNvGrpSpPr/>
        <p:nvPr/>
      </p:nvGrpSpPr>
      <p:grpSpPr>
        <a:xfrm>
          <a:off x="0" y="0"/>
          <a:ext cx="0" cy="0"/>
          <a:chOff x="0" y="0"/>
          <a:chExt cx="0" cy="0"/>
        </a:xfrm>
      </p:grpSpPr>
      <p:sp>
        <p:nvSpPr>
          <p:cNvPr id="310" name="Google Shape;310;g3d951d6a5b_1_10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1" name="Google Shape;311;g3d951d6a5b_1_10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“The Wobble.”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going to be analyzing high-frequency words.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Explain that to “grapple” is to keep working at a problem, even if it takes a lot of work.  I like to work on crossword puzzles, but sometimes I have to grapple with an answer before I can figure it out.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Tap each beat (syllable) in the transition song with your fingers. Tap the pointer and middle finger of the right hand together against the same fingers in the left hand works well. Sing the song again, a little more slowly, inviting students to do the same and emphasizing each beat with the finger tapping. Feeling each “beat” in this way supports syllabication.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562923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5"/>
        <p:cNvGrpSpPr/>
        <p:nvPr/>
      </p:nvGrpSpPr>
      <p:grpSpPr>
        <a:xfrm>
          <a:off x="0" y="0"/>
          <a:ext cx="0" cy="0"/>
          <a:chOff x="0" y="0"/>
          <a:chExt cx="0" cy="0"/>
        </a:xfrm>
      </p:grpSpPr>
      <p:sp>
        <p:nvSpPr>
          <p:cNvPr id="316" name="Google Shape;316;g3d951d6a5b_1_1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7" name="Google Shape;317;g3d951d6a5b_1_1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learning targets for Work Time.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“Remember the transition song we just sang. Today we are going to learn read some high-frequency words. Some of these words we will know in a </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snap</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because those words ‘play </a:t>
            </a:r>
            <a:r>
              <a:rPr lang="en" sz="1200" i="1" dirty="0" smtClean="0">
                <a:solidFill>
                  <a:schemeClr val="dk1"/>
                </a:solidFill>
                <a:latin typeface="Calibri"/>
                <a:ea typeface="Calibri"/>
                <a:cs typeface="Calibri"/>
                <a:sym typeface="Calibri"/>
              </a:rPr>
              <a:t>fair</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and some words  are ‘trap words’ and ‘don’t play fair.’ That means that some of these words don’t allow us to use the sounds that we have learned. When we learn a word that “doesn’t play fair,’ we just have to remember it.”</a:t>
            </a:r>
            <a:endParaRPr sz="1200" i="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i="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Supports/Meeting Student Needs: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436294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2"/>
        <p:cNvGrpSpPr/>
        <p:nvPr/>
      </p:nvGrpSpPr>
      <p:grpSpPr>
        <a:xfrm>
          <a:off x="0" y="0"/>
          <a:ext cx="0" cy="0"/>
          <a:chOff x="0" y="0"/>
          <a:chExt cx="0" cy="0"/>
        </a:xfrm>
      </p:grpSpPr>
      <p:sp>
        <p:nvSpPr>
          <p:cNvPr id="323" name="Google Shape;323;g3cc42a962b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4" name="Google Shape;324;g3cc42a962b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5 - 10 minutes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adding a movement or signal for “snap” by snapping your fingers (or a similar movement) and “trapping” the “trap” words with your hands, but cupping and quickly clapping cupped palms together.  Students will enjoy added movement.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We know some words can be hard to read and spell because they don’t look and sound like they should. We say those words ‘don’t play fair.’ Today we’re going to look at words like this and figure out what makes them hard to read and spell.”</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Show students a list of </a:t>
            </a:r>
            <a:r>
              <a:rPr lang="en" sz="1200" b="1" dirty="0">
                <a:solidFill>
                  <a:schemeClr val="dk1"/>
                </a:solidFill>
                <a:latin typeface="Calibri"/>
                <a:ea typeface="Calibri"/>
                <a:cs typeface="Calibri"/>
                <a:sym typeface="Calibri"/>
              </a:rPr>
              <a:t>Snap or Trap Word Cards </a:t>
            </a:r>
            <a:r>
              <a:rPr lang="en" sz="1200" dirty="0">
                <a:solidFill>
                  <a:schemeClr val="dk1"/>
                </a:solidFill>
                <a:latin typeface="Calibri"/>
                <a:ea typeface="Calibri"/>
                <a:cs typeface="Calibri"/>
                <a:sym typeface="Calibri"/>
              </a:rPr>
              <a:t>or project slide/post on board (“everyday,” “everybody,” “we’re,” “you’re,” “people” “afternoon,” “snowflake”) and a </a:t>
            </a:r>
            <a:r>
              <a:rPr lang="en" sz="1200" b="1" dirty="0">
                <a:solidFill>
                  <a:schemeClr val="dk1"/>
                </a:solidFill>
                <a:latin typeface="Calibri"/>
                <a:ea typeface="Calibri"/>
                <a:cs typeface="Calibri"/>
                <a:sym typeface="Calibri"/>
              </a:rPr>
              <a:t>Snap or Trap T-chart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All of these words are high-frequency words, which means we see them a lot when we read and use them a lot when we spell. Some of them are regularly spelled; they ‘play fair.’ Some of them are irregularly spelled, so they ‘don’t play fair.’ We will figure out which ones should go in the Trap column (words that don’t play fair) and which ones go in the Snap column (words that do play fair)</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all the words aloud and then reread the word “somebody.”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Take a minute to think about this word and read it to yourself</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“Do you think this is a snap or trap word?”</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trap</a:t>
            </a:r>
            <a:r>
              <a:rPr lang="en" sz="1200" dirty="0" smtClean="0">
                <a:solidFill>
                  <a:schemeClr val="dk1"/>
                </a:solidFill>
                <a:latin typeface="Calibri"/>
                <a:ea typeface="Calibri"/>
                <a:cs typeface="Calibri"/>
                <a:sym typeface="Calibri"/>
              </a:rPr>
              <a:t>)</a:t>
            </a:r>
            <a:r>
              <a:rPr lang="en-US" sz="1200" baseline="0" dirty="0" smtClean="0">
                <a:solidFill>
                  <a:schemeClr val="dk1"/>
                </a:solidFill>
                <a:latin typeface="Calibri"/>
                <a:ea typeface="Calibri"/>
                <a:cs typeface="Calibri"/>
                <a:sym typeface="Calibri"/>
              </a:rPr>
              <a:t> </a:t>
            </a:r>
            <a:r>
              <a:rPr lang="en" sz="1200" i="1" dirty="0" smtClean="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And who would like to share why this is a trap word?” </a:t>
            </a:r>
            <a:r>
              <a:rPr lang="en" sz="1200"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because the /o/ and /u/ don’t sound like the short sound we know</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Add word to Trap column on T-chart.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steps with students until all words are identified as snap or trap.</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Add the newly introduced high frequency words to interactive word wall.</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Prompt students to read both lists of high-frequency words chorally.</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grappling with reading the high-frequency words with irregular spellings.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grapple with their knowledge of letter sounds to decide whether a high-frequency word is a snap or trap word.</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share their thinking when identifying words as snap or trap. This analysis will support future learning in morphology.</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2584177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9"/>
        <p:cNvGrpSpPr/>
        <p:nvPr/>
      </p:nvGrpSpPr>
      <p:grpSpPr>
        <a:xfrm>
          <a:off x="0" y="0"/>
          <a:ext cx="0" cy="0"/>
          <a:chOff x="0" y="0"/>
          <a:chExt cx="0" cy="0"/>
        </a:xfrm>
      </p:grpSpPr>
      <p:sp>
        <p:nvSpPr>
          <p:cNvPr id="330" name="Google Shape;330;g42d1f6f34d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1" name="Google Shape;331;g42d1f6f34d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16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Snap or Track T-chart </a:t>
            </a:r>
            <a:r>
              <a:rPr lang="en" sz="1200" dirty="0">
                <a:solidFill>
                  <a:schemeClr val="dk1"/>
                </a:solidFill>
                <a:latin typeface="Calibri"/>
                <a:ea typeface="Calibri"/>
                <a:cs typeface="Calibri"/>
                <a:sym typeface="Calibri"/>
              </a:rPr>
              <a:t>for Teacher Reference.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Supports/Meeting Student Needs: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3715404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7"/>
        <p:cNvGrpSpPr/>
        <p:nvPr/>
      </p:nvGrpSpPr>
      <p:grpSpPr>
        <a:xfrm>
          <a:off x="0" y="0"/>
          <a:ext cx="0" cy="0"/>
          <a:chOff x="0" y="0"/>
          <a:chExt cx="0" cy="0"/>
        </a:xfrm>
      </p:grpSpPr>
      <p:sp>
        <p:nvSpPr>
          <p:cNvPr id="338" name="Google Shape;338;g3d951d6a5b_1_1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9" name="Google Shape;339;g3d951d6a5b_1_1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“The More We Get </a:t>
            </a:r>
            <a:r>
              <a:rPr lang="en" sz="1200" dirty="0" smtClean="0">
                <a:solidFill>
                  <a:schemeClr val="dk1"/>
                </a:solidFill>
                <a:latin typeface="Calibri"/>
                <a:ea typeface="Calibri"/>
                <a:cs typeface="Calibri"/>
                <a:sym typeface="Calibri"/>
              </a:rPr>
              <a:t>Together</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going to be reading a story with new high-frequency words.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Tap each beat (syllable) in the transition song with your fingers. Tap the pointer and middle finger of the right hand together against the same fingers in the left hand works well. Sing the song again, a little more slowly, inviting students to do the same and emphasizing each beat with the finger tapping. Feeling each “beat” in this way supports syllabication.</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1514988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3"/>
        <p:cNvGrpSpPr/>
        <p:nvPr/>
      </p:nvGrpSpPr>
      <p:grpSpPr>
        <a:xfrm>
          <a:off x="0" y="0"/>
          <a:ext cx="0" cy="0"/>
          <a:chOff x="0" y="0"/>
          <a:chExt cx="0" cy="0"/>
        </a:xfrm>
      </p:grpSpPr>
      <p:sp>
        <p:nvSpPr>
          <p:cNvPr id="344" name="Google Shape;344;g3d951d6a5b_1_1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5" name="Google Shape;345;g3d951d6a5b_1_1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learning targets for Work Time.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“Remember the transition song we just sang. Today we are going to read a </a:t>
            </a:r>
            <a:r>
              <a:rPr lang="en" sz="1200" b="1" i="1" dirty="0">
                <a:solidFill>
                  <a:schemeClr val="dk1"/>
                </a:solidFill>
                <a:latin typeface="Calibri"/>
                <a:ea typeface="Calibri"/>
                <a:cs typeface="Calibri"/>
                <a:sym typeface="Calibri"/>
              </a:rPr>
              <a:t>decodable text “Solid, Liquid, or Vapor.’”</a:t>
            </a:r>
            <a:endParaRPr sz="1200" b="1" i="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i="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Supports/Meeting Student Needs: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Font typeface="Arial"/>
              <a:buNone/>
            </a:pPr>
            <a:endParaRPr sz="1200" dirty="0">
              <a:solidFill>
                <a:schemeClr val="dk1"/>
              </a:solidFill>
              <a:highlight>
                <a:srgbClr val="FFFFFF"/>
              </a:highlight>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889185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 name="Google Shape;233;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New Materials to Prepare in Advance: </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Enlarged Engagement Text: “It’s Raining!” (one to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Engagement Text: “Solid, Liquid, or Vapor” (one for teacher read-aloud)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Snap or Trap Word Cards </a:t>
            </a:r>
            <a:r>
              <a:rPr lang="en" sz="1200" dirty="0">
                <a:solidFill>
                  <a:schemeClr val="dk1"/>
                </a:solidFill>
                <a:latin typeface="Calibri"/>
                <a:ea typeface="Calibri"/>
                <a:cs typeface="Calibri"/>
                <a:sym typeface="Calibri"/>
              </a:rPr>
              <a:t>(Supporting Materials-</a:t>
            </a:r>
            <a:r>
              <a:rPr lang="en" sz="1200" b="1" dirty="0">
                <a:solidFill>
                  <a:schemeClr val="dk1"/>
                </a:solidFill>
                <a:latin typeface="Calibri"/>
                <a:ea typeface="Calibri"/>
                <a:cs typeface="Calibri"/>
                <a:sym typeface="Calibri"/>
              </a:rPr>
              <a:t>Teacher Guide</a:t>
            </a:r>
            <a:r>
              <a:rPr lang="en" sz="1200" dirty="0">
                <a:solidFill>
                  <a:schemeClr val="dk1"/>
                </a:solidFill>
                <a:latin typeface="Calibri"/>
                <a:ea typeface="Calibri"/>
                <a:cs typeface="Calibri"/>
                <a:sym typeface="Calibri"/>
              </a:rPr>
              <a:t>, or can be written on index cards)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Snap or Trap T-chart </a:t>
            </a:r>
            <a:r>
              <a:rPr lang="en" sz="1200" dirty="0">
                <a:solidFill>
                  <a:schemeClr val="dk1"/>
                </a:solidFill>
                <a:latin typeface="Calibri"/>
                <a:ea typeface="Calibri"/>
                <a:cs typeface="Calibri"/>
                <a:sym typeface="Calibri"/>
              </a:rPr>
              <a:t>(on board, chart paper or on slide if technology is available)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Enlarged Decodable Reader: “Solid, Liquid, or Vapor” </a:t>
            </a:r>
            <a:r>
              <a:rPr lang="en" sz="1200" dirty="0">
                <a:solidFill>
                  <a:schemeClr val="dk1"/>
                </a:solidFill>
                <a:latin typeface="Calibri"/>
                <a:ea typeface="Calibri"/>
                <a:cs typeface="Calibri"/>
                <a:sym typeface="Calibri"/>
              </a:rPr>
              <a:t>(one to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Decodable Reader: “Solid, Liquid, or Vapor” </a:t>
            </a:r>
            <a:r>
              <a:rPr lang="en" sz="1200" dirty="0">
                <a:solidFill>
                  <a:schemeClr val="dk1"/>
                </a:solidFill>
                <a:latin typeface="Calibri"/>
                <a:ea typeface="Calibri"/>
                <a:cs typeface="Calibri"/>
                <a:sym typeface="Calibri"/>
              </a:rPr>
              <a:t>(one per student, see Student Workbook)</a:t>
            </a:r>
            <a:endParaRPr sz="1200" dirty="0">
              <a:solidFill>
                <a:schemeClr val="dk1"/>
              </a:solidFill>
              <a:latin typeface="Calibri"/>
              <a:ea typeface="Calibri"/>
              <a:cs typeface="Calibri"/>
              <a:sym typeface="Calibri"/>
            </a:endParaRPr>
          </a:p>
          <a:p>
            <a:pPr marL="0" lvl="0" indent="0" algn="l" rtl="0">
              <a:spcBef>
                <a:spcPts val="1000"/>
              </a:spcBef>
              <a:spcAft>
                <a:spcPts val="0"/>
              </a:spcAft>
              <a:buClr>
                <a:srgbClr val="000000"/>
              </a:buClr>
              <a:buSzPts val="1100"/>
              <a:buFont typeface="Arial"/>
              <a:buNone/>
            </a:pPr>
            <a:endParaRPr lang="en" sz="1200" b="1" dirty="0" smtClean="0">
              <a:solidFill>
                <a:schemeClr val="dk1"/>
              </a:solidFill>
              <a:latin typeface="Calibri"/>
              <a:ea typeface="Calibri"/>
              <a:cs typeface="Calibri"/>
              <a:sym typeface="Calibri"/>
            </a:endParaRPr>
          </a:p>
          <a:p>
            <a:pPr marL="0" lvl="0" indent="0" algn="l" rtl="0">
              <a:spcBef>
                <a:spcPts val="1000"/>
              </a:spcBef>
              <a:spcAft>
                <a:spcPts val="0"/>
              </a:spcAft>
              <a:buClr>
                <a:srgbClr val="000000"/>
              </a:buClr>
              <a:buSzPts val="1100"/>
              <a:buFont typeface="Arial"/>
              <a:buNone/>
            </a:pPr>
            <a:r>
              <a:rPr lang="en" sz="1200" b="1" dirty="0" smtClean="0">
                <a:solidFill>
                  <a:schemeClr val="dk1"/>
                </a:solidFill>
                <a:latin typeface="Calibri"/>
                <a:ea typeface="Calibri"/>
                <a:cs typeface="Calibri"/>
                <a:sym typeface="Calibri"/>
              </a:rPr>
              <a:t>Materials </a:t>
            </a:r>
            <a:r>
              <a:rPr lang="en" sz="1200" b="1" dirty="0">
                <a:solidFill>
                  <a:schemeClr val="dk1"/>
                </a:solidFill>
                <a:latin typeface="Calibri"/>
                <a:ea typeface="Calibri"/>
                <a:cs typeface="Calibri"/>
                <a:sym typeface="Calibri"/>
              </a:rPr>
              <a:t>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Highlighters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Highlighter tape or highlighter for teacher (optional)</a:t>
            </a:r>
            <a:endParaRPr sz="1200" dirty="0">
              <a:solidFill>
                <a:schemeClr val="dk1"/>
              </a:solidFill>
              <a:latin typeface="Calibri"/>
              <a:ea typeface="Calibri"/>
              <a:cs typeface="Calibri"/>
              <a:sym typeface="Calibri"/>
            </a:endParaRPr>
          </a:p>
          <a:p>
            <a:pPr marL="0" lvl="0" indent="0" algn="l" rtl="0">
              <a:spcBef>
                <a:spcPts val="1000"/>
              </a:spcBef>
              <a:spcAft>
                <a:spcPts val="0"/>
              </a:spcAft>
              <a:buNone/>
            </a:pPr>
            <a:endParaRPr lang="en" sz="1200" b="1" dirty="0" smtClean="0">
              <a:solidFill>
                <a:schemeClr val="dk1"/>
              </a:solidFill>
              <a:latin typeface="Calibri"/>
              <a:ea typeface="Calibri"/>
              <a:cs typeface="Calibri"/>
              <a:sym typeface="Calibri"/>
            </a:endParaRPr>
          </a:p>
          <a:p>
            <a:pPr marL="0" lvl="0" indent="0" algn="l" rtl="0">
              <a:spcBef>
                <a:spcPts val="1000"/>
              </a:spcBef>
              <a:spcAft>
                <a:spcPts val="0"/>
              </a:spcAft>
              <a:buNone/>
            </a:pPr>
            <a:r>
              <a:rPr lang="en" sz="1200" b="1" dirty="0" smtClean="0">
                <a:solidFill>
                  <a:schemeClr val="dk1"/>
                </a:solidFill>
                <a:latin typeface="Calibri"/>
                <a:ea typeface="Calibri"/>
                <a:cs typeface="Calibri"/>
                <a:sym typeface="Calibri"/>
              </a:rPr>
              <a:t>Prepare </a:t>
            </a:r>
            <a:r>
              <a:rPr lang="en" sz="1200" b="1" dirty="0">
                <a:solidFill>
                  <a:schemeClr val="dk1"/>
                </a:solidFill>
                <a:latin typeface="Calibri"/>
                <a:ea typeface="Calibri"/>
                <a:cs typeface="Calibri"/>
                <a:sym typeface="Calibri"/>
              </a:rPr>
              <a:t>Classroom Systems for Active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Interactive Word Wall</a:t>
            </a:r>
            <a:r>
              <a:rPr lang="en" sz="1200" dirty="0">
                <a:solidFill>
                  <a:schemeClr val="dk1"/>
                </a:solidFill>
                <a:latin typeface="Calibri"/>
                <a:ea typeface="Calibri"/>
                <a:cs typeface="Calibri"/>
                <a:sym typeface="Calibri"/>
              </a:rPr>
              <a:t>: A place in the classroom where high-frequency words can be displayed. As high frequency words are introduced, they are regularly added to this wall.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partnerships for </a:t>
            </a:r>
            <a:r>
              <a:rPr lang="en" sz="1200" dirty="0" smtClean="0">
                <a:solidFill>
                  <a:schemeClr val="dk1"/>
                </a:solidFill>
                <a:latin typeface="Calibri"/>
                <a:ea typeface="Calibri"/>
                <a:cs typeface="Calibri"/>
                <a:sym typeface="Calibri"/>
              </a:rPr>
              <a:t>retelling</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100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6856500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0"/>
        <p:cNvGrpSpPr/>
        <p:nvPr/>
      </p:nvGrpSpPr>
      <p:grpSpPr>
        <a:xfrm>
          <a:off x="0" y="0"/>
          <a:ext cx="0" cy="0"/>
          <a:chOff x="0" y="0"/>
          <a:chExt cx="0" cy="0"/>
        </a:xfrm>
      </p:grpSpPr>
      <p:sp>
        <p:nvSpPr>
          <p:cNvPr id="351" name="Google Shape;351;g3cc42a962b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2" name="Google Shape;352;g3cc42a962b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lesson uses the “Partner Search and Read” instructional practice. You have the option to read the Enlarged Decodable Reader or use the slides in this lesson.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 great idea is to have students underline high-frequency words before they highlight. That way corrections can be made before the highlighting occurs.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Pairing students during the Decodable Reader routine provides support for those who need it and engages more proficient students to apply their knowledge to support a peer.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student helpers distribute the Decodable Readers and highlighters.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slide or cover of the physical copy of </a:t>
            </a:r>
            <a:r>
              <a:rPr lang="en" sz="1200" b="1" dirty="0">
                <a:solidFill>
                  <a:schemeClr val="dk1"/>
                </a:solidFill>
                <a:latin typeface="Calibri"/>
                <a:ea typeface="Calibri"/>
                <a:cs typeface="Calibri"/>
                <a:sym typeface="Calibri"/>
              </a:rPr>
              <a:t>Enlarged Decodable Reader: “Solid, Liquid, or </a:t>
            </a:r>
            <a:r>
              <a:rPr lang="en" sz="1200" b="1" dirty="0" smtClean="0">
                <a:solidFill>
                  <a:schemeClr val="dk1"/>
                </a:solidFill>
                <a:latin typeface="Calibri"/>
                <a:ea typeface="Calibri"/>
                <a:cs typeface="Calibri"/>
                <a:sym typeface="Calibri"/>
              </a:rPr>
              <a:t>Vapor</a:t>
            </a:r>
            <a:r>
              <a:rPr lang="en-US" sz="1200" b="1" dirty="0" smtClean="0">
                <a:solidFill>
                  <a:schemeClr val="dk1"/>
                </a:solidFill>
                <a:latin typeface="Calibri"/>
                <a:ea typeface="Calibri"/>
                <a:cs typeface="Calibri"/>
                <a:sym typeface="Calibri"/>
              </a:rPr>
              <a:t>.</a:t>
            </a:r>
            <a:r>
              <a:rPr lang="en" sz="1200" b="1" dirty="0" smtClean="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“First we read the text, ‘Solid, Liquid, or Vapor,’ together. Now we will read a related text with the same title. This text is filled with words that YOU can read! There are decodable words, and there are some words that don’t play fair, like ‘somebody.’”</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Draw  students’ attention to high-frequency words on the </a:t>
            </a:r>
            <a:r>
              <a:rPr lang="en" sz="1200" b="1" dirty="0">
                <a:solidFill>
                  <a:schemeClr val="dk1"/>
                </a:solidFill>
                <a:latin typeface="Calibri"/>
                <a:ea typeface="Calibri"/>
                <a:cs typeface="Calibri"/>
                <a:sym typeface="Calibri"/>
              </a:rPr>
              <a:t>Interactive Word Wall</a:t>
            </a:r>
            <a:r>
              <a:rPr lang="en" sz="1200" dirty="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Decodable Reader: “Solid, Liquid, or </a:t>
            </a:r>
            <a:r>
              <a:rPr lang="en" sz="1200" b="1" dirty="0" smtClean="0">
                <a:solidFill>
                  <a:schemeClr val="dk1"/>
                </a:solidFill>
                <a:latin typeface="Calibri"/>
                <a:ea typeface="Calibri"/>
                <a:cs typeface="Calibri"/>
                <a:sym typeface="Calibri"/>
              </a:rPr>
              <a:t>Vapor” </a:t>
            </a:r>
            <a:r>
              <a:rPr lang="en" sz="1200" dirty="0">
                <a:solidFill>
                  <a:schemeClr val="dk1"/>
                </a:solidFill>
                <a:latin typeface="Calibri"/>
                <a:ea typeface="Calibri"/>
                <a:cs typeface="Calibri"/>
                <a:sym typeface="Calibri"/>
              </a:rPr>
              <a:t>and highlighters to students.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Partners search for high-frequency words in the </a:t>
            </a:r>
            <a:r>
              <a:rPr lang="en" sz="1200" b="1" dirty="0">
                <a:solidFill>
                  <a:schemeClr val="dk1"/>
                </a:solidFill>
                <a:latin typeface="Calibri"/>
                <a:ea typeface="Calibri"/>
                <a:cs typeface="Calibri"/>
                <a:sym typeface="Calibri"/>
              </a:rPr>
              <a:t>Decodable Reader: “Solid, Liquid, or Vapor” </a:t>
            </a:r>
            <a:r>
              <a:rPr lang="en" sz="1200" dirty="0">
                <a:solidFill>
                  <a:schemeClr val="dk1"/>
                </a:solidFill>
                <a:latin typeface="Calibri"/>
                <a:ea typeface="Calibri"/>
                <a:cs typeface="Calibri"/>
                <a:sym typeface="Calibri"/>
              </a:rPr>
              <a:t>together and highlight in their own book.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support students in finding words, focusing especially on those words that “don’t play fair.”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read “Solid, Liquid, or Vapor” with a partner. Partners may take turns (by page or whole text), read in unison, or both.</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locating high-frequency words.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decoding words using what they know about spelling patterns and syllable types.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readers in the Partial Alphabetic phase have trouble finding the high-frequency words, consider allowing a reader in the Full or Consolidated Alphabetic phase to help them. Or consider asking them to find the beginning letter of the word instead of the whole word.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Pairing students during the Decodable Reader routine provides support for those who need it and engages more proficient students to apply their knowledge to support a peer.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Direct students to the </a:t>
            </a:r>
            <a:r>
              <a:rPr lang="en" sz="1200" b="1" dirty="0">
                <a:solidFill>
                  <a:schemeClr val="dk1"/>
                </a:solidFill>
                <a:latin typeface="Calibri"/>
                <a:ea typeface="Calibri"/>
                <a:cs typeface="Calibri"/>
                <a:sym typeface="Calibri"/>
              </a:rPr>
              <a:t>Interactive Word Wall </a:t>
            </a:r>
            <a:r>
              <a:rPr lang="en" sz="1200" dirty="0">
                <a:solidFill>
                  <a:schemeClr val="dk1"/>
                </a:solidFill>
                <a:latin typeface="Calibri"/>
                <a:ea typeface="Calibri"/>
                <a:cs typeface="Calibri"/>
                <a:sym typeface="Calibri"/>
              </a:rPr>
              <a:t>as needed for “trap” words that “don’t play fair.”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reading well above grade level, consider providing the engagement text for them to read.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reminding students of the Syllable Sleuth instructional practice as needed to decode multisyllabic words:</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Locate the vowels and put a dot under them.</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Look between the vowels to divide.</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Identify the syllable types and use that knowledge to decode each syllable.</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Blend the syllables to read the word.</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p>
        </p:txBody>
      </p:sp>
    </p:spTree>
    <p:extLst>
      <p:ext uri="{BB962C8B-B14F-4D97-AF65-F5344CB8AC3E}">
        <p14:creationId xmlns:p14="http://schemas.microsoft.com/office/powerpoint/2010/main" val="359464633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6"/>
        <p:cNvGrpSpPr/>
        <p:nvPr/>
      </p:nvGrpSpPr>
      <p:grpSpPr>
        <a:xfrm>
          <a:off x="0" y="0"/>
          <a:ext cx="0" cy="0"/>
          <a:chOff x="0" y="0"/>
          <a:chExt cx="0" cy="0"/>
        </a:xfrm>
      </p:grpSpPr>
      <p:sp>
        <p:nvSpPr>
          <p:cNvPr id="357" name="Google Shape;357;g3e7b0ff45e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8" name="Google Shape;358;g3e7b0ff45e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See slide 20</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r>
              <a:rPr lang="en" sz="1200" b="1" dirty="0">
                <a:solidFill>
                  <a:schemeClr val="dk1"/>
                </a:solidFill>
                <a:latin typeface="Calibri"/>
                <a:ea typeface="Calibri"/>
                <a:cs typeface="Calibri"/>
                <a:sym typeface="Calibri"/>
              </a:rPr>
              <a:t>Slide 2 of 5 of Decodable Reader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057461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3"/>
        <p:cNvGrpSpPr/>
        <p:nvPr/>
      </p:nvGrpSpPr>
      <p:grpSpPr>
        <a:xfrm>
          <a:off x="0" y="0"/>
          <a:ext cx="0" cy="0"/>
          <a:chOff x="0" y="0"/>
          <a:chExt cx="0" cy="0"/>
        </a:xfrm>
      </p:grpSpPr>
      <p:sp>
        <p:nvSpPr>
          <p:cNvPr id="364" name="Google Shape;364;g3e7b0ff45e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5" name="Google Shape;365;g3e7b0ff45e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20</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r>
              <a:rPr lang="en" sz="1200" b="1" dirty="0">
                <a:solidFill>
                  <a:schemeClr val="dk1"/>
                </a:solidFill>
                <a:latin typeface="Calibri"/>
                <a:ea typeface="Calibri"/>
                <a:cs typeface="Calibri"/>
                <a:sym typeface="Calibri"/>
              </a:rPr>
              <a:t>Slide 3 of 5 of Decodable Reader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dirty="0"/>
          </a:p>
        </p:txBody>
      </p:sp>
    </p:spTree>
    <p:extLst>
      <p:ext uri="{BB962C8B-B14F-4D97-AF65-F5344CB8AC3E}">
        <p14:creationId xmlns:p14="http://schemas.microsoft.com/office/powerpoint/2010/main" val="133147235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0"/>
        <p:cNvGrpSpPr/>
        <p:nvPr/>
      </p:nvGrpSpPr>
      <p:grpSpPr>
        <a:xfrm>
          <a:off x="0" y="0"/>
          <a:ext cx="0" cy="0"/>
          <a:chOff x="0" y="0"/>
          <a:chExt cx="0" cy="0"/>
        </a:xfrm>
      </p:grpSpPr>
      <p:sp>
        <p:nvSpPr>
          <p:cNvPr id="371" name="Google Shape;371;g3e7b0ff45e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2" name="Google Shape;372;g3e7b0ff45e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20</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r>
              <a:rPr lang="en" sz="1200" b="1" dirty="0">
                <a:solidFill>
                  <a:schemeClr val="dk1"/>
                </a:solidFill>
                <a:latin typeface="Calibri"/>
                <a:ea typeface="Calibri"/>
                <a:cs typeface="Calibri"/>
                <a:sym typeface="Calibri"/>
              </a:rPr>
              <a:t>Slide 4 of 5 of Decodable Reader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409887121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7"/>
        <p:cNvGrpSpPr/>
        <p:nvPr/>
      </p:nvGrpSpPr>
      <p:grpSpPr>
        <a:xfrm>
          <a:off x="0" y="0"/>
          <a:ext cx="0" cy="0"/>
          <a:chOff x="0" y="0"/>
          <a:chExt cx="0" cy="0"/>
        </a:xfrm>
      </p:grpSpPr>
      <p:sp>
        <p:nvSpPr>
          <p:cNvPr id="378" name="Google Shape;378;g3e7b0ff45e_0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9" name="Google Shape;379;g3e7b0ff45e_0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20</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r>
              <a:rPr lang="en" sz="1200" b="1" dirty="0">
                <a:solidFill>
                  <a:schemeClr val="dk1"/>
                </a:solidFill>
                <a:latin typeface="Calibri"/>
                <a:ea typeface="Calibri"/>
                <a:cs typeface="Calibri"/>
                <a:sym typeface="Calibri"/>
              </a:rPr>
              <a:t>Slide 5 of 5 of Decodable Reader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303037709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4"/>
        <p:cNvGrpSpPr/>
        <p:nvPr/>
      </p:nvGrpSpPr>
      <p:grpSpPr>
        <a:xfrm>
          <a:off x="0" y="0"/>
          <a:ext cx="0" cy="0"/>
          <a:chOff x="0" y="0"/>
          <a:chExt cx="0" cy="0"/>
        </a:xfrm>
      </p:grpSpPr>
      <p:sp>
        <p:nvSpPr>
          <p:cNvPr id="385" name="Google Shape;385;g473c041cd8_0_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6" name="Google Shape;386;g473c041cd8_0_8:notes"/>
          <p:cNvSpPr txBox="1">
            <a:spLocks noGrp="1"/>
          </p:cNvSpPr>
          <p:nvPr>
            <p:ph type="body" idx="1"/>
          </p:nvPr>
        </p:nvSpPr>
        <p:spPr>
          <a:xfrm>
            <a:off x="685800" y="4400550"/>
            <a:ext cx="5486400" cy="3600600"/>
          </a:xfrm>
          <a:prstGeom prst="rect">
            <a:avLst/>
          </a:prstGeom>
          <a:noFill/>
          <a:ln>
            <a:noFill/>
          </a:ln>
        </p:spPr>
        <p:txBody>
          <a:bodyPr spcFirstLastPara="1" wrap="square" lIns="91325" tIns="45650" rIns="91325" bIns="45650" anchor="t" anchorCtr="0">
            <a:noAutofit/>
          </a:bodyPr>
          <a:lstStyle/>
          <a:p>
            <a:pPr marL="0" marR="0" lvl="0" indent="0" algn="l" rtl="0">
              <a:spcBef>
                <a:spcPts val="0"/>
              </a:spcBef>
              <a:spcAft>
                <a:spcPts val="0"/>
              </a:spcAft>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2-3</a:t>
            </a:r>
            <a:r>
              <a:rPr lang="en" sz="1200" b="1" i="0" u="none" strike="noStrike" cap="none" dirty="0">
                <a:solidFill>
                  <a:schemeClr val="dk1"/>
                </a:solidFill>
                <a:latin typeface="Calibri"/>
                <a:ea typeface="Calibri"/>
                <a:cs typeface="Calibri"/>
                <a:sym typeface="Calibri"/>
              </a:rPr>
              <a:t> minutes</a:t>
            </a:r>
            <a:endParaRPr sz="1200" dirty="0">
              <a:latin typeface="Calibri"/>
              <a:ea typeface="Calibri"/>
              <a:cs typeface="Calibri"/>
              <a:sym typeface="Calibri"/>
            </a:endParaRPr>
          </a:p>
          <a:p>
            <a:pPr marL="901700" marR="0" lvl="2" indent="0" algn="l" rtl="0">
              <a:spcBef>
                <a:spcPts val="0"/>
              </a:spcBef>
              <a:spcAft>
                <a:spcPts val="0"/>
              </a:spcAft>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dirty="0">
                <a:latin typeface="Calibri"/>
                <a:ea typeface="Calibri"/>
                <a:cs typeface="Calibri"/>
                <a:sym typeface="Calibri"/>
              </a:rPr>
              <a:t>Teaching Notes</a:t>
            </a:r>
            <a:r>
              <a:rPr lang="en" sz="1200" i="0" u="none" strike="noStrike" cap="none" dirty="0">
                <a:solidFill>
                  <a:schemeClr val="dk1"/>
                </a:solidFill>
                <a:latin typeface="Calibri"/>
                <a:ea typeface="Calibri"/>
                <a:cs typeface="Calibri"/>
                <a:sym typeface="Calibri"/>
              </a:rPr>
              <a:t>:</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the Closing, students reflect on what it means to be an independent reader and how they can become increasingly more independent during whole group instruction and differentiated small group instruction. Consider asking one or more of the following questions to support students’ understanding of independence (encourage specificity in responses).</a:t>
            </a:r>
            <a:endParaRPr sz="1200" dirty="0">
              <a:solidFill>
                <a:schemeClr val="dk1"/>
              </a:solidFill>
              <a:latin typeface="Calibri"/>
              <a:ea typeface="Calibri"/>
              <a:cs typeface="Calibri"/>
              <a:sym typeface="Calibri"/>
            </a:endParaRPr>
          </a:p>
          <a:p>
            <a:pPr marL="1536700" marR="0" lvl="3" indent="-88900" algn="l" rtl="0">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i="0" u="none" strike="noStrike" cap="none" dirty="0">
                <a:solidFill>
                  <a:schemeClr val="dk1"/>
                </a:solidFill>
                <a:latin typeface="Calibri"/>
                <a:ea typeface="Calibri"/>
                <a:cs typeface="Calibri"/>
                <a:sym typeface="Calibri"/>
              </a:rPr>
              <a:t>Teacher </a:t>
            </a:r>
            <a:r>
              <a:rPr lang="en" sz="1200" dirty="0">
                <a:latin typeface="Calibri"/>
                <a:ea typeface="Calibri"/>
                <a:cs typeface="Calibri"/>
                <a:sym typeface="Calibri"/>
              </a:rPr>
              <a:t>A</a:t>
            </a:r>
            <a:r>
              <a:rPr lang="en" sz="1200" i="0" u="none" strike="noStrike" cap="none" dirty="0">
                <a:solidFill>
                  <a:schemeClr val="dk1"/>
                </a:solidFill>
                <a:latin typeface="Calibri"/>
                <a:ea typeface="Calibri"/>
                <a:cs typeface="Calibri"/>
                <a:sym typeface="Calibri"/>
              </a:rPr>
              <a:t>ctions:</a:t>
            </a:r>
            <a:endParaRPr sz="1200"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Invite students to reflect and share with a partner (or whole group). </a:t>
            </a:r>
            <a:endParaRPr sz="1200"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Ask: </a:t>
            </a:r>
            <a:r>
              <a:rPr lang="en" sz="1200" i="1" dirty="0">
                <a:latin typeface="Calibri"/>
                <a:ea typeface="Calibri"/>
                <a:cs typeface="Calibri"/>
                <a:sym typeface="Calibri"/>
              </a:rPr>
              <a:t>“What does it mean to be independent?” </a:t>
            </a:r>
            <a:r>
              <a:rPr lang="en" sz="1200" i="0" dirty="0">
                <a:latin typeface="Calibri"/>
                <a:ea typeface="Calibri"/>
                <a:cs typeface="Calibri"/>
                <a:sym typeface="Calibri"/>
              </a:rPr>
              <a:t>(examples: </a:t>
            </a:r>
            <a:r>
              <a:rPr lang="en" sz="1200" b="1" i="0" dirty="0">
                <a:latin typeface="Calibri"/>
                <a:ea typeface="Calibri"/>
                <a:cs typeface="Calibri"/>
                <a:sym typeface="Calibri"/>
              </a:rPr>
              <a:t>be able to do something on your own, be able to help myself with something</a:t>
            </a:r>
            <a:r>
              <a:rPr lang="en" sz="1200" i="0" dirty="0">
                <a:latin typeface="Calibri"/>
                <a:ea typeface="Calibri"/>
                <a:cs typeface="Calibri"/>
                <a:sym typeface="Calibri"/>
              </a:rPr>
              <a:t>) </a:t>
            </a:r>
            <a:r>
              <a:rPr lang="en" sz="1200" i="1" dirty="0">
                <a:latin typeface="Calibri"/>
                <a:ea typeface="Calibri"/>
                <a:cs typeface="Calibri"/>
                <a:sym typeface="Calibri"/>
              </a:rPr>
              <a:t>“What does it mean to be an independent reader?” </a:t>
            </a:r>
            <a:r>
              <a:rPr lang="en" sz="1200" i="0" dirty="0">
                <a:latin typeface="Calibri"/>
                <a:ea typeface="Calibri"/>
                <a:cs typeface="Calibri"/>
                <a:sym typeface="Calibri"/>
              </a:rPr>
              <a:t>(examples: </a:t>
            </a:r>
            <a:r>
              <a:rPr lang="en" sz="1200" b="1" i="0" dirty="0">
                <a:latin typeface="Calibri"/>
                <a:ea typeface="Calibri"/>
                <a:cs typeface="Calibri"/>
                <a:sym typeface="Calibri"/>
              </a:rPr>
              <a:t>have knowledge and skills to problem solve words, have “stamina” or the ability to stick with reading for an extended period of time, know your strengths and weaknesses</a:t>
            </a:r>
            <a:r>
              <a:rPr lang="en" sz="1200" i="0" dirty="0">
                <a:latin typeface="Calibri"/>
                <a:ea typeface="Calibri"/>
                <a:cs typeface="Calibri"/>
                <a:sym typeface="Calibri"/>
              </a:rPr>
              <a:t>)</a:t>
            </a:r>
            <a:endParaRPr sz="1200" b="1" i="0" dirty="0">
              <a:latin typeface="Calibri"/>
              <a:ea typeface="Calibri"/>
              <a:cs typeface="Calibri"/>
              <a:sym typeface="Calibri"/>
            </a:endParaRPr>
          </a:p>
          <a:p>
            <a:pPr marL="0" marR="0" lvl="3" indent="0" algn="l" rtl="0">
              <a:spcBef>
                <a:spcPts val="0"/>
              </a:spcBef>
              <a:spcAft>
                <a:spcPts val="0"/>
              </a:spcAft>
              <a:buClr>
                <a:schemeClr val="dk1"/>
              </a:buClr>
              <a:buSzPts val="1200"/>
              <a:buFont typeface="Arial"/>
              <a:buNone/>
            </a:pPr>
            <a:endParaRPr sz="1200" b="1"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Appropriate Responses include answers listed with questions or like responses.  Students are reflecting on what it means to be an independent reader.</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latin typeface="Calibri"/>
              <a:ea typeface="Calibri"/>
              <a:cs typeface="Calibri"/>
              <a:sym typeface="Calibri"/>
            </a:endParaRPr>
          </a:p>
          <a:p>
            <a:pPr marL="444500" marR="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need additional support organizing their ideas: Consider providing sentence frames. Examples:</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“One thing an independent reader has to be able to do is _____.”</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“As an independent reader, I can _____.”</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“I can show independence by _____.”</a:t>
            </a:r>
            <a:endParaRPr sz="1200" dirty="0">
              <a:solidFill>
                <a:schemeClr val="dk1"/>
              </a:solidFill>
              <a:latin typeface="Calibri"/>
              <a:ea typeface="Calibri"/>
              <a:cs typeface="Calibri"/>
              <a:sym typeface="Calibri"/>
            </a:endParaRPr>
          </a:p>
        </p:txBody>
      </p:sp>
      <p:sp>
        <p:nvSpPr>
          <p:cNvPr id="387" name="Google Shape;387;g473c041cd8_0_8:notes"/>
          <p:cNvSpPr txBox="1">
            <a:spLocks noGrp="1"/>
          </p:cNvSpPr>
          <p:nvPr>
            <p:ph type="ftr" idx="11"/>
          </p:nvPr>
        </p:nvSpPr>
        <p:spPr>
          <a:xfrm>
            <a:off x="0" y="8685214"/>
            <a:ext cx="2971800" cy="459000"/>
          </a:xfrm>
          <a:prstGeom prst="rect">
            <a:avLst/>
          </a:prstGeom>
          <a:noFill/>
          <a:ln>
            <a:noFill/>
          </a:ln>
        </p:spPr>
        <p:txBody>
          <a:bodyPr spcFirstLastPara="1" wrap="square" lIns="91325" tIns="45650" rIns="91325" bIns="45650"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88" name="Google Shape;388;g473c041cd8_0_8:notes"/>
          <p:cNvSpPr txBox="1">
            <a:spLocks noGrp="1"/>
          </p:cNvSpPr>
          <p:nvPr>
            <p:ph type="sldNum" idx="12"/>
          </p:nvPr>
        </p:nvSpPr>
        <p:spPr>
          <a:xfrm>
            <a:off x="3884613" y="8685214"/>
            <a:ext cx="2971800" cy="459000"/>
          </a:xfrm>
          <a:prstGeom prst="rect">
            <a:avLst/>
          </a:prstGeom>
          <a:noFill/>
          <a:ln>
            <a:noFill/>
          </a:ln>
        </p:spPr>
        <p:txBody>
          <a:bodyPr spcFirstLastPara="1" wrap="square" lIns="91325" tIns="45650" rIns="91325" bIns="4565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25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2650004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3"/>
        <p:cNvGrpSpPr/>
        <p:nvPr/>
      </p:nvGrpSpPr>
      <p:grpSpPr>
        <a:xfrm>
          <a:off x="0" y="0"/>
          <a:ext cx="0" cy="0"/>
          <a:chOff x="0" y="0"/>
          <a:chExt cx="0" cy="0"/>
        </a:xfrm>
      </p:grpSpPr>
      <p:sp>
        <p:nvSpPr>
          <p:cNvPr id="394" name="Google Shape;394;g3e7b0ff45e_0_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5" name="Google Shape;395;g3e7b0ff45e_0_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457200" lvl="1" indent="0" algn="l" rtl="0">
              <a:lnSpc>
                <a:spcPct val="100000"/>
              </a:lnSpc>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Song sung to the tune of “The Farmer and the Dell.”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about to practice reading words with spelling patterns and high frequency words from this cycle by either completing detective word work and/or reading the decodable story.</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0" indent="-156743"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0" indent="-98508"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7454291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9"/>
        <p:cNvGrpSpPr/>
        <p:nvPr/>
      </p:nvGrpSpPr>
      <p:grpSpPr>
        <a:xfrm>
          <a:off x="0" y="0"/>
          <a:ext cx="0" cy="0"/>
          <a:chOff x="0" y="0"/>
          <a:chExt cx="0" cy="0"/>
        </a:xfrm>
      </p:grpSpPr>
      <p:sp>
        <p:nvSpPr>
          <p:cNvPr id="400" name="Google Shape;400;g3e7b0ff45e_0_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1" name="Google Shape;401;g3e7b0ff45e_0_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 Explain that they are about to practice what they’ve learned. A decodable story is one in which students will learn to find the patterns and skills they have learned in reading and be able to read the stories on their own after considerable practice. The goal is that by using the decodable stories each day to practice skills they have learned, they will be able to read the stories on their own by the end of the week.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1164717" lvl="0"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3798666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6"/>
        <p:cNvGrpSpPr/>
        <p:nvPr/>
      </p:nvGrpSpPr>
      <p:grpSpPr>
        <a:xfrm>
          <a:off x="0" y="0"/>
          <a:ext cx="0" cy="0"/>
          <a:chOff x="0" y="0"/>
          <a:chExt cx="0" cy="0"/>
        </a:xfrm>
      </p:grpSpPr>
      <p:sp>
        <p:nvSpPr>
          <p:cNvPr id="407" name="Google Shape;407;g44ba0868e5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8" name="Google Shape;408;g44ba0868e5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Independent work time</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See </a:t>
            </a:r>
            <a:r>
              <a:rPr lang="en" sz="1200" b="1" dirty="0">
                <a:solidFill>
                  <a:schemeClr val="dk1"/>
                </a:solidFill>
                <a:latin typeface="Calibri"/>
                <a:ea typeface="Calibri"/>
                <a:cs typeface="Calibri"/>
                <a:sym typeface="Calibri"/>
              </a:rPr>
              <a:t>Resource Manual, Reading Foundations Skills Block </a:t>
            </a:r>
            <a:r>
              <a:rPr lang="en" sz="1200" dirty="0">
                <a:solidFill>
                  <a:schemeClr val="dk1"/>
                </a:solidFill>
                <a:latin typeface="Calibri"/>
                <a:ea typeface="Calibri"/>
                <a:cs typeface="Calibri"/>
                <a:sym typeface="Calibri"/>
              </a:rPr>
              <a:t>for more information on Independent and Small Group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routine for students to move to partner activities and which activity students will be assigned.  Three activities are suggested.  Activity choice and assignments are per teacher discretion.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Monitor partners as they work until students become familiar with working independent from teacher guidance.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Activity choices are described on slide.  If technology is unavailable, post or make copies of the activities and materials for student pairs assigned to the activity.  For example, the slide may be printed and copied and the activity choice cut apart,  Student pairs would be given assigned activity directions.  </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Distribute materials:</a:t>
            </a:r>
            <a:r>
              <a:rPr lang="en" sz="1200" b="1"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Copy per student of </a:t>
            </a:r>
            <a:r>
              <a:rPr lang="en" sz="1200" b="1" dirty="0">
                <a:solidFill>
                  <a:schemeClr val="dk1"/>
                </a:solidFill>
                <a:latin typeface="Calibri"/>
                <a:ea typeface="Calibri"/>
                <a:cs typeface="Calibri"/>
                <a:sym typeface="Calibri"/>
              </a:rPr>
              <a:t>“Solid, Liquid, or Vapor” decodable text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Partner and Independent Reading rotations</a:t>
            </a:r>
            <a:r>
              <a:rPr lang="en" sz="1200" b="1" dirty="0">
                <a:solidFill>
                  <a:schemeClr val="dk1"/>
                </a:solidFill>
                <a:latin typeface="Calibri"/>
                <a:ea typeface="Calibri"/>
                <a:cs typeface="Calibri"/>
                <a:sym typeface="Calibri"/>
              </a:rPr>
              <a:t>: Fluency Rubric</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Reader’s Toolbox, </a:t>
            </a:r>
            <a:r>
              <a:rPr lang="en" sz="1200" dirty="0">
                <a:solidFill>
                  <a:schemeClr val="dk1"/>
                </a:solidFill>
                <a:latin typeface="Calibri"/>
                <a:ea typeface="Calibri"/>
                <a:cs typeface="Calibri"/>
                <a:sym typeface="Calibri"/>
              </a:rPr>
              <a:t>anchor chart, etc. for student reference.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activities and instructions with students.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Assign activities based on student need for repeated practice and readiness for working with a partner, independent of teacher guidance.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the expectation is that they work as independently as possible and to ask another student pair working on the same activity for help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Monitor students working as needed until activities and independent work expectations become familiar.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working </a:t>
            </a:r>
            <a:r>
              <a:rPr lang="en-US" sz="1200" smtClean="0">
                <a:solidFill>
                  <a:schemeClr val="dk1"/>
                </a:solidFill>
                <a:latin typeface="Calibri"/>
                <a:ea typeface="Calibri"/>
                <a:cs typeface="Calibri"/>
                <a:sym typeface="Calibri"/>
              </a:rPr>
              <a:t>on </a:t>
            </a:r>
            <a:r>
              <a:rPr lang="en" sz="1200" smtClean="0">
                <a:solidFill>
                  <a:schemeClr val="dk1"/>
                </a:solidFill>
                <a:latin typeface="Calibri"/>
                <a:ea typeface="Calibri"/>
                <a:cs typeface="Calibri"/>
                <a:sym typeface="Calibri"/>
              </a:rPr>
              <a:t>assigned </a:t>
            </a:r>
            <a:r>
              <a:rPr lang="en" sz="1200" dirty="0">
                <a:solidFill>
                  <a:schemeClr val="dk1"/>
                </a:solidFill>
                <a:latin typeface="Calibri"/>
                <a:ea typeface="Calibri"/>
                <a:cs typeface="Calibri"/>
                <a:sym typeface="Calibri"/>
              </a:rPr>
              <a:t>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coding/marking  words correctly? (as assigned)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asking peers for assistance as needed before asking teacher?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reading fluently?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referring to the Reader’s Toolbox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referring to the </a:t>
            </a:r>
            <a:r>
              <a:rPr lang="en" sz="1200" b="1" dirty="0">
                <a:solidFill>
                  <a:schemeClr val="dk1"/>
                </a:solidFill>
                <a:latin typeface="Calibri"/>
                <a:ea typeface="Calibri"/>
                <a:cs typeface="Calibri"/>
                <a:sym typeface="Calibri"/>
              </a:rPr>
              <a:t>Fluency Rubric</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ask another student or group for help with the assigned activity before asking the teacher.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use the </a:t>
            </a:r>
            <a:r>
              <a:rPr lang="en" sz="1200" b="1" dirty="0">
                <a:solidFill>
                  <a:schemeClr val="dk1"/>
                </a:solidFill>
                <a:latin typeface="Calibri"/>
                <a:ea typeface="Calibri"/>
                <a:cs typeface="Calibri"/>
                <a:sym typeface="Calibri"/>
              </a:rPr>
              <a:t>Interactive Word Wall </a:t>
            </a:r>
            <a:r>
              <a:rPr lang="en" sz="1200" dirty="0">
                <a:solidFill>
                  <a:schemeClr val="dk1"/>
                </a:solidFill>
                <a:latin typeface="Calibri"/>
                <a:ea typeface="Calibri"/>
                <a:cs typeface="Calibri"/>
                <a:sym typeface="Calibri"/>
              </a:rPr>
              <a:t>and any anchor charts, etc. posted in the classroom that may be used as a reference during activity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assigning the engagement text for independent reading in place of or in addition to the decodable text.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Prompt students to use their “Reader’s Toolbox” tools as needed to decode words.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284962371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4"/>
        <p:cNvGrpSpPr/>
        <p:nvPr/>
      </p:nvGrpSpPr>
      <p:grpSpPr>
        <a:xfrm>
          <a:off x="0" y="0"/>
          <a:ext cx="0" cy="0"/>
          <a:chOff x="0" y="0"/>
          <a:chExt cx="0" cy="0"/>
        </a:xfrm>
      </p:grpSpPr>
      <p:sp>
        <p:nvSpPr>
          <p:cNvPr id="415" name="Google Shape;415;g4a6d5701f1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6" name="Google Shape;416;g4a6d5701f1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Pacing: see slide 28</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Suggested </a:t>
            </a:r>
            <a:r>
              <a:rPr lang="en" sz="1200" b="1" dirty="0">
                <a:solidFill>
                  <a:schemeClr val="dk1"/>
                </a:solidFill>
                <a:latin typeface="Calibri"/>
                <a:ea typeface="Calibri"/>
                <a:cs typeface="Calibri"/>
                <a:sym typeface="Calibri"/>
              </a:rPr>
              <a:t>Fluency Rubric </a:t>
            </a:r>
            <a:r>
              <a:rPr lang="en" sz="1200" dirty="0">
                <a:solidFill>
                  <a:schemeClr val="dk1"/>
                </a:solidFill>
                <a:latin typeface="Calibri"/>
                <a:ea typeface="Calibri"/>
                <a:cs typeface="Calibri"/>
                <a:sym typeface="Calibri"/>
              </a:rPr>
              <a:t>for refer</a:t>
            </a:r>
            <a:r>
              <a:rPr lang="en" sz="1200" dirty="0">
                <a:latin typeface="Calibri"/>
                <a:ea typeface="Calibri"/>
                <a:cs typeface="Calibri"/>
                <a:sym typeface="Calibri"/>
              </a:rPr>
              <a:t>ence as needed</a:t>
            </a:r>
            <a:r>
              <a:rPr lang="en" dirty="0"/>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525813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g3a30a3459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9" name="Google Shape;239;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lnSpc>
                <a:spcPct val="108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needed, watch the video “From Engagement Text to Decodables” to see how the instructional practices in this lesson look “in action.”</a:t>
            </a:r>
            <a:endParaRPr sz="1200" dirty="0">
              <a:solidFill>
                <a:schemeClr val="dk1"/>
              </a:solidFill>
              <a:latin typeface="Calibri"/>
              <a:ea typeface="Calibri"/>
              <a:cs typeface="Calibri"/>
              <a:sym typeface="Calibri"/>
            </a:endParaRPr>
          </a:p>
          <a:p>
            <a:pPr marL="457200" lvl="0" indent="-304800" algn="l" rtl="0">
              <a:lnSpc>
                <a:spcPct val="108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Preview the Engagement Text: “It’s Raining!”</a:t>
            </a:r>
            <a:endParaRPr sz="1200" dirty="0">
              <a:solidFill>
                <a:schemeClr val="dk1"/>
              </a:solidFill>
              <a:latin typeface="Calibri"/>
              <a:ea typeface="Calibri"/>
              <a:cs typeface="Calibri"/>
              <a:sym typeface="Calibri"/>
            </a:endParaRPr>
          </a:p>
          <a:p>
            <a:pPr marL="457200" lvl="0" indent="-304800" algn="l" rtl="0">
              <a:lnSpc>
                <a:spcPct val="108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a:t>
            </a:r>
            <a:r>
              <a:rPr lang="en" sz="1200" b="1" dirty="0">
                <a:solidFill>
                  <a:schemeClr val="dk1"/>
                </a:solidFill>
                <a:latin typeface="Calibri"/>
                <a:ea typeface="Calibri"/>
                <a:cs typeface="Calibri"/>
                <a:sym typeface="Calibri"/>
              </a:rPr>
              <a:t>Independent and Small Group Work guidance </a:t>
            </a:r>
            <a:r>
              <a:rPr lang="en" sz="1200"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Skills Block Resource Manual</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2361356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9"/>
        <p:cNvGrpSpPr/>
        <p:nvPr/>
      </p:nvGrpSpPr>
      <p:grpSpPr>
        <a:xfrm>
          <a:off x="0" y="0"/>
          <a:ext cx="0" cy="0"/>
          <a:chOff x="0" y="0"/>
          <a:chExt cx="0" cy="0"/>
        </a:xfrm>
      </p:grpSpPr>
      <p:sp>
        <p:nvSpPr>
          <p:cNvPr id="420" name="Google Shape;420;g4a6d5701f1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1" name="Google Shape;421;g4a6d5701f1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latin typeface="Calibri"/>
                <a:ea typeface="Calibri"/>
                <a:cs typeface="Calibri"/>
                <a:sym typeface="Calibri"/>
              </a:rPr>
              <a:t>Suggested Pacing: see slide 28</a:t>
            </a:r>
            <a:endParaRPr sz="1200" b="1"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Reader’s Toolbox for reference as needed.</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Teacher Actions: </a:t>
            </a:r>
            <a:r>
              <a:rPr lang="en" sz="1200" dirty="0" smtClean="0">
                <a:latin typeface="Calibri"/>
                <a:ea typeface="Calibri"/>
                <a:cs typeface="Calibri"/>
                <a:sym typeface="Calibri"/>
              </a:rPr>
              <a:t>None</a:t>
            </a:r>
            <a:r>
              <a:rPr lang="en-US" sz="1200" dirty="0" smtClean="0">
                <a:latin typeface="Calibri"/>
                <a:ea typeface="Calibri"/>
                <a:cs typeface="Calibri"/>
                <a:sym typeface="Calibri"/>
              </a:rPr>
              <a:t>.</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Student Look-fors/Listen-fors: </a:t>
            </a:r>
            <a:r>
              <a:rPr lang="en" sz="1200" dirty="0" smtClean="0">
                <a:latin typeface="Calibri"/>
                <a:ea typeface="Calibri"/>
                <a:cs typeface="Calibri"/>
                <a:sym typeface="Calibri"/>
              </a:rPr>
              <a:t>None</a:t>
            </a:r>
            <a:r>
              <a:rPr lang="en-US" sz="1200" dirty="0" smtClean="0">
                <a:latin typeface="Calibri"/>
                <a:ea typeface="Calibri"/>
                <a:cs typeface="Calibri"/>
                <a:sym typeface="Calibri"/>
              </a:rPr>
              <a:t>.</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Student Supports/Meeting Student Needs: </a:t>
            </a:r>
            <a:r>
              <a:rPr lang="en" sz="1200" dirty="0" smtClean="0">
                <a:latin typeface="Calibri"/>
                <a:ea typeface="Calibri"/>
                <a:cs typeface="Calibri"/>
                <a:sym typeface="Calibri"/>
              </a:rPr>
              <a:t>None</a:t>
            </a:r>
            <a:r>
              <a:rPr lang="en-US" sz="1200" dirty="0" smtClean="0">
                <a:latin typeface="Calibri"/>
                <a:ea typeface="Calibri"/>
                <a:cs typeface="Calibri"/>
                <a:sym typeface="Calibri"/>
              </a:rPr>
              <a:t>.</a:t>
            </a:r>
            <a:endParaRPr sz="1200" dirty="0">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None/>
            </a:pPr>
            <a:endParaRPr dirty="0"/>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598506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Google Shape;244;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5" name="Google Shape;245;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Building on Previous Work: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Ability to divide words by their syllable type. </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Ongoing Assessment: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Determine if students can read high frequency words and determine why the words are regularly or irregularly spelled.</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Determine if students can decode compound words.</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Key Vocabulary: </a:t>
            </a:r>
            <a:endParaRPr sz="1200">
              <a:solidFill>
                <a:schemeClr val="dk1"/>
              </a:solidFill>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a:latin typeface="Calibri"/>
                <a:ea typeface="Calibri"/>
                <a:cs typeface="Calibri"/>
                <a:sym typeface="Calibri"/>
              </a:rPr>
              <a:t>comprehension, grapple, responsibility, retelling (L)</a:t>
            </a:r>
            <a:endParaRPr sz="120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a:latin typeface="Calibri"/>
                <a:ea typeface="Calibri"/>
                <a:cs typeface="Calibri"/>
                <a:sym typeface="Calibri"/>
              </a:rPr>
              <a:t>gas, vapor, heat, evaporation, condensation, personified(T)</a:t>
            </a:r>
            <a:endParaRPr sz="1200">
              <a:latin typeface="Calibri"/>
              <a:ea typeface="Calibri"/>
              <a:cs typeface="Calibri"/>
              <a:sym typeface="Calibri"/>
            </a:endParaRPr>
          </a:p>
        </p:txBody>
      </p:sp>
    </p:spTree>
    <p:extLst>
      <p:ext uri="{BB962C8B-B14F-4D97-AF65-F5344CB8AC3E}">
        <p14:creationId xmlns:p14="http://schemas.microsoft.com/office/powerpoint/2010/main" val="26861075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g3ca795202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4" name="Google Shape;254;g3ca795202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“The More We Get </a:t>
            </a:r>
            <a:r>
              <a:rPr lang="en" sz="1200" dirty="0" smtClean="0">
                <a:solidFill>
                  <a:schemeClr val="dk1"/>
                </a:solidFill>
                <a:latin typeface="Calibri"/>
                <a:ea typeface="Calibri"/>
                <a:cs typeface="Calibri"/>
                <a:sym typeface="Calibri"/>
              </a:rPr>
              <a:t>Together</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going to be retelling a story.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Tap each beat (syllable) in the transition song with your fingers. Tap the pointer and middle finger of the right hand together against the same fingers in the left hand works well. Sing the song again, a little more slowly, inviting students to do the same and emphasizing each beat with the finger tapping. Feeling each “beat” in this way supports syllabication.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711532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0" name="Google Shape;260;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Briefly introduce the Learning Targets by reminding students of the lyrics they just sang or chanted in the transition. Explain that they are going to be listening to a story and say back what they heard. This can be very brief as the lesson goes into this in more detail.</a:t>
            </a:r>
            <a:endParaRPr sz="1200" dirty="0">
              <a:latin typeface="Calibri" panose="020F0502020204030204" pitchFamily="34" charset="0"/>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Take the time to emphasize the words “retell” and “evidence” in the Learning Targets.</a:t>
            </a:r>
            <a:endParaRPr sz="1200" dirty="0">
              <a:latin typeface="Calibri" panose="020F0502020204030204" pitchFamily="34" charset="0"/>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Invite students to explain the  meaning of “evidence,” if needed.  Students may be familiar with “evidence” from working with Engagement Texts in the Grade 1 modules. </a:t>
            </a:r>
            <a:endParaRPr sz="1200" dirty="0">
              <a:latin typeface="Calibri" panose="020F0502020204030204" pitchFamily="34" charset="0"/>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For retell, you can connect it to the "say back what they heard". You can ask students to identify the part of the word that is familiar ("tell") and explain what the "re" does to that word.</a:t>
            </a:r>
            <a:endParaRPr sz="1200" dirty="0">
              <a:latin typeface="Calibri" panose="020F0502020204030204" pitchFamily="34" charset="0"/>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rgbClr val="333333"/>
              </a:solidFill>
              <a:highlight>
                <a:srgbClr val="FFFFFF"/>
              </a:highlight>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481936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g486b4a2afd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7" name="Google Shape;267;g486b4a2afd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a:t>
            </a:r>
            <a:r>
              <a:rPr lang="en" sz="1200" b="1" dirty="0">
                <a:latin typeface="Calibri" panose="020F0502020204030204" pitchFamily="34" charset="0"/>
                <a:sym typeface="Calibri"/>
              </a:rPr>
              <a:t> 3 - 5 minutes for uninterrupted first read and 8 - 15 minutes for the second read with questions</a:t>
            </a:r>
            <a:endParaRPr sz="1200" b="1" dirty="0">
              <a:latin typeface="Calibri" panose="020F0502020204030204" pitchFamily="34" charset="0"/>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Engagement Text includes three slides with this slide.  Continue to the next two slides to complete reading the Engagement Text.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You will read the Engagement Text “It’s Raining!”  aloud twice. The first time, uninterrupted. After the second read, students turn to a partner and retell the story in their own words. Engage students in a comprehension discussion  including any new vocabulary.  (Questions are found on the slides following the Engagement Text slides).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000" dirty="0">
              <a:solidFill>
                <a:srgbClr val="333333"/>
              </a:solidFill>
              <a:highlight>
                <a:schemeClr val="lt1"/>
              </a:highlight>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“Listen carefully as I read this text: ‘It’s Raining</a:t>
            </a:r>
            <a:r>
              <a:rPr lang="en" sz="1200" i="1" dirty="0" smtClean="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After I am finished reading, you will retell the main points to a partner and answer some questions about it.”</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text without interruption, pointing out the accompanying illustrations.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turn to a partner and tell what they learned from the text: “It’s Raining</a:t>
            </a:r>
            <a:r>
              <a:rPr lang="en"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listening to </a:t>
            </a:r>
            <a:r>
              <a:rPr lang="en" sz="1200" dirty="0" smtClean="0">
                <a:solidFill>
                  <a:schemeClr val="dk1"/>
                </a:solidFill>
                <a:latin typeface="Calibri"/>
                <a:ea typeface="Calibri"/>
                <a:cs typeface="Calibri"/>
                <a:sym typeface="Calibri"/>
              </a:rPr>
              <a:t>story</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Students are sharing what they have learned from listening to the story</a:t>
            </a:r>
            <a:r>
              <a:rPr lang="en"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latin typeface="Calibri" panose="020F0502020204030204" pitchFamily="34" charset="0"/>
                <a:sym typeface="Calibri"/>
              </a:rPr>
              <a:t>Student Supports/Meeting Student Needs:</a:t>
            </a:r>
            <a:endParaRPr sz="1200" dirty="0">
              <a:latin typeface="Calibri" panose="020F0502020204030204" pitchFamily="34" charset="0"/>
              <a:sym typeface="Calibri"/>
            </a:endParaRPr>
          </a:p>
          <a:p>
            <a:pPr marL="457200" lvl="0" indent="-304800" algn="l" rtl="0">
              <a:spcBef>
                <a:spcPts val="0"/>
              </a:spcBef>
              <a:spcAft>
                <a:spcPts val="0"/>
              </a:spcAft>
              <a:buClr>
                <a:srgbClr val="333333"/>
              </a:buClr>
              <a:buSzPts val="1200"/>
              <a:buFont typeface="Calibri"/>
              <a:buChar char="●"/>
            </a:pPr>
            <a:r>
              <a:rPr lang="en" sz="1200" dirty="0">
                <a:latin typeface="Calibri" panose="020F0502020204030204" pitchFamily="34" charset="0"/>
                <a:sym typeface="Calibri"/>
              </a:rPr>
              <a:t>For students who need additional help, including ELLs: Consider providing picture cards of nouns in “It’s Raining” to support comprehension.</a:t>
            </a:r>
            <a:endParaRPr sz="1200" dirty="0">
              <a:latin typeface="Calibri" panose="020F0502020204030204" pitchFamily="34" charset="0"/>
              <a:sym typeface="Calibri"/>
            </a:endParaRPr>
          </a:p>
          <a:p>
            <a:pPr marL="457200" lvl="0" indent="0" algn="l" rtl="0">
              <a:spcBef>
                <a:spcPts val="0"/>
              </a:spcBef>
              <a:spcAft>
                <a:spcPts val="0"/>
              </a:spcAft>
              <a:buNone/>
            </a:pPr>
            <a:endParaRPr sz="1200" dirty="0">
              <a:solidFill>
                <a:srgbClr val="333333"/>
              </a:solidFill>
              <a:highlight>
                <a:schemeClr val="lt1"/>
              </a:highlight>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dirty="0">
              <a:solidFill>
                <a:schemeClr val="dk1"/>
              </a:solidFill>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27641868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
        <p:cNvGrpSpPr/>
        <p:nvPr/>
      </p:nvGrpSpPr>
      <p:grpSpPr>
        <a:xfrm>
          <a:off x="0" y="0"/>
          <a:ext cx="0" cy="0"/>
          <a:chOff x="0" y="0"/>
          <a:chExt cx="0" cy="0"/>
        </a:xfrm>
      </p:grpSpPr>
      <p:sp>
        <p:nvSpPr>
          <p:cNvPr id="272" name="Google Shape;272;g4bc83620f4_0_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3" name="Google Shape;273;g4bc83620f4_0_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a:t>
            </a:r>
            <a:r>
              <a:rPr lang="en" sz="1200" b="1" dirty="0">
                <a:solidFill>
                  <a:schemeClr val="dk1"/>
                </a:solidFill>
                <a:highlight>
                  <a:schemeClr val="lt1"/>
                </a:highlight>
                <a:latin typeface="Calibri"/>
                <a:ea typeface="Calibri"/>
                <a:cs typeface="Calibri"/>
                <a:sym typeface="Calibri"/>
              </a:rPr>
              <a:t> see slide 7</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2 of 4 Engagement Text slides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000" dirty="0">
              <a:solidFill>
                <a:srgbClr val="333333"/>
              </a:solidFill>
              <a:highlight>
                <a:schemeClr val="lt1"/>
              </a:highlight>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“Listen carefully as I read this text: ‘It’s Raining</a:t>
            </a:r>
            <a:r>
              <a:rPr lang="en" sz="1200" i="1" dirty="0" smtClean="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After I am finished reading, you will retell the main points to a partner and answer some questions about it.”</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text without interruption, pointing out the accompanying illustrations.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turn to a partner and tell what they learned from the text: “It’s Raining</a:t>
            </a:r>
            <a:r>
              <a:rPr lang="en"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listening to </a:t>
            </a:r>
            <a:r>
              <a:rPr lang="en" sz="1200" dirty="0" smtClean="0">
                <a:solidFill>
                  <a:schemeClr val="dk1"/>
                </a:solidFill>
                <a:latin typeface="Calibri"/>
                <a:ea typeface="Calibri"/>
                <a:cs typeface="Calibri"/>
                <a:sym typeface="Calibri"/>
              </a:rPr>
              <a:t>story</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Students are sharing what they have learned from listening to the story</a:t>
            </a:r>
            <a:r>
              <a:rPr lang="en"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rgbClr val="333333"/>
              </a:solidFill>
              <a:highlight>
                <a:schemeClr val="lt1"/>
              </a:highlight>
              <a:latin typeface="Calibri"/>
              <a:ea typeface="Calibri"/>
              <a:cs typeface="Calibri"/>
              <a:sym typeface="Calibri"/>
            </a:endParaRPr>
          </a:p>
          <a:p>
            <a:pPr marL="457200" lvl="0" indent="-304800" algn="l" rtl="0">
              <a:spcBef>
                <a:spcPts val="0"/>
              </a:spcBef>
              <a:spcAft>
                <a:spcPts val="0"/>
              </a:spcAft>
              <a:buClr>
                <a:srgbClr val="333333"/>
              </a:buClr>
              <a:buSzPts val="1200"/>
              <a:buFont typeface="Calibri"/>
              <a:buChar char="●"/>
            </a:pPr>
            <a:r>
              <a:rPr lang="en" sz="1200" dirty="0">
                <a:latin typeface="Calibri" panose="020F0502020204030204" pitchFamily="34" charset="0"/>
                <a:sym typeface="Calibri"/>
              </a:rPr>
              <a:t>For students who need additional help, including ELLs: Consider providing picture cards of nouns in “The Tale of the Knight’s Nose” to support comprehension.</a:t>
            </a:r>
            <a:endParaRPr sz="1200" dirty="0">
              <a:latin typeface="Calibri" panose="020F0502020204030204" pitchFamily="34" charset="0"/>
              <a:sym typeface="Calibri"/>
            </a:endParaRPr>
          </a:p>
          <a:p>
            <a:pPr marL="457200" lvl="0" indent="0" algn="l" rtl="0">
              <a:spcBef>
                <a:spcPts val="0"/>
              </a:spcBef>
              <a:spcAft>
                <a:spcPts val="0"/>
              </a:spcAft>
              <a:buNone/>
            </a:pPr>
            <a:endParaRPr sz="1200" dirty="0">
              <a:solidFill>
                <a:srgbClr val="333333"/>
              </a:solidFill>
              <a:highlight>
                <a:schemeClr val="lt1"/>
              </a:highlight>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dirty="0">
              <a:solidFill>
                <a:schemeClr val="dk1"/>
              </a:solidFill>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14483442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7"/>
        <p:cNvGrpSpPr/>
        <p:nvPr/>
      </p:nvGrpSpPr>
      <p:grpSpPr>
        <a:xfrm>
          <a:off x="0" y="0"/>
          <a:ext cx="0" cy="0"/>
          <a:chOff x="0" y="0"/>
          <a:chExt cx="0" cy="0"/>
        </a:xfrm>
      </p:grpSpPr>
      <p:sp>
        <p:nvSpPr>
          <p:cNvPr id="278" name="Google Shape;278;g4bca408a39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9" name="Google Shape;279;g4bca408a39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a:t>
            </a:r>
            <a:r>
              <a:rPr lang="en" sz="1200" b="1" dirty="0">
                <a:solidFill>
                  <a:schemeClr val="dk1"/>
                </a:solidFill>
                <a:highlight>
                  <a:schemeClr val="lt1"/>
                </a:highlight>
                <a:latin typeface="Calibri"/>
                <a:ea typeface="Calibri"/>
                <a:cs typeface="Calibri"/>
                <a:sym typeface="Calibri"/>
              </a:rPr>
              <a:t> </a:t>
            </a:r>
            <a:r>
              <a:rPr lang="en" sz="1200" b="1" dirty="0">
                <a:latin typeface="Calibri" panose="020F0502020204030204" pitchFamily="34" charset="0"/>
                <a:sym typeface="Calibri"/>
              </a:rPr>
              <a:t>see slide 7</a:t>
            </a:r>
            <a:endParaRPr sz="1200" b="1" dirty="0">
              <a:latin typeface="Calibri" panose="020F0502020204030204" pitchFamily="34" charset="0"/>
              <a:sym typeface="Calibri"/>
            </a:endParaRPr>
          </a:p>
          <a:p>
            <a:pPr marL="0" lvl="0" indent="0" algn="l" rtl="0">
              <a:spcBef>
                <a:spcPts val="0"/>
              </a:spcBef>
              <a:spcAft>
                <a:spcPts val="0"/>
              </a:spcAft>
              <a:buClr>
                <a:schemeClr val="dk1"/>
              </a:buClr>
              <a:buSzPts val="1100"/>
              <a:buFont typeface="Arial"/>
              <a:buNone/>
            </a:pPr>
            <a:r>
              <a:rPr lang="en" sz="1200" b="1" dirty="0">
                <a:latin typeface="Calibri" panose="020F0502020204030204" pitchFamily="34" charset="0"/>
                <a:sym typeface="Calibri"/>
              </a:rPr>
              <a:t>Grouping: Whole Group</a:t>
            </a:r>
            <a:endParaRPr sz="1200" b="1" dirty="0">
              <a:latin typeface="Calibri" panose="020F0502020204030204" pitchFamily="34" charset="0"/>
              <a:sym typeface="Calibri"/>
            </a:endParaRPr>
          </a:p>
          <a:p>
            <a:pPr marL="0" lvl="0" indent="0" algn="l" rtl="0">
              <a:spcBef>
                <a:spcPts val="0"/>
              </a:spcBef>
              <a:spcAft>
                <a:spcPts val="0"/>
              </a:spcAft>
              <a:buClr>
                <a:schemeClr val="dk1"/>
              </a:buClr>
              <a:buSzPts val="1100"/>
              <a:buFont typeface="Arial"/>
              <a:buNone/>
            </a:pPr>
            <a:endParaRPr sz="1200" dirty="0">
              <a:latin typeface="Calibri" panose="020F0502020204030204" pitchFamily="34" charset="0"/>
              <a:sym typeface="Calibri"/>
            </a:endParaRPr>
          </a:p>
          <a:p>
            <a:pPr marL="0" lvl="0" indent="0" algn="l" rtl="0">
              <a:spcBef>
                <a:spcPts val="0"/>
              </a:spcBef>
              <a:spcAft>
                <a:spcPts val="0"/>
              </a:spcAft>
              <a:buClr>
                <a:schemeClr val="dk1"/>
              </a:buClr>
              <a:buSzPts val="1100"/>
              <a:buFont typeface="Arial"/>
              <a:buNone/>
            </a:pPr>
            <a:r>
              <a:rPr lang="en" sz="1200" dirty="0">
                <a:latin typeface="Calibri" panose="020F0502020204030204" pitchFamily="34" charset="0"/>
                <a:sym typeface="Calibri"/>
              </a:rPr>
              <a:t>Teaching Notes: </a:t>
            </a:r>
            <a:endParaRPr sz="1200" dirty="0">
              <a:latin typeface="Calibri" panose="020F0502020204030204" pitchFamily="34" charset="0"/>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3 of 4 Engagement Text slides </a:t>
            </a:r>
            <a:endParaRPr sz="1200" dirty="0">
              <a:latin typeface="Calibri" panose="020F0502020204030204" pitchFamily="34" charset="0"/>
              <a:sym typeface="Calibri"/>
            </a:endParaRPr>
          </a:p>
          <a:p>
            <a:pPr marL="0" lvl="0" indent="0" algn="l" rtl="0">
              <a:spcBef>
                <a:spcPts val="0"/>
              </a:spcBef>
              <a:spcAft>
                <a:spcPts val="0"/>
              </a:spcAft>
              <a:buClr>
                <a:schemeClr val="dk1"/>
              </a:buClr>
              <a:buSzPts val="1100"/>
              <a:buFont typeface="Arial"/>
              <a:buNone/>
            </a:pPr>
            <a:endParaRPr sz="1200" dirty="0">
              <a:latin typeface="Calibri" panose="020F0502020204030204" pitchFamily="34" charset="0"/>
              <a:sym typeface="Calibri"/>
            </a:endParaRPr>
          </a:p>
          <a:p>
            <a:pPr marL="0" lvl="0" indent="0" algn="l" rtl="0">
              <a:spcBef>
                <a:spcPts val="0"/>
              </a:spcBef>
              <a:spcAft>
                <a:spcPts val="0"/>
              </a:spcAft>
              <a:buNone/>
            </a:pPr>
            <a:r>
              <a:rPr lang="en" sz="1200" dirty="0">
                <a:latin typeface="Calibri" panose="020F0502020204030204" pitchFamily="34" charset="0"/>
                <a:sym typeface="Calibri"/>
              </a:rPr>
              <a:t>Teacher Actions: </a:t>
            </a:r>
            <a:r>
              <a:rPr lang="en" sz="1200" dirty="0" smtClean="0">
                <a:latin typeface="Calibri" panose="020F0502020204030204" pitchFamily="34" charset="0"/>
                <a:sym typeface="Calibri"/>
              </a:rPr>
              <a:t>None</a:t>
            </a:r>
            <a:r>
              <a:rPr lang="en-US" sz="1200" dirty="0" smtClean="0">
                <a:latin typeface="Calibri" panose="020F0502020204030204" pitchFamily="34" charset="0"/>
                <a:sym typeface="Calibri"/>
              </a:rPr>
              <a:t>.</a:t>
            </a:r>
            <a:endParaRPr sz="1200" dirty="0">
              <a:latin typeface="Calibri" panose="020F0502020204030204" pitchFamily="34" charset="0"/>
              <a:sym typeface="Calibri"/>
            </a:endParaRPr>
          </a:p>
          <a:p>
            <a:pPr marL="0" lvl="0" indent="0" algn="l" rtl="0">
              <a:spcBef>
                <a:spcPts val="0"/>
              </a:spcBef>
              <a:spcAft>
                <a:spcPts val="0"/>
              </a:spcAft>
              <a:buClr>
                <a:schemeClr val="dk1"/>
              </a:buClr>
              <a:buSzPts val="1100"/>
              <a:buFont typeface="Arial"/>
              <a:buNone/>
            </a:pPr>
            <a:endParaRPr sz="1200" dirty="0">
              <a:latin typeface="Calibri" panose="020F0502020204030204" pitchFamily="34" charset="0"/>
              <a:sym typeface="Calibri"/>
            </a:endParaRPr>
          </a:p>
          <a:p>
            <a:pPr marL="0" lvl="0" indent="0" algn="l" rtl="0">
              <a:spcBef>
                <a:spcPts val="0"/>
              </a:spcBef>
              <a:spcAft>
                <a:spcPts val="0"/>
              </a:spcAft>
              <a:buClr>
                <a:schemeClr val="dk1"/>
              </a:buClr>
              <a:buSzPts val="1100"/>
              <a:buFont typeface="Arial"/>
              <a:buNone/>
            </a:pPr>
            <a:r>
              <a:rPr lang="en" sz="1200" dirty="0">
                <a:latin typeface="Calibri" panose="020F0502020204030204" pitchFamily="34" charset="0"/>
                <a:sym typeface="Calibri"/>
              </a:rPr>
              <a:t>Student Look-fors/Listen-fors: </a:t>
            </a:r>
            <a:r>
              <a:rPr lang="en" sz="1200" dirty="0" smtClean="0">
                <a:latin typeface="Calibri" panose="020F0502020204030204" pitchFamily="34" charset="0"/>
                <a:sym typeface="Calibri"/>
              </a:rPr>
              <a:t>None</a:t>
            </a:r>
            <a:r>
              <a:rPr lang="en-US" sz="1200" dirty="0" smtClean="0">
                <a:latin typeface="Calibri" panose="020F0502020204030204" pitchFamily="34" charset="0"/>
                <a:sym typeface="Calibri"/>
              </a:rPr>
              <a:t>.</a:t>
            </a:r>
            <a:r>
              <a:rPr lang="en" sz="1200" dirty="0" smtClean="0">
                <a:latin typeface="Calibri" panose="020F0502020204030204" pitchFamily="34" charset="0"/>
                <a:sym typeface="Calibri"/>
              </a:rPr>
              <a:t> </a:t>
            </a:r>
            <a:endParaRPr sz="1200" dirty="0">
              <a:latin typeface="Calibri" panose="020F0502020204030204" pitchFamily="34" charset="0"/>
              <a:sym typeface="Calibri"/>
            </a:endParaRPr>
          </a:p>
          <a:p>
            <a:pPr marL="1106481" lvl="0" indent="-98508" algn="l" rtl="0">
              <a:spcBef>
                <a:spcPts val="0"/>
              </a:spcBef>
              <a:spcAft>
                <a:spcPts val="0"/>
              </a:spcAft>
              <a:buClr>
                <a:schemeClr val="dk1"/>
              </a:buClr>
              <a:buSzPts val="1100"/>
              <a:buFont typeface="Arial"/>
              <a:buNone/>
            </a:pPr>
            <a:endParaRPr sz="1200" dirty="0">
              <a:latin typeface="Calibri" panose="020F0502020204030204" pitchFamily="34" charset="0"/>
              <a:sym typeface="Calibri"/>
            </a:endParaRPr>
          </a:p>
          <a:p>
            <a:pPr marL="0" lvl="0" indent="0" algn="l" rtl="0">
              <a:spcBef>
                <a:spcPts val="0"/>
              </a:spcBef>
              <a:spcAft>
                <a:spcPts val="0"/>
              </a:spcAft>
              <a:buClr>
                <a:schemeClr val="dk1"/>
              </a:buClr>
              <a:buSzPts val="1100"/>
              <a:buFont typeface="Arial"/>
              <a:buNone/>
            </a:pPr>
            <a:r>
              <a:rPr lang="en" sz="1200" dirty="0">
                <a:latin typeface="Calibri" panose="020F0502020204030204" pitchFamily="34" charset="0"/>
                <a:sym typeface="Calibri"/>
              </a:rPr>
              <a:t>Student Supports/Meeting Student Needs: </a:t>
            </a:r>
            <a:r>
              <a:rPr lang="en" sz="1200" dirty="0" smtClean="0">
                <a:latin typeface="Calibri" panose="020F0502020204030204" pitchFamily="34" charset="0"/>
                <a:sym typeface="Calibri"/>
              </a:rPr>
              <a:t>None</a:t>
            </a:r>
            <a:r>
              <a:rPr lang="en-US" sz="1200" dirty="0" smtClean="0">
                <a:latin typeface="Calibri" panose="020F0502020204030204" pitchFamily="34" charset="0"/>
                <a:sym typeface="Calibri"/>
              </a:rPr>
              <a:t>.</a:t>
            </a:r>
            <a:endParaRPr sz="1200" dirty="0">
              <a:latin typeface="Calibri" panose="020F0502020204030204" pitchFamily="34" charset="0"/>
              <a:sym typeface="Calibri"/>
            </a:endParaRPr>
          </a:p>
          <a:p>
            <a:pPr marL="457200" lvl="0" indent="0" algn="l" rtl="0">
              <a:spcBef>
                <a:spcPts val="0"/>
              </a:spcBef>
              <a:spcAft>
                <a:spcPts val="0"/>
              </a:spcAft>
              <a:buClr>
                <a:schemeClr val="dk1"/>
              </a:buClr>
              <a:buSzPts val="1100"/>
              <a:buFont typeface="Arial"/>
              <a:buNone/>
            </a:pPr>
            <a:endParaRPr sz="1200" dirty="0">
              <a:solidFill>
                <a:srgbClr val="333333"/>
              </a:solidFill>
              <a:highlight>
                <a:schemeClr val="lt1"/>
              </a:highlight>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dirty="0">
              <a:solidFill>
                <a:schemeClr val="dk1"/>
              </a:solidFill>
            </a:endParaRPr>
          </a:p>
          <a:p>
            <a:pPr marL="0" lvl="0" indent="0" algn="l" rtl="0">
              <a:spcBef>
                <a:spcPts val="0"/>
              </a:spcBef>
              <a:spcAft>
                <a:spcPts val="0"/>
              </a:spcAft>
              <a:buClr>
                <a:schemeClr val="dk1"/>
              </a:buClr>
              <a:buSzPts val="1100"/>
              <a:buFont typeface="Arial"/>
              <a:buNone/>
            </a:pPr>
            <a:endParaRPr dirty="0">
              <a:solidFill>
                <a:schemeClr val="dk1"/>
              </a:solidFill>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19823330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90"/>
        <p:cNvGrpSpPr/>
        <p:nvPr/>
      </p:nvGrpSpPr>
      <p:grpSpPr>
        <a:xfrm>
          <a:off x="0" y="0"/>
          <a:ext cx="0" cy="0"/>
          <a:chOff x="0" y="0"/>
          <a:chExt cx="0" cy="0"/>
        </a:xfrm>
      </p:grpSpPr>
      <p:sp>
        <p:nvSpPr>
          <p:cNvPr id="91" name="Google Shape;91;p1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3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92" name="Google Shape;92;p14"/>
          <p:cNvSpPr txBox="1">
            <a:spLocks noGrp="1"/>
          </p:cNvSpPr>
          <p:nvPr>
            <p:ph type="body" idx="1"/>
          </p:nvPr>
        </p:nvSpPr>
        <p:spPr>
          <a:xfrm>
            <a:off x="311700" y="1152475"/>
            <a:ext cx="3999900" cy="3416400"/>
          </a:xfrm>
          <a:prstGeom prst="rect">
            <a:avLst/>
          </a:prstGeom>
        </p:spPr>
        <p:txBody>
          <a:bodyPr spcFirstLastPara="1" wrap="square" lIns="68575" tIns="34275" rIns="68575" bIns="34275" anchor="t" anchorCtr="0"/>
          <a:lstStyle>
            <a:lvl1pPr marL="457200" lvl="0" indent="-317500" rtl="0">
              <a:spcBef>
                <a:spcPts val="800"/>
              </a:spcBef>
              <a:spcAft>
                <a:spcPts val="0"/>
              </a:spcAft>
              <a:buSzPts val="1400"/>
              <a:buChar char="•"/>
              <a:defRPr sz="1400"/>
            </a:lvl1pPr>
            <a:lvl2pPr marL="914400" lvl="1" indent="-304800" rtl="0">
              <a:spcBef>
                <a:spcPts val="400"/>
              </a:spcBef>
              <a:spcAft>
                <a:spcPts val="0"/>
              </a:spcAft>
              <a:buSzPts val="1200"/>
              <a:buChar char="•"/>
              <a:defRPr sz="1200"/>
            </a:lvl2pPr>
            <a:lvl3pPr marL="1371600" lvl="2" indent="-304800" rtl="0">
              <a:spcBef>
                <a:spcPts val="400"/>
              </a:spcBef>
              <a:spcAft>
                <a:spcPts val="0"/>
              </a:spcAft>
              <a:buSzPts val="1200"/>
              <a:buChar char="•"/>
              <a:defRPr sz="1200"/>
            </a:lvl3pPr>
            <a:lvl4pPr marL="1828800" lvl="3" indent="-304800" rtl="0">
              <a:spcBef>
                <a:spcPts val="400"/>
              </a:spcBef>
              <a:spcAft>
                <a:spcPts val="0"/>
              </a:spcAft>
              <a:buSzPts val="1200"/>
              <a:buChar char="•"/>
              <a:defRPr sz="1200"/>
            </a:lvl4pPr>
            <a:lvl5pPr marL="2286000" lvl="4" indent="-304800" rtl="0">
              <a:spcBef>
                <a:spcPts val="400"/>
              </a:spcBef>
              <a:spcAft>
                <a:spcPts val="0"/>
              </a:spcAft>
              <a:buSzPts val="1200"/>
              <a:buChar char="•"/>
              <a:defRPr sz="1200"/>
            </a:lvl5pPr>
            <a:lvl6pPr marL="2743200" lvl="5" indent="-304800" rtl="0">
              <a:spcBef>
                <a:spcPts val="400"/>
              </a:spcBef>
              <a:spcAft>
                <a:spcPts val="0"/>
              </a:spcAft>
              <a:buSzPts val="1200"/>
              <a:buChar char="•"/>
              <a:defRPr sz="1200"/>
            </a:lvl6pPr>
            <a:lvl7pPr marL="3200400" lvl="6" indent="-304800" rtl="0">
              <a:spcBef>
                <a:spcPts val="400"/>
              </a:spcBef>
              <a:spcAft>
                <a:spcPts val="0"/>
              </a:spcAft>
              <a:buSzPts val="1200"/>
              <a:buChar char="•"/>
              <a:defRPr sz="1200"/>
            </a:lvl7pPr>
            <a:lvl8pPr marL="3657600" lvl="7" indent="-304800" rtl="0">
              <a:spcBef>
                <a:spcPts val="400"/>
              </a:spcBef>
              <a:spcAft>
                <a:spcPts val="0"/>
              </a:spcAft>
              <a:buSzPts val="1200"/>
              <a:buChar char="•"/>
              <a:defRPr sz="1200"/>
            </a:lvl8pPr>
            <a:lvl9pPr marL="4114800" lvl="8" indent="-304800" rtl="0">
              <a:spcBef>
                <a:spcPts val="400"/>
              </a:spcBef>
              <a:spcAft>
                <a:spcPts val="0"/>
              </a:spcAft>
              <a:buSzPts val="1200"/>
              <a:buChar char="•"/>
              <a:defRPr sz="1200"/>
            </a:lvl9pPr>
          </a:lstStyle>
          <a:p>
            <a:endParaRPr/>
          </a:p>
        </p:txBody>
      </p:sp>
      <p:sp>
        <p:nvSpPr>
          <p:cNvPr id="93" name="Google Shape;93;p14"/>
          <p:cNvSpPr txBox="1">
            <a:spLocks noGrp="1"/>
          </p:cNvSpPr>
          <p:nvPr>
            <p:ph type="body" idx="2"/>
          </p:nvPr>
        </p:nvSpPr>
        <p:spPr>
          <a:xfrm>
            <a:off x="4832400" y="1152475"/>
            <a:ext cx="3999900" cy="3416400"/>
          </a:xfrm>
          <a:prstGeom prst="rect">
            <a:avLst/>
          </a:prstGeom>
        </p:spPr>
        <p:txBody>
          <a:bodyPr spcFirstLastPara="1" wrap="square" lIns="68575" tIns="34275" rIns="68575" bIns="34275" anchor="t" anchorCtr="0"/>
          <a:lstStyle>
            <a:lvl1pPr marL="457200" lvl="0" indent="-317500" rtl="0">
              <a:spcBef>
                <a:spcPts val="800"/>
              </a:spcBef>
              <a:spcAft>
                <a:spcPts val="0"/>
              </a:spcAft>
              <a:buSzPts val="1400"/>
              <a:buChar char="•"/>
              <a:defRPr sz="1400"/>
            </a:lvl1pPr>
            <a:lvl2pPr marL="914400" lvl="1" indent="-304800" rtl="0">
              <a:spcBef>
                <a:spcPts val="400"/>
              </a:spcBef>
              <a:spcAft>
                <a:spcPts val="0"/>
              </a:spcAft>
              <a:buSzPts val="1200"/>
              <a:buChar char="•"/>
              <a:defRPr sz="1200"/>
            </a:lvl2pPr>
            <a:lvl3pPr marL="1371600" lvl="2" indent="-304800" rtl="0">
              <a:spcBef>
                <a:spcPts val="400"/>
              </a:spcBef>
              <a:spcAft>
                <a:spcPts val="0"/>
              </a:spcAft>
              <a:buSzPts val="1200"/>
              <a:buChar char="•"/>
              <a:defRPr sz="1200"/>
            </a:lvl3pPr>
            <a:lvl4pPr marL="1828800" lvl="3" indent="-304800" rtl="0">
              <a:spcBef>
                <a:spcPts val="400"/>
              </a:spcBef>
              <a:spcAft>
                <a:spcPts val="0"/>
              </a:spcAft>
              <a:buSzPts val="1200"/>
              <a:buChar char="•"/>
              <a:defRPr sz="1200"/>
            </a:lvl4pPr>
            <a:lvl5pPr marL="2286000" lvl="4" indent="-304800" rtl="0">
              <a:spcBef>
                <a:spcPts val="400"/>
              </a:spcBef>
              <a:spcAft>
                <a:spcPts val="0"/>
              </a:spcAft>
              <a:buSzPts val="1200"/>
              <a:buChar char="•"/>
              <a:defRPr sz="1200"/>
            </a:lvl5pPr>
            <a:lvl6pPr marL="2743200" lvl="5" indent="-304800" rtl="0">
              <a:spcBef>
                <a:spcPts val="400"/>
              </a:spcBef>
              <a:spcAft>
                <a:spcPts val="0"/>
              </a:spcAft>
              <a:buSzPts val="1200"/>
              <a:buChar char="•"/>
              <a:defRPr sz="1200"/>
            </a:lvl6pPr>
            <a:lvl7pPr marL="3200400" lvl="6" indent="-304800" rtl="0">
              <a:spcBef>
                <a:spcPts val="400"/>
              </a:spcBef>
              <a:spcAft>
                <a:spcPts val="0"/>
              </a:spcAft>
              <a:buSzPts val="1200"/>
              <a:buChar char="•"/>
              <a:defRPr sz="1200"/>
            </a:lvl7pPr>
            <a:lvl8pPr marL="3657600" lvl="7" indent="-304800" rtl="0">
              <a:spcBef>
                <a:spcPts val="400"/>
              </a:spcBef>
              <a:spcAft>
                <a:spcPts val="0"/>
              </a:spcAft>
              <a:buSzPts val="1200"/>
              <a:buChar char="•"/>
              <a:defRPr sz="1200"/>
            </a:lvl8pPr>
            <a:lvl9pPr marL="4114800" lvl="8" indent="-304800" rtl="0">
              <a:spcBef>
                <a:spcPts val="400"/>
              </a:spcBef>
              <a:spcAft>
                <a:spcPts val="0"/>
              </a:spcAft>
              <a:buSzPts val="1200"/>
              <a:buChar char="•"/>
              <a:defRPr sz="1200"/>
            </a:lvl9pPr>
          </a:lstStyle>
          <a:p>
            <a:endParaRPr/>
          </a:p>
        </p:txBody>
      </p:sp>
      <p:sp>
        <p:nvSpPr>
          <p:cNvPr id="94" name="Google Shape;94;p14"/>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04"/>
        <p:cNvGrpSpPr/>
        <p:nvPr/>
      </p:nvGrpSpPr>
      <p:grpSpPr>
        <a:xfrm>
          <a:off x="0" y="0"/>
          <a:ext cx="0" cy="0"/>
          <a:chOff x="0" y="0"/>
          <a:chExt cx="0" cy="0"/>
        </a:xfrm>
      </p:grpSpPr>
      <p:sp>
        <p:nvSpPr>
          <p:cNvPr id="105" name="Google Shape;105;p16"/>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6" name="Google Shape;106;p16"/>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07" name="Google Shape;10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8" name="Google Shape;10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9" name="Google Shape;10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0" name="Google Shape;110;p16"/>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11" name="Google Shape;111;p16"/>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12" name="Google Shape;112;p16"/>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13"/>
        <p:cNvGrpSpPr/>
        <p:nvPr/>
      </p:nvGrpSpPr>
      <p:grpSpPr>
        <a:xfrm>
          <a:off x="0" y="0"/>
          <a:ext cx="0" cy="0"/>
          <a:chOff x="0" y="0"/>
          <a:chExt cx="0" cy="0"/>
        </a:xfrm>
      </p:grpSpPr>
      <p:sp>
        <p:nvSpPr>
          <p:cNvPr id="114" name="Google Shape;114;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5" name="Google Shape;115;p1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16" name="Google Shape;116;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9"/>
        <p:cNvGrpSpPr/>
        <p:nvPr/>
      </p:nvGrpSpPr>
      <p:grpSpPr>
        <a:xfrm>
          <a:off x="0" y="0"/>
          <a:ext cx="0" cy="0"/>
          <a:chOff x="0" y="0"/>
          <a:chExt cx="0" cy="0"/>
        </a:xfrm>
      </p:grpSpPr>
      <p:sp>
        <p:nvSpPr>
          <p:cNvPr id="120" name="Google Shape;120;p18"/>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18"/>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22" name="Google Shape;122;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25"/>
        <p:cNvGrpSpPr/>
        <p:nvPr/>
      </p:nvGrpSpPr>
      <p:grpSpPr>
        <a:xfrm>
          <a:off x="0" y="0"/>
          <a:ext cx="0" cy="0"/>
          <a:chOff x="0" y="0"/>
          <a:chExt cx="0" cy="0"/>
        </a:xfrm>
      </p:grpSpPr>
      <p:sp>
        <p:nvSpPr>
          <p:cNvPr id="126" name="Google Shape;126;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19"/>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19"/>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9" name="Google Shape;129;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1" name="Google Shape;131;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32"/>
        <p:cNvGrpSpPr/>
        <p:nvPr/>
      </p:nvGrpSpPr>
      <p:grpSpPr>
        <a:xfrm>
          <a:off x="0" y="0"/>
          <a:ext cx="0" cy="0"/>
          <a:chOff x="0" y="0"/>
          <a:chExt cx="0" cy="0"/>
        </a:xfrm>
      </p:grpSpPr>
      <p:sp>
        <p:nvSpPr>
          <p:cNvPr id="133" name="Google Shape;133;p20"/>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34" name="Google Shape;134;p20"/>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5" name="Google Shape;135;p20"/>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6" name="Google Shape;136;p20"/>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7" name="Google Shape;137;p20"/>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8" name="Google Shape;138;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41"/>
        <p:cNvGrpSpPr/>
        <p:nvPr/>
      </p:nvGrpSpPr>
      <p:grpSpPr>
        <a:xfrm>
          <a:off x="0" y="0"/>
          <a:ext cx="0" cy="0"/>
          <a:chOff x="0" y="0"/>
          <a:chExt cx="0" cy="0"/>
        </a:xfrm>
      </p:grpSpPr>
      <p:sp>
        <p:nvSpPr>
          <p:cNvPr id="142" name="Google Shape;142;p2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43" name="Google Shape;143;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5" name="Google Shape;145;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6"/>
        <p:cNvGrpSpPr/>
        <p:nvPr/>
      </p:nvGrpSpPr>
      <p:grpSpPr>
        <a:xfrm>
          <a:off x="0" y="0"/>
          <a:ext cx="0" cy="0"/>
          <a:chOff x="0" y="0"/>
          <a:chExt cx="0" cy="0"/>
        </a:xfrm>
      </p:grpSpPr>
      <p:sp>
        <p:nvSpPr>
          <p:cNvPr id="147" name="Google Shape;147;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8" name="Google Shape;148;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9" name="Google Shape;149;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50"/>
        <p:cNvGrpSpPr/>
        <p:nvPr/>
      </p:nvGrpSpPr>
      <p:grpSpPr>
        <a:xfrm>
          <a:off x="0" y="0"/>
          <a:ext cx="0" cy="0"/>
          <a:chOff x="0" y="0"/>
          <a:chExt cx="0" cy="0"/>
        </a:xfrm>
      </p:grpSpPr>
      <p:sp>
        <p:nvSpPr>
          <p:cNvPr id="151" name="Google Shape;151;p2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2" name="Google Shape;152;p23"/>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53" name="Google Shape;153;p23"/>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4" name="Google Shape;154;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5" name="Google Shape;155;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6" name="Google Shape;156;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7"/>
        <p:cNvGrpSpPr/>
        <p:nvPr/>
      </p:nvGrpSpPr>
      <p:grpSpPr>
        <a:xfrm>
          <a:off x="0" y="0"/>
          <a:ext cx="0" cy="0"/>
          <a:chOff x="0" y="0"/>
          <a:chExt cx="0" cy="0"/>
        </a:xfrm>
      </p:grpSpPr>
      <p:sp>
        <p:nvSpPr>
          <p:cNvPr id="158" name="Google Shape;158;p2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9" name="Google Shape;159;p24"/>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60" name="Google Shape;160;p24"/>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61" name="Google Shape;161;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2" name="Google Shape;162;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3" name="Google Shape;163;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64"/>
        <p:cNvGrpSpPr/>
        <p:nvPr/>
      </p:nvGrpSpPr>
      <p:grpSpPr>
        <a:xfrm>
          <a:off x="0" y="0"/>
          <a:ext cx="0" cy="0"/>
          <a:chOff x="0" y="0"/>
          <a:chExt cx="0" cy="0"/>
        </a:xfrm>
      </p:grpSpPr>
      <p:sp>
        <p:nvSpPr>
          <p:cNvPr id="165" name="Google Shape;165;p2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6" name="Google Shape;166;p25"/>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7" name="Google Shape;167;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8" name="Google Shape;168;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70"/>
        <p:cNvGrpSpPr/>
        <p:nvPr/>
      </p:nvGrpSpPr>
      <p:grpSpPr>
        <a:xfrm>
          <a:off x="0" y="0"/>
          <a:ext cx="0" cy="0"/>
          <a:chOff x="0" y="0"/>
          <a:chExt cx="0" cy="0"/>
        </a:xfrm>
      </p:grpSpPr>
      <p:sp>
        <p:nvSpPr>
          <p:cNvPr id="171" name="Google Shape;171;p26"/>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72" name="Google Shape;172;p26"/>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3" name="Google Shape;173;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4" name="Google Shape;174;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5" name="Google Shape;175;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76"/>
        <p:cNvGrpSpPr/>
        <p:nvPr/>
      </p:nvGrpSpPr>
      <p:grpSpPr>
        <a:xfrm>
          <a:off x="0" y="0"/>
          <a:ext cx="0" cy="0"/>
          <a:chOff x="0" y="0"/>
          <a:chExt cx="0" cy="0"/>
        </a:xfrm>
      </p:grpSpPr>
      <p:sp>
        <p:nvSpPr>
          <p:cNvPr id="177" name="Google Shape;177;p2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78" name="Google Shape;178;p27"/>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179" name="Google Shape;179;p27"/>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84"/>
        <p:cNvGrpSpPr/>
        <p:nvPr/>
      </p:nvGrpSpPr>
      <p:grpSpPr>
        <a:xfrm>
          <a:off x="0" y="0"/>
          <a:ext cx="0" cy="0"/>
          <a:chOff x="0" y="0"/>
          <a:chExt cx="0" cy="0"/>
        </a:xfrm>
      </p:grpSpPr>
      <p:sp>
        <p:nvSpPr>
          <p:cNvPr id="185" name="Google Shape;185;p29"/>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rtl="0">
              <a:spcBef>
                <a:spcPts val="0"/>
              </a:spcBef>
              <a:spcAft>
                <a:spcPts val="0"/>
              </a:spcAft>
              <a:buSzPts val="5200"/>
              <a:buNone/>
              <a:defRPr sz="52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186" name="Google Shape;186;p29"/>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187" name="Google Shape;187;p2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88"/>
        <p:cNvGrpSpPr/>
        <p:nvPr/>
      </p:nvGrpSpPr>
      <p:grpSpPr>
        <a:xfrm>
          <a:off x="0" y="0"/>
          <a:ext cx="0" cy="0"/>
          <a:chOff x="0" y="0"/>
          <a:chExt cx="0" cy="0"/>
        </a:xfrm>
      </p:grpSpPr>
      <p:sp>
        <p:nvSpPr>
          <p:cNvPr id="189" name="Google Shape;189;p30"/>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90" name="Google Shape;190;p3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91"/>
        <p:cNvGrpSpPr/>
        <p:nvPr/>
      </p:nvGrpSpPr>
      <p:grpSpPr>
        <a:xfrm>
          <a:off x="0" y="0"/>
          <a:ext cx="0" cy="0"/>
          <a:chOff x="0" y="0"/>
          <a:chExt cx="0" cy="0"/>
        </a:xfrm>
      </p:grpSpPr>
      <p:sp>
        <p:nvSpPr>
          <p:cNvPr id="192" name="Google Shape;192;p31"/>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400"/>
              <a:buNone/>
              <a:defRPr sz="34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93" name="Google Shape;193;p31"/>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rtl="0">
              <a:lnSpc>
                <a:spcPct val="100000"/>
              </a:lnSpc>
              <a:spcBef>
                <a:spcPts val="0"/>
              </a:spcBef>
              <a:spcAft>
                <a:spcPts val="0"/>
              </a:spcAft>
              <a:buSzPts val="1800"/>
              <a:buChar char="●"/>
              <a:defRPr/>
            </a:lvl1pPr>
            <a:lvl2pPr marL="914400" lvl="1" indent="-317500" rtl="0">
              <a:lnSpc>
                <a:spcPct val="100000"/>
              </a:lnSpc>
              <a:spcBef>
                <a:spcPts val="0"/>
              </a:spcBef>
              <a:spcAft>
                <a:spcPts val="0"/>
              </a:spcAft>
              <a:buSzPts val="1400"/>
              <a:buChar char="○"/>
              <a:defRPr/>
            </a:lvl2pPr>
            <a:lvl3pPr marL="1371600" lvl="2" indent="-317500" rtl="0">
              <a:lnSpc>
                <a:spcPct val="100000"/>
              </a:lnSpc>
              <a:spcBef>
                <a:spcPts val="0"/>
              </a:spcBef>
              <a:spcAft>
                <a:spcPts val="0"/>
              </a:spcAft>
              <a:buSzPts val="1400"/>
              <a:buChar char="■"/>
              <a:defRPr/>
            </a:lvl3pPr>
            <a:lvl4pPr marL="1828800" lvl="3" indent="-317500" rtl="0">
              <a:lnSpc>
                <a:spcPct val="100000"/>
              </a:lnSpc>
              <a:spcBef>
                <a:spcPts val="0"/>
              </a:spcBef>
              <a:spcAft>
                <a:spcPts val="0"/>
              </a:spcAft>
              <a:buSzPts val="1400"/>
              <a:buChar char="●"/>
              <a:defRPr/>
            </a:lvl4pPr>
            <a:lvl5pPr marL="2286000" lvl="4" indent="-317500" rtl="0">
              <a:lnSpc>
                <a:spcPct val="100000"/>
              </a:lnSpc>
              <a:spcBef>
                <a:spcPts val="0"/>
              </a:spcBef>
              <a:spcAft>
                <a:spcPts val="0"/>
              </a:spcAft>
              <a:buSzPts val="1400"/>
              <a:buChar char="○"/>
              <a:defRPr/>
            </a:lvl5pPr>
            <a:lvl6pPr marL="2743200" lvl="5" indent="-317500" rtl="0">
              <a:lnSpc>
                <a:spcPct val="100000"/>
              </a:lnSpc>
              <a:spcBef>
                <a:spcPts val="0"/>
              </a:spcBef>
              <a:spcAft>
                <a:spcPts val="0"/>
              </a:spcAft>
              <a:buSzPts val="1400"/>
              <a:buChar char="■"/>
              <a:defRPr/>
            </a:lvl6pPr>
            <a:lvl7pPr marL="3200400" lvl="6" indent="-317500" rtl="0">
              <a:lnSpc>
                <a:spcPct val="100000"/>
              </a:lnSpc>
              <a:spcBef>
                <a:spcPts val="0"/>
              </a:spcBef>
              <a:spcAft>
                <a:spcPts val="0"/>
              </a:spcAft>
              <a:buSzPts val="1400"/>
              <a:buChar char="●"/>
              <a:defRPr/>
            </a:lvl7pPr>
            <a:lvl8pPr marL="3657600" lvl="7" indent="-317500" rtl="0">
              <a:lnSpc>
                <a:spcPct val="100000"/>
              </a:lnSpc>
              <a:spcBef>
                <a:spcPts val="0"/>
              </a:spcBef>
              <a:spcAft>
                <a:spcPts val="0"/>
              </a:spcAft>
              <a:buSzPts val="1400"/>
              <a:buChar char="○"/>
              <a:defRPr/>
            </a:lvl8pPr>
            <a:lvl9pPr marL="4114800" lvl="8" indent="-317500" rtl="0">
              <a:lnSpc>
                <a:spcPct val="100000"/>
              </a:lnSpc>
              <a:spcBef>
                <a:spcPts val="0"/>
              </a:spcBef>
              <a:spcAft>
                <a:spcPts val="0"/>
              </a:spcAft>
              <a:buSzPts val="1400"/>
              <a:buChar char="■"/>
              <a:defRPr/>
            </a:lvl9pPr>
          </a:lstStyle>
          <a:p>
            <a:endParaRPr/>
          </a:p>
        </p:txBody>
      </p:sp>
      <p:sp>
        <p:nvSpPr>
          <p:cNvPr id="194" name="Google Shape;194;p3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95"/>
        <p:cNvGrpSpPr/>
        <p:nvPr/>
      </p:nvGrpSpPr>
      <p:grpSpPr>
        <a:xfrm>
          <a:off x="0" y="0"/>
          <a:ext cx="0" cy="0"/>
          <a:chOff x="0" y="0"/>
          <a:chExt cx="0" cy="0"/>
        </a:xfrm>
      </p:grpSpPr>
      <p:sp>
        <p:nvSpPr>
          <p:cNvPr id="196" name="Google Shape;196;p32"/>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97" name="Google Shape;197;p32"/>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98" name="Google Shape;198;p32"/>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99" name="Google Shape;199;p3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00"/>
        <p:cNvGrpSpPr/>
        <p:nvPr/>
      </p:nvGrpSpPr>
      <p:grpSpPr>
        <a:xfrm>
          <a:off x="0" y="0"/>
          <a:ext cx="0" cy="0"/>
          <a:chOff x="0" y="0"/>
          <a:chExt cx="0" cy="0"/>
        </a:xfrm>
      </p:grpSpPr>
      <p:sp>
        <p:nvSpPr>
          <p:cNvPr id="201" name="Google Shape;201;p33"/>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202" name="Google Shape;202;p3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03"/>
        <p:cNvGrpSpPr/>
        <p:nvPr/>
      </p:nvGrpSpPr>
      <p:grpSpPr>
        <a:xfrm>
          <a:off x="0" y="0"/>
          <a:ext cx="0" cy="0"/>
          <a:chOff x="0" y="0"/>
          <a:chExt cx="0" cy="0"/>
        </a:xfrm>
      </p:grpSpPr>
      <p:sp>
        <p:nvSpPr>
          <p:cNvPr id="204" name="Google Shape;204;p34"/>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205" name="Google Shape;205;p34"/>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rtl="0">
              <a:spcBef>
                <a:spcPts val="0"/>
              </a:spcBef>
              <a:spcAft>
                <a:spcPts val="0"/>
              </a:spcAft>
              <a:buSzPts val="1200"/>
              <a:buChar char="●"/>
              <a:defRPr sz="12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206" name="Google Shape;206;p3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07"/>
        <p:cNvGrpSpPr/>
        <p:nvPr/>
      </p:nvGrpSpPr>
      <p:grpSpPr>
        <a:xfrm>
          <a:off x="0" y="0"/>
          <a:ext cx="0" cy="0"/>
          <a:chOff x="0" y="0"/>
          <a:chExt cx="0" cy="0"/>
        </a:xfrm>
      </p:grpSpPr>
      <p:sp>
        <p:nvSpPr>
          <p:cNvPr id="208" name="Google Shape;208;p35"/>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
        <p:nvSpPr>
          <p:cNvPr id="209" name="Google Shape;209;p3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10"/>
        <p:cNvGrpSpPr/>
        <p:nvPr/>
      </p:nvGrpSpPr>
      <p:grpSpPr>
        <a:xfrm>
          <a:off x="0" y="0"/>
          <a:ext cx="0" cy="0"/>
          <a:chOff x="0" y="0"/>
          <a:chExt cx="0" cy="0"/>
        </a:xfrm>
      </p:grpSpPr>
      <p:sp>
        <p:nvSpPr>
          <p:cNvPr id="211" name="Google Shape;211;p36"/>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 name="Google Shape;212;p36"/>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213" name="Google Shape;213;p36"/>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100"/>
              <a:buNone/>
              <a:defRPr sz="21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214" name="Google Shape;214;p36"/>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215" name="Google Shape;215;p3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216"/>
        <p:cNvGrpSpPr/>
        <p:nvPr/>
      </p:nvGrpSpPr>
      <p:grpSpPr>
        <a:xfrm>
          <a:off x="0" y="0"/>
          <a:ext cx="0" cy="0"/>
          <a:chOff x="0" y="0"/>
          <a:chExt cx="0" cy="0"/>
        </a:xfrm>
      </p:grpSpPr>
      <p:sp>
        <p:nvSpPr>
          <p:cNvPr id="217" name="Google Shape;217;p37"/>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rtl="0">
              <a:lnSpc>
                <a:spcPct val="100000"/>
              </a:lnSpc>
              <a:spcBef>
                <a:spcPts val="0"/>
              </a:spcBef>
              <a:spcAft>
                <a:spcPts val="0"/>
              </a:spcAft>
              <a:buSzPts val="1800"/>
              <a:buNone/>
              <a:defRPr/>
            </a:lvl1pPr>
          </a:lstStyle>
          <a:p>
            <a:endParaRPr/>
          </a:p>
        </p:txBody>
      </p:sp>
      <p:sp>
        <p:nvSpPr>
          <p:cNvPr id="218" name="Google Shape;218;p3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219"/>
        <p:cNvGrpSpPr/>
        <p:nvPr/>
      </p:nvGrpSpPr>
      <p:grpSpPr>
        <a:xfrm>
          <a:off x="0" y="0"/>
          <a:ext cx="0" cy="0"/>
          <a:chOff x="0" y="0"/>
          <a:chExt cx="0" cy="0"/>
        </a:xfrm>
      </p:grpSpPr>
      <p:sp>
        <p:nvSpPr>
          <p:cNvPr id="220" name="Google Shape;220;p38"/>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rtl="0">
              <a:spcBef>
                <a:spcPts val="0"/>
              </a:spcBef>
              <a:spcAft>
                <a:spcPts val="0"/>
              </a:spcAft>
              <a:buSzPts val="12000"/>
              <a:buNone/>
              <a:defRPr sz="12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221" name="Google Shape;221;p38"/>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rtl="0">
              <a:spcBef>
                <a:spcPts val="0"/>
              </a:spcBef>
              <a:spcAft>
                <a:spcPts val="0"/>
              </a:spcAft>
              <a:buSzPts val="1800"/>
              <a:buChar char="●"/>
              <a:defRPr/>
            </a:lvl1pPr>
            <a:lvl2pPr marL="914400" lvl="1" indent="-317500" algn="ctr" rtl="0">
              <a:spcBef>
                <a:spcPts val="1600"/>
              </a:spcBef>
              <a:spcAft>
                <a:spcPts val="0"/>
              </a:spcAft>
              <a:buSzPts val="1400"/>
              <a:buChar char="○"/>
              <a:defRPr/>
            </a:lvl2pPr>
            <a:lvl3pPr marL="1371600" lvl="2" indent="-317500" algn="ctr" rtl="0">
              <a:spcBef>
                <a:spcPts val="1600"/>
              </a:spcBef>
              <a:spcAft>
                <a:spcPts val="0"/>
              </a:spcAft>
              <a:buSzPts val="1400"/>
              <a:buChar char="■"/>
              <a:defRPr/>
            </a:lvl3pPr>
            <a:lvl4pPr marL="1828800" lvl="3" indent="-317500" algn="ctr" rtl="0">
              <a:spcBef>
                <a:spcPts val="1600"/>
              </a:spcBef>
              <a:spcAft>
                <a:spcPts val="0"/>
              </a:spcAft>
              <a:buSzPts val="1400"/>
              <a:buChar char="●"/>
              <a:defRPr/>
            </a:lvl4pPr>
            <a:lvl5pPr marL="2286000" lvl="4" indent="-317500" algn="ctr" rtl="0">
              <a:spcBef>
                <a:spcPts val="1600"/>
              </a:spcBef>
              <a:spcAft>
                <a:spcPts val="0"/>
              </a:spcAft>
              <a:buSzPts val="1400"/>
              <a:buChar char="○"/>
              <a:defRPr/>
            </a:lvl5pPr>
            <a:lvl6pPr marL="2743200" lvl="5" indent="-317500" algn="ctr" rtl="0">
              <a:spcBef>
                <a:spcPts val="1600"/>
              </a:spcBef>
              <a:spcAft>
                <a:spcPts val="0"/>
              </a:spcAft>
              <a:buSzPts val="1400"/>
              <a:buChar char="■"/>
              <a:defRPr/>
            </a:lvl6pPr>
            <a:lvl7pPr marL="3200400" lvl="6" indent="-317500" algn="ctr" rtl="0">
              <a:spcBef>
                <a:spcPts val="1600"/>
              </a:spcBef>
              <a:spcAft>
                <a:spcPts val="0"/>
              </a:spcAft>
              <a:buSzPts val="1400"/>
              <a:buChar char="●"/>
              <a:defRPr/>
            </a:lvl7pPr>
            <a:lvl8pPr marL="3657600" lvl="7" indent="-317500" algn="ctr" rtl="0">
              <a:spcBef>
                <a:spcPts val="1600"/>
              </a:spcBef>
              <a:spcAft>
                <a:spcPts val="0"/>
              </a:spcAft>
              <a:buSzPts val="1400"/>
              <a:buChar char="○"/>
              <a:defRPr/>
            </a:lvl8pPr>
            <a:lvl9pPr marL="4114800" lvl="8" indent="-317500" algn="ctr" rtl="0">
              <a:spcBef>
                <a:spcPts val="1600"/>
              </a:spcBef>
              <a:spcAft>
                <a:spcPts val="1600"/>
              </a:spcAft>
              <a:buSzPts val="1400"/>
              <a:buChar char="■"/>
              <a:defRPr/>
            </a:lvl9pPr>
          </a:lstStyle>
          <a:p>
            <a:endParaRPr/>
          </a:p>
        </p:txBody>
      </p:sp>
      <p:sp>
        <p:nvSpPr>
          <p:cNvPr id="222" name="Google Shape;222;p3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23"/>
        <p:cNvGrpSpPr/>
        <p:nvPr/>
      </p:nvGrpSpPr>
      <p:grpSpPr>
        <a:xfrm>
          <a:off x="0" y="0"/>
          <a:ext cx="0" cy="0"/>
          <a:chOff x="0" y="0"/>
          <a:chExt cx="0" cy="0"/>
        </a:xfrm>
      </p:grpSpPr>
      <p:sp>
        <p:nvSpPr>
          <p:cNvPr id="224" name="Google Shape;224;p3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theme" Target="../theme/theme1.xml"/><Relationship Id="rId15" Type="http://schemas.openxmlformats.org/officeDocument/2006/relationships/image" Target="../media/image1.jpg"/><Relationship Id="rId16" Type="http://schemas.openxmlformats.org/officeDocument/2006/relationships/image" Target="../media/image2.png"/><Relationship Id="rId17"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4.xml"/><Relationship Id="rId12" Type="http://schemas.openxmlformats.org/officeDocument/2006/relationships/slideLayout" Target="../slideLayouts/slideLayout25.xml"/><Relationship Id="rId13" Type="http://schemas.openxmlformats.org/officeDocument/2006/relationships/theme" Target="../theme/theme2.xml"/><Relationship Id="rId14" Type="http://schemas.openxmlformats.org/officeDocument/2006/relationships/image" Target="../media/image1.jpg"/><Relationship Id="rId15" Type="http://schemas.openxmlformats.org/officeDocument/2006/relationships/image" Target="../media/image2.png"/><Relationship Id="rId16" Type="http://schemas.openxmlformats.org/officeDocument/2006/relationships/image" Target="../media/image3.png"/><Relationship Id="rId1" Type="http://schemas.openxmlformats.org/officeDocument/2006/relationships/slideLayout" Target="../slideLayouts/slideLayout14.xml"/><Relationship Id="rId2" Type="http://schemas.openxmlformats.org/officeDocument/2006/relationships/slideLayout" Target="../slideLayouts/slideLayout15.xml"/><Relationship Id="rId3" Type="http://schemas.openxmlformats.org/officeDocument/2006/relationships/slideLayout" Target="../slideLayouts/slideLayout16.xml"/><Relationship Id="rId4" Type="http://schemas.openxmlformats.org/officeDocument/2006/relationships/slideLayout" Target="../slideLayouts/slideLayout17.xml"/><Relationship Id="rId5" Type="http://schemas.openxmlformats.org/officeDocument/2006/relationships/slideLayout" Target="../slideLayouts/slideLayout18.xml"/><Relationship Id="rId6" Type="http://schemas.openxmlformats.org/officeDocument/2006/relationships/slideLayout" Target="../slideLayouts/slideLayout19.xml"/><Relationship Id="rId7" Type="http://schemas.openxmlformats.org/officeDocument/2006/relationships/slideLayout" Target="../slideLayouts/slideLayout20.xml"/><Relationship Id="rId8" Type="http://schemas.openxmlformats.org/officeDocument/2006/relationships/slideLayout" Target="../slideLayouts/slideLayout21.xml"/><Relationship Id="rId9" Type="http://schemas.openxmlformats.org/officeDocument/2006/relationships/slideLayout" Target="../slideLayouts/slideLayout22.xml"/><Relationship Id="rId10" Type="http://schemas.openxmlformats.org/officeDocument/2006/relationships/slideLayout" Target="../slideLayouts/slideLayout23.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6.xml"/><Relationship Id="rId12" Type="http://schemas.openxmlformats.org/officeDocument/2006/relationships/theme" Target="../theme/theme3.xml"/><Relationship Id="rId1" Type="http://schemas.openxmlformats.org/officeDocument/2006/relationships/slideLayout" Target="../slideLayouts/slideLayout26.xml"/><Relationship Id="rId2" Type="http://schemas.openxmlformats.org/officeDocument/2006/relationships/slideLayout" Target="../slideLayouts/slideLayout27.xml"/><Relationship Id="rId3" Type="http://schemas.openxmlformats.org/officeDocument/2006/relationships/slideLayout" Target="../slideLayouts/slideLayout28.xml"/><Relationship Id="rId4" Type="http://schemas.openxmlformats.org/officeDocument/2006/relationships/slideLayout" Target="../slideLayouts/slideLayout29.xml"/><Relationship Id="rId5" Type="http://schemas.openxmlformats.org/officeDocument/2006/relationships/slideLayout" Target="../slideLayouts/slideLayout30.xml"/><Relationship Id="rId6" Type="http://schemas.openxmlformats.org/officeDocument/2006/relationships/slideLayout" Target="../slideLayouts/slideLayout31.xml"/><Relationship Id="rId7" Type="http://schemas.openxmlformats.org/officeDocument/2006/relationships/slideLayout" Target="../slideLayouts/slideLayout32.xml"/><Relationship Id="rId8" Type="http://schemas.openxmlformats.org/officeDocument/2006/relationships/slideLayout" Target="../slideLayouts/slideLayout33.xml"/><Relationship Id="rId9" Type="http://schemas.openxmlformats.org/officeDocument/2006/relationships/slideLayout" Target="../slideLayouts/slideLayout34.xml"/><Relationship Id="rId10"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5">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6">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7">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5"/>
        <p:cNvGrpSpPr/>
        <p:nvPr/>
      </p:nvGrpSpPr>
      <p:grpSpPr>
        <a:xfrm>
          <a:off x="0" y="0"/>
          <a:ext cx="0" cy="0"/>
          <a:chOff x="0" y="0"/>
          <a:chExt cx="0" cy="0"/>
        </a:xfrm>
      </p:grpSpPr>
      <p:sp>
        <p:nvSpPr>
          <p:cNvPr id="96" name="Google Shape;96;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7" name="Google Shape;97;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8" name="Google Shape;98;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01" name="Google Shape;101;p15"/>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02" name="Google Shape;102;p15"/>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03" name="Google Shape;103;p15"/>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mc:AlternateContent xmlns:mc="http://schemas.openxmlformats.org/markup-compatibility/2006" xmlns:p14="http://schemas.microsoft.com/office/powerpoint/2010/main">
    <mc:Choice Requires="p14">
      <p:transition spd="slow" p14:dur="2500">
        <p:fade thruBlk="1"/>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180"/>
        <p:cNvGrpSpPr/>
        <p:nvPr/>
      </p:nvGrpSpPr>
      <p:grpSpPr>
        <a:xfrm>
          <a:off x="0" y="0"/>
          <a:ext cx="0" cy="0"/>
          <a:chOff x="0" y="0"/>
          <a:chExt cx="0" cy="0"/>
        </a:xfrm>
      </p:grpSpPr>
      <p:sp>
        <p:nvSpPr>
          <p:cNvPr id="181" name="Google Shape;181;p28"/>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rt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
        <p:nvSpPr>
          <p:cNvPr id="182" name="Google Shape;182;p28"/>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rtl="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2pPr>
            <a:lvl3pPr marL="1371600" lvl="2"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3pPr>
            <a:lvl4pPr marL="1828800" lvl="3"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4pPr>
            <a:lvl5pPr marL="2286000" lvl="4"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5pPr>
            <a:lvl6pPr marL="2743200" lvl="5"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6pPr>
            <a:lvl7pPr marL="3200400" lvl="6"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7pPr>
            <a:lvl8pPr marL="3657600" lvl="7"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8pPr>
            <a:lvl9pPr marL="4114800" lvl="8" indent="-317500" rtl="0">
              <a:lnSpc>
                <a:spcPct val="115000"/>
              </a:lnSpc>
              <a:spcBef>
                <a:spcPts val="1600"/>
              </a:spcBef>
              <a:spcAft>
                <a:spcPts val="1600"/>
              </a:spcAft>
              <a:buSzPts val="1400"/>
              <a:buFont typeface="Century Gothic"/>
              <a:buChar char="■"/>
              <a:defRPr sz="1400">
                <a:latin typeface="Century Gothic"/>
                <a:ea typeface="Century Gothic"/>
                <a:cs typeface="Century Gothic"/>
                <a:sym typeface="Century Gothic"/>
              </a:defRPr>
            </a:lvl9pPr>
          </a:lstStyle>
          <a:p>
            <a:endParaRPr/>
          </a:p>
        </p:txBody>
      </p:sp>
      <p:sp>
        <p:nvSpPr>
          <p:cNvPr id="183" name="Google Shape;183;p2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rtl="0">
              <a:buNone/>
              <a:defRPr sz="1000">
                <a:solidFill>
                  <a:schemeClr val="dk2"/>
                </a:solidFill>
              </a:defRPr>
            </a:lvl1pPr>
            <a:lvl2pPr lvl="1" algn="r" rtl="0">
              <a:buNone/>
              <a:defRPr sz="1000">
                <a:solidFill>
                  <a:schemeClr val="dk2"/>
                </a:solidFill>
              </a:defRPr>
            </a:lvl2pPr>
            <a:lvl3pPr lvl="2" algn="r" rtl="0">
              <a:buNone/>
              <a:defRPr sz="1000">
                <a:solidFill>
                  <a:schemeClr val="dk2"/>
                </a:solidFill>
              </a:defRPr>
            </a:lvl3pPr>
            <a:lvl4pPr lvl="3" algn="r" rtl="0">
              <a:buNone/>
              <a:defRPr sz="1000">
                <a:solidFill>
                  <a:schemeClr val="dk2"/>
                </a:solidFill>
              </a:defRPr>
            </a:lvl4pPr>
            <a:lvl5pPr lvl="4" algn="r" rtl="0">
              <a:buNone/>
              <a:defRPr sz="1000">
                <a:solidFill>
                  <a:schemeClr val="dk2"/>
                </a:solidFill>
              </a:defRPr>
            </a:lvl5pPr>
            <a:lvl6pPr lvl="5" algn="r" rtl="0">
              <a:buNone/>
              <a:defRPr sz="1000">
                <a:solidFill>
                  <a:schemeClr val="dk2"/>
                </a:solidFill>
              </a:defRPr>
            </a:lvl6pPr>
            <a:lvl7pPr lvl="6" algn="r" rtl="0">
              <a:buNone/>
              <a:defRPr sz="1000">
                <a:solidFill>
                  <a:schemeClr val="dk2"/>
                </a:solidFill>
              </a:defRPr>
            </a:lvl7pPr>
            <a:lvl8pPr lvl="7" algn="r" rtl="0">
              <a:buNone/>
              <a:defRPr sz="1000">
                <a:solidFill>
                  <a:schemeClr val="dk2"/>
                </a:solidFill>
              </a:defRPr>
            </a:lvl8pPr>
            <a:lvl9pPr lvl="8" algn="r" rtl="0">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0.xml"/><Relationship Id="rId3" Type="http://schemas.openxmlformats.org/officeDocument/2006/relationships/image" Target="../media/image7.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5.xml"/><Relationship Id="rId3" Type="http://schemas.openxmlformats.org/officeDocument/2006/relationships/image" Target="../media/image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7.xml"/><Relationship Id="rId3" Type="http://schemas.openxmlformats.org/officeDocument/2006/relationships/image" Target="../media/image8.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9.xml"/><Relationship Id="rId3" Type="http://schemas.openxmlformats.org/officeDocument/2006/relationships/image" Target="../media/image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0.xml"/><Relationship Id="rId3" Type="http://schemas.openxmlformats.org/officeDocument/2006/relationships/image" Target="../media/image9.png"/></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1" Type="http://schemas.openxmlformats.org/officeDocument/2006/relationships/slideLayout" Target="../slideLayouts/slideLayout1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13.png"/><Relationship Id="rId1" Type="http://schemas.openxmlformats.org/officeDocument/2006/relationships/slideLayout" Target="../slideLayouts/slideLayout1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5.png"/><Relationship Id="rId1" Type="http://schemas.openxmlformats.org/officeDocument/2006/relationships/slideLayout" Target="../slideLayouts/slideLayout1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3" Type="http://schemas.openxmlformats.org/officeDocument/2006/relationships/image" Target="../media/image16.png"/><Relationship Id="rId4" Type="http://schemas.openxmlformats.org/officeDocument/2006/relationships/image" Target="../media/image17.png"/><Relationship Id="rId1" Type="http://schemas.openxmlformats.org/officeDocument/2006/relationships/slideLayout" Target="../slideLayouts/slideLayout1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25.xml"/><Relationship Id="rId3" Type="http://schemas.openxmlformats.org/officeDocument/2006/relationships/image" Target="../media/image18.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7.xml"/><Relationship Id="rId3" Type="http://schemas.openxmlformats.org/officeDocument/2006/relationships/image" Target="../media/image4.png"/></Relationships>
</file>

<file path=ppt/slides/_rels/slide28.xml.rels><?xml version="1.0" encoding="UTF-8" standalone="yes"?>
<Relationships xmlns="http://schemas.openxmlformats.org/package/2006/relationships"><Relationship Id="rId3" Type="http://schemas.openxmlformats.org/officeDocument/2006/relationships/image" Target="../media/image19.png"/><Relationship Id="rId4" Type="http://schemas.openxmlformats.org/officeDocument/2006/relationships/image" Target="../media/image20.png"/><Relationship Id="rId5" Type="http://schemas.openxmlformats.org/officeDocument/2006/relationships/image" Target="../media/image21.png"/><Relationship Id="rId1" Type="http://schemas.openxmlformats.org/officeDocument/2006/relationships/slideLayout" Target="../slideLayouts/slideLayout25.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 Id="rId3" Type="http://schemas.openxmlformats.org/officeDocument/2006/relationships/hyperlink" Target="https://vimeo.com/168991756" TargetMode="External"/></Relationships>
</file>

<file path=ppt/slides/_rels/slide30.xml.rels><?xml version="1.0" encoding="UTF-8" standalone="yes"?>
<Relationships xmlns="http://schemas.openxmlformats.org/package/2006/relationships"><Relationship Id="rId3" Type="http://schemas.openxmlformats.org/officeDocument/2006/relationships/image" Target="../media/image22.png"/><Relationship Id="rId4" Type="http://schemas.openxmlformats.org/officeDocument/2006/relationships/image" Target="../media/image23.png"/><Relationship Id="rId1" Type="http://schemas.openxmlformats.org/officeDocument/2006/relationships/slideLayout" Target="../slideLayouts/slideLayout28.xml"/><Relationship Id="rId2" Type="http://schemas.openxmlformats.org/officeDocument/2006/relationships/notesSlide" Target="../notesSlides/notesSlide30.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 Id="rId3"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1" Type="http://schemas.openxmlformats.org/officeDocument/2006/relationships/slideLayout" Target="../slideLayouts/slideLayout1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28"/>
        <p:cNvGrpSpPr/>
        <p:nvPr/>
      </p:nvGrpSpPr>
      <p:grpSpPr>
        <a:xfrm>
          <a:off x="0" y="0"/>
          <a:ext cx="0" cy="0"/>
          <a:chOff x="0" y="0"/>
          <a:chExt cx="0" cy="0"/>
        </a:xfrm>
      </p:grpSpPr>
      <p:sp>
        <p:nvSpPr>
          <p:cNvPr id="229" name="Google Shape;229;p40"/>
          <p:cNvSpPr txBox="1">
            <a:spLocks noGrp="1"/>
          </p:cNvSpPr>
          <p:nvPr>
            <p:ph type="title"/>
          </p:nvPr>
        </p:nvSpPr>
        <p:spPr>
          <a:xfrm>
            <a:off x="221675" y="264047"/>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dirty="0"/>
              <a:t>Grade 2: Module 4: Part 2: Cycle 24: Lesson 117</a:t>
            </a:r>
            <a:endParaRPr sz="28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dirty="0"/>
          </a:p>
        </p:txBody>
      </p:sp>
      <p:sp>
        <p:nvSpPr>
          <p:cNvPr id="230" name="Google Shape;230;p40"/>
          <p:cNvSpPr txBox="1">
            <a:spLocks noGrp="1"/>
          </p:cNvSpPr>
          <p:nvPr>
            <p:ph type="body" idx="1"/>
          </p:nvPr>
        </p:nvSpPr>
        <p:spPr>
          <a:xfrm>
            <a:off x="221675" y="1000968"/>
            <a:ext cx="8661069" cy="3124718"/>
          </a:xfrm>
          <a:prstGeom prst="rect">
            <a:avLst/>
          </a:prstGeom>
        </p:spPr>
        <p:txBody>
          <a:bodyPr spcFirstLastPara="1" wrap="square" lIns="68575" tIns="34275" rIns="68575" bIns="34275" anchor="t" anchorCtr="0">
            <a:noAutofit/>
          </a:bodyPr>
          <a:lstStyle/>
          <a:p>
            <a:pPr marL="0" lvl="0" indent="0" algn="l" rtl="0">
              <a:spcBef>
                <a:spcPts val="1000"/>
              </a:spcBef>
              <a:spcAft>
                <a:spcPts val="0"/>
              </a:spcAft>
              <a:buClr>
                <a:srgbClr val="000000"/>
              </a:buClr>
              <a:buSzPts val="1100"/>
              <a:buFont typeface="Arial"/>
              <a:buNone/>
            </a:pPr>
            <a:r>
              <a:rPr lang="en" sz="1600" i="1" dirty="0">
                <a:solidFill>
                  <a:schemeClr val="dk1"/>
                </a:solidFill>
              </a:rPr>
              <a:t>This lesson in</a:t>
            </a:r>
            <a:r>
              <a:rPr lang="en" sz="1600" i="1" dirty="0"/>
              <a:t>cludes three instructional practices: Engagement Text Read Aloud, Snap or Trap, and </a:t>
            </a:r>
            <a:r>
              <a:rPr lang="en" sz="1600" b="1" i="1" dirty="0"/>
              <a:t>Decodable Reader Partner Search and Read</a:t>
            </a:r>
            <a:r>
              <a:rPr lang="en" sz="1600" i="1" dirty="0"/>
              <a:t>. Students work with the Engagement Text: “It’s Raining!”, to pique their interest about the </a:t>
            </a:r>
            <a:r>
              <a:rPr lang="en" sz="1600" b="1" i="1" dirty="0"/>
              <a:t>Decodable Reader, “Solid, Liquid, or Vapor”</a:t>
            </a:r>
            <a:r>
              <a:rPr lang="en" sz="1600" i="1" dirty="0"/>
              <a:t> by incorporating the topic and some words from this cycle into a read-aloud and engaging in a comprehension discussion. During Snap or Trap, students will determine which words are “snap” (easily decodable) and which are “trap” (difficult to decode/irregular) and explain their thinking. </a:t>
            </a:r>
            <a:endParaRPr sz="1600" i="1" dirty="0"/>
          </a:p>
          <a:p>
            <a:pPr marL="0" lvl="0" indent="0" algn="l" rtl="0">
              <a:spcBef>
                <a:spcPts val="1000"/>
              </a:spcBef>
              <a:spcAft>
                <a:spcPts val="0"/>
              </a:spcAft>
              <a:buClr>
                <a:srgbClr val="000000"/>
              </a:buClr>
              <a:buSzPts val="1100"/>
              <a:buFont typeface="Arial"/>
              <a:buNone/>
            </a:pPr>
            <a:r>
              <a:rPr lang="en" sz="1600" b="1" i="1" dirty="0">
                <a:solidFill>
                  <a:schemeClr val="dk1"/>
                </a:solidFill>
              </a:rPr>
              <a:t>Be sure that students pay careful attention to:</a:t>
            </a:r>
            <a:endParaRPr sz="1600" b="1" dirty="0">
              <a:solidFill>
                <a:schemeClr val="dk1"/>
              </a:solidFill>
            </a:endParaRPr>
          </a:p>
          <a:p>
            <a:pPr marL="457200" lvl="0" indent="-330200" algn="l" rtl="0">
              <a:spcBef>
                <a:spcPts val="1000"/>
              </a:spcBef>
              <a:spcAft>
                <a:spcPts val="0"/>
              </a:spcAft>
              <a:buClr>
                <a:schemeClr val="dk1"/>
              </a:buClr>
              <a:buSzPts val="1600"/>
              <a:buChar char="•"/>
            </a:pPr>
            <a:r>
              <a:rPr lang="en" sz="1600" dirty="0">
                <a:solidFill>
                  <a:schemeClr val="dk1"/>
                </a:solidFill>
              </a:rPr>
              <a:t>Understanding what happens in the Engagement Text and Decodable Reader</a:t>
            </a:r>
            <a:endParaRPr sz="1600" dirty="0">
              <a:solidFill>
                <a:schemeClr val="dk1"/>
              </a:solidFill>
            </a:endParaRPr>
          </a:p>
          <a:p>
            <a:pPr marL="457200" lvl="0" indent="-330200" algn="l" rtl="0">
              <a:spcBef>
                <a:spcPts val="0"/>
              </a:spcBef>
              <a:spcAft>
                <a:spcPts val="0"/>
              </a:spcAft>
              <a:buClr>
                <a:schemeClr val="dk1"/>
              </a:buClr>
              <a:buSzPts val="1600"/>
              <a:buChar char="•"/>
            </a:pPr>
            <a:r>
              <a:rPr lang="en" sz="1600" dirty="0">
                <a:solidFill>
                  <a:schemeClr val="dk1"/>
                </a:solidFill>
              </a:rPr>
              <a:t>Decoding </a:t>
            </a:r>
            <a:r>
              <a:rPr lang="en" sz="1600" dirty="0"/>
              <a:t>compound words and “are” contractions</a:t>
            </a:r>
            <a:endParaRPr sz="1600" dirty="0">
              <a:solidFill>
                <a:schemeClr val="dk1"/>
              </a:solidFill>
            </a:endParaRPr>
          </a:p>
          <a:p>
            <a:pPr marL="457200" lvl="0" indent="-330200" algn="l" rtl="0">
              <a:spcBef>
                <a:spcPts val="0"/>
              </a:spcBef>
              <a:spcAft>
                <a:spcPts val="0"/>
              </a:spcAft>
              <a:buClr>
                <a:schemeClr val="dk1"/>
              </a:buClr>
              <a:buSzPts val="1600"/>
              <a:buChar char="•"/>
            </a:pPr>
            <a:r>
              <a:rPr lang="en" sz="1600" dirty="0">
                <a:solidFill>
                  <a:schemeClr val="dk1"/>
                </a:solidFill>
              </a:rPr>
              <a:t>High-Frequency words</a:t>
            </a:r>
            <a:r>
              <a:rPr lang="en" sz="1600" dirty="0"/>
              <a:t> “everyday,” “everyone,” “everybody,” “we’re,” “you’re,” “people,” “afternoon,” “snowflake”</a:t>
            </a:r>
            <a:endParaRPr sz="1600" dirty="0"/>
          </a:p>
          <a:p>
            <a:pPr marL="177800" lvl="0" indent="0" algn="l" rtl="0">
              <a:lnSpc>
                <a:spcPct val="70000"/>
              </a:lnSpc>
              <a:spcBef>
                <a:spcPts val="1000"/>
              </a:spcBef>
              <a:spcAft>
                <a:spcPts val="0"/>
              </a:spcAft>
              <a:buNone/>
            </a:pPr>
            <a:endParaRPr sz="1600" dirty="0">
              <a:solidFill>
                <a:schemeClr val="dk1"/>
              </a:solidFill>
            </a:endParaRPr>
          </a:p>
          <a:p>
            <a:pPr marL="177800" lvl="0" indent="0" algn="l" rtl="0">
              <a:lnSpc>
                <a:spcPct val="70000"/>
              </a:lnSpc>
              <a:spcBef>
                <a:spcPts val="1000"/>
              </a:spcBef>
              <a:spcAft>
                <a:spcPts val="1000"/>
              </a:spcAft>
              <a:buNone/>
            </a:pPr>
            <a:endParaRPr sz="16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88"/>
        <p:cNvGrpSpPr/>
        <p:nvPr/>
      </p:nvGrpSpPr>
      <p:grpSpPr>
        <a:xfrm>
          <a:off x="0" y="0"/>
          <a:ext cx="0" cy="0"/>
          <a:chOff x="0" y="0"/>
          <a:chExt cx="0" cy="0"/>
        </a:xfrm>
      </p:grpSpPr>
      <p:pic>
        <p:nvPicPr>
          <p:cNvPr id="289" name="Google Shape;289;p49"/>
          <p:cNvPicPr preferRelativeResize="0"/>
          <p:nvPr/>
        </p:nvPicPr>
        <p:blipFill>
          <a:blip r:embed="rId3">
            <a:alphaModFix/>
          </a:blip>
          <a:stretch>
            <a:fillRect/>
          </a:stretch>
        </p:blipFill>
        <p:spPr>
          <a:xfrm>
            <a:off x="2082585" y="1220561"/>
            <a:ext cx="5029200" cy="3352800"/>
          </a:xfrm>
          <a:prstGeom prst="rect">
            <a:avLst/>
          </a:prstGeom>
          <a:noFill/>
          <a:ln>
            <a:noFill/>
          </a:ln>
        </p:spPr>
      </p:pic>
      <p:sp>
        <p:nvSpPr>
          <p:cNvPr id="290" name="Google Shape;290;p49"/>
          <p:cNvSpPr txBox="1"/>
          <p:nvPr/>
        </p:nvSpPr>
        <p:spPr>
          <a:xfrm>
            <a:off x="2082585" y="206829"/>
            <a:ext cx="5029200" cy="88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4800" b="1" dirty="0">
                <a:latin typeface="Century Gothic" panose="020B0502020202020204" pitchFamily="34" charset="0"/>
                <a:ea typeface="Calibri"/>
                <a:cs typeface="Calibri"/>
                <a:sym typeface="Calibri"/>
              </a:rPr>
              <a:t>Vapor</a:t>
            </a:r>
            <a:r>
              <a:rPr lang="en" sz="4800" dirty="0">
                <a:latin typeface="Century Gothic" panose="020B0502020202020204" pitchFamily="34" charset="0"/>
                <a:ea typeface="Calibri"/>
                <a:cs typeface="Calibri"/>
                <a:sym typeface="Calibri"/>
              </a:rPr>
              <a:t> </a:t>
            </a:r>
            <a:endParaRPr sz="4800" dirty="0">
              <a:latin typeface="Century Gothic" panose="020B0502020202020204" pitchFamily="34" charset="0"/>
              <a:ea typeface="Calibri"/>
              <a:cs typeface="Calibri"/>
              <a:sym typeface="Calibri"/>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94"/>
        <p:cNvGrpSpPr/>
        <p:nvPr/>
      </p:nvGrpSpPr>
      <p:grpSpPr>
        <a:xfrm>
          <a:off x="0" y="0"/>
          <a:ext cx="0" cy="0"/>
          <a:chOff x="0" y="0"/>
          <a:chExt cx="0" cy="0"/>
        </a:xfrm>
      </p:grpSpPr>
      <p:sp>
        <p:nvSpPr>
          <p:cNvPr id="295" name="Google Shape;295;p50"/>
          <p:cNvSpPr txBox="1">
            <a:spLocks noGrp="1"/>
          </p:cNvSpPr>
          <p:nvPr>
            <p:ph type="title"/>
          </p:nvPr>
        </p:nvSpPr>
        <p:spPr>
          <a:xfrm>
            <a:off x="315792" y="292779"/>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dirty="0"/>
              <a:t>Comprehension Conversation</a:t>
            </a:r>
            <a:endParaRPr dirty="0"/>
          </a:p>
        </p:txBody>
      </p:sp>
      <p:sp>
        <p:nvSpPr>
          <p:cNvPr id="296" name="Google Shape;296;p50"/>
          <p:cNvSpPr txBox="1">
            <a:spLocks noGrp="1"/>
          </p:cNvSpPr>
          <p:nvPr>
            <p:ph type="body" idx="1"/>
          </p:nvPr>
        </p:nvSpPr>
        <p:spPr>
          <a:xfrm>
            <a:off x="315792" y="1039650"/>
            <a:ext cx="8632265" cy="3416400"/>
          </a:xfrm>
          <a:prstGeom prst="rect">
            <a:avLst/>
          </a:prstGeom>
        </p:spPr>
        <p:txBody>
          <a:bodyPr spcFirstLastPara="1" wrap="square" lIns="68575" tIns="34275" rIns="68575" bIns="34275" anchor="t" anchorCtr="0">
            <a:noAutofit/>
          </a:bodyPr>
          <a:lstStyle/>
          <a:p>
            <a:pPr marL="457200" lvl="0" indent="-381000" algn="l" rtl="0">
              <a:lnSpc>
                <a:spcPct val="115000"/>
              </a:lnSpc>
              <a:spcBef>
                <a:spcPts val="1000"/>
              </a:spcBef>
              <a:spcAft>
                <a:spcPts val="0"/>
              </a:spcAft>
              <a:buSzPts val="2400"/>
              <a:buAutoNum type="arabicPeriod"/>
            </a:pPr>
            <a:r>
              <a:rPr lang="en" sz="2400" dirty="0" smtClean="0"/>
              <a:t>What </a:t>
            </a:r>
            <a:r>
              <a:rPr lang="en" sz="2400" dirty="0"/>
              <a:t>changes water to gas?</a:t>
            </a:r>
            <a:endParaRPr sz="2400" dirty="0"/>
          </a:p>
          <a:p>
            <a:pPr marL="457200" lvl="0" indent="-381000" algn="l" rtl="0">
              <a:lnSpc>
                <a:spcPct val="115000"/>
              </a:lnSpc>
              <a:spcBef>
                <a:spcPts val="1000"/>
              </a:spcBef>
              <a:spcAft>
                <a:spcPts val="0"/>
              </a:spcAft>
              <a:buSzPts val="2400"/>
              <a:buAutoNum type="arabicPeriod"/>
            </a:pPr>
            <a:r>
              <a:rPr lang="en" sz="2400" dirty="0"/>
              <a:t>What is the process called when water turns from a gas (or vapor) to a liquid?</a:t>
            </a:r>
            <a:endParaRPr sz="2400" dirty="0"/>
          </a:p>
          <a:p>
            <a:pPr marL="177800" lvl="0" indent="0" algn="l" rtl="0">
              <a:lnSpc>
                <a:spcPct val="115000"/>
              </a:lnSpc>
              <a:spcBef>
                <a:spcPts val="1000"/>
              </a:spcBef>
              <a:spcAft>
                <a:spcPts val="0"/>
              </a:spcAft>
              <a:buNone/>
            </a:pPr>
            <a:endParaRPr sz="2400" dirty="0"/>
          </a:p>
          <a:p>
            <a:pPr marL="0" lvl="0" indent="0" algn="l" rtl="0">
              <a:lnSpc>
                <a:spcPct val="115000"/>
              </a:lnSpc>
              <a:spcBef>
                <a:spcPts val="1000"/>
              </a:spcBef>
              <a:spcAft>
                <a:spcPts val="1000"/>
              </a:spcAft>
              <a:buNone/>
            </a:pPr>
            <a:r>
              <a:rPr lang="en" sz="2400" dirty="0"/>
              <a:t>   </a:t>
            </a:r>
            <a:endParaRPr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00"/>
        <p:cNvGrpSpPr/>
        <p:nvPr/>
      </p:nvGrpSpPr>
      <p:grpSpPr>
        <a:xfrm>
          <a:off x="0" y="0"/>
          <a:ext cx="0" cy="0"/>
          <a:chOff x="0" y="0"/>
          <a:chExt cx="0" cy="0"/>
        </a:xfrm>
      </p:grpSpPr>
      <p:sp>
        <p:nvSpPr>
          <p:cNvPr id="301" name="Google Shape;301;p51"/>
          <p:cNvSpPr txBox="1">
            <a:spLocks noGrp="1"/>
          </p:cNvSpPr>
          <p:nvPr>
            <p:ph type="title"/>
          </p:nvPr>
        </p:nvSpPr>
        <p:spPr>
          <a:xfrm>
            <a:off x="311700" y="293914"/>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Vocabulary and Language</a:t>
            </a:r>
            <a:endParaRPr/>
          </a:p>
        </p:txBody>
      </p:sp>
      <p:sp>
        <p:nvSpPr>
          <p:cNvPr id="302" name="Google Shape;302;p51"/>
          <p:cNvSpPr txBox="1">
            <a:spLocks noGrp="1"/>
          </p:cNvSpPr>
          <p:nvPr>
            <p:ph type="body" idx="1"/>
          </p:nvPr>
        </p:nvSpPr>
        <p:spPr>
          <a:xfrm>
            <a:off x="311700" y="1021428"/>
            <a:ext cx="8614586" cy="3800943"/>
          </a:xfrm>
          <a:prstGeom prst="rect">
            <a:avLst/>
          </a:prstGeom>
        </p:spPr>
        <p:txBody>
          <a:bodyPr spcFirstLastPara="1" wrap="square" lIns="68575" tIns="34275" rIns="68575" bIns="34275" anchor="t" anchorCtr="0">
            <a:noAutofit/>
          </a:bodyPr>
          <a:lstStyle/>
          <a:p>
            <a:pPr marL="457200" lvl="0" indent="-361950" algn="l" rtl="0">
              <a:lnSpc>
                <a:spcPct val="120000"/>
              </a:lnSpc>
              <a:spcBef>
                <a:spcPts val="800"/>
              </a:spcBef>
              <a:spcAft>
                <a:spcPts val="0"/>
              </a:spcAft>
              <a:buSzPts val="2100"/>
              <a:buAutoNum type="arabicPeriod"/>
            </a:pPr>
            <a:r>
              <a:rPr lang="en" dirty="0" smtClean="0"/>
              <a:t>A </a:t>
            </a:r>
            <a:r>
              <a:rPr lang="en" dirty="0"/>
              <a:t>cycle is a series of events that happens over and over again, in the same order. In the last line of the text we read, ‘...and the cycle will start all over again.’ What is the water </a:t>
            </a:r>
            <a:r>
              <a:rPr lang="en" dirty="0" smtClean="0"/>
              <a:t>cycle?</a:t>
            </a:r>
            <a:endParaRPr lang="en" dirty="0"/>
          </a:p>
          <a:p>
            <a:pPr marL="457200" lvl="0" indent="-361950" algn="l" rtl="0">
              <a:lnSpc>
                <a:spcPct val="120000"/>
              </a:lnSpc>
              <a:spcBef>
                <a:spcPts val="800"/>
              </a:spcBef>
              <a:spcAft>
                <a:spcPts val="0"/>
              </a:spcAft>
              <a:buSzPts val="2100"/>
              <a:buAutoNum type="arabicPeriod"/>
            </a:pPr>
            <a:endParaRPr lang="en" dirty="0"/>
          </a:p>
          <a:p>
            <a:pPr marL="457200" lvl="0" indent="-361950" algn="l" rtl="0">
              <a:lnSpc>
                <a:spcPct val="120000"/>
              </a:lnSpc>
              <a:spcBef>
                <a:spcPts val="800"/>
              </a:spcBef>
              <a:spcAft>
                <a:spcPts val="0"/>
              </a:spcAft>
              <a:buSzPts val="2100"/>
              <a:buAutoNum type="arabicPeriod"/>
            </a:pPr>
            <a:r>
              <a:rPr lang="en" dirty="0" smtClean="0"/>
              <a:t>One </a:t>
            </a:r>
            <a:r>
              <a:rPr lang="en" dirty="0"/>
              <a:t>form that water can take is a ‘vapor.’ What do you think it means for liquid water to ‘</a:t>
            </a:r>
            <a:r>
              <a:rPr lang="en" dirty="0" smtClean="0"/>
              <a:t>evaporate?</a:t>
            </a:r>
            <a:r>
              <a:rPr lang="en-US" dirty="0" smtClean="0"/>
              <a:t>’</a:t>
            </a:r>
            <a:endParaRPr dirty="0"/>
          </a:p>
          <a:p>
            <a:pPr marL="177800" lvl="0" indent="0" algn="l" rtl="0">
              <a:lnSpc>
                <a:spcPct val="120000"/>
              </a:lnSpc>
              <a:spcBef>
                <a:spcPts val="800"/>
              </a:spcBef>
              <a:spcAft>
                <a:spcPts val="0"/>
              </a:spcAft>
              <a:buNone/>
            </a:pPr>
            <a:endParaRPr b="1" dirty="0"/>
          </a:p>
          <a:p>
            <a:pPr marL="177800" lvl="0" indent="0" algn="l" rtl="0">
              <a:lnSpc>
                <a:spcPct val="120000"/>
              </a:lnSpc>
              <a:spcBef>
                <a:spcPts val="800"/>
              </a:spcBef>
              <a:spcAft>
                <a:spcPts val="0"/>
              </a:spcAft>
              <a:buNone/>
            </a:pPr>
            <a:endParaRPr sz="1900" dirty="0"/>
          </a:p>
          <a:p>
            <a:pPr marL="177800" lvl="0" indent="0" algn="l" rtl="0">
              <a:lnSpc>
                <a:spcPct val="120000"/>
              </a:lnSpc>
              <a:spcBef>
                <a:spcPts val="800"/>
              </a:spcBef>
              <a:spcAft>
                <a:spcPts val="0"/>
              </a:spcAft>
              <a:buNone/>
            </a:pPr>
            <a:endParaRPr sz="1900" dirty="0"/>
          </a:p>
          <a:p>
            <a:pPr marL="177800" lvl="0" indent="0" algn="l" rtl="0">
              <a:lnSpc>
                <a:spcPct val="120000"/>
              </a:lnSpc>
              <a:spcBef>
                <a:spcPts val="800"/>
              </a:spcBef>
              <a:spcAft>
                <a:spcPts val="0"/>
              </a:spcAft>
              <a:buNone/>
            </a:pPr>
            <a:r>
              <a:rPr lang="en" sz="1900" dirty="0"/>
              <a:t>       </a:t>
            </a:r>
            <a:endParaRPr sz="19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06"/>
        <p:cNvGrpSpPr/>
        <p:nvPr/>
      </p:nvGrpSpPr>
      <p:grpSpPr>
        <a:xfrm>
          <a:off x="0" y="0"/>
          <a:ext cx="0" cy="0"/>
          <a:chOff x="0" y="0"/>
          <a:chExt cx="0" cy="0"/>
        </a:xfrm>
      </p:grpSpPr>
      <p:sp>
        <p:nvSpPr>
          <p:cNvPr id="307" name="Google Shape;307;p52"/>
          <p:cNvSpPr txBox="1"/>
          <p:nvPr/>
        </p:nvSpPr>
        <p:spPr>
          <a:xfrm>
            <a:off x="288675" y="108858"/>
            <a:ext cx="8948700" cy="957900"/>
          </a:xfrm>
          <a:prstGeom prst="rect">
            <a:avLst/>
          </a:prstGeom>
          <a:noFill/>
          <a:ln>
            <a:noFill/>
          </a:ln>
        </p:spPr>
        <p:txBody>
          <a:bodyPr spcFirstLastPara="1" wrap="square" lIns="91425" tIns="91425" rIns="91425" bIns="91425" anchor="ctr" anchorCtr="0">
            <a:noAutofit/>
          </a:bodyPr>
          <a:lstStyle/>
          <a:p>
            <a:pPr marL="0" lvl="0" indent="0" algn="l" rtl="0">
              <a:lnSpc>
                <a:spcPct val="90000"/>
              </a:lnSpc>
              <a:spcBef>
                <a:spcPts val="0"/>
              </a:spcBef>
              <a:spcAft>
                <a:spcPts val="0"/>
              </a:spcAft>
              <a:buNone/>
            </a:pPr>
            <a:r>
              <a:rPr lang="en" sz="3400">
                <a:solidFill>
                  <a:schemeClr val="dk1"/>
                </a:solidFill>
                <a:latin typeface="Century Gothic"/>
                <a:ea typeface="Century Gothic"/>
                <a:cs typeface="Century Gothic"/>
                <a:sym typeface="Century Gothic"/>
              </a:rPr>
              <a:t>Digging Deeper: Extension Questions </a:t>
            </a:r>
            <a:endParaRPr sz="3400">
              <a:solidFill>
                <a:schemeClr val="dk1"/>
              </a:solidFill>
              <a:latin typeface="Century Gothic"/>
              <a:ea typeface="Century Gothic"/>
              <a:cs typeface="Century Gothic"/>
              <a:sym typeface="Century Gothic"/>
            </a:endParaRPr>
          </a:p>
        </p:txBody>
      </p:sp>
      <p:sp>
        <p:nvSpPr>
          <p:cNvPr id="308" name="Google Shape;308;p52"/>
          <p:cNvSpPr txBox="1"/>
          <p:nvPr/>
        </p:nvSpPr>
        <p:spPr>
          <a:xfrm>
            <a:off x="288675" y="1194025"/>
            <a:ext cx="7938300" cy="3267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100" dirty="0">
                <a:latin typeface="Century Gothic"/>
                <a:ea typeface="Century Gothic"/>
                <a:cs typeface="Century Gothic"/>
                <a:sym typeface="Century Gothic"/>
              </a:rPr>
              <a:t>When the mirror in your bathroom gets fogged up, what do you think is happening? Why</a:t>
            </a:r>
            <a:r>
              <a:rPr lang="en" sz="2100" dirty="0" smtClean="0">
                <a:latin typeface="Century Gothic"/>
                <a:ea typeface="Century Gothic"/>
                <a:cs typeface="Century Gothic"/>
                <a:sym typeface="Century Gothic"/>
              </a:rPr>
              <a:t>?</a:t>
            </a:r>
            <a:endParaRPr sz="2100" dirty="0">
              <a:latin typeface="Century Gothic"/>
              <a:ea typeface="Century Gothic"/>
              <a:cs typeface="Century Gothic"/>
              <a:sym typeface="Century Gothic"/>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12"/>
        <p:cNvGrpSpPr/>
        <p:nvPr/>
      </p:nvGrpSpPr>
      <p:grpSpPr>
        <a:xfrm>
          <a:off x="0" y="0"/>
          <a:ext cx="0" cy="0"/>
          <a:chOff x="0" y="0"/>
          <a:chExt cx="0" cy="0"/>
        </a:xfrm>
      </p:grpSpPr>
      <p:sp>
        <p:nvSpPr>
          <p:cNvPr id="313" name="Google Shape;313;p5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314" name="Google Shape;314;p5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lnSpc>
                <a:spcPct val="180000"/>
              </a:lnSpc>
              <a:spcBef>
                <a:spcPts val="800"/>
              </a:spcBef>
              <a:spcAft>
                <a:spcPts val="0"/>
              </a:spcAft>
              <a:buNone/>
            </a:pPr>
            <a:r>
              <a:rPr lang="en" sz="2400">
                <a:solidFill>
                  <a:srgbClr val="FF0000"/>
                </a:solidFill>
              </a:rPr>
              <a:t>“It’s time to grapple baby, grapple baby, grapple baby. Grapple baby, grapple baby, grapple. Is it a snap or trap word? Think about it and back it up. Think and back it up. Is it a snap or trap word? It’s going to hard, but think about it and make a start.”</a:t>
            </a:r>
            <a:endParaRPr sz="2400">
              <a:solidFill>
                <a:srgbClr val="FF0000"/>
              </a:solidFill>
            </a:endParaRPr>
          </a:p>
          <a:p>
            <a:pPr marL="0" lvl="0" indent="0" algn="l" rtl="0">
              <a:lnSpc>
                <a:spcPct val="115000"/>
              </a:lnSpc>
              <a:spcBef>
                <a:spcPts val="800"/>
              </a:spcBef>
              <a:spcAft>
                <a:spcPts val="0"/>
              </a:spcAft>
              <a:buNone/>
            </a:pPr>
            <a:endParaRPr sz="3000">
              <a:solidFill>
                <a:srgbClr val="FF0000"/>
              </a:solidFill>
              <a:latin typeface="Times New Roman"/>
              <a:ea typeface="Times New Roman"/>
              <a:cs typeface="Times New Roman"/>
              <a:sym typeface="Times New Roman"/>
            </a:endParaRPr>
          </a:p>
          <a:p>
            <a:pPr marL="0" lvl="0" indent="0" algn="l" rtl="0">
              <a:spcBef>
                <a:spcPts val="800"/>
              </a:spcBef>
              <a:spcAft>
                <a:spcPts val="0"/>
              </a:spcAft>
              <a:buNone/>
            </a:pPr>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18"/>
        <p:cNvGrpSpPr/>
        <p:nvPr/>
      </p:nvGrpSpPr>
      <p:grpSpPr>
        <a:xfrm>
          <a:off x="0" y="0"/>
          <a:ext cx="0" cy="0"/>
          <a:chOff x="0" y="0"/>
          <a:chExt cx="0" cy="0"/>
        </a:xfrm>
      </p:grpSpPr>
      <p:sp>
        <p:nvSpPr>
          <p:cNvPr id="319" name="Google Shape;319;p5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Work Time Learning Targets</a:t>
            </a:r>
            <a:endParaRPr/>
          </a:p>
        </p:txBody>
      </p:sp>
      <p:sp>
        <p:nvSpPr>
          <p:cNvPr id="320" name="Google Shape;320;p54"/>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20000"/>
              </a:lnSpc>
              <a:spcBef>
                <a:spcPts val="800"/>
              </a:spcBef>
              <a:spcAft>
                <a:spcPts val="0"/>
              </a:spcAft>
              <a:buClr>
                <a:schemeClr val="dk1"/>
              </a:buClr>
              <a:buSzPts val="2400"/>
              <a:buFont typeface="Century Gothic"/>
              <a:buChar char="•"/>
            </a:pPr>
            <a:r>
              <a:rPr lang="en" sz="2400"/>
              <a:t>I can read high-frequency words that are a “snap” and play fair and words that are a “trap” and don’t play fair.</a:t>
            </a:r>
            <a:endParaRPr sz="2400"/>
          </a:p>
          <a:p>
            <a:pPr marL="177800" lvl="0" indent="0" algn="l" rtl="0">
              <a:lnSpc>
                <a:spcPct val="120000"/>
              </a:lnSpc>
              <a:spcBef>
                <a:spcPts val="800"/>
              </a:spcBef>
              <a:spcAft>
                <a:spcPts val="0"/>
              </a:spcAft>
              <a:buNone/>
            </a:pPr>
            <a:endParaRPr sz="2400"/>
          </a:p>
          <a:p>
            <a:pPr marL="0" lvl="0" indent="0" algn="l" rtl="0">
              <a:lnSpc>
                <a:spcPct val="115000"/>
              </a:lnSpc>
              <a:spcBef>
                <a:spcPts val="800"/>
              </a:spcBef>
              <a:spcAft>
                <a:spcPts val="0"/>
              </a:spcAft>
              <a:buNone/>
            </a:pPr>
            <a:endParaRPr sz="2400">
              <a:solidFill>
                <a:schemeClr val="dk1"/>
              </a:solidFill>
              <a:latin typeface="Times New Roman"/>
              <a:ea typeface="Times New Roman"/>
              <a:cs typeface="Times New Roman"/>
              <a:sym typeface="Times New Roman"/>
            </a:endParaRPr>
          </a:p>
          <a:p>
            <a:pPr marL="0" lvl="0" indent="0" algn="l" rtl="0">
              <a:spcBef>
                <a:spcPts val="800"/>
              </a:spcBef>
              <a:spcAft>
                <a:spcPts val="0"/>
              </a:spcAft>
              <a:buNone/>
            </a:pPr>
            <a:endParaRPr/>
          </a:p>
        </p:txBody>
      </p:sp>
      <p:pic>
        <p:nvPicPr>
          <p:cNvPr id="321" name="Google Shape;321;p54"/>
          <p:cNvPicPr preferRelativeResize="0"/>
          <p:nvPr/>
        </p:nvPicPr>
        <p:blipFill>
          <a:blip r:embed="rId3">
            <a:alphaModFix/>
          </a:blip>
          <a:stretch>
            <a:fillRect/>
          </a:stretch>
        </p:blipFill>
        <p:spPr>
          <a:xfrm>
            <a:off x="8352000" y="4247800"/>
            <a:ext cx="792000" cy="64215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25"/>
        <p:cNvGrpSpPr/>
        <p:nvPr/>
      </p:nvGrpSpPr>
      <p:grpSpPr>
        <a:xfrm>
          <a:off x="0" y="0"/>
          <a:ext cx="0" cy="0"/>
          <a:chOff x="0" y="0"/>
          <a:chExt cx="0" cy="0"/>
        </a:xfrm>
      </p:grpSpPr>
      <p:sp>
        <p:nvSpPr>
          <p:cNvPr id="326" name="Google Shape;326;p55"/>
          <p:cNvSpPr txBox="1">
            <a:spLocks noGrp="1"/>
          </p:cNvSpPr>
          <p:nvPr>
            <p:ph type="title"/>
          </p:nvPr>
        </p:nvSpPr>
        <p:spPr>
          <a:xfrm>
            <a:off x="311700" y="195700"/>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b="1"/>
              <a:t>Snap or Trap</a:t>
            </a:r>
            <a:endParaRPr b="1"/>
          </a:p>
        </p:txBody>
      </p:sp>
      <p:sp>
        <p:nvSpPr>
          <p:cNvPr id="327" name="Google Shape;327;p55"/>
          <p:cNvSpPr txBox="1">
            <a:spLocks noGrp="1"/>
          </p:cNvSpPr>
          <p:nvPr>
            <p:ph type="body" idx="1"/>
          </p:nvPr>
        </p:nvSpPr>
        <p:spPr>
          <a:xfrm>
            <a:off x="65600" y="1033775"/>
            <a:ext cx="9078400" cy="13137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3600" dirty="0"/>
              <a:t>everyday 	</a:t>
            </a:r>
            <a:r>
              <a:rPr lang="en" sz="3600" dirty="0" smtClean="0"/>
              <a:t>everybody</a:t>
            </a:r>
            <a:r>
              <a:rPr lang="en" sz="3600" dirty="0"/>
              <a:t>	</a:t>
            </a:r>
            <a:r>
              <a:rPr lang="en" sz="3600" dirty="0" smtClean="0"/>
              <a:t> we’re </a:t>
            </a:r>
            <a:r>
              <a:rPr lang="en" sz="3600" dirty="0"/>
              <a:t>	you’re	</a:t>
            </a:r>
            <a:endParaRPr sz="3600" dirty="0"/>
          </a:p>
          <a:p>
            <a:pPr marL="0" lvl="0" indent="0" algn="l" rtl="0">
              <a:spcBef>
                <a:spcPts val="800"/>
              </a:spcBef>
              <a:spcAft>
                <a:spcPts val="0"/>
              </a:spcAft>
              <a:buNone/>
            </a:pPr>
            <a:endParaRPr sz="1200" dirty="0">
              <a:latin typeface="Calibri"/>
              <a:ea typeface="Calibri"/>
              <a:cs typeface="Calibri"/>
              <a:sym typeface="Calibri"/>
            </a:endParaRPr>
          </a:p>
          <a:p>
            <a:pPr marL="0" lvl="0" indent="0" algn="l" rtl="0">
              <a:spcBef>
                <a:spcPts val="800"/>
              </a:spcBef>
              <a:spcAft>
                <a:spcPts val="0"/>
              </a:spcAft>
              <a:buNone/>
            </a:pPr>
            <a:endParaRPr sz="1200" dirty="0">
              <a:latin typeface="Calibri"/>
              <a:ea typeface="Calibri"/>
              <a:cs typeface="Calibri"/>
              <a:sym typeface="Calibri"/>
            </a:endParaRPr>
          </a:p>
          <a:p>
            <a:pPr marL="0" lvl="0" indent="0" algn="l" rtl="0">
              <a:spcBef>
                <a:spcPts val="800"/>
              </a:spcBef>
              <a:spcAft>
                <a:spcPts val="0"/>
              </a:spcAft>
              <a:buNone/>
            </a:pPr>
            <a:endParaRPr sz="1200" dirty="0">
              <a:latin typeface="Calibri"/>
              <a:ea typeface="Calibri"/>
              <a:cs typeface="Calibri"/>
              <a:sym typeface="Calibri"/>
            </a:endParaRPr>
          </a:p>
          <a:p>
            <a:pPr marL="0" lvl="0" indent="0" algn="l" rtl="0">
              <a:spcBef>
                <a:spcPts val="800"/>
              </a:spcBef>
              <a:spcAft>
                <a:spcPts val="0"/>
              </a:spcAft>
              <a:buNone/>
            </a:pPr>
            <a:endParaRPr sz="1200" dirty="0">
              <a:latin typeface="Calibri"/>
              <a:ea typeface="Calibri"/>
              <a:cs typeface="Calibri"/>
              <a:sym typeface="Calibri"/>
            </a:endParaRPr>
          </a:p>
          <a:p>
            <a:pPr marL="0" lvl="0" indent="0" algn="l" rtl="0">
              <a:spcBef>
                <a:spcPts val="800"/>
              </a:spcBef>
              <a:spcAft>
                <a:spcPts val="0"/>
              </a:spcAft>
              <a:buNone/>
            </a:pPr>
            <a:endParaRPr sz="1200" dirty="0">
              <a:latin typeface="Calibri"/>
              <a:ea typeface="Calibri"/>
              <a:cs typeface="Calibri"/>
              <a:sym typeface="Calibri"/>
            </a:endParaRPr>
          </a:p>
          <a:p>
            <a:pPr marL="0" lvl="0" indent="0" algn="l" rtl="0">
              <a:spcBef>
                <a:spcPts val="800"/>
              </a:spcBef>
              <a:spcAft>
                <a:spcPts val="0"/>
              </a:spcAft>
              <a:buNone/>
            </a:pPr>
            <a:endParaRPr sz="3600" dirty="0"/>
          </a:p>
          <a:p>
            <a:pPr marL="0" lvl="0" indent="0" algn="l" rtl="0">
              <a:spcBef>
                <a:spcPts val="800"/>
              </a:spcBef>
              <a:spcAft>
                <a:spcPts val="0"/>
              </a:spcAft>
              <a:buNone/>
            </a:pPr>
            <a:endParaRPr sz="3600" dirty="0"/>
          </a:p>
          <a:p>
            <a:pPr marL="0" lvl="0" indent="0" algn="l" rtl="0">
              <a:spcBef>
                <a:spcPts val="800"/>
              </a:spcBef>
              <a:spcAft>
                <a:spcPts val="0"/>
              </a:spcAft>
              <a:buNone/>
            </a:pPr>
            <a:r>
              <a:rPr lang="en" sz="3600" dirty="0"/>
              <a:t>	</a:t>
            </a:r>
            <a:endParaRPr sz="3600" dirty="0"/>
          </a:p>
          <a:p>
            <a:pPr marL="0" lvl="0" indent="0" algn="l" rtl="0">
              <a:spcBef>
                <a:spcPts val="800"/>
              </a:spcBef>
              <a:spcAft>
                <a:spcPts val="0"/>
              </a:spcAft>
              <a:buNone/>
            </a:pPr>
            <a:endParaRPr dirty="0"/>
          </a:p>
          <a:p>
            <a:pPr marL="914400" lvl="0" indent="0" algn="l" rtl="0">
              <a:spcBef>
                <a:spcPts val="800"/>
              </a:spcBef>
              <a:spcAft>
                <a:spcPts val="0"/>
              </a:spcAft>
              <a:buNone/>
            </a:pPr>
            <a:r>
              <a:rPr lang="en" sz="2400" dirty="0"/>
              <a:t>                                        </a:t>
            </a:r>
            <a:endParaRPr sz="2400" dirty="0"/>
          </a:p>
        </p:txBody>
      </p:sp>
      <p:sp>
        <p:nvSpPr>
          <p:cNvPr id="328" name="Google Shape;328;p55"/>
          <p:cNvSpPr txBox="1"/>
          <p:nvPr/>
        </p:nvSpPr>
        <p:spPr>
          <a:xfrm>
            <a:off x="221400" y="2347475"/>
            <a:ext cx="8701200" cy="1115100"/>
          </a:xfrm>
          <a:prstGeom prst="rect">
            <a:avLst/>
          </a:prstGeom>
          <a:noFill/>
          <a:ln>
            <a:noFill/>
          </a:ln>
        </p:spPr>
        <p:txBody>
          <a:bodyPr spcFirstLastPara="1" wrap="square" lIns="91425" tIns="91425" rIns="91425" bIns="91425" anchor="t" anchorCtr="0">
            <a:noAutofit/>
          </a:bodyPr>
          <a:lstStyle/>
          <a:p>
            <a:pPr marL="0" lvl="0" indent="0" algn="l" rtl="0">
              <a:spcBef>
                <a:spcPts val="800"/>
              </a:spcBef>
              <a:spcAft>
                <a:spcPts val="0"/>
              </a:spcAft>
              <a:buClr>
                <a:schemeClr val="dk1"/>
              </a:buClr>
              <a:buSzPts val="1100"/>
              <a:buFont typeface="Arial"/>
              <a:buNone/>
            </a:pPr>
            <a:r>
              <a:rPr lang="en" sz="3600" dirty="0">
                <a:latin typeface="Century Gothic"/>
                <a:ea typeface="Century Gothic"/>
                <a:cs typeface="Century Gothic"/>
                <a:sym typeface="Century Gothic"/>
              </a:rPr>
              <a:t>people	</a:t>
            </a:r>
            <a:r>
              <a:rPr lang="en" sz="3600" dirty="0" smtClean="0">
                <a:latin typeface="Century Gothic"/>
                <a:ea typeface="Century Gothic"/>
                <a:cs typeface="Century Gothic"/>
                <a:sym typeface="Century Gothic"/>
              </a:rPr>
              <a:t>       </a:t>
            </a:r>
            <a:r>
              <a:rPr lang="en" sz="3600" dirty="0">
                <a:latin typeface="Century Gothic"/>
                <a:ea typeface="Century Gothic"/>
                <a:cs typeface="Century Gothic"/>
                <a:sym typeface="Century Gothic"/>
              </a:rPr>
              <a:t>	</a:t>
            </a:r>
            <a:r>
              <a:rPr lang="en" sz="3600" dirty="0" smtClean="0">
                <a:latin typeface="Century Gothic"/>
                <a:ea typeface="Century Gothic"/>
                <a:cs typeface="Century Gothic"/>
                <a:sym typeface="Century Gothic"/>
              </a:rPr>
              <a:t>afternoon</a:t>
            </a:r>
            <a:r>
              <a:rPr lang="en" sz="3600" dirty="0">
                <a:latin typeface="Century Gothic"/>
                <a:ea typeface="Century Gothic"/>
                <a:cs typeface="Century Gothic"/>
                <a:sym typeface="Century Gothic"/>
              </a:rPr>
              <a:t> </a:t>
            </a:r>
            <a:r>
              <a:rPr lang="en" sz="3600" dirty="0" smtClean="0">
                <a:latin typeface="Century Gothic"/>
                <a:ea typeface="Century Gothic"/>
                <a:cs typeface="Century Gothic"/>
                <a:sym typeface="Century Gothic"/>
              </a:rPr>
              <a:t>         snowflake</a:t>
            </a:r>
            <a:endParaRPr sz="3600" dirty="0">
              <a:latin typeface="Century Gothic"/>
              <a:ea typeface="Century Gothic"/>
              <a:cs typeface="Century Gothic"/>
              <a:sym typeface="Century Gothic"/>
            </a:endParaRPr>
          </a:p>
        </p:txBody>
      </p:sp>
    </p:spTree>
  </p:cSld>
  <p:clrMapOvr>
    <a:masterClrMapping/>
  </p:clrMapOvr>
  <mc:AlternateContent xmlns:mc="http://schemas.openxmlformats.org/markup-compatibility/2006" xmlns:p14="http://schemas.microsoft.com/office/powerpoint/2010/main">
    <mc:Choice Requires="p14">
      <p:transition spd="slow" p14:dur="2500">
        <p:push/>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32"/>
        <p:cNvGrpSpPr/>
        <p:nvPr/>
      </p:nvGrpSpPr>
      <p:grpSpPr>
        <a:xfrm>
          <a:off x="0" y="0"/>
          <a:ext cx="0" cy="0"/>
          <a:chOff x="0" y="0"/>
          <a:chExt cx="0" cy="0"/>
        </a:xfrm>
      </p:grpSpPr>
      <p:sp>
        <p:nvSpPr>
          <p:cNvPr id="333" name="Google Shape;333;p56"/>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a:t>    </a:t>
            </a:r>
            <a:endParaRPr/>
          </a:p>
          <a:p>
            <a:pPr marL="914400" lvl="0" indent="0" algn="l" rtl="0">
              <a:spcBef>
                <a:spcPts val="800"/>
              </a:spcBef>
              <a:spcAft>
                <a:spcPts val="0"/>
              </a:spcAft>
              <a:buNone/>
            </a:pPr>
            <a:r>
              <a:rPr lang="en" sz="2400"/>
              <a:t>                                        </a:t>
            </a:r>
            <a:endParaRPr sz="2400"/>
          </a:p>
        </p:txBody>
      </p:sp>
      <p:pic>
        <p:nvPicPr>
          <p:cNvPr id="334" name="Google Shape;334;p56"/>
          <p:cNvPicPr preferRelativeResize="0"/>
          <p:nvPr/>
        </p:nvPicPr>
        <p:blipFill>
          <a:blip r:embed="rId3">
            <a:alphaModFix/>
          </a:blip>
          <a:stretch>
            <a:fillRect/>
          </a:stretch>
        </p:blipFill>
        <p:spPr>
          <a:xfrm>
            <a:off x="742800" y="563313"/>
            <a:ext cx="7448550" cy="4257675"/>
          </a:xfrm>
          <a:prstGeom prst="rect">
            <a:avLst/>
          </a:prstGeom>
          <a:noFill/>
          <a:ln>
            <a:noFill/>
          </a:ln>
        </p:spPr>
      </p:pic>
      <p:sp>
        <p:nvSpPr>
          <p:cNvPr id="335" name="Google Shape;335;p56"/>
          <p:cNvSpPr txBox="1"/>
          <p:nvPr/>
        </p:nvSpPr>
        <p:spPr>
          <a:xfrm>
            <a:off x="1661750" y="2093000"/>
            <a:ext cx="2156400" cy="1879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3000"/>
          </a:p>
        </p:txBody>
      </p:sp>
      <p:sp>
        <p:nvSpPr>
          <p:cNvPr id="336" name="Google Shape;336;p56"/>
          <p:cNvSpPr txBox="1"/>
          <p:nvPr/>
        </p:nvSpPr>
        <p:spPr>
          <a:xfrm>
            <a:off x="5157425" y="2205825"/>
            <a:ext cx="2156400" cy="2615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3000"/>
          </a:p>
          <a:p>
            <a:pPr marL="0" lvl="0" indent="0" algn="l" rtl="0">
              <a:spcBef>
                <a:spcPts val="0"/>
              </a:spcBef>
              <a:spcAft>
                <a:spcPts val="0"/>
              </a:spcAft>
              <a:buNone/>
            </a:pPr>
            <a:endParaRPr sz="3000"/>
          </a:p>
        </p:txBody>
      </p:sp>
    </p:spTree>
  </p:cSld>
  <p:clrMapOvr>
    <a:masterClrMapping/>
  </p:clrMapOvr>
  <mc:AlternateContent xmlns:mc="http://schemas.openxmlformats.org/markup-compatibility/2006" xmlns:p14="http://schemas.microsoft.com/office/powerpoint/2010/main">
    <mc:Choice Requires="p14">
      <p:transition spd="slow" p14:dur="2500">
        <p:push/>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35"/>
                                        </p:tgtEl>
                                        <p:attrNameLst>
                                          <p:attrName>style.visibility</p:attrName>
                                        </p:attrNameLst>
                                      </p:cBhvr>
                                      <p:to>
                                        <p:strVal val="visible"/>
                                      </p:to>
                                    </p:set>
                                    <p:animEffect transition="in" filter="fade">
                                      <p:cBhvr>
                                        <p:cTn id="7" dur="1000"/>
                                        <p:tgtEl>
                                          <p:spTgt spid="33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36"/>
                                        </p:tgtEl>
                                        <p:attrNameLst>
                                          <p:attrName>style.visibility</p:attrName>
                                        </p:attrNameLst>
                                      </p:cBhvr>
                                      <p:to>
                                        <p:strVal val="visible"/>
                                      </p:to>
                                    </p:set>
                                    <p:animEffect transition="in" filter="fade">
                                      <p:cBhvr>
                                        <p:cTn id="12" dur="1000"/>
                                        <p:tgtEl>
                                          <p:spTgt spid="3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40"/>
        <p:cNvGrpSpPr/>
        <p:nvPr/>
      </p:nvGrpSpPr>
      <p:grpSpPr>
        <a:xfrm>
          <a:off x="0" y="0"/>
          <a:ext cx="0" cy="0"/>
          <a:chOff x="0" y="0"/>
          <a:chExt cx="0" cy="0"/>
        </a:xfrm>
      </p:grpSpPr>
      <p:sp>
        <p:nvSpPr>
          <p:cNvPr id="341" name="Google Shape;341;p5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342" name="Google Shape;342;p57"/>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lnSpc>
                <a:spcPct val="180000"/>
              </a:lnSpc>
              <a:spcBef>
                <a:spcPts val="800"/>
              </a:spcBef>
              <a:spcAft>
                <a:spcPts val="0"/>
              </a:spcAft>
              <a:buNone/>
            </a:pPr>
            <a:r>
              <a:rPr lang="en" sz="3000">
                <a:solidFill>
                  <a:srgbClr val="FF0000"/>
                </a:solidFill>
                <a:latin typeface="Times New Roman"/>
                <a:ea typeface="Times New Roman"/>
                <a:cs typeface="Times New Roman"/>
                <a:sym typeface="Times New Roman"/>
              </a:rPr>
              <a:t>“</a:t>
            </a:r>
            <a:r>
              <a:rPr lang="en" sz="3000">
                <a:solidFill>
                  <a:srgbClr val="FF0000"/>
                </a:solidFill>
              </a:rPr>
              <a:t>Now you will read a story, a story, a story. </a:t>
            </a:r>
            <a:endParaRPr sz="3000">
              <a:solidFill>
                <a:srgbClr val="FF0000"/>
              </a:solidFill>
            </a:endParaRPr>
          </a:p>
          <a:p>
            <a:pPr marL="0" lvl="0" indent="0" algn="ctr" rtl="0">
              <a:lnSpc>
                <a:spcPct val="180000"/>
              </a:lnSpc>
              <a:spcBef>
                <a:spcPts val="800"/>
              </a:spcBef>
              <a:spcAft>
                <a:spcPts val="0"/>
              </a:spcAft>
              <a:buNone/>
            </a:pPr>
            <a:r>
              <a:rPr lang="en" sz="3000">
                <a:solidFill>
                  <a:srgbClr val="FF0000"/>
                </a:solidFill>
              </a:rPr>
              <a:t>Now you will read a story with words that you know.</a:t>
            </a:r>
            <a:r>
              <a:rPr lang="en" sz="3000">
                <a:solidFill>
                  <a:srgbClr val="FF0000"/>
                </a:solidFill>
                <a:latin typeface="Times New Roman"/>
                <a:ea typeface="Times New Roman"/>
                <a:cs typeface="Times New Roman"/>
                <a:sym typeface="Times New Roman"/>
              </a:rPr>
              <a:t>”</a:t>
            </a:r>
            <a:endParaRPr sz="3000">
              <a:solidFill>
                <a:srgbClr val="FF0000"/>
              </a:solidFill>
              <a:latin typeface="Times New Roman"/>
              <a:ea typeface="Times New Roman"/>
              <a:cs typeface="Times New Roman"/>
              <a:sym typeface="Times New Roman"/>
            </a:endParaRPr>
          </a:p>
          <a:p>
            <a:pPr marL="0" lvl="0" indent="0" algn="l" rtl="0">
              <a:lnSpc>
                <a:spcPct val="115000"/>
              </a:lnSpc>
              <a:spcBef>
                <a:spcPts val="800"/>
              </a:spcBef>
              <a:spcAft>
                <a:spcPts val="0"/>
              </a:spcAft>
              <a:buNone/>
            </a:pPr>
            <a:endParaRPr sz="3000">
              <a:solidFill>
                <a:srgbClr val="FF0000"/>
              </a:solidFill>
              <a:latin typeface="Times New Roman"/>
              <a:ea typeface="Times New Roman"/>
              <a:cs typeface="Times New Roman"/>
              <a:sym typeface="Times New Roman"/>
            </a:endParaRPr>
          </a:p>
          <a:p>
            <a:pPr marL="0" lvl="0" indent="0" algn="l" rtl="0">
              <a:spcBef>
                <a:spcPts val="800"/>
              </a:spcBef>
              <a:spcAft>
                <a:spcPts val="0"/>
              </a:spcAft>
              <a:buNone/>
            </a:pPr>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46"/>
        <p:cNvGrpSpPr/>
        <p:nvPr/>
      </p:nvGrpSpPr>
      <p:grpSpPr>
        <a:xfrm>
          <a:off x="0" y="0"/>
          <a:ext cx="0" cy="0"/>
          <a:chOff x="0" y="0"/>
          <a:chExt cx="0" cy="0"/>
        </a:xfrm>
      </p:grpSpPr>
      <p:sp>
        <p:nvSpPr>
          <p:cNvPr id="347" name="Google Shape;347;p5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Work Time Learning Targets</a:t>
            </a:r>
            <a:endParaRPr/>
          </a:p>
        </p:txBody>
      </p:sp>
      <p:sp>
        <p:nvSpPr>
          <p:cNvPr id="348" name="Google Shape;348;p58"/>
          <p:cNvSpPr txBox="1">
            <a:spLocks noGrp="1"/>
          </p:cNvSpPr>
          <p:nvPr>
            <p:ph type="body" idx="1"/>
          </p:nvPr>
        </p:nvSpPr>
        <p:spPr>
          <a:xfrm>
            <a:off x="311700" y="1152475"/>
            <a:ext cx="8188500" cy="3416400"/>
          </a:xfrm>
          <a:prstGeom prst="rect">
            <a:avLst/>
          </a:prstGeom>
        </p:spPr>
        <p:txBody>
          <a:bodyPr spcFirstLastPara="1" wrap="square" lIns="68575" tIns="34275" rIns="68575" bIns="34275" anchor="t" anchorCtr="0">
            <a:noAutofit/>
          </a:bodyPr>
          <a:lstStyle/>
          <a:p>
            <a:pPr marL="457200" lvl="0" indent="-387350" algn="l" rtl="0">
              <a:lnSpc>
                <a:spcPct val="120000"/>
              </a:lnSpc>
              <a:spcBef>
                <a:spcPts val="800"/>
              </a:spcBef>
              <a:spcAft>
                <a:spcPts val="0"/>
              </a:spcAft>
              <a:buClr>
                <a:schemeClr val="dk1"/>
              </a:buClr>
              <a:buSzPts val="2500"/>
              <a:buChar char="•"/>
            </a:pPr>
            <a:r>
              <a:rPr lang="en" sz="2500" dirty="0">
                <a:solidFill>
                  <a:schemeClr val="dk1"/>
                </a:solidFill>
              </a:rPr>
              <a:t>I can read and understand the </a:t>
            </a:r>
            <a:r>
              <a:rPr lang="en" sz="2500" b="1" dirty="0">
                <a:solidFill>
                  <a:schemeClr val="dk1"/>
                </a:solidFill>
              </a:rPr>
              <a:t>decodable text: “</a:t>
            </a:r>
            <a:r>
              <a:rPr lang="en" sz="2500" b="1" dirty="0"/>
              <a:t>Solid, Liquid, or Vapor.</a:t>
            </a:r>
            <a:r>
              <a:rPr lang="en" sz="2500" b="1" dirty="0">
                <a:solidFill>
                  <a:schemeClr val="dk1"/>
                </a:solidFill>
              </a:rPr>
              <a:t>”</a:t>
            </a:r>
            <a:endParaRPr sz="2500" b="1" dirty="0">
              <a:solidFill>
                <a:schemeClr val="dk1"/>
              </a:solidFill>
            </a:endParaRPr>
          </a:p>
          <a:p>
            <a:pPr marL="0" lvl="0" indent="0" algn="l" rtl="0">
              <a:lnSpc>
                <a:spcPct val="115000"/>
              </a:lnSpc>
              <a:spcBef>
                <a:spcPts val="800"/>
              </a:spcBef>
              <a:spcAft>
                <a:spcPts val="0"/>
              </a:spcAft>
              <a:buNone/>
            </a:pPr>
            <a:endParaRPr sz="2400" dirty="0">
              <a:solidFill>
                <a:schemeClr val="dk1"/>
              </a:solidFill>
              <a:latin typeface="Times New Roman"/>
              <a:ea typeface="Times New Roman"/>
              <a:cs typeface="Times New Roman"/>
              <a:sym typeface="Times New Roman"/>
            </a:endParaRPr>
          </a:p>
          <a:p>
            <a:pPr marL="0" lvl="0" indent="0" algn="l" rtl="0">
              <a:spcBef>
                <a:spcPts val="800"/>
              </a:spcBef>
              <a:spcAft>
                <a:spcPts val="0"/>
              </a:spcAft>
              <a:buNone/>
            </a:pPr>
            <a:endParaRPr dirty="0"/>
          </a:p>
        </p:txBody>
      </p:sp>
      <p:pic>
        <p:nvPicPr>
          <p:cNvPr id="349" name="Google Shape;349;p58"/>
          <p:cNvPicPr preferRelativeResize="0"/>
          <p:nvPr/>
        </p:nvPicPr>
        <p:blipFill>
          <a:blip r:embed="rId3">
            <a:alphaModFix/>
          </a:blip>
          <a:stretch>
            <a:fillRect/>
          </a:stretch>
        </p:blipFill>
        <p:spPr>
          <a:xfrm>
            <a:off x="8268900" y="4247800"/>
            <a:ext cx="792000" cy="64215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41"/>
          <p:cNvSpPr txBox="1">
            <a:spLocks noGrp="1"/>
          </p:cNvSpPr>
          <p:nvPr>
            <p:ph type="body" idx="1"/>
          </p:nvPr>
        </p:nvSpPr>
        <p:spPr>
          <a:xfrm>
            <a:off x="311700" y="863550"/>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1100"/>
              <a:buFont typeface="Arial"/>
              <a:buNone/>
            </a:pPr>
            <a:r>
              <a:rPr lang="en" sz="1800" b="1" dirty="0">
                <a:solidFill>
                  <a:schemeClr val="dk1"/>
                </a:solidFill>
              </a:rPr>
              <a:t>New Materials to Prepare in Advance: </a:t>
            </a:r>
            <a:endParaRPr sz="1500" dirty="0">
              <a:solidFill>
                <a:schemeClr val="dk1"/>
              </a:solidFill>
            </a:endParaRPr>
          </a:p>
          <a:p>
            <a:pPr marL="457200" lvl="0" indent="-342900" algn="l" rtl="0">
              <a:spcBef>
                <a:spcPts val="800"/>
              </a:spcBef>
              <a:spcAft>
                <a:spcPts val="0"/>
              </a:spcAft>
              <a:buClr>
                <a:schemeClr val="dk1"/>
              </a:buClr>
              <a:buSzPts val="1800"/>
              <a:buChar char="•"/>
            </a:pPr>
            <a:r>
              <a:rPr lang="en" sz="1800" dirty="0"/>
              <a:t>Enlarged Engagement Text: “It’s Raining!”</a:t>
            </a:r>
            <a:r>
              <a:rPr lang="en" sz="1800" dirty="0">
                <a:solidFill>
                  <a:schemeClr val="dk1"/>
                </a:solidFill>
              </a:rPr>
              <a:t> </a:t>
            </a:r>
            <a:endParaRPr sz="1800" dirty="0"/>
          </a:p>
          <a:p>
            <a:pPr marL="457200" lvl="0" indent="-342900" algn="l" rtl="0">
              <a:spcBef>
                <a:spcPts val="0"/>
              </a:spcBef>
              <a:spcAft>
                <a:spcPts val="0"/>
              </a:spcAft>
              <a:buClr>
                <a:schemeClr val="dk1"/>
              </a:buClr>
              <a:buSzPts val="1800"/>
              <a:buChar char="•"/>
            </a:pPr>
            <a:r>
              <a:rPr lang="en" sz="1800" b="1" dirty="0"/>
              <a:t>Snap or Trap</a:t>
            </a:r>
            <a:r>
              <a:rPr lang="en" sz="1800" b="1" dirty="0">
                <a:solidFill>
                  <a:schemeClr val="dk1"/>
                </a:solidFill>
              </a:rPr>
              <a:t> Word Cards and T-chart </a:t>
            </a:r>
            <a:endParaRPr sz="1800" b="1" dirty="0"/>
          </a:p>
          <a:p>
            <a:pPr marL="457200" lvl="0" indent="-342900" algn="l" rtl="0">
              <a:spcBef>
                <a:spcPts val="0"/>
              </a:spcBef>
              <a:spcAft>
                <a:spcPts val="0"/>
              </a:spcAft>
              <a:buSzPts val="1800"/>
              <a:buChar char="•"/>
            </a:pPr>
            <a:r>
              <a:rPr lang="en" sz="1800" b="1" dirty="0"/>
              <a:t>Enlarged Decodable Reader: “Solid, Liquid, or Vapor”</a:t>
            </a:r>
            <a:endParaRPr sz="1800" b="1" dirty="0"/>
          </a:p>
          <a:p>
            <a:pPr marL="457200" lvl="0" indent="-342900" algn="l" rtl="0">
              <a:spcBef>
                <a:spcPts val="0"/>
              </a:spcBef>
              <a:spcAft>
                <a:spcPts val="0"/>
              </a:spcAft>
              <a:buSzPts val="1800"/>
              <a:buChar char="•"/>
            </a:pPr>
            <a:r>
              <a:rPr lang="en" sz="1800" b="1" dirty="0"/>
              <a:t>Decodable Reader: “Solid, Liquid, or Vapor”</a:t>
            </a:r>
            <a:endParaRPr sz="1800" b="1" dirty="0">
              <a:solidFill>
                <a:schemeClr val="dk1"/>
              </a:solidFill>
            </a:endParaRPr>
          </a:p>
          <a:p>
            <a:pPr marL="0" lvl="0" indent="0" algn="l" rtl="0">
              <a:spcBef>
                <a:spcPts val="1000"/>
              </a:spcBef>
              <a:spcAft>
                <a:spcPts val="0"/>
              </a:spcAft>
              <a:buClr>
                <a:schemeClr val="dk1"/>
              </a:buClr>
              <a:buSzPts val="1100"/>
              <a:buFont typeface="Arial"/>
              <a:buNone/>
            </a:pPr>
            <a:r>
              <a:rPr lang="en" sz="1800" b="1" dirty="0">
                <a:solidFill>
                  <a:schemeClr val="dk1"/>
                </a:solidFill>
              </a:rPr>
              <a:t>Materials to Gather from Previous Lessons:</a:t>
            </a:r>
            <a:endParaRPr sz="1500" dirty="0">
              <a:solidFill>
                <a:schemeClr val="dk1"/>
              </a:solidFill>
            </a:endParaRPr>
          </a:p>
          <a:p>
            <a:pPr marL="457200" lvl="0" indent="-342900" algn="l" rtl="0">
              <a:spcBef>
                <a:spcPts val="800"/>
              </a:spcBef>
              <a:spcAft>
                <a:spcPts val="0"/>
              </a:spcAft>
              <a:buClr>
                <a:schemeClr val="dk1"/>
              </a:buClr>
              <a:buSzPts val="1800"/>
              <a:buChar char="•"/>
            </a:pPr>
            <a:r>
              <a:rPr lang="en" sz="1800" dirty="0">
                <a:solidFill>
                  <a:schemeClr val="dk1"/>
                </a:solidFill>
              </a:rPr>
              <a:t>Highlighters, highlighter tape (optional)</a:t>
            </a:r>
            <a:endParaRPr sz="1800" dirty="0">
              <a:solidFill>
                <a:schemeClr val="dk1"/>
              </a:solidFill>
            </a:endParaRPr>
          </a:p>
        </p:txBody>
      </p:sp>
      <p:sp>
        <p:nvSpPr>
          <p:cNvPr id="236" name="Google Shape;236;p4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4: Part 2: Cycle 24: Lesson 117</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53"/>
        <p:cNvGrpSpPr/>
        <p:nvPr/>
      </p:nvGrpSpPr>
      <p:grpSpPr>
        <a:xfrm>
          <a:off x="0" y="0"/>
          <a:ext cx="0" cy="0"/>
          <a:chOff x="0" y="0"/>
          <a:chExt cx="0" cy="0"/>
        </a:xfrm>
      </p:grpSpPr>
      <p:sp>
        <p:nvSpPr>
          <p:cNvPr id="354" name="Google Shape;354;p59"/>
          <p:cNvSpPr txBox="1">
            <a:spLocks noGrp="1"/>
          </p:cNvSpPr>
          <p:nvPr>
            <p:ph type="title"/>
          </p:nvPr>
        </p:nvSpPr>
        <p:spPr>
          <a:xfrm>
            <a:off x="311700" y="2175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Partner Search and Read</a:t>
            </a:r>
            <a:endParaRPr sz="3000"/>
          </a:p>
        </p:txBody>
      </p:sp>
      <p:pic>
        <p:nvPicPr>
          <p:cNvPr id="355" name="Google Shape;355;p59"/>
          <p:cNvPicPr preferRelativeResize="0"/>
          <p:nvPr/>
        </p:nvPicPr>
        <p:blipFill>
          <a:blip r:embed="rId3">
            <a:alphaModFix/>
          </a:blip>
          <a:stretch>
            <a:fillRect/>
          </a:stretch>
        </p:blipFill>
        <p:spPr>
          <a:xfrm>
            <a:off x="2720825" y="961725"/>
            <a:ext cx="3065675" cy="3596001"/>
          </a:xfrm>
          <a:prstGeom prst="rect">
            <a:avLst/>
          </a:prstGeom>
          <a:noFill/>
          <a:ln w="9525" cap="flat" cmpd="sng">
            <a:solidFill>
              <a:schemeClr val="dk2"/>
            </a:solidFill>
            <a:prstDash val="solid"/>
            <a:round/>
            <a:headEnd type="none" w="sm" len="sm"/>
            <a:tailEnd type="none" w="sm" len="sm"/>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59"/>
        <p:cNvGrpSpPr/>
        <p:nvPr/>
      </p:nvGrpSpPr>
      <p:grpSpPr>
        <a:xfrm>
          <a:off x="0" y="0"/>
          <a:ext cx="0" cy="0"/>
          <a:chOff x="0" y="0"/>
          <a:chExt cx="0" cy="0"/>
        </a:xfrm>
      </p:grpSpPr>
      <p:sp>
        <p:nvSpPr>
          <p:cNvPr id="360" name="Google Shape;360;p60"/>
          <p:cNvSpPr txBox="1">
            <a:spLocks noGrp="1"/>
          </p:cNvSpPr>
          <p:nvPr>
            <p:ph type="title"/>
          </p:nvPr>
        </p:nvSpPr>
        <p:spPr>
          <a:xfrm>
            <a:off x="357886" y="175450"/>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Partner Search and Read</a:t>
            </a:r>
            <a:endParaRPr sz="3000" dirty="0"/>
          </a:p>
        </p:txBody>
      </p:sp>
      <p:pic>
        <p:nvPicPr>
          <p:cNvPr id="361" name="Google Shape;361;p60"/>
          <p:cNvPicPr preferRelativeResize="0"/>
          <p:nvPr/>
        </p:nvPicPr>
        <p:blipFill>
          <a:blip r:embed="rId3">
            <a:alphaModFix/>
          </a:blip>
          <a:stretch>
            <a:fillRect/>
          </a:stretch>
        </p:blipFill>
        <p:spPr>
          <a:xfrm>
            <a:off x="152400" y="824350"/>
            <a:ext cx="3733800" cy="3448050"/>
          </a:xfrm>
          <a:prstGeom prst="rect">
            <a:avLst/>
          </a:prstGeom>
          <a:noFill/>
          <a:ln w="9525" cap="flat" cmpd="sng">
            <a:solidFill>
              <a:schemeClr val="dk2"/>
            </a:solidFill>
            <a:prstDash val="solid"/>
            <a:round/>
            <a:headEnd type="none" w="sm" len="sm"/>
            <a:tailEnd type="none" w="sm" len="sm"/>
          </a:ln>
        </p:spPr>
      </p:pic>
      <p:pic>
        <p:nvPicPr>
          <p:cNvPr id="362" name="Google Shape;362;p60"/>
          <p:cNvPicPr preferRelativeResize="0"/>
          <p:nvPr/>
        </p:nvPicPr>
        <p:blipFill>
          <a:blip r:embed="rId4">
            <a:alphaModFix/>
          </a:blip>
          <a:stretch>
            <a:fillRect/>
          </a:stretch>
        </p:blipFill>
        <p:spPr>
          <a:xfrm>
            <a:off x="4452950" y="824350"/>
            <a:ext cx="3838575" cy="3448050"/>
          </a:xfrm>
          <a:prstGeom prst="rect">
            <a:avLst/>
          </a:prstGeom>
          <a:noFill/>
          <a:ln w="9525" cap="flat" cmpd="sng">
            <a:solidFill>
              <a:schemeClr val="dk2"/>
            </a:solidFill>
            <a:prstDash val="solid"/>
            <a:round/>
            <a:headEnd type="none" w="sm" len="sm"/>
            <a:tailEnd type="none" w="sm" len="sm"/>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66"/>
        <p:cNvGrpSpPr/>
        <p:nvPr/>
      </p:nvGrpSpPr>
      <p:grpSpPr>
        <a:xfrm>
          <a:off x="0" y="0"/>
          <a:ext cx="0" cy="0"/>
          <a:chOff x="0" y="0"/>
          <a:chExt cx="0" cy="0"/>
        </a:xfrm>
      </p:grpSpPr>
      <p:pic>
        <p:nvPicPr>
          <p:cNvPr id="368" name="Google Shape;368;p61"/>
          <p:cNvPicPr preferRelativeResize="0"/>
          <p:nvPr/>
        </p:nvPicPr>
        <p:blipFill>
          <a:blip r:embed="rId3">
            <a:alphaModFix/>
          </a:blip>
          <a:stretch>
            <a:fillRect/>
          </a:stretch>
        </p:blipFill>
        <p:spPr>
          <a:xfrm>
            <a:off x="452450" y="1119188"/>
            <a:ext cx="3676650" cy="2905125"/>
          </a:xfrm>
          <a:prstGeom prst="rect">
            <a:avLst/>
          </a:prstGeom>
          <a:noFill/>
          <a:ln w="9525" cap="flat" cmpd="sng">
            <a:solidFill>
              <a:schemeClr val="dk2"/>
            </a:solidFill>
            <a:prstDash val="solid"/>
            <a:round/>
            <a:headEnd type="none" w="sm" len="sm"/>
            <a:tailEnd type="none" w="sm" len="sm"/>
          </a:ln>
        </p:spPr>
      </p:pic>
      <p:pic>
        <p:nvPicPr>
          <p:cNvPr id="369" name="Google Shape;369;p61"/>
          <p:cNvPicPr preferRelativeResize="0"/>
          <p:nvPr/>
        </p:nvPicPr>
        <p:blipFill>
          <a:blip r:embed="rId4">
            <a:alphaModFix/>
          </a:blip>
          <a:stretch>
            <a:fillRect/>
          </a:stretch>
        </p:blipFill>
        <p:spPr>
          <a:xfrm>
            <a:off x="4814900" y="1067100"/>
            <a:ext cx="3376625" cy="2905125"/>
          </a:xfrm>
          <a:prstGeom prst="rect">
            <a:avLst/>
          </a:prstGeom>
          <a:noFill/>
          <a:ln w="9525" cap="flat" cmpd="sng">
            <a:solidFill>
              <a:schemeClr val="dk2"/>
            </a:solidFill>
            <a:prstDash val="solid"/>
            <a:round/>
            <a:headEnd type="none" w="sm" len="sm"/>
            <a:tailEnd type="none" w="sm" len="sm"/>
          </a:ln>
        </p:spPr>
      </p:pic>
      <p:sp>
        <p:nvSpPr>
          <p:cNvPr id="6" name="Google Shape;360;p60"/>
          <p:cNvSpPr txBox="1">
            <a:spLocks noGrp="1"/>
          </p:cNvSpPr>
          <p:nvPr>
            <p:ph type="title"/>
          </p:nvPr>
        </p:nvSpPr>
        <p:spPr>
          <a:xfrm>
            <a:off x="357886" y="175450"/>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Partner Search and Read</a:t>
            </a:r>
            <a:endParaRPr sz="3000"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73"/>
        <p:cNvGrpSpPr/>
        <p:nvPr/>
      </p:nvGrpSpPr>
      <p:grpSpPr>
        <a:xfrm>
          <a:off x="0" y="0"/>
          <a:ext cx="0" cy="0"/>
          <a:chOff x="0" y="0"/>
          <a:chExt cx="0" cy="0"/>
        </a:xfrm>
      </p:grpSpPr>
      <p:pic>
        <p:nvPicPr>
          <p:cNvPr id="375" name="Google Shape;375;p62"/>
          <p:cNvPicPr preferRelativeResize="0"/>
          <p:nvPr/>
        </p:nvPicPr>
        <p:blipFill>
          <a:blip r:embed="rId3">
            <a:alphaModFix/>
          </a:blip>
          <a:stretch>
            <a:fillRect/>
          </a:stretch>
        </p:blipFill>
        <p:spPr>
          <a:xfrm>
            <a:off x="311700" y="1272199"/>
            <a:ext cx="3705225" cy="2171700"/>
          </a:xfrm>
          <a:prstGeom prst="rect">
            <a:avLst/>
          </a:prstGeom>
          <a:noFill/>
          <a:ln w="9525" cap="flat" cmpd="sng">
            <a:solidFill>
              <a:schemeClr val="dk2"/>
            </a:solidFill>
            <a:prstDash val="solid"/>
            <a:round/>
            <a:headEnd type="none" w="sm" len="sm"/>
            <a:tailEnd type="none" w="sm" len="sm"/>
          </a:ln>
        </p:spPr>
      </p:pic>
      <p:pic>
        <p:nvPicPr>
          <p:cNvPr id="376" name="Google Shape;376;p62"/>
          <p:cNvPicPr preferRelativeResize="0"/>
          <p:nvPr/>
        </p:nvPicPr>
        <p:blipFill>
          <a:blip r:embed="rId4">
            <a:alphaModFix/>
          </a:blip>
          <a:stretch>
            <a:fillRect/>
          </a:stretch>
        </p:blipFill>
        <p:spPr>
          <a:xfrm>
            <a:off x="4572000" y="1272199"/>
            <a:ext cx="3228975" cy="2096250"/>
          </a:xfrm>
          <a:prstGeom prst="rect">
            <a:avLst/>
          </a:prstGeom>
          <a:noFill/>
          <a:ln w="9525" cap="flat" cmpd="sng">
            <a:solidFill>
              <a:schemeClr val="dk2"/>
            </a:solidFill>
            <a:prstDash val="solid"/>
            <a:round/>
            <a:headEnd type="none" w="sm" len="sm"/>
            <a:tailEnd type="none" w="sm" len="sm"/>
          </a:ln>
        </p:spPr>
      </p:pic>
      <p:sp>
        <p:nvSpPr>
          <p:cNvPr id="6" name="Google Shape;360;p60"/>
          <p:cNvSpPr txBox="1">
            <a:spLocks noGrp="1"/>
          </p:cNvSpPr>
          <p:nvPr>
            <p:ph type="title"/>
          </p:nvPr>
        </p:nvSpPr>
        <p:spPr>
          <a:xfrm>
            <a:off x="357886" y="175450"/>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Partner Search and Read</a:t>
            </a:r>
            <a:endParaRPr sz="3000"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80"/>
        <p:cNvGrpSpPr/>
        <p:nvPr/>
      </p:nvGrpSpPr>
      <p:grpSpPr>
        <a:xfrm>
          <a:off x="0" y="0"/>
          <a:ext cx="0" cy="0"/>
          <a:chOff x="0" y="0"/>
          <a:chExt cx="0" cy="0"/>
        </a:xfrm>
      </p:grpSpPr>
      <p:pic>
        <p:nvPicPr>
          <p:cNvPr id="382" name="Google Shape;382;p63"/>
          <p:cNvPicPr preferRelativeResize="0"/>
          <p:nvPr/>
        </p:nvPicPr>
        <p:blipFill>
          <a:blip r:embed="rId3">
            <a:alphaModFix/>
          </a:blip>
          <a:stretch>
            <a:fillRect/>
          </a:stretch>
        </p:blipFill>
        <p:spPr>
          <a:xfrm>
            <a:off x="481000" y="1210100"/>
            <a:ext cx="3552825" cy="2581275"/>
          </a:xfrm>
          <a:prstGeom prst="rect">
            <a:avLst/>
          </a:prstGeom>
          <a:noFill/>
          <a:ln w="9525" cap="flat" cmpd="sng">
            <a:solidFill>
              <a:schemeClr val="dk2"/>
            </a:solidFill>
            <a:prstDash val="solid"/>
            <a:round/>
            <a:headEnd type="none" w="sm" len="sm"/>
            <a:tailEnd type="none" w="sm" len="sm"/>
          </a:ln>
        </p:spPr>
      </p:pic>
      <p:pic>
        <p:nvPicPr>
          <p:cNvPr id="383" name="Google Shape;383;p63"/>
          <p:cNvPicPr preferRelativeResize="0"/>
          <p:nvPr/>
        </p:nvPicPr>
        <p:blipFill>
          <a:blip r:embed="rId4">
            <a:alphaModFix/>
          </a:blip>
          <a:stretch>
            <a:fillRect/>
          </a:stretch>
        </p:blipFill>
        <p:spPr>
          <a:xfrm>
            <a:off x="5186350" y="1210100"/>
            <a:ext cx="3171825" cy="2471325"/>
          </a:xfrm>
          <a:prstGeom prst="rect">
            <a:avLst/>
          </a:prstGeom>
          <a:noFill/>
          <a:ln w="9525" cap="flat" cmpd="sng">
            <a:solidFill>
              <a:schemeClr val="dk2"/>
            </a:solidFill>
            <a:prstDash val="solid"/>
            <a:round/>
            <a:headEnd type="none" w="sm" len="sm"/>
            <a:tailEnd type="none" w="sm" len="sm"/>
          </a:ln>
        </p:spPr>
      </p:pic>
      <p:sp>
        <p:nvSpPr>
          <p:cNvPr id="6" name="Google Shape;360;p60"/>
          <p:cNvSpPr txBox="1">
            <a:spLocks noGrp="1"/>
          </p:cNvSpPr>
          <p:nvPr>
            <p:ph type="title"/>
          </p:nvPr>
        </p:nvSpPr>
        <p:spPr>
          <a:xfrm>
            <a:off x="357886" y="175450"/>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Partner Search and Read</a:t>
            </a:r>
            <a:endParaRPr sz="3000"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89"/>
        <p:cNvGrpSpPr/>
        <p:nvPr/>
      </p:nvGrpSpPr>
      <p:grpSpPr>
        <a:xfrm>
          <a:off x="0" y="0"/>
          <a:ext cx="0" cy="0"/>
          <a:chOff x="0" y="0"/>
          <a:chExt cx="0" cy="0"/>
        </a:xfrm>
      </p:grpSpPr>
      <p:sp>
        <p:nvSpPr>
          <p:cNvPr id="390" name="Google Shape;390;p64"/>
          <p:cNvSpPr txBox="1">
            <a:spLocks noGrp="1"/>
          </p:cNvSpPr>
          <p:nvPr>
            <p:ph type="title"/>
          </p:nvPr>
        </p:nvSpPr>
        <p:spPr>
          <a:xfrm>
            <a:off x="384916" y="0"/>
            <a:ext cx="2949000" cy="1200300"/>
          </a:xfrm>
          <a:prstGeom prst="rect">
            <a:avLst/>
          </a:prstGeom>
          <a:noFill/>
          <a:ln>
            <a:noFill/>
          </a:ln>
        </p:spPr>
        <p:txBody>
          <a:bodyPr spcFirstLastPara="1" wrap="square" lIns="68575" tIns="34275" rIns="68575" bIns="34275" anchor="b" anchorCtr="0">
            <a:noAutofit/>
          </a:bodyPr>
          <a:lstStyle/>
          <a:p>
            <a:pPr marL="0" marR="0" lvl="0" indent="0" algn="l" rtl="0">
              <a:lnSpc>
                <a:spcPct val="90000"/>
              </a:lnSpc>
              <a:spcBef>
                <a:spcPts val="0"/>
              </a:spcBef>
              <a:spcAft>
                <a:spcPts val="0"/>
              </a:spcAft>
              <a:buClr>
                <a:schemeClr val="dk1"/>
              </a:buClr>
              <a:buSzPts val="2400"/>
              <a:buFont typeface="Century Gothic"/>
              <a:buNone/>
            </a:pPr>
            <a:r>
              <a:rPr lang="en" sz="2800" b="0" i="0" u="none" strike="noStrike" cap="none">
                <a:solidFill>
                  <a:schemeClr val="dk1"/>
                </a:solidFill>
                <a:latin typeface="Century Gothic"/>
                <a:ea typeface="Century Gothic"/>
                <a:cs typeface="Century Gothic"/>
                <a:sym typeface="Century Gothic"/>
              </a:rPr>
              <a:t>Reflection Time </a:t>
            </a:r>
            <a:endParaRPr sz="2800"/>
          </a:p>
        </p:txBody>
      </p:sp>
      <p:sp>
        <p:nvSpPr>
          <p:cNvPr id="391" name="Google Shape;391;p64"/>
          <p:cNvSpPr txBox="1">
            <a:spLocks noGrp="1"/>
          </p:cNvSpPr>
          <p:nvPr>
            <p:ph type="body" idx="1"/>
          </p:nvPr>
        </p:nvSpPr>
        <p:spPr>
          <a:xfrm>
            <a:off x="3858591" y="1364919"/>
            <a:ext cx="4629300" cy="3655200"/>
          </a:xfrm>
          <a:prstGeom prst="rect">
            <a:avLst/>
          </a:prstGeom>
          <a:noFill/>
          <a:ln>
            <a:noFill/>
          </a:ln>
        </p:spPr>
        <p:txBody>
          <a:bodyPr spcFirstLastPara="1" wrap="square" lIns="68575" tIns="34275" rIns="68575" bIns="34275" anchor="t" anchorCtr="0">
            <a:noAutofit/>
          </a:bodyPr>
          <a:lstStyle/>
          <a:p>
            <a:pPr marL="342900" marR="0" lvl="0" indent="-317500" algn="l" rtl="0">
              <a:lnSpc>
                <a:spcPct val="90000"/>
              </a:lnSpc>
              <a:spcBef>
                <a:spcPts val="0"/>
              </a:spcBef>
              <a:spcAft>
                <a:spcPts val="0"/>
              </a:spcAft>
              <a:buClr>
                <a:schemeClr val="dk1"/>
              </a:buClr>
              <a:buSzPts val="2400"/>
              <a:buFont typeface="Century Gothic"/>
              <a:buChar char="•"/>
            </a:pPr>
            <a:r>
              <a:rPr lang="en">
                <a:latin typeface="Century Gothic"/>
                <a:ea typeface="Century Gothic"/>
                <a:cs typeface="Century Gothic"/>
                <a:sym typeface="Century Gothic"/>
              </a:rPr>
              <a:t>What does it mean to be an independent reader? </a:t>
            </a:r>
            <a:br>
              <a:rPr lang="en">
                <a:latin typeface="Century Gothic"/>
                <a:ea typeface="Century Gothic"/>
                <a:cs typeface="Century Gothic"/>
                <a:sym typeface="Century Gothic"/>
              </a:rPr>
            </a:br>
            <a:endParaRPr>
              <a:latin typeface="Century Gothic"/>
              <a:ea typeface="Century Gothic"/>
              <a:cs typeface="Century Gothic"/>
              <a:sym typeface="Century Gothic"/>
            </a:endParaRPr>
          </a:p>
        </p:txBody>
      </p:sp>
      <p:pic>
        <p:nvPicPr>
          <p:cNvPr id="392" name="Google Shape;392;p64"/>
          <p:cNvPicPr preferRelativeResize="0"/>
          <p:nvPr/>
        </p:nvPicPr>
        <p:blipFill>
          <a:blip r:embed="rId3">
            <a:alphaModFix/>
          </a:blip>
          <a:stretch>
            <a:fillRect/>
          </a:stretch>
        </p:blipFill>
        <p:spPr>
          <a:xfrm>
            <a:off x="666998" y="1364923"/>
            <a:ext cx="2416224" cy="2416224"/>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96"/>
        <p:cNvGrpSpPr/>
        <p:nvPr/>
      </p:nvGrpSpPr>
      <p:grpSpPr>
        <a:xfrm>
          <a:off x="0" y="0"/>
          <a:ext cx="0" cy="0"/>
          <a:chOff x="0" y="0"/>
          <a:chExt cx="0" cy="0"/>
        </a:xfrm>
      </p:grpSpPr>
      <p:sp>
        <p:nvSpPr>
          <p:cNvPr id="397" name="Google Shape;397;p6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398" name="Google Shape;398;p65"/>
          <p:cNvSpPr txBox="1">
            <a:spLocks noGrp="1"/>
          </p:cNvSpPr>
          <p:nvPr>
            <p:ph type="body" idx="1"/>
          </p:nvPr>
        </p:nvSpPr>
        <p:spPr>
          <a:xfrm>
            <a:off x="311700" y="1009275"/>
            <a:ext cx="8520600" cy="3416400"/>
          </a:xfrm>
          <a:prstGeom prst="rect">
            <a:avLst/>
          </a:prstGeom>
        </p:spPr>
        <p:txBody>
          <a:bodyPr spcFirstLastPara="1" wrap="square" lIns="68575" tIns="34275" rIns="68575" bIns="34275" anchor="t" anchorCtr="0">
            <a:noAutofit/>
          </a:bodyPr>
          <a:lstStyle/>
          <a:p>
            <a:pPr marL="0" lvl="0" indent="0" algn="ctr" rtl="0">
              <a:spcBef>
                <a:spcPts val="800"/>
              </a:spcBef>
              <a:spcAft>
                <a:spcPts val="0"/>
              </a:spcAft>
              <a:buClr>
                <a:schemeClr val="dk1"/>
              </a:buClr>
              <a:buSzPts val="1100"/>
              <a:buFont typeface="Arial"/>
              <a:buNone/>
            </a:pPr>
            <a:r>
              <a:rPr lang="en" sz="3000">
                <a:solidFill>
                  <a:schemeClr val="dk1"/>
                </a:solidFill>
              </a:rPr>
              <a:t>It’s Time to Go to Work</a:t>
            </a:r>
            <a:endParaRPr sz="3000">
              <a:solidFill>
                <a:schemeClr val="dk1"/>
              </a:solidFill>
            </a:endParaRPr>
          </a:p>
          <a:p>
            <a:pPr marL="0" lvl="0" indent="0" algn="ctr" rtl="0">
              <a:spcBef>
                <a:spcPts val="800"/>
              </a:spcBef>
              <a:spcAft>
                <a:spcPts val="0"/>
              </a:spcAft>
              <a:buClr>
                <a:schemeClr val="dk1"/>
              </a:buClr>
              <a:buSzPts val="1100"/>
              <a:buFont typeface="Arial"/>
              <a:buNone/>
            </a:pPr>
            <a:endParaRPr>
              <a:solidFill>
                <a:schemeClr val="dk1"/>
              </a:solidFill>
            </a:endParaRPr>
          </a:p>
          <a:p>
            <a:pPr marL="0" lvl="0" indent="0" algn="ctr" rtl="0">
              <a:lnSpc>
                <a:spcPct val="115000"/>
              </a:lnSpc>
              <a:spcBef>
                <a:spcPts val="800"/>
              </a:spcBef>
              <a:spcAft>
                <a:spcPts val="0"/>
              </a:spcAft>
              <a:buClr>
                <a:schemeClr val="dk1"/>
              </a:buClr>
              <a:buSzPts val="1100"/>
              <a:buFont typeface="Arial"/>
              <a:buNone/>
            </a:pPr>
            <a:r>
              <a:rPr lang="en" sz="3000">
                <a:solidFill>
                  <a:srgbClr val="FF0000"/>
                </a:solidFill>
              </a:rPr>
              <a:t>“It’s time to go to work.</a:t>
            </a:r>
            <a:endParaRPr sz="300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a:solidFill>
                  <a:srgbClr val="FF0000"/>
                </a:solidFill>
              </a:rPr>
              <a:t>It’s time to go to work.</a:t>
            </a:r>
            <a:endParaRPr sz="300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a:solidFill>
                  <a:srgbClr val="FF0000"/>
                </a:solidFill>
              </a:rPr>
              <a:t>It’s time to practice what we learned.</a:t>
            </a:r>
            <a:endParaRPr sz="300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a:solidFill>
                  <a:srgbClr val="FF0000"/>
                </a:solidFill>
              </a:rPr>
              <a:t>It’s time to go to work.”</a:t>
            </a:r>
            <a:endParaRPr sz="3000">
              <a:solidFill>
                <a:srgbClr val="FF0000"/>
              </a:solidFill>
            </a:endParaRPr>
          </a:p>
          <a:p>
            <a:pPr marL="0" lvl="0" indent="0" algn="ctr" rtl="0">
              <a:lnSpc>
                <a:spcPct val="180000"/>
              </a:lnSpc>
              <a:spcBef>
                <a:spcPts val="800"/>
              </a:spcBef>
              <a:spcAft>
                <a:spcPts val="0"/>
              </a:spcAft>
              <a:buNone/>
            </a:pPr>
            <a:endParaRPr sz="3000" i="1">
              <a:solidFill>
                <a:srgbClr val="FF0000"/>
              </a:solidFill>
              <a:latin typeface="Times New Roman"/>
              <a:ea typeface="Times New Roman"/>
              <a:cs typeface="Times New Roman"/>
              <a:sym typeface="Times New Roman"/>
            </a:endParaRPr>
          </a:p>
          <a:p>
            <a:pPr marL="0" lvl="0" indent="0" algn="l" rtl="0">
              <a:lnSpc>
                <a:spcPct val="115000"/>
              </a:lnSpc>
              <a:spcBef>
                <a:spcPts val="800"/>
              </a:spcBef>
              <a:spcAft>
                <a:spcPts val="0"/>
              </a:spcAft>
              <a:buNone/>
            </a:pPr>
            <a:endParaRPr sz="3000" i="1">
              <a:solidFill>
                <a:srgbClr val="FF0000"/>
              </a:solidFill>
              <a:latin typeface="Times New Roman"/>
              <a:ea typeface="Times New Roman"/>
              <a:cs typeface="Times New Roman"/>
              <a:sym typeface="Times New Roman"/>
            </a:endParaRPr>
          </a:p>
          <a:p>
            <a:pPr marL="0" lvl="0" indent="0" algn="l" rtl="0">
              <a:spcBef>
                <a:spcPts val="800"/>
              </a:spcBef>
              <a:spcAft>
                <a:spcPts val="0"/>
              </a:spcAft>
              <a:buNone/>
            </a:pPr>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402"/>
        <p:cNvGrpSpPr/>
        <p:nvPr/>
      </p:nvGrpSpPr>
      <p:grpSpPr>
        <a:xfrm>
          <a:off x="0" y="0"/>
          <a:ext cx="0" cy="0"/>
          <a:chOff x="0" y="0"/>
          <a:chExt cx="0" cy="0"/>
        </a:xfrm>
      </p:grpSpPr>
      <p:sp>
        <p:nvSpPr>
          <p:cNvPr id="403" name="Google Shape;403;p6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Independent Work Time Learning Targets</a:t>
            </a:r>
            <a:endParaRPr sz="3000"/>
          </a:p>
        </p:txBody>
      </p:sp>
      <p:sp>
        <p:nvSpPr>
          <p:cNvPr id="404" name="Google Shape;404;p66"/>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20000"/>
              </a:lnSpc>
              <a:spcBef>
                <a:spcPts val="800"/>
              </a:spcBef>
              <a:spcAft>
                <a:spcPts val="0"/>
              </a:spcAft>
              <a:buClr>
                <a:schemeClr val="dk1"/>
              </a:buClr>
              <a:buSzPts val="2400"/>
              <a:buChar char="•"/>
            </a:pPr>
            <a:r>
              <a:rPr lang="en" sz="2400" dirty="0"/>
              <a:t>I can use what I know to read high frequency words and spell compound words. </a:t>
            </a:r>
            <a:endParaRPr sz="2400" dirty="0"/>
          </a:p>
          <a:p>
            <a:pPr marL="457200" lvl="0" indent="-381000" algn="l" rtl="0">
              <a:lnSpc>
                <a:spcPct val="120000"/>
              </a:lnSpc>
              <a:spcBef>
                <a:spcPts val="0"/>
              </a:spcBef>
              <a:spcAft>
                <a:spcPts val="0"/>
              </a:spcAft>
              <a:buClr>
                <a:schemeClr val="dk1"/>
              </a:buClr>
              <a:buSzPts val="2400"/>
              <a:buChar char="•"/>
            </a:pPr>
            <a:r>
              <a:rPr lang="en" sz="2400" dirty="0">
                <a:solidFill>
                  <a:schemeClr val="dk1"/>
                </a:solidFill>
              </a:rPr>
              <a:t>I can fl</a:t>
            </a:r>
            <a:r>
              <a:rPr lang="en" sz="2400" dirty="0"/>
              <a:t>uently </a:t>
            </a:r>
            <a:r>
              <a:rPr lang="en" sz="2400" dirty="0">
                <a:solidFill>
                  <a:schemeClr val="dk1"/>
                </a:solidFill>
              </a:rPr>
              <a:t>read the </a:t>
            </a:r>
            <a:r>
              <a:rPr lang="en" sz="2400" b="1" dirty="0">
                <a:solidFill>
                  <a:schemeClr val="dk1"/>
                </a:solidFill>
              </a:rPr>
              <a:t>decodable text: “</a:t>
            </a:r>
            <a:r>
              <a:rPr lang="en" sz="2400" b="1" dirty="0"/>
              <a:t>Solid, Liquid, or Vapor .</a:t>
            </a:r>
            <a:r>
              <a:rPr lang="en" sz="2400" b="1" dirty="0">
                <a:solidFill>
                  <a:schemeClr val="dk1"/>
                </a:solidFill>
              </a:rPr>
              <a:t>”</a:t>
            </a:r>
            <a:endParaRPr sz="2400" b="1" dirty="0">
              <a:solidFill>
                <a:schemeClr val="dk1"/>
              </a:solidFill>
            </a:endParaRPr>
          </a:p>
          <a:p>
            <a:pPr marL="0" lvl="0" indent="0" algn="l" rtl="0">
              <a:lnSpc>
                <a:spcPct val="115000"/>
              </a:lnSpc>
              <a:spcBef>
                <a:spcPts val="800"/>
              </a:spcBef>
              <a:spcAft>
                <a:spcPts val="0"/>
              </a:spcAft>
              <a:buNone/>
            </a:pPr>
            <a:endParaRPr sz="2400" dirty="0">
              <a:solidFill>
                <a:schemeClr val="dk1"/>
              </a:solidFill>
              <a:latin typeface="Times New Roman"/>
              <a:ea typeface="Times New Roman"/>
              <a:cs typeface="Times New Roman"/>
              <a:sym typeface="Times New Roman"/>
            </a:endParaRPr>
          </a:p>
          <a:p>
            <a:pPr marL="0" lvl="0" indent="0" algn="l" rtl="0">
              <a:spcBef>
                <a:spcPts val="800"/>
              </a:spcBef>
              <a:spcAft>
                <a:spcPts val="0"/>
              </a:spcAft>
              <a:buNone/>
            </a:pPr>
            <a:endParaRPr dirty="0"/>
          </a:p>
        </p:txBody>
      </p:sp>
      <p:pic>
        <p:nvPicPr>
          <p:cNvPr id="405" name="Google Shape;405;p66"/>
          <p:cNvPicPr preferRelativeResize="0"/>
          <p:nvPr/>
        </p:nvPicPr>
        <p:blipFill>
          <a:blip r:embed="rId3">
            <a:alphaModFix/>
          </a:blip>
          <a:stretch>
            <a:fillRect/>
          </a:stretch>
        </p:blipFill>
        <p:spPr>
          <a:xfrm>
            <a:off x="8268900" y="4247800"/>
            <a:ext cx="792000" cy="642150"/>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409"/>
        <p:cNvGrpSpPr/>
        <p:nvPr/>
      </p:nvGrpSpPr>
      <p:grpSpPr>
        <a:xfrm>
          <a:off x="0" y="0"/>
          <a:ext cx="0" cy="0"/>
          <a:chOff x="0" y="0"/>
          <a:chExt cx="0" cy="0"/>
        </a:xfrm>
      </p:grpSpPr>
      <p:graphicFrame>
        <p:nvGraphicFramePr>
          <p:cNvPr id="410" name="Google Shape;410;p67"/>
          <p:cNvGraphicFramePr/>
          <p:nvPr>
            <p:extLst>
              <p:ext uri="{D42A27DB-BD31-4B8C-83A1-F6EECF244321}">
                <p14:modId xmlns:p14="http://schemas.microsoft.com/office/powerpoint/2010/main" val="3232930440"/>
              </p:ext>
            </p:extLst>
          </p:nvPr>
        </p:nvGraphicFramePr>
        <p:xfrm>
          <a:off x="0" y="0"/>
          <a:ext cx="9143975" cy="5063500"/>
        </p:xfrm>
        <a:graphic>
          <a:graphicData uri="http://schemas.openxmlformats.org/drawingml/2006/table">
            <a:tbl>
              <a:tblPr>
                <a:noFill/>
                <a:tableStyleId>{52458503-ED9E-4E04-9F1B-65BD323188DF}</a:tableStyleId>
              </a:tblPr>
              <a:tblGrid>
                <a:gridCol w="3120125"/>
                <a:gridCol w="3129675"/>
                <a:gridCol w="2894175"/>
              </a:tblGrid>
              <a:tr h="588175">
                <a:tc>
                  <a:txBody>
                    <a:bodyPr/>
                    <a:lstStyle/>
                    <a:p>
                      <a:pPr marL="0" lvl="0" indent="0" algn="ctr" rtl="0">
                        <a:spcBef>
                          <a:spcPts val="0"/>
                        </a:spcBef>
                        <a:spcAft>
                          <a:spcPts val="0"/>
                        </a:spcAft>
                        <a:buClr>
                          <a:schemeClr val="dk1"/>
                        </a:buClr>
                        <a:buSzPts val="1100"/>
                        <a:buFont typeface="Arial"/>
                        <a:buNone/>
                      </a:pPr>
                      <a:r>
                        <a:rPr lang="en" sz="1800" b="1" dirty="0">
                          <a:solidFill>
                            <a:schemeClr val="dk1"/>
                          </a:solidFill>
                          <a:latin typeface="Century Gothic"/>
                          <a:ea typeface="Century Gothic"/>
                          <a:cs typeface="Century Gothic"/>
                          <a:sym typeface="Century Gothic"/>
                        </a:rPr>
                        <a:t> Word Work</a:t>
                      </a:r>
                      <a:endParaRPr sz="1800" b="1" dirty="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1800" b="1">
                          <a:solidFill>
                            <a:schemeClr val="dk1"/>
                          </a:solidFill>
                          <a:latin typeface="Century Gothic"/>
                          <a:ea typeface="Century Gothic"/>
                          <a:cs typeface="Century Gothic"/>
                          <a:sym typeface="Century Gothic"/>
                        </a:rPr>
                        <a:t>   Partner Reading </a:t>
                      </a:r>
                      <a:endParaRPr sz="1800" b="1">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1800" b="1" dirty="0">
                          <a:solidFill>
                            <a:schemeClr val="dk1"/>
                          </a:solidFill>
                          <a:latin typeface="Century Gothic"/>
                          <a:ea typeface="Century Gothic"/>
                          <a:cs typeface="Century Gothic"/>
                          <a:sym typeface="Century Gothic"/>
                        </a:rPr>
                        <a:t>  Independent Reading</a:t>
                      </a:r>
                      <a:endParaRPr sz="1800" b="1" dirty="0">
                        <a:latin typeface="Century Gothic"/>
                        <a:ea typeface="Century Gothic"/>
                        <a:cs typeface="Century Gothic"/>
                        <a:sym typeface="Century Gothic"/>
                      </a:endParaRPr>
                    </a:p>
                  </a:txBody>
                  <a:tcPr marL="91425" marR="91425" marT="91425" marB="91425"/>
                </a:tc>
              </a:tr>
              <a:tr h="4475325">
                <a:tc>
                  <a:txBody>
                    <a:bodyPr/>
                    <a:lstStyle/>
                    <a:p>
                      <a:pPr marL="0" lvl="0" indent="0" algn="l" rtl="0">
                        <a:spcBef>
                          <a:spcPts val="0"/>
                        </a:spcBef>
                        <a:spcAft>
                          <a:spcPts val="0"/>
                        </a:spcAft>
                        <a:buClr>
                          <a:schemeClr val="dk1"/>
                        </a:buClr>
                        <a:buSzPts val="1100"/>
                        <a:buFont typeface="Arial"/>
                        <a:buNone/>
                      </a:pPr>
                      <a:r>
                        <a:rPr lang="en" sz="1600" b="1" dirty="0">
                          <a:solidFill>
                            <a:schemeClr val="dk1"/>
                          </a:solidFill>
                          <a:latin typeface="Century Gothic"/>
                          <a:ea typeface="Century Gothic"/>
                          <a:cs typeface="Century Gothic"/>
                          <a:sym typeface="Century Gothic"/>
                        </a:rPr>
                        <a:t>Be a word detective!</a:t>
                      </a:r>
                      <a:r>
                        <a:rPr lang="en" sz="1600" dirty="0">
                          <a:solidFill>
                            <a:schemeClr val="dk1"/>
                          </a:solidFill>
                          <a:latin typeface="Century Gothic"/>
                          <a:ea typeface="Century Gothic"/>
                          <a:cs typeface="Century Gothic"/>
                          <a:sym typeface="Century Gothic"/>
                        </a:rPr>
                        <a:t> As you find the following words, whisper read, spell the word to yourself and circle the words.</a:t>
                      </a:r>
                      <a:endParaRPr sz="16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600" dirty="0" smtClean="0">
                          <a:solidFill>
                            <a:schemeClr val="dk1"/>
                          </a:solidFill>
                          <a:latin typeface="Century Gothic"/>
                          <a:ea typeface="Century Gothic"/>
                          <a:cs typeface="Century Gothic"/>
                          <a:sym typeface="Century Gothic"/>
                        </a:rPr>
                        <a:t>Find </a:t>
                      </a:r>
                      <a:r>
                        <a:rPr lang="en" sz="1600" dirty="0">
                          <a:solidFill>
                            <a:schemeClr val="dk1"/>
                          </a:solidFill>
                          <a:latin typeface="Century Gothic"/>
                          <a:ea typeface="Century Gothic"/>
                          <a:cs typeface="Century Gothic"/>
                          <a:sym typeface="Century Gothic"/>
                        </a:rPr>
                        <a:t>the high frequency </a:t>
                      </a:r>
                      <a:r>
                        <a:rPr lang="en" sz="1600" dirty="0" smtClean="0">
                          <a:solidFill>
                            <a:schemeClr val="dk1"/>
                          </a:solidFill>
                          <a:latin typeface="Century Gothic"/>
                          <a:ea typeface="Century Gothic"/>
                          <a:cs typeface="Century Gothic"/>
                          <a:sym typeface="Century Gothic"/>
                        </a:rPr>
                        <a:t>words.</a:t>
                      </a:r>
                    </a:p>
                    <a:p>
                      <a:pPr marL="342900" lvl="0" indent="-342900" algn="l" rtl="0">
                        <a:spcBef>
                          <a:spcPts val="0"/>
                        </a:spcBef>
                        <a:spcAft>
                          <a:spcPts val="0"/>
                        </a:spcAft>
                        <a:buClr>
                          <a:schemeClr val="dk1"/>
                        </a:buClr>
                        <a:buSzPct val="100000"/>
                        <a:buFont typeface="+mj-lt"/>
                        <a:buAutoNum type="arabicPeriod"/>
                      </a:pPr>
                      <a:r>
                        <a:rPr lang="en" sz="1600" dirty="0" smtClean="0">
                          <a:solidFill>
                            <a:schemeClr val="dk1"/>
                          </a:solidFill>
                          <a:latin typeface="Century Gothic"/>
                          <a:ea typeface="Century Gothic"/>
                          <a:cs typeface="Century Gothic"/>
                          <a:sym typeface="Century Gothic"/>
                        </a:rPr>
                        <a:t>Find </a:t>
                      </a:r>
                      <a:r>
                        <a:rPr lang="en" sz="1600" dirty="0">
                          <a:solidFill>
                            <a:schemeClr val="dk1"/>
                          </a:solidFill>
                          <a:latin typeface="Century Gothic"/>
                          <a:ea typeface="Century Gothic"/>
                          <a:cs typeface="Century Gothic"/>
                          <a:sym typeface="Century Gothic"/>
                        </a:rPr>
                        <a:t>all the compound </a:t>
                      </a:r>
                      <a:r>
                        <a:rPr lang="en" sz="1600" dirty="0" smtClean="0">
                          <a:solidFill>
                            <a:schemeClr val="dk1"/>
                          </a:solidFill>
                          <a:latin typeface="Century Gothic"/>
                          <a:ea typeface="Century Gothic"/>
                          <a:cs typeface="Century Gothic"/>
                          <a:sym typeface="Century Gothic"/>
                        </a:rPr>
                        <a:t>words.</a:t>
                      </a:r>
                      <a:endParaRPr lang="en" sz="16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600" dirty="0" smtClean="0">
                          <a:solidFill>
                            <a:schemeClr val="dk1"/>
                          </a:solidFill>
                          <a:latin typeface="Century Gothic"/>
                          <a:ea typeface="Century Gothic"/>
                          <a:cs typeface="Century Gothic"/>
                          <a:sym typeface="Century Gothic"/>
                        </a:rPr>
                        <a:t>If </a:t>
                      </a:r>
                      <a:r>
                        <a:rPr lang="en" sz="1600" dirty="0">
                          <a:solidFill>
                            <a:schemeClr val="dk1"/>
                          </a:solidFill>
                          <a:latin typeface="Century Gothic"/>
                          <a:ea typeface="Century Gothic"/>
                          <a:cs typeface="Century Gothic"/>
                          <a:sym typeface="Century Gothic"/>
                        </a:rPr>
                        <a:t>you can’t read a word, use the tools from the Reader’s Toolbox. </a:t>
                      </a:r>
                    </a:p>
                    <a:p>
                      <a:pPr marL="342900" lvl="0" indent="-342900" algn="l" rtl="0">
                        <a:spcBef>
                          <a:spcPts val="0"/>
                        </a:spcBef>
                        <a:spcAft>
                          <a:spcPts val="0"/>
                        </a:spcAft>
                        <a:buClr>
                          <a:schemeClr val="dk1"/>
                        </a:buClr>
                        <a:buSzPct val="100000"/>
                        <a:buFont typeface="+mj-lt"/>
                        <a:buAutoNum type="arabicPeriod"/>
                      </a:pPr>
                      <a:r>
                        <a:rPr lang="en" sz="1600" dirty="0" smtClean="0">
                          <a:solidFill>
                            <a:schemeClr val="dk1"/>
                          </a:solidFill>
                          <a:latin typeface="Century Gothic"/>
                          <a:ea typeface="Century Gothic"/>
                          <a:cs typeface="Century Gothic"/>
                          <a:sym typeface="Century Gothic"/>
                        </a:rPr>
                        <a:t>Work </a:t>
                      </a:r>
                      <a:r>
                        <a:rPr lang="en" sz="1600" dirty="0">
                          <a:solidFill>
                            <a:schemeClr val="dk1"/>
                          </a:solidFill>
                          <a:latin typeface="Century Gothic"/>
                          <a:ea typeface="Century Gothic"/>
                          <a:cs typeface="Century Gothic"/>
                          <a:sym typeface="Century Gothic"/>
                        </a:rPr>
                        <a:t>with your partner to read all the words.  </a:t>
                      </a:r>
                      <a:endParaRPr sz="16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dirty="0">
                        <a:solidFill>
                          <a:schemeClr val="dk1"/>
                        </a:solidFill>
                        <a:highlight>
                          <a:srgbClr val="FFFF00"/>
                        </a:highlight>
                        <a:latin typeface="Century Gothic"/>
                        <a:ea typeface="Century Gothic"/>
                        <a:cs typeface="Century Gothic"/>
                        <a:sym typeface="Century Gothic"/>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370" dirty="0" smtClean="0">
                          <a:solidFill>
                            <a:schemeClr val="dk1"/>
                          </a:solidFill>
                          <a:latin typeface="Century Gothic"/>
                          <a:ea typeface="Century Gothic"/>
                          <a:cs typeface="Century Gothic"/>
                          <a:sym typeface="Century Gothic"/>
                        </a:rPr>
                        <a:t>Complete </a:t>
                      </a:r>
                      <a:r>
                        <a:rPr lang="en" sz="1370" dirty="0">
                          <a:solidFill>
                            <a:schemeClr val="dk1"/>
                          </a:solidFill>
                          <a:latin typeface="Century Gothic"/>
                          <a:ea typeface="Century Gothic"/>
                          <a:cs typeface="Century Gothic"/>
                          <a:sym typeface="Century Gothic"/>
                        </a:rPr>
                        <a:t>the Word </a:t>
                      </a:r>
                      <a:r>
                        <a:rPr lang="en" sz="1370" dirty="0" smtClean="0">
                          <a:solidFill>
                            <a:schemeClr val="dk1"/>
                          </a:solidFill>
                          <a:latin typeface="Century Gothic"/>
                          <a:ea typeface="Century Gothic"/>
                          <a:cs typeface="Century Gothic"/>
                          <a:sym typeface="Century Gothic"/>
                        </a:rPr>
                        <a:t>Work.</a:t>
                      </a:r>
                      <a:endParaRPr lang="en" sz="137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370" dirty="0" smtClean="0">
                          <a:solidFill>
                            <a:schemeClr val="dk1"/>
                          </a:solidFill>
                          <a:latin typeface="Century Gothic"/>
                          <a:ea typeface="Century Gothic"/>
                          <a:cs typeface="Century Gothic"/>
                          <a:sym typeface="Century Gothic"/>
                        </a:rPr>
                        <a:t>Are </a:t>
                      </a:r>
                      <a:r>
                        <a:rPr lang="en" sz="1370" dirty="0">
                          <a:solidFill>
                            <a:schemeClr val="dk1"/>
                          </a:solidFill>
                          <a:latin typeface="Century Gothic"/>
                          <a:ea typeface="Century Gothic"/>
                          <a:cs typeface="Century Gothic"/>
                          <a:sym typeface="Century Gothic"/>
                        </a:rPr>
                        <a:t>you going to read like a witch, a rapper or an old person? </a:t>
                      </a:r>
                    </a:p>
                    <a:p>
                      <a:pPr marL="342900" lvl="0" indent="-342900" algn="l" rtl="0">
                        <a:spcBef>
                          <a:spcPts val="0"/>
                        </a:spcBef>
                        <a:spcAft>
                          <a:spcPts val="0"/>
                        </a:spcAft>
                        <a:buClr>
                          <a:schemeClr val="dk1"/>
                        </a:buClr>
                        <a:buSzPct val="100000"/>
                        <a:buFont typeface="+mj-lt"/>
                        <a:buAutoNum type="arabicPeriod"/>
                      </a:pPr>
                      <a:r>
                        <a:rPr lang="en" sz="1370" dirty="0" smtClean="0">
                          <a:solidFill>
                            <a:schemeClr val="dk1"/>
                          </a:solidFill>
                          <a:latin typeface="Century Gothic"/>
                          <a:ea typeface="Century Gothic"/>
                          <a:cs typeface="Century Gothic"/>
                          <a:sym typeface="Century Gothic"/>
                        </a:rPr>
                        <a:t>Read </a:t>
                      </a:r>
                      <a:r>
                        <a:rPr lang="en" sz="1370" dirty="0">
                          <a:solidFill>
                            <a:schemeClr val="dk1"/>
                          </a:solidFill>
                          <a:latin typeface="Century Gothic"/>
                          <a:ea typeface="Century Gothic"/>
                          <a:cs typeface="Century Gothic"/>
                          <a:sym typeface="Century Gothic"/>
                        </a:rPr>
                        <a:t>the first page of “Solid, Liquid, or Vapor” together, using the same voice, then take turns reading the other pages of the </a:t>
                      </a:r>
                      <a:r>
                        <a:rPr lang="en" sz="1370" dirty="0" smtClean="0">
                          <a:solidFill>
                            <a:schemeClr val="dk1"/>
                          </a:solidFill>
                          <a:latin typeface="Century Gothic"/>
                          <a:ea typeface="Century Gothic"/>
                          <a:cs typeface="Century Gothic"/>
                          <a:sym typeface="Century Gothic"/>
                        </a:rPr>
                        <a:t>decodable.</a:t>
                      </a:r>
                      <a:endParaRPr lang="en" sz="137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370" dirty="0" smtClean="0">
                          <a:solidFill>
                            <a:schemeClr val="dk1"/>
                          </a:solidFill>
                          <a:latin typeface="Century Gothic"/>
                          <a:ea typeface="Century Gothic"/>
                          <a:cs typeface="Century Gothic"/>
                          <a:sym typeface="Century Gothic"/>
                        </a:rPr>
                        <a:t>If </a:t>
                      </a:r>
                      <a:r>
                        <a:rPr lang="en" sz="1370" dirty="0">
                          <a:solidFill>
                            <a:schemeClr val="dk1"/>
                          </a:solidFill>
                          <a:latin typeface="Century Gothic"/>
                          <a:ea typeface="Century Gothic"/>
                          <a:cs typeface="Century Gothic"/>
                          <a:sym typeface="Century Gothic"/>
                        </a:rPr>
                        <a:t>you can’t read a word, use the Reader’s Toolbox and try </a:t>
                      </a:r>
                      <a:r>
                        <a:rPr lang="en" sz="1370" dirty="0" smtClean="0">
                          <a:solidFill>
                            <a:schemeClr val="dk1"/>
                          </a:solidFill>
                          <a:latin typeface="Century Gothic"/>
                          <a:ea typeface="Century Gothic"/>
                          <a:cs typeface="Century Gothic"/>
                          <a:sym typeface="Century Gothic"/>
                        </a:rPr>
                        <a:t>again.</a:t>
                      </a:r>
                      <a:endParaRPr lang="en" sz="137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370" dirty="0" smtClean="0">
                          <a:solidFill>
                            <a:schemeClr val="dk1"/>
                          </a:solidFill>
                          <a:latin typeface="Century Gothic"/>
                          <a:ea typeface="Century Gothic"/>
                          <a:cs typeface="Century Gothic"/>
                          <a:sym typeface="Century Gothic"/>
                        </a:rPr>
                        <a:t>Check </a:t>
                      </a:r>
                      <a:r>
                        <a:rPr lang="en" sz="1370" dirty="0">
                          <a:solidFill>
                            <a:schemeClr val="dk1"/>
                          </a:solidFill>
                          <a:latin typeface="Century Gothic"/>
                          <a:ea typeface="Century Gothic"/>
                          <a:cs typeface="Century Gothic"/>
                          <a:sym typeface="Century Gothic"/>
                        </a:rPr>
                        <a:t>the </a:t>
                      </a:r>
                      <a:r>
                        <a:rPr lang="en" sz="1370" b="1" dirty="0">
                          <a:solidFill>
                            <a:schemeClr val="dk1"/>
                          </a:solidFill>
                          <a:latin typeface="Century Gothic"/>
                          <a:ea typeface="Century Gothic"/>
                          <a:cs typeface="Century Gothic"/>
                          <a:sym typeface="Century Gothic"/>
                        </a:rPr>
                        <a:t>Fluency Rubric</a:t>
                      </a:r>
                      <a:r>
                        <a:rPr lang="en" sz="1370" dirty="0">
                          <a:solidFill>
                            <a:schemeClr val="dk1"/>
                          </a:solidFill>
                          <a:latin typeface="Century Gothic"/>
                          <a:ea typeface="Century Gothic"/>
                          <a:cs typeface="Century Gothic"/>
                          <a:sym typeface="Century Gothic"/>
                        </a:rPr>
                        <a:t>. Did you read </a:t>
                      </a:r>
                      <a:r>
                        <a:rPr lang="en" sz="1370" i="1" dirty="0">
                          <a:solidFill>
                            <a:schemeClr val="dk1"/>
                          </a:solidFill>
                          <a:latin typeface="Century Gothic"/>
                          <a:ea typeface="Century Gothic"/>
                          <a:cs typeface="Century Gothic"/>
                          <a:sym typeface="Century Gothic"/>
                        </a:rPr>
                        <a:t>smoothly</a:t>
                      </a:r>
                      <a:r>
                        <a:rPr lang="en" sz="1370" dirty="0">
                          <a:solidFill>
                            <a:schemeClr val="dk1"/>
                          </a:solidFill>
                          <a:latin typeface="Century Gothic"/>
                          <a:ea typeface="Century Gothic"/>
                          <a:cs typeface="Century Gothic"/>
                          <a:sym typeface="Century Gothic"/>
                        </a:rPr>
                        <a:t>, </a:t>
                      </a:r>
                      <a:r>
                        <a:rPr lang="en" sz="1370" i="1" dirty="0">
                          <a:solidFill>
                            <a:schemeClr val="dk1"/>
                          </a:solidFill>
                          <a:latin typeface="Century Gothic"/>
                          <a:ea typeface="Century Gothic"/>
                          <a:cs typeface="Century Gothic"/>
                          <a:sym typeface="Century Gothic"/>
                        </a:rPr>
                        <a:t>with expression &amp; meaning</a:t>
                      </a:r>
                      <a:r>
                        <a:rPr lang="en" sz="1370" dirty="0">
                          <a:solidFill>
                            <a:schemeClr val="dk1"/>
                          </a:solidFill>
                          <a:latin typeface="Century Gothic"/>
                          <a:ea typeface="Century Gothic"/>
                          <a:cs typeface="Century Gothic"/>
                          <a:sym typeface="Century Gothic"/>
                        </a:rPr>
                        <a:t> and at </a:t>
                      </a:r>
                      <a:r>
                        <a:rPr lang="en" sz="1370" i="1" dirty="0">
                          <a:solidFill>
                            <a:schemeClr val="dk1"/>
                          </a:solidFill>
                          <a:latin typeface="Century Gothic"/>
                          <a:ea typeface="Century Gothic"/>
                          <a:cs typeface="Century Gothic"/>
                          <a:sym typeface="Century Gothic"/>
                        </a:rPr>
                        <a:t>just the right </a:t>
                      </a:r>
                      <a:r>
                        <a:rPr lang="en" sz="1370" i="1" dirty="0" smtClean="0">
                          <a:solidFill>
                            <a:schemeClr val="dk1"/>
                          </a:solidFill>
                          <a:latin typeface="Century Gothic"/>
                          <a:ea typeface="Century Gothic"/>
                          <a:cs typeface="Century Gothic"/>
                          <a:sym typeface="Century Gothic"/>
                        </a:rPr>
                        <a:t>speed</a:t>
                      </a:r>
                      <a:r>
                        <a:rPr lang="en" sz="1370" dirty="0" smtClean="0">
                          <a:solidFill>
                            <a:schemeClr val="dk1"/>
                          </a:solidFill>
                          <a:latin typeface="Century Gothic"/>
                          <a:ea typeface="Century Gothic"/>
                          <a:cs typeface="Century Gothic"/>
                          <a:sym typeface="Century Gothic"/>
                        </a:rPr>
                        <a:t>?</a:t>
                      </a:r>
                      <a:endParaRPr lang="en" sz="137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370" dirty="0" smtClean="0">
                          <a:solidFill>
                            <a:schemeClr val="dk1"/>
                          </a:solidFill>
                          <a:latin typeface="Century Gothic"/>
                          <a:ea typeface="Century Gothic"/>
                          <a:cs typeface="Century Gothic"/>
                          <a:sym typeface="Century Gothic"/>
                        </a:rPr>
                        <a:t>If </a:t>
                      </a:r>
                      <a:r>
                        <a:rPr lang="en" sz="1370" dirty="0">
                          <a:solidFill>
                            <a:schemeClr val="dk1"/>
                          </a:solidFill>
                          <a:latin typeface="Century Gothic"/>
                          <a:ea typeface="Century Gothic"/>
                          <a:cs typeface="Century Gothic"/>
                          <a:sym typeface="Century Gothic"/>
                        </a:rPr>
                        <a:t>time allows, read the story again and act out what happens as you take turns reading</a:t>
                      </a:r>
                      <a:r>
                        <a:rPr lang="en" sz="1370" dirty="0" smtClean="0">
                          <a:solidFill>
                            <a:schemeClr val="dk1"/>
                          </a:solidFill>
                          <a:latin typeface="Century Gothic"/>
                          <a:ea typeface="Century Gothic"/>
                          <a:cs typeface="Century Gothic"/>
                          <a:sym typeface="Century Gothic"/>
                        </a:rPr>
                        <a:t>.</a:t>
                      </a:r>
                      <a:endParaRPr sz="1370" dirty="0">
                        <a:solidFill>
                          <a:schemeClr val="dk1"/>
                        </a:solidFill>
                        <a:latin typeface="Century Gothic"/>
                        <a:ea typeface="Century Gothic"/>
                        <a:cs typeface="Century Gothic"/>
                        <a:sym typeface="Century Gothic"/>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600" dirty="0" smtClean="0">
                          <a:solidFill>
                            <a:schemeClr val="dk1"/>
                          </a:solidFill>
                          <a:latin typeface="Century Gothic"/>
                          <a:ea typeface="Century Gothic"/>
                          <a:cs typeface="Century Gothic"/>
                          <a:sym typeface="Century Gothic"/>
                        </a:rPr>
                        <a:t>Read </a:t>
                      </a:r>
                      <a:r>
                        <a:rPr lang="en" sz="1600" dirty="0">
                          <a:solidFill>
                            <a:schemeClr val="dk1"/>
                          </a:solidFill>
                          <a:latin typeface="Century Gothic"/>
                          <a:ea typeface="Century Gothic"/>
                          <a:cs typeface="Century Gothic"/>
                          <a:sym typeface="Century Gothic"/>
                        </a:rPr>
                        <a:t>“Solid, Liquid, or Vapor.” </a:t>
                      </a:r>
                    </a:p>
                    <a:p>
                      <a:pPr marL="342900" lvl="0" indent="-342900" algn="l" rtl="0">
                        <a:spcBef>
                          <a:spcPts val="0"/>
                        </a:spcBef>
                        <a:spcAft>
                          <a:spcPts val="0"/>
                        </a:spcAft>
                        <a:buClr>
                          <a:schemeClr val="dk1"/>
                        </a:buClr>
                        <a:buSzPct val="100000"/>
                        <a:buFont typeface="+mj-lt"/>
                        <a:buAutoNum type="arabicPeriod"/>
                      </a:pPr>
                      <a:r>
                        <a:rPr lang="en" sz="1600" dirty="0" smtClean="0">
                          <a:solidFill>
                            <a:schemeClr val="dk1"/>
                          </a:solidFill>
                          <a:latin typeface="Century Gothic"/>
                          <a:ea typeface="Century Gothic"/>
                          <a:cs typeface="Century Gothic"/>
                          <a:sym typeface="Century Gothic"/>
                        </a:rPr>
                        <a:t>As </a:t>
                      </a:r>
                      <a:r>
                        <a:rPr lang="en" sz="1600" dirty="0">
                          <a:solidFill>
                            <a:schemeClr val="dk1"/>
                          </a:solidFill>
                          <a:latin typeface="Century Gothic"/>
                          <a:ea typeface="Century Gothic"/>
                          <a:cs typeface="Century Gothic"/>
                          <a:sym typeface="Century Gothic"/>
                        </a:rPr>
                        <a:t>you read, circle all the compound words the high frequency words you </a:t>
                      </a:r>
                      <a:r>
                        <a:rPr lang="en" sz="1600" dirty="0" smtClean="0">
                          <a:solidFill>
                            <a:schemeClr val="dk1"/>
                          </a:solidFill>
                          <a:latin typeface="Century Gothic"/>
                          <a:ea typeface="Century Gothic"/>
                          <a:cs typeface="Century Gothic"/>
                          <a:sym typeface="Century Gothic"/>
                        </a:rPr>
                        <a:t>know.</a:t>
                      </a:r>
                      <a:endParaRPr lang="en" sz="16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600" dirty="0" smtClean="0">
                          <a:solidFill>
                            <a:schemeClr val="dk1"/>
                          </a:solidFill>
                          <a:latin typeface="Century Gothic"/>
                          <a:ea typeface="Century Gothic"/>
                          <a:cs typeface="Century Gothic"/>
                          <a:sym typeface="Century Gothic"/>
                        </a:rPr>
                        <a:t>Read </a:t>
                      </a:r>
                      <a:r>
                        <a:rPr lang="en" sz="1600" dirty="0">
                          <a:solidFill>
                            <a:schemeClr val="dk1"/>
                          </a:solidFill>
                          <a:latin typeface="Century Gothic"/>
                          <a:ea typeface="Century Gothic"/>
                          <a:cs typeface="Century Gothic"/>
                          <a:sym typeface="Century Gothic"/>
                        </a:rPr>
                        <a:t>the story </a:t>
                      </a:r>
                      <a:r>
                        <a:rPr lang="en" sz="1600" dirty="0" smtClean="0">
                          <a:solidFill>
                            <a:schemeClr val="dk1"/>
                          </a:solidFill>
                          <a:latin typeface="Century Gothic"/>
                          <a:ea typeface="Century Gothic"/>
                          <a:cs typeface="Century Gothic"/>
                          <a:sym typeface="Century Gothic"/>
                        </a:rPr>
                        <a:t>again.</a:t>
                      </a:r>
                      <a:endParaRPr lang="en" sz="16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600" dirty="0" smtClean="0">
                          <a:solidFill>
                            <a:schemeClr val="dk1"/>
                          </a:solidFill>
                          <a:latin typeface="Century Gothic"/>
                          <a:ea typeface="Century Gothic"/>
                          <a:cs typeface="Century Gothic"/>
                          <a:sym typeface="Century Gothic"/>
                        </a:rPr>
                        <a:t>If </a:t>
                      </a:r>
                      <a:r>
                        <a:rPr lang="en" sz="1600" dirty="0">
                          <a:solidFill>
                            <a:schemeClr val="dk1"/>
                          </a:solidFill>
                          <a:latin typeface="Century Gothic"/>
                          <a:ea typeface="Century Gothic"/>
                          <a:cs typeface="Century Gothic"/>
                          <a:sym typeface="Century Gothic"/>
                        </a:rPr>
                        <a:t>you can’t read a word, use the Reader’s Toolbox and try </a:t>
                      </a:r>
                      <a:r>
                        <a:rPr lang="en" sz="1600" dirty="0" smtClean="0">
                          <a:solidFill>
                            <a:schemeClr val="dk1"/>
                          </a:solidFill>
                          <a:latin typeface="Century Gothic"/>
                          <a:ea typeface="Century Gothic"/>
                          <a:cs typeface="Century Gothic"/>
                          <a:sym typeface="Century Gothic"/>
                        </a:rPr>
                        <a:t>again.</a:t>
                      </a:r>
                      <a:endParaRPr lang="en" sz="16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600" dirty="0" smtClean="0">
                          <a:solidFill>
                            <a:schemeClr val="dk1"/>
                          </a:solidFill>
                          <a:latin typeface="Century Gothic"/>
                          <a:ea typeface="Century Gothic"/>
                          <a:cs typeface="Century Gothic"/>
                          <a:sym typeface="Century Gothic"/>
                        </a:rPr>
                        <a:t>If </a:t>
                      </a:r>
                      <a:r>
                        <a:rPr lang="en" sz="1600" dirty="0">
                          <a:solidFill>
                            <a:schemeClr val="dk1"/>
                          </a:solidFill>
                          <a:latin typeface="Century Gothic"/>
                          <a:ea typeface="Century Gothic"/>
                          <a:cs typeface="Century Gothic"/>
                          <a:sym typeface="Century Gothic"/>
                        </a:rPr>
                        <a:t>you have time, find another student that independently read and share your work.</a:t>
                      </a:r>
                      <a:endParaRPr sz="16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dirty="0">
                        <a:solidFill>
                          <a:schemeClr val="dk1"/>
                        </a:solidFill>
                        <a:latin typeface="Century Gothic"/>
                        <a:ea typeface="Century Gothic"/>
                        <a:cs typeface="Century Gothic"/>
                        <a:sym typeface="Century Gothic"/>
                      </a:endParaRPr>
                    </a:p>
                  </a:txBody>
                  <a:tcPr marL="91425" marR="91425" marT="91425" marB="91425"/>
                </a:tc>
              </a:tr>
            </a:tbl>
          </a:graphicData>
        </a:graphic>
      </p:graphicFrame>
      <p:pic>
        <p:nvPicPr>
          <p:cNvPr id="411" name="Google Shape;411;p67"/>
          <p:cNvPicPr preferRelativeResize="0"/>
          <p:nvPr/>
        </p:nvPicPr>
        <p:blipFill>
          <a:blip r:embed="rId3">
            <a:alphaModFix/>
          </a:blip>
          <a:stretch>
            <a:fillRect/>
          </a:stretch>
        </p:blipFill>
        <p:spPr>
          <a:xfrm flipH="1">
            <a:off x="56750" y="26575"/>
            <a:ext cx="645000" cy="499576"/>
          </a:xfrm>
          <a:prstGeom prst="rect">
            <a:avLst/>
          </a:prstGeom>
          <a:noFill/>
          <a:ln>
            <a:noFill/>
          </a:ln>
        </p:spPr>
      </p:pic>
      <p:pic>
        <p:nvPicPr>
          <p:cNvPr id="412" name="Google Shape;412;p67"/>
          <p:cNvPicPr preferRelativeResize="0"/>
          <p:nvPr/>
        </p:nvPicPr>
        <p:blipFill>
          <a:blip r:embed="rId4">
            <a:alphaModFix/>
          </a:blip>
          <a:stretch>
            <a:fillRect/>
          </a:stretch>
        </p:blipFill>
        <p:spPr>
          <a:xfrm>
            <a:off x="3120125" y="1925"/>
            <a:ext cx="576750" cy="548850"/>
          </a:xfrm>
          <a:prstGeom prst="rect">
            <a:avLst/>
          </a:prstGeom>
          <a:noFill/>
          <a:ln>
            <a:noFill/>
          </a:ln>
        </p:spPr>
      </p:pic>
      <p:pic>
        <p:nvPicPr>
          <p:cNvPr id="413" name="Google Shape;413;p67"/>
          <p:cNvPicPr preferRelativeResize="0"/>
          <p:nvPr/>
        </p:nvPicPr>
        <p:blipFill>
          <a:blip r:embed="rId5">
            <a:alphaModFix/>
          </a:blip>
          <a:stretch>
            <a:fillRect/>
          </a:stretch>
        </p:blipFill>
        <p:spPr>
          <a:xfrm>
            <a:off x="5912417" y="-46146"/>
            <a:ext cx="645000" cy="645000"/>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17"/>
        <p:cNvGrpSpPr/>
        <p:nvPr/>
      </p:nvGrpSpPr>
      <p:grpSpPr>
        <a:xfrm>
          <a:off x="0" y="0"/>
          <a:ext cx="0" cy="0"/>
          <a:chOff x="0" y="0"/>
          <a:chExt cx="0" cy="0"/>
        </a:xfrm>
      </p:grpSpPr>
      <p:graphicFrame>
        <p:nvGraphicFramePr>
          <p:cNvPr id="418" name="Google Shape;418;p68"/>
          <p:cNvGraphicFramePr/>
          <p:nvPr>
            <p:extLst>
              <p:ext uri="{D42A27DB-BD31-4B8C-83A1-F6EECF244321}">
                <p14:modId xmlns:p14="http://schemas.microsoft.com/office/powerpoint/2010/main" val="2916496964"/>
              </p:ext>
            </p:extLst>
          </p:nvPr>
        </p:nvGraphicFramePr>
        <p:xfrm>
          <a:off x="91100" y="-25"/>
          <a:ext cx="8971900" cy="4968089"/>
        </p:xfrm>
        <a:graphic>
          <a:graphicData uri="http://schemas.openxmlformats.org/drawingml/2006/table">
            <a:tbl>
              <a:tblPr>
                <a:noFill/>
                <a:tableStyleId>{52458503-ED9E-4E04-9F1B-65BD323188DF}</a:tableStyleId>
              </a:tblPr>
              <a:tblGrid>
                <a:gridCol w="2242975"/>
                <a:gridCol w="2242975"/>
                <a:gridCol w="2242975"/>
                <a:gridCol w="2242975"/>
              </a:tblGrid>
              <a:tr h="339850">
                <a:tc>
                  <a:txBody>
                    <a:bodyPr/>
                    <a:lstStyle/>
                    <a:p>
                      <a:pPr marL="0" lvl="0" indent="0" algn="l" rtl="0">
                        <a:spcBef>
                          <a:spcPts val="0"/>
                        </a:spcBef>
                        <a:spcAft>
                          <a:spcPts val="0"/>
                        </a:spcAft>
                        <a:buNone/>
                      </a:pPr>
                      <a:r>
                        <a:rPr lang="en" sz="1400" b="1">
                          <a:latin typeface="Century Gothic"/>
                          <a:ea typeface="Century Gothic"/>
                          <a:cs typeface="Century Gothic"/>
                          <a:sym typeface="Century Gothic"/>
                        </a:rPr>
                        <a:t>I Can Read:</a:t>
                      </a:r>
                      <a:endParaRPr sz="1400" b="1">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400" b="1">
                          <a:latin typeface="Century Gothic"/>
                          <a:ea typeface="Century Gothic"/>
                          <a:cs typeface="Century Gothic"/>
                          <a:sym typeface="Century Gothic"/>
                        </a:rPr>
                        <a:t>1. Not Yet Fluent</a:t>
                      </a:r>
                      <a:endParaRPr sz="1400" b="1">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400" b="1">
                          <a:latin typeface="Century Gothic"/>
                          <a:ea typeface="Century Gothic"/>
                          <a:cs typeface="Century Gothic"/>
                          <a:sym typeface="Century Gothic"/>
                        </a:rPr>
                        <a:t>2. Somewhat Fluent</a:t>
                      </a:r>
                      <a:endParaRPr sz="1400" b="1">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400" b="1">
                          <a:latin typeface="Century Gothic"/>
                          <a:ea typeface="Century Gothic"/>
                          <a:cs typeface="Century Gothic"/>
                          <a:sym typeface="Century Gothic"/>
                        </a:rPr>
                        <a:t>3. Fluent</a:t>
                      </a:r>
                      <a:endParaRPr sz="1400" b="1">
                        <a:latin typeface="Century Gothic"/>
                        <a:ea typeface="Century Gothic"/>
                        <a:cs typeface="Century Gothic"/>
                        <a:sym typeface="Century Gothic"/>
                      </a:endParaRPr>
                    </a:p>
                  </a:txBody>
                  <a:tcPr marL="91425" marR="91425" marT="91425" marB="91425"/>
                </a:tc>
              </a:tr>
              <a:tr h="577100">
                <a:tc>
                  <a:txBody>
                    <a:bodyPr/>
                    <a:lstStyle/>
                    <a:p>
                      <a:pPr marL="0" lvl="0" indent="0" algn="l" rtl="0">
                        <a:spcBef>
                          <a:spcPts val="0"/>
                        </a:spcBef>
                        <a:spcAft>
                          <a:spcPts val="0"/>
                        </a:spcAft>
                        <a:buNone/>
                      </a:pPr>
                      <a:r>
                        <a:rPr lang="en" sz="1400" b="1">
                          <a:latin typeface="Century Gothic"/>
                          <a:ea typeface="Century Gothic"/>
                          <a:cs typeface="Century Gothic"/>
                          <a:sym typeface="Century Gothic"/>
                        </a:rPr>
                        <a:t>Smoothly</a:t>
                      </a:r>
                      <a:endParaRPr sz="1400" b="1">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400" dirty="0">
                          <a:latin typeface="Century Gothic"/>
                          <a:ea typeface="Century Gothic"/>
                          <a:cs typeface="Century Gothic"/>
                          <a:sym typeface="Century Gothic"/>
                        </a:rPr>
                        <a:t>Many errors and/or many pauses, sounds </a:t>
                      </a:r>
                      <a:r>
                        <a:rPr lang="en" sz="1400" dirty="0" smtClean="0">
                          <a:latin typeface="Century Gothic"/>
                          <a:ea typeface="Century Gothic"/>
                          <a:cs typeface="Century Gothic"/>
                          <a:sym typeface="Century Gothic"/>
                        </a:rPr>
                        <a:t>choppy</a:t>
                      </a:r>
                      <a:r>
                        <a:rPr lang="en-US" sz="1400" dirty="0" smtClean="0">
                          <a:latin typeface="Century Gothic"/>
                          <a:ea typeface="Century Gothic"/>
                          <a:cs typeface="Century Gothic"/>
                          <a:sym typeface="Century Gothic"/>
                        </a:rPr>
                        <a:t>.</a:t>
                      </a:r>
                      <a:endParaRPr sz="1400" dirty="0">
                        <a:latin typeface="Century Gothic"/>
                        <a:ea typeface="Century Gothic"/>
                        <a:cs typeface="Century Gothic"/>
                        <a:sym typeface="Century Gothic"/>
                      </a:endParaRPr>
                    </a:p>
                    <a:p>
                      <a:pPr marL="0" lvl="0" indent="0" algn="l" rtl="0">
                        <a:spcBef>
                          <a:spcPts val="0"/>
                        </a:spcBef>
                        <a:spcAft>
                          <a:spcPts val="0"/>
                        </a:spcAft>
                        <a:buNone/>
                      </a:pPr>
                      <a:endParaRPr sz="1400" dirty="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400" dirty="0">
                          <a:latin typeface="Century Gothic"/>
                          <a:ea typeface="Century Gothic"/>
                          <a:cs typeface="Century Gothic"/>
                          <a:sym typeface="Century Gothic"/>
                        </a:rPr>
                        <a:t>Some errors and/or pauses, sometimes sounds </a:t>
                      </a:r>
                      <a:r>
                        <a:rPr lang="en" sz="1400" dirty="0" smtClean="0">
                          <a:latin typeface="Century Gothic"/>
                          <a:ea typeface="Century Gothic"/>
                          <a:cs typeface="Century Gothic"/>
                          <a:sym typeface="Century Gothic"/>
                        </a:rPr>
                        <a:t>choppy</a:t>
                      </a:r>
                      <a:r>
                        <a:rPr lang="en-US" sz="1400" dirty="0" smtClean="0">
                          <a:latin typeface="Century Gothic"/>
                          <a:ea typeface="Century Gothic"/>
                          <a:cs typeface="Century Gothic"/>
                          <a:sym typeface="Century Gothic"/>
                        </a:rPr>
                        <a:t>.</a:t>
                      </a:r>
                      <a:endParaRPr sz="1400" dirty="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400" dirty="0">
                          <a:latin typeface="Century Gothic"/>
                          <a:ea typeface="Century Gothic"/>
                          <a:cs typeface="Century Gothic"/>
                          <a:sym typeface="Century Gothic"/>
                        </a:rPr>
                        <a:t>Minimal or no errors </a:t>
                      </a:r>
                      <a:r>
                        <a:rPr lang="en" sz="1400" dirty="0" smtClean="0">
                          <a:latin typeface="Century Gothic"/>
                          <a:ea typeface="Century Gothic"/>
                          <a:cs typeface="Century Gothic"/>
                          <a:sym typeface="Century Gothic"/>
                        </a:rPr>
                        <a:t>and/or </a:t>
                      </a:r>
                      <a:r>
                        <a:rPr lang="en" sz="1400" dirty="0">
                          <a:latin typeface="Century Gothic"/>
                          <a:ea typeface="Century Gothic"/>
                          <a:cs typeface="Century Gothic"/>
                          <a:sym typeface="Century Gothic"/>
                        </a:rPr>
                        <a:t>pauses, sounds </a:t>
                      </a:r>
                      <a:r>
                        <a:rPr lang="en" sz="1400" dirty="0" smtClean="0">
                          <a:latin typeface="Century Gothic"/>
                          <a:ea typeface="Century Gothic"/>
                          <a:cs typeface="Century Gothic"/>
                          <a:sym typeface="Century Gothic"/>
                        </a:rPr>
                        <a:t>fluid</a:t>
                      </a:r>
                      <a:r>
                        <a:rPr lang="en-US" sz="1400" dirty="0" smtClean="0">
                          <a:latin typeface="Century Gothic"/>
                          <a:ea typeface="Century Gothic"/>
                          <a:cs typeface="Century Gothic"/>
                          <a:sym typeface="Century Gothic"/>
                        </a:rPr>
                        <a:t>.</a:t>
                      </a:r>
                      <a:endParaRPr sz="1400" dirty="0">
                        <a:latin typeface="Century Gothic"/>
                        <a:ea typeface="Century Gothic"/>
                        <a:cs typeface="Century Gothic"/>
                        <a:sym typeface="Century Gothic"/>
                      </a:endParaRPr>
                    </a:p>
                    <a:p>
                      <a:pPr marL="0" lvl="0" indent="0" algn="l" rtl="0">
                        <a:spcBef>
                          <a:spcPts val="0"/>
                        </a:spcBef>
                        <a:spcAft>
                          <a:spcPts val="0"/>
                        </a:spcAft>
                        <a:buNone/>
                      </a:pPr>
                      <a:endParaRPr sz="1400" dirty="0">
                        <a:latin typeface="Century Gothic"/>
                        <a:ea typeface="Century Gothic"/>
                        <a:cs typeface="Century Gothic"/>
                        <a:sym typeface="Century Gothic"/>
                      </a:endParaRPr>
                    </a:p>
                  </a:txBody>
                  <a:tcPr marL="91425" marR="91425" marT="91425" marB="91425"/>
                </a:tc>
              </a:tr>
              <a:tr h="818450">
                <a:tc>
                  <a:txBody>
                    <a:bodyPr/>
                    <a:lstStyle/>
                    <a:p>
                      <a:pPr marL="0" lvl="0" indent="0" algn="l" rtl="0">
                        <a:spcBef>
                          <a:spcPts val="0"/>
                        </a:spcBef>
                        <a:spcAft>
                          <a:spcPts val="0"/>
                        </a:spcAft>
                        <a:buNone/>
                      </a:pPr>
                      <a:r>
                        <a:rPr lang="en" sz="1400" b="1">
                          <a:latin typeface="Century Gothic"/>
                          <a:ea typeface="Century Gothic"/>
                          <a:cs typeface="Century Gothic"/>
                          <a:sym typeface="Century Gothic"/>
                        </a:rPr>
                        <a:t>With Expression</a:t>
                      </a:r>
                      <a:endParaRPr sz="1400" b="1">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400" dirty="0">
                          <a:latin typeface="Century Gothic"/>
                          <a:ea typeface="Century Gothic"/>
                          <a:cs typeface="Century Gothic"/>
                          <a:sym typeface="Century Gothic"/>
                        </a:rPr>
                        <a:t>Monotone, does not sound </a:t>
                      </a:r>
                      <a:r>
                        <a:rPr lang="en" sz="1400" dirty="0" smtClean="0">
                          <a:latin typeface="Century Gothic"/>
                          <a:ea typeface="Century Gothic"/>
                          <a:cs typeface="Century Gothic"/>
                          <a:sym typeface="Century Gothic"/>
                        </a:rPr>
                        <a:t>natural</a:t>
                      </a:r>
                      <a:r>
                        <a:rPr lang="en-US" sz="1400" dirty="0" smtClean="0">
                          <a:latin typeface="Century Gothic"/>
                          <a:ea typeface="Century Gothic"/>
                          <a:cs typeface="Century Gothic"/>
                          <a:sym typeface="Century Gothic"/>
                        </a:rPr>
                        <a:t>.</a:t>
                      </a:r>
                      <a:endParaRPr sz="1400" dirty="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400" dirty="0">
                          <a:latin typeface="Century Gothic"/>
                          <a:ea typeface="Century Gothic"/>
                          <a:cs typeface="Century Gothic"/>
                          <a:sym typeface="Century Gothic"/>
                        </a:rPr>
                        <a:t>Sometimes Monotone, sounds like natural talking </a:t>
                      </a:r>
                      <a:r>
                        <a:rPr lang="en" sz="1400" dirty="0" smtClean="0">
                          <a:latin typeface="Century Gothic"/>
                          <a:ea typeface="Century Gothic"/>
                          <a:cs typeface="Century Gothic"/>
                          <a:sym typeface="Century Gothic"/>
                        </a:rPr>
                        <a:t>sometimes</a:t>
                      </a:r>
                      <a:r>
                        <a:rPr lang="en-US" sz="1400" dirty="0" smtClean="0">
                          <a:latin typeface="Century Gothic"/>
                          <a:ea typeface="Century Gothic"/>
                          <a:cs typeface="Century Gothic"/>
                          <a:sym typeface="Century Gothic"/>
                        </a:rPr>
                        <a:t>.</a:t>
                      </a:r>
                      <a:r>
                        <a:rPr lang="en" sz="1400" dirty="0" smtClean="0">
                          <a:latin typeface="Century Gothic"/>
                          <a:ea typeface="Century Gothic"/>
                          <a:cs typeface="Century Gothic"/>
                          <a:sym typeface="Century Gothic"/>
                        </a:rPr>
                        <a:t> </a:t>
                      </a:r>
                      <a:endParaRPr sz="1400" dirty="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400" dirty="0">
                          <a:latin typeface="Century Gothic"/>
                          <a:ea typeface="Century Gothic"/>
                          <a:cs typeface="Century Gothic"/>
                          <a:sym typeface="Century Gothic"/>
                        </a:rPr>
                        <a:t>Sounds like natural talking while </a:t>
                      </a:r>
                      <a:r>
                        <a:rPr lang="en" sz="1400" dirty="0" smtClean="0">
                          <a:latin typeface="Century Gothic"/>
                          <a:ea typeface="Century Gothic"/>
                          <a:cs typeface="Century Gothic"/>
                          <a:sym typeface="Century Gothic"/>
                        </a:rPr>
                        <a:t>reading</a:t>
                      </a:r>
                      <a:r>
                        <a:rPr lang="en-US" sz="1400" dirty="0" smtClean="0">
                          <a:latin typeface="Century Gothic"/>
                          <a:ea typeface="Century Gothic"/>
                          <a:cs typeface="Century Gothic"/>
                          <a:sym typeface="Century Gothic"/>
                        </a:rPr>
                        <a:t>.</a:t>
                      </a:r>
                      <a:endParaRPr sz="1400" dirty="0">
                        <a:latin typeface="Century Gothic"/>
                        <a:ea typeface="Century Gothic"/>
                        <a:cs typeface="Century Gothic"/>
                        <a:sym typeface="Century Gothic"/>
                      </a:endParaRPr>
                    </a:p>
                  </a:txBody>
                  <a:tcPr marL="91425" marR="91425" marT="91425" marB="91425"/>
                </a:tc>
              </a:tr>
              <a:tr h="1597550">
                <a:tc>
                  <a:txBody>
                    <a:bodyPr/>
                    <a:lstStyle/>
                    <a:p>
                      <a:pPr marL="0" lvl="0" indent="0" algn="l" rtl="0">
                        <a:spcBef>
                          <a:spcPts val="0"/>
                        </a:spcBef>
                        <a:spcAft>
                          <a:spcPts val="0"/>
                        </a:spcAft>
                        <a:buNone/>
                      </a:pPr>
                      <a:r>
                        <a:rPr lang="en" sz="1400" b="1">
                          <a:latin typeface="Century Gothic"/>
                          <a:ea typeface="Century Gothic"/>
                          <a:cs typeface="Century Gothic"/>
                          <a:sym typeface="Century Gothic"/>
                        </a:rPr>
                        <a:t>With Meaning</a:t>
                      </a:r>
                      <a:endParaRPr sz="1400" b="1">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400" dirty="0">
                          <a:latin typeface="Century Gothic"/>
                          <a:ea typeface="Century Gothic"/>
                          <a:cs typeface="Century Gothic"/>
                          <a:sym typeface="Century Gothic"/>
                        </a:rPr>
                        <a:t>-Not yet attending to</a:t>
                      </a:r>
                      <a:br>
                        <a:rPr lang="en" sz="1400" dirty="0">
                          <a:latin typeface="Century Gothic"/>
                          <a:ea typeface="Century Gothic"/>
                          <a:cs typeface="Century Gothic"/>
                          <a:sym typeface="Century Gothic"/>
                        </a:rPr>
                      </a:br>
                      <a:r>
                        <a:rPr lang="en" sz="1400" dirty="0">
                          <a:latin typeface="Century Gothic"/>
                          <a:ea typeface="Century Gothic"/>
                          <a:cs typeface="Century Gothic"/>
                          <a:sym typeface="Century Gothic"/>
                        </a:rPr>
                        <a:t>punctuation.</a:t>
                      </a:r>
                      <a:br>
                        <a:rPr lang="en" sz="1400" dirty="0">
                          <a:latin typeface="Century Gothic"/>
                          <a:ea typeface="Century Gothic"/>
                          <a:cs typeface="Century Gothic"/>
                          <a:sym typeface="Century Gothic"/>
                        </a:rPr>
                      </a:br>
                      <a:r>
                        <a:rPr lang="en" sz="1400" dirty="0">
                          <a:latin typeface="Century Gothic"/>
                          <a:ea typeface="Century Gothic"/>
                          <a:cs typeface="Century Gothic"/>
                          <a:sym typeface="Century Gothic"/>
                        </a:rPr>
                        <a:t>-Some Intonation that reflects the tone/ mood of the text.</a:t>
                      </a:r>
                      <a:br>
                        <a:rPr lang="en" sz="1400" dirty="0">
                          <a:latin typeface="Century Gothic"/>
                          <a:ea typeface="Century Gothic"/>
                          <a:cs typeface="Century Gothic"/>
                          <a:sym typeface="Century Gothic"/>
                        </a:rPr>
                      </a:br>
                      <a:r>
                        <a:rPr lang="en" sz="1400" dirty="0">
                          <a:latin typeface="Century Gothic"/>
                          <a:ea typeface="Century Gothic"/>
                          <a:cs typeface="Century Gothic"/>
                          <a:sym typeface="Century Gothic"/>
                        </a:rPr>
                        <a:t>-Little or no self-</a:t>
                      </a:r>
                      <a:br>
                        <a:rPr lang="en" sz="1400" dirty="0">
                          <a:latin typeface="Century Gothic"/>
                          <a:ea typeface="Century Gothic"/>
                          <a:cs typeface="Century Gothic"/>
                          <a:sym typeface="Century Gothic"/>
                        </a:rPr>
                      </a:br>
                      <a:r>
                        <a:rPr lang="en" sz="1400" dirty="0" smtClean="0">
                          <a:latin typeface="Century Gothic"/>
                          <a:ea typeface="Century Gothic"/>
                          <a:cs typeface="Century Gothic"/>
                          <a:sym typeface="Century Gothic"/>
                        </a:rPr>
                        <a:t>monitoring</a:t>
                      </a:r>
                      <a:r>
                        <a:rPr lang="en-US" sz="1400" dirty="0" smtClean="0">
                          <a:latin typeface="Century Gothic"/>
                          <a:ea typeface="Century Gothic"/>
                          <a:cs typeface="Century Gothic"/>
                          <a:sym typeface="Century Gothic"/>
                        </a:rPr>
                        <a:t>.</a:t>
                      </a:r>
                      <a:endParaRPr sz="1400" dirty="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400" dirty="0">
                          <a:latin typeface="Century Gothic"/>
                          <a:ea typeface="Century Gothic"/>
                          <a:cs typeface="Century Gothic"/>
                          <a:sym typeface="Century Gothic"/>
                        </a:rPr>
                        <a:t>-Some attention to</a:t>
                      </a:r>
                      <a:endParaRPr sz="1400" dirty="0">
                        <a:latin typeface="Century Gothic"/>
                        <a:ea typeface="Century Gothic"/>
                        <a:cs typeface="Century Gothic"/>
                        <a:sym typeface="Century Gothic"/>
                      </a:endParaRPr>
                    </a:p>
                    <a:p>
                      <a:pPr marL="0" lvl="0" indent="0" algn="l" rtl="0">
                        <a:spcBef>
                          <a:spcPts val="0"/>
                        </a:spcBef>
                        <a:spcAft>
                          <a:spcPts val="0"/>
                        </a:spcAft>
                        <a:buNone/>
                      </a:pPr>
                      <a:r>
                        <a:rPr lang="en" sz="1400" dirty="0">
                          <a:latin typeface="Century Gothic"/>
                          <a:ea typeface="Century Gothic"/>
                          <a:cs typeface="Century Gothic"/>
                          <a:sym typeface="Century Gothic"/>
                        </a:rPr>
                        <a:t>punctuation.</a:t>
                      </a:r>
                      <a:endParaRPr sz="1400" dirty="0">
                        <a:latin typeface="Century Gothic"/>
                        <a:ea typeface="Century Gothic"/>
                        <a:cs typeface="Century Gothic"/>
                        <a:sym typeface="Century Gothic"/>
                      </a:endParaRPr>
                    </a:p>
                    <a:p>
                      <a:pPr marL="0" lvl="0" indent="0" algn="l" rtl="0">
                        <a:spcBef>
                          <a:spcPts val="0"/>
                        </a:spcBef>
                        <a:spcAft>
                          <a:spcPts val="0"/>
                        </a:spcAft>
                        <a:buNone/>
                      </a:pPr>
                      <a:r>
                        <a:rPr lang="en" sz="1400" dirty="0">
                          <a:latin typeface="Century Gothic"/>
                          <a:ea typeface="Century Gothic"/>
                          <a:cs typeface="Century Gothic"/>
                          <a:sym typeface="Century Gothic"/>
                        </a:rPr>
                        <a:t>-</a:t>
                      </a:r>
                      <a:r>
                        <a:rPr lang="en" sz="1400" dirty="0" smtClean="0">
                          <a:latin typeface="Century Gothic"/>
                          <a:ea typeface="Century Gothic"/>
                          <a:cs typeface="Century Gothic"/>
                          <a:sym typeface="Century Gothic"/>
                        </a:rPr>
                        <a:t>Some</a:t>
                      </a:r>
                      <a:r>
                        <a:rPr lang="en-US" sz="1400" baseline="0" dirty="0" smtClean="0">
                          <a:latin typeface="Century Gothic"/>
                          <a:ea typeface="Century Gothic"/>
                          <a:cs typeface="Century Gothic"/>
                          <a:sym typeface="Century Gothic"/>
                        </a:rPr>
                        <a:t> </a:t>
                      </a:r>
                      <a:r>
                        <a:rPr lang="en" sz="1400" dirty="0" smtClean="0">
                          <a:latin typeface="Century Gothic"/>
                          <a:ea typeface="Century Gothic"/>
                          <a:cs typeface="Century Gothic"/>
                          <a:sym typeface="Century Gothic"/>
                        </a:rPr>
                        <a:t>Intonation </a:t>
                      </a:r>
                      <a:r>
                        <a:rPr lang="en" sz="1400" dirty="0">
                          <a:latin typeface="Century Gothic"/>
                          <a:ea typeface="Century Gothic"/>
                          <a:cs typeface="Century Gothic"/>
                          <a:sym typeface="Century Gothic"/>
                        </a:rPr>
                        <a:t>that reflects the tone/ mood of the text.</a:t>
                      </a:r>
                      <a:endParaRPr sz="1400" dirty="0">
                        <a:latin typeface="Century Gothic"/>
                        <a:ea typeface="Century Gothic"/>
                        <a:cs typeface="Century Gothic"/>
                        <a:sym typeface="Century Gothic"/>
                      </a:endParaRPr>
                    </a:p>
                    <a:p>
                      <a:pPr marL="0" lvl="0" indent="0" algn="l" rtl="0">
                        <a:spcBef>
                          <a:spcPts val="0"/>
                        </a:spcBef>
                        <a:spcAft>
                          <a:spcPts val="0"/>
                        </a:spcAft>
                        <a:buNone/>
                      </a:pPr>
                      <a:r>
                        <a:rPr lang="en" sz="1400" dirty="0">
                          <a:latin typeface="Century Gothic"/>
                          <a:ea typeface="Century Gothic"/>
                          <a:cs typeface="Century Gothic"/>
                          <a:sym typeface="Century Gothic"/>
                        </a:rPr>
                        <a:t>-Some self-monitoring.</a:t>
                      </a:r>
                      <a:endParaRPr sz="1400" dirty="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400">
                          <a:latin typeface="Century Gothic"/>
                          <a:ea typeface="Century Gothic"/>
                          <a:cs typeface="Century Gothic"/>
                          <a:sym typeface="Century Gothic"/>
                        </a:rPr>
                        <a:t>Attention to punctuation.</a:t>
                      </a:r>
                      <a:endParaRPr sz="1400">
                        <a:latin typeface="Century Gothic"/>
                        <a:ea typeface="Century Gothic"/>
                        <a:cs typeface="Century Gothic"/>
                        <a:sym typeface="Century Gothic"/>
                      </a:endParaRPr>
                    </a:p>
                    <a:p>
                      <a:pPr marL="0" lvl="0" indent="0" algn="l" rtl="0">
                        <a:spcBef>
                          <a:spcPts val="0"/>
                        </a:spcBef>
                        <a:spcAft>
                          <a:spcPts val="0"/>
                        </a:spcAft>
                        <a:buNone/>
                      </a:pPr>
                      <a:r>
                        <a:rPr lang="en" sz="1400">
                          <a:latin typeface="Century Gothic"/>
                          <a:ea typeface="Century Gothic"/>
                          <a:cs typeface="Century Gothic"/>
                          <a:sym typeface="Century Gothic"/>
                        </a:rPr>
                        <a:t>Intonation that reflects</a:t>
                      </a:r>
                      <a:endParaRPr sz="1400">
                        <a:latin typeface="Century Gothic"/>
                        <a:ea typeface="Century Gothic"/>
                        <a:cs typeface="Century Gothic"/>
                        <a:sym typeface="Century Gothic"/>
                      </a:endParaRPr>
                    </a:p>
                    <a:p>
                      <a:pPr marL="0" lvl="0" indent="0" algn="l" rtl="0">
                        <a:spcBef>
                          <a:spcPts val="0"/>
                        </a:spcBef>
                        <a:spcAft>
                          <a:spcPts val="0"/>
                        </a:spcAft>
                        <a:buNone/>
                      </a:pPr>
                      <a:r>
                        <a:rPr lang="en" sz="1400">
                          <a:latin typeface="Century Gothic"/>
                          <a:ea typeface="Century Gothic"/>
                          <a:cs typeface="Century Gothic"/>
                          <a:sym typeface="Century Gothic"/>
                        </a:rPr>
                        <a:t>the tone/ mood of the</a:t>
                      </a:r>
                      <a:endParaRPr sz="1400">
                        <a:latin typeface="Century Gothic"/>
                        <a:ea typeface="Century Gothic"/>
                        <a:cs typeface="Century Gothic"/>
                        <a:sym typeface="Century Gothic"/>
                      </a:endParaRPr>
                    </a:p>
                    <a:p>
                      <a:pPr marL="0" lvl="0" indent="0" algn="l" rtl="0">
                        <a:spcBef>
                          <a:spcPts val="0"/>
                        </a:spcBef>
                        <a:spcAft>
                          <a:spcPts val="0"/>
                        </a:spcAft>
                        <a:buNone/>
                      </a:pPr>
                      <a:r>
                        <a:rPr lang="en" sz="1400">
                          <a:latin typeface="Century Gothic"/>
                          <a:ea typeface="Century Gothic"/>
                          <a:cs typeface="Century Gothic"/>
                          <a:sym typeface="Century Gothic"/>
                        </a:rPr>
                        <a:t>text.</a:t>
                      </a:r>
                      <a:endParaRPr sz="1400">
                        <a:latin typeface="Century Gothic"/>
                        <a:ea typeface="Century Gothic"/>
                        <a:cs typeface="Century Gothic"/>
                        <a:sym typeface="Century Gothic"/>
                      </a:endParaRPr>
                    </a:p>
                    <a:p>
                      <a:pPr marL="0" lvl="0" indent="0" algn="l" rtl="0">
                        <a:spcBef>
                          <a:spcPts val="0"/>
                        </a:spcBef>
                        <a:spcAft>
                          <a:spcPts val="0"/>
                        </a:spcAft>
                        <a:buNone/>
                      </a:pPr>
                      <a:r>
                        <a:rPr lang="en" sz="1400">
                          <a:latin typeface="Century Gothic"/>
                          <a:ea typeface="Century Gothic"/>
                          <a:cs typeface="Century Gothic"/>
                          <a:sym typeface="Century Gothic"/>
                        </a:rPr>
                        <a:t>-Self- monitoring.</a:t>
                      </a:r>
                      <a:endParaRPr sz="1400">
                        <a:latin typeface="Century Gothic"/>
                        <a:ea typeface="Century Gothic"/>
                        <a:cs typeface="Century Gothic"/>
                        <a:sym typeface="Century Gothic"/>
                      </a:endParaRPr>
                    </a:p>
                    <a:p>
                      <a:pPr marL="0" lvl="0" indent="0" algn="l" rtl="0">
                        <a:spcBef>
                          <a:spcPts val="0"/>
                        </a:spcBef>
                        <a:spcAft>
                          <a:spcPts val="0"/>
                        </a:spcAft>
                        <a:buNone/>
                      </a:pPr>
                      <a:endParaRPr sz="1400">
                        <a:latin typeface="Century Gothic"/>
                        <a:ea typeface="Century Gothic"/>
                        <a:cs typeface="Century Gothic"/>
                        <a:sym typeface="Century Gothic"/>
                      </a:endParaRPr>
                    </a:p>
                  </a:txBody>
                  <a:tcPr marL="91425" marR="91425" marT="91425" marB="91425"/>
                </a:tc>
              </a:tr>
              <a:tr h="960350">
                <a:tc>
                  <a:txBody>
                    <a:bodyPr/>
                    <a:lstStyle/>
                    <a:p>
                      <a:pPr marL="0" lvl="0" indent="0" algn="l" rtl="0">
                        <a:spcBef>
                          <a:spcPts val="0"/>
                        </a:spcBef>
                        <a:spcAft>
                          <a:spcPts val="0"/>
                        </a:spcAft>
                        <a:buNone/>
                      </a:pPr>
                      <a:r>
                        <a:rPr lang="en" sz="1400" b="1">
                          <a:latin typeface="Century Gothic"/>
                          <a:ea typeface="Century Gothic"/>
                          <a:cs typeface="Century Gothic"/>
                          <a:sym typeface="Century Gothic"/>
                        </a:rPr>
                        <a:t>Just the Right Speed</a:t>
                      </a:r>
                      <a:endParaRPr sz="1400" b="1">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400">
                          <a:latin typeface="Century Gothic"/>
                          <a:ea typeface="Century Gothic"/>
                          <a:cs typeface="Century Gothic"/>
                          <a:sym typeface="Century Gothic"/>
                        </a:rPr>
                        <a:t>Slow and labored OR rushed throughout the text.</a:t>
                      </a:r>
                      <a:endParaRPr sz="14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400">
                          <a:latin typeface="Century Gothic"/>
                          <a:ea typeface="Century Gothic"/>
                          <a:cs typeface="Century Gothic"/>
                          <a:sym typeface="Century Gothic"/>
                        </a:rPr>
                        <a:t>Somewhat slow OR</a:t>
                      </a:r>
                      <a:endParaRPr sz="1400">
                        <a:latin typeface="Century Gothic"/>
                        <a:ea typeface="Century Gothic"/>
                        <a:cs typeface="Century Gothic"/>
                        <a:sym typeface="Century Gothic"/>
                      </a:endParaRPr>
                    </a:p>
                    <a:p>
                      <a:pPr marL="0" lvl="0" indent="0" algn="l" rtl="0">
                        <a:spcBef>
                          <a:spcPts val="0"/>
                        </a:spcBef>
                        <a:spcAft>
                          <a:spcPts val="0"/>
                        </a:spcAft>
                        <a:buNone/>
                      </a:pPr>
                      <a:r>
                        <a:rPr lang="en" sz="1400">
                          <a:latin typeface="Century Gothic"/>
                          <a:ea typeface="Century Gothic"/>
                          <a:cs typeface="Century Gothic"/>
                          <a:sym typeface="Century Gothic"/>
                        </a:rPr>
                        <a:t>Rushed throughout the text.</a:t>
                      </a:r>
                      <a:endParaRPr sz="14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400" dirty="0">
                          <a:latin typeface="Century Gothic"/>
                          <a:ea typeface="Century Gothic"/>
                          <a:cs typeface="Century Gothic"/>
                          <a:sym typeface="Century Gothic"/>
                        </a:rPr>
                        <a:t>Varies from slow to fast as appropriate throughout</a:t>
                      </a:r>
                      <a:endParaRPr sz="1400" dirty="0">
                        <a:latin typeface="Century Gothic"/>
                        <a:ea typeface="Century Gothic"/>
                        <a:cs typeface="Century Gothic"/>
                        <a:sym typeface="Century Gothic"/>
                      </a:endParaRPr>
                    </a:p>
                    <a:p>
                      <a:pPr marL="0" lvl="0" indent="0" algn="l" rtl="0">
                        <a:spcBef>
                          <a:spcPts val="0"/>
                        </a:spcBef>
                        <a:spcAft>
                          <a:spcPts val="0"/>
                        </a:spcAft>
                        <a:buNone/>
                      </a:pPr>
                      <a:r>
                        <a:rPr lang="en" sz="1400" dirty="0">
                          <a:latin typeface="Century Gothic"/>
                          <a:ea typeface="Century Gothic"/>
                          <a:cs typeface="Century Gothic"/>
                          <a:sym typeface="Century Gothic"/>
                        </a:rPr>
                        <a:t>the text.</a:t>
                      </a:r>
                      <a:endParaRPr sz="1400" dirty="0">
                        <a:latin typeface="Century Gothic"/>
                        <a:ea typeface="Century Gothic"/>
                        <a:cs typeface="Century Gothic"/>
                        <a:sym typeface="Century Gothic"/>
                      </a:endParaRPr>
                    </a:p>
                  </a:txBody>
                  <a:tcPr marL="91425" marR="91425" marT="91425" marB="91425"/>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41" name="Google Shape;241;p42"/>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b="1" dirty="0">
                <a:solidFill>
                  <a:schemeClr val="dk1"/>
                </a:solidFill>
              </a:rPr>
              <a:t>Preparing for Lesson #:</a:t>
            </a:r>
            <a:r>
              <a:rPr lang="en" b="1" dirty="0"/>
              <a:t>117</a:t>
            </a:r>
            <a:endParaRPr i="1" dirty="0">
              <a:solidFill>
                <a:schemeClr val="dk1"/>
              </a:solidFill>
            </a:endParaRPr>
          </a:p>
          <a:p>
            <a:pPr marL="0" lvl="0" indent="0" algn="l" rtl="0">
              <a:lnSpc>
                <a:spcPct val="90000"/>
              </a:lnSpc>
              <a:spcBef>
                <a:spcPts val="1000"/>
              </a:spcBef>
              <a:spcAft>
                <a:spcPts val="0"/>
              </a:spcAft>
              <a:buNone/>
            </a:pPr>
            <a:r>
              <a:rPr lang="en" dirty="0">
                <a:solidFill>
                  <a:schemeClr val="dk1"/>
                </a:solidFill>
              </a:rPr>
              <a:t>Reading and protocols to read in preparation:</a:t>
            </a:r>
            <a:endParaRPr dirty="0">
              <a:solidFill>
                <a:schemeClr val="dk1"/>
              </a:solidFill>
            </a:endParaRPr>
          </a:p>
          <a:p>
            <a:pPr marL="457200" lvl="0" indent="-342900" algn="l" rtl="0">
              <a:lnSpc>
                <a:spcPct val="108000"/>
              </a:lnSpc>
              <a:spcBef>
                <a:spcPts val="1000"/>
              </a:spcBef>
              <a:spcAft>
                <a:spcPts val="0"/>
              </a:spcAft>
              <a:buClr>
                <a:schemeClr val="dk1"/>
              </a:buClr>
              <a:buSzPts val="1800"/>
              <a:buFont typeface="Century Gothic"/>
              <a:buChar char="•"/>
            </a:pPr>
            <a:r>
              <a:rPr lang="en" dirty="0">
                <a:solidFill>
                  <a:schemeClr val="dk1"/>
                </a:solidFill>
              </a:rPr>
              <a:t>Watch the video (as needed)</a:t>
            </a:r>
            <a:r>
              <a:rPr lang="en" sz="2400" dirty="0">
                <a:solidFill>
                  <a:srgbClr val="333333"/>
                </a:solidFill>
                <a:highlight>
                  <a:srgbClr val="FFFFFF"/>
                </a:highlight>
              </a:rPr>
              <a:t>, </a:t>
            </a:r>
            <a:r>
              <a:rPr lang="en" dirty="0">
                <a:solidFill>
                  <a:srgbClr val="333333"/>
                </a:solidFill>
                <a:highlight>
                  <a:srgbClr val="FFFFFF"/>
                </a:highlight>
              </a:rPr>
              <a:t>From Engagement Text to Decodables:</a:t>
            </a:r>
            <a:r>
              <a:rPr lang="en" dirty="0">
                <a:solidFill>
                  <a:srgbClr val="333333"/>
                </a:solidFill>
                <a:highlight>
                  <a:srgbClr val="FFFFFF"/>
                </a:highlight>
                <a:uFill>
                  <a:noFill/>
                </a:uFill>
                <a:hlinkClick r:id="rId3"/>
              </a:rPr>
              <a:t> </a:t>
            </a:r>
            <a:r>
              <a:rPr lang="en" u="sng" dirty="0">
                <a:solidFill>
                  <a:srgbClr val="0563C1"/>
                </a:solidFill>
                <a:highlight>
                  <a:srgbClr val="FFFFFF"/>
                </a:highlight>
                <a:hlinkClick r:id="rId3"/>
              </a:rPr>
              <a:t>https://vimeo.com/168991756</a:t>
            </a:r>
            <a:endParaRPr u="sng" dirty="0">
              <a:solidFill>
                <a:srgbClr val="0563C1"/>
              </a:solidFill>
              <a:highlight>
                <a:srgbClr val="FFFFFF"/>
              </a:highlight>
              <a:hlinkClick r:id="rId3"/>
            </a:endParaRPr>
          </a:p>
          <a:p>
            <a:pPr marL="457200" lvl="0" indent="-342900" algn="l" rtl="0">
              <a:lnSpc>
                <a:spcPct val="108000"/>
              </a:lnSpc>
              <a:spcBef>
                <a:spcPts val="0"/>
              </a:spcBef>
              <a:spcAft>
                <a:spcPts val="0"/>
              </a:spcAft>
              <a:buClr>
                <a:schemeClr val="dk1"/>
              </a:buClr>
              <a:buSzPts val="1800"/>
              <a:buFont typeface="Century Gothic"/>
              <a:buChar char="•"/>
            </a:pPr>
            <a:r>
              <a:rPr lang="en" dirty="0">
                <a:solidFill>
                  <a:schemeClr val="dk1"/>
                </a:solidFill>
              </a:rPr>
              <a:t>Read the Engagement Text “</a:t>
            </a:r>
            <a:r>
              <a:rPr lang="en" dirty="0"/>
              <a:t>It’s Raining!</a:t>
            </a:r>
            <a:r>
              <a:rPr lang="en" dirty="0">
                <a:solidFill>
                  <a:schemeClr val="dk1"/>
                </a:solidFill>
              </a:rPr>
              <a:t>”</a:t>
            </a:r>
            <a:endParaRPr dirty="0">
              <a:solidFill>
                <a:schemeClr val="dk1"/>
              </a:solidFill>
            </a:endParaRPr>
          </a:p>
          <a:p>
            <a:pPr marL="457200" lvl="0" indent="-361950" algn="l" rtl="0">
              <a:spcBef>
                <a:spcPts val="0"/>
              </a:spcBef>
              <a:spcAft>
                <a:spcPts val="0"/>
              </a:spcAft>
              <a:buSzPts val="2100"/>
              <a:buChar char="•"/>
            </a:pPr>
            <a:r>
              <a:rPr lang="en" dirty="0"/>
              <a:t>Review </a:t>
            </a:r>
            <a:r>
              <a:rPr lang="en" b="1" dirty="0"/>
              <a:t>Independent and Small Group Work guidance </a:t>
            </a:r>
            <a:r>
              <a:rPr lang="en" dirty="0"/>
              <a:t>(</a:t>
            </a:r>
            <a:r>
              <a:rPr lang="en" b="1" dirty="0"/>
              <a:t>Skills Block Resource Manual</a:t>
            </a:r>
            <a:r>
              <a:rPr lang="en" dirty="0"/>
              <a:t>)</a:t>
            </a:r>
            <a:endParaRPr dirty="0"/>
          </a:p>
          <a:p>
            <a:pPr marL="0" lvl="0" indent="0" algn="l" rtl="0">
              <a:lnSpc>
                <a:spcPct val="115000"/>
              </a:lnSpc>
              <a:spcBef>
                <a:spcPts val="800"/>
              </a:spcBef>
              <a:spcAft>
                <a:spcPts val="0"/>
              </a:spcAft>
              <a:buClr>
                <a:schemeClr val="dk1"/>
              </a:buClr>
              <a:buSzPts val="1100"/>
              <a:buFont typeface="Arial"/>
              <a:buNone/>
            </a:pPr>
            <a:endParaRPr dirty="0">
              <a:solidFill>
                <a:schemeClr val="dk1"/>
              </a:solidFill>
              <a:latin typeface="Times New Roman"/>
              <a:ea typeface="Times New Roman"/>
              <a:cs typeface="Times New Roman"/>
              <a:sym typeface="Times New Roman"/>
            </a:endParaRPr>
          </a:p>
          <a:p>
            <a:pPr marL="0" lvl="0" indent="0" algn="l" rtl="0">
              <a:lnSpc>
                <a:spcPct val="90000"/>
              </a:lnSpc>
              <a:spcBef>
                <a:spcPts val="1000"/>
              </a:spcBef>
              <a:spcAft>
                <a:spcPts val="0"/>
              </a:spcAft>
              <a:buNone/>
            </a:pPr>
            <a:endParaRPr dirty="0">
              <a:solidFill>
                <a:schemeClr val="dk1"/>
              </a:solidFill>
            </a:endParaRPr>
          </a:p>
        </p:txBody>
      </p:sp>
      <p:sp>
        <p:nvSpPr>
          <p:cNvPr id="242" name="Google Shape;242;p42"/>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4: Part 2: Cycle 24: Lesson 117</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422"/>
        <p:cNvGrpSpPr/>
        <p:nvPr/>
      </p:nvGrpSpPr>
      <p:grpSpPr>
        <a:xfrm>
          <a:off x="0" y="0"/>
          <a:ext cx="0" cy="0"/>
          <a:chOff x="0" y="0"/>
          <a:chExt cx="0" cy="0"/>
        </a:xfrm>
      </p:grpSpPr>
      <p:sp>
        <p:nvSpPr>
          <p:cNvPr id="423" name="Google Shape;423;p69"/>
          <p:cNvSpPr txBox="1">
            <a:spLocks noGrp="1"/>
          </p:cNvSpPr>
          <p:nvPr>
            <p:ph type="title"/>
          </p:nvPr>
        </p:nvSpPr>
        <p:spPr>
          <a:xfrm>
            <a:off x="0" y="6347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Reader’s Toolbox: </a:t>
            </a:r>
            <a:endParaRPr/>
          </a:p>
          <a:p>
            <a:pPr marL="0" lvl="0" indent="0" algn="l" rtl="0">
              <a:spcBef>
                <a:spcPts val="0"/>
              </a:spcBef>
              <a:spcAft>
                <a:spcPts val="0"/>
              </a:spcAft>
              <a:buNone/>
            </a:pPr>
            <a:r>
              <a:rPr lang="en" sz="3200"/>
              <a:t>Use what you know!</a:t>
            </a:r>
            <a:r>
              <a:rPr lang="en"/>
              <a:t> </a:t>
            </a:r>
            <a:endParaRPr/>
          </a:p>
          <a:p>
            <a:pPr marL="457200" lvl="0" indent="0" algn="l" rtl="0">
              <a:spcBef>
                <a:spcPts val="0"/>
              </a:spcBef>
              <a:spcAft>
                <a:spcPts val="0"/>
              </a:spcAft>
              <a:buNone/>
            </a:pPr>
            <a:endParaRPr/>
          </a:p>
        </p:txBody>
      </p:sp>
      <p:sp>
        <p:nvSpPr>
          <p:cNvPr id="424" name="Google Shape;424;p69"/>
          <p:cNvSpPr txBox="1"/>
          <p:nvPr/>
        </p:nvSpPr>
        <p:spPr>
          <a:xfrm>
            <a:off x="6466950" y="906875"/>
            <a:ext cx="2507700" cy="634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3000" u="sng">
              <a:latin typeface="Century Gothic"/>
              <a:ea typeface="Century Gothic"/>
              <a:cs typeface="Century Gothic"/>
              <a:sym typeface="Century Gothic"/>
            </a:endParaRPr>
          </a:p>
        </p:txBody>
      </p:sp>
      <p:pic>
        <p:nvPicPr>
          <p:cNvPr id="425" name="Google Shape;425;p69"/>
          <p:cNvPicPr preferRelativeResize="0"/>
          <p:nvPr/>
        </p:nvPicPr>
        <p:blipFill>
          <a:blip r:embed="rId3">
            <a:alphaModFix/>
          </a:blip>
          <a:stretch>
            <a:fillRect/>
          </a:stretch>
        </p:blipFill>
        <p:spPr>
          <a:xfrm>
            <a:off x="996950" y="1337788"/>
            <a:ext cx="2930325" cy="2930325"/>
          </a:xfrm>
          <a:prstGeom prst="rect">
            <a:avLst/>
          </a:prstGeom>
          <a:noFill/>
          <a:ln>
            <a:noFill/>
          </a:ln>
        </p:spPr>
      </p:pic>
      <p:pic>
        <p:nvPicPr>
          <p:cNvPr id="426" name="Google Shape;426;p69"/>
          <p:cNvPicPr preferRelativeResize="0"/>
          <p:nvPr/>
        </p:nvPicPr>
        <p:blipFill>
          <a:blip r:embed="rId4">
            <a:alphaModFix/>
          </a:blip>
          <a:stretch>
            <a:fillRect/>
          </a:stretch>
        </p:blipFill>
        <p:spPr>
          <a:xfrm>
            <a:off x="451863" y="3082275"/>
            <a:ext cx="1369325" cy="1369325"/>
          </a:xfrm>
          <a:prstGeom prst="rect">
            <a:avLst/>
          </a:prstGeom>
          <a:noFill/>
          <a:ln>
            <a:noFill/>
          </a:ln>
        </p:spPr>
      </p:pic>
      <p:graphicFrame>
        <p:nvGraphicFramePr>
          <p:cNvPr id="427" name="Google Shape;427;p69"/>
          <p:cNvGraphicFramePr/>
          <p:nvPr>
            <p:extLst>
              <p:ext uri="{D42A27DB-BD31-4B8C-83A1-F6EECF244321}">
                <p14:modId xmlns:p14="http://schemas.microsoft.com/office/powerpoint/2010/main" val="1160585654"/>
              </p:ext>
            </p:extLst>
          </p:nvPr>
        </p:nvGraphicFramePr>
        <p:xfrm>
          <a:off x="4572000" y="19125"/>
          <a:ext cx="4328900" cy="4743374"/>
        </p:xfrm>
        <a:graphic>
          <a:graphicData uri="http://schemas.openxmlformats.org/drawingml/2006/table">
            <a:tbl>
              <a:tblPr>
                <a:noFill/>
                <a:tableStyleId>{52458503-ED9E-4E04-9F1B-65BD323188DF}</a:tableStyleId>
              </a:tblPr>
              <a:tblGrid>
                <a:gridCol w="537150"/>
                <a:gridCol w="3791750"/>
              </a:tblGrid>
              <a:tr h="381000">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1.</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a:latin typeface="Century Gothic"/>
                          <a:ea typeface="Century Gothic"/>
                          <a:cs typeface="Century Gothic"/>
                          <a:sym typeface="Century Gothic"/>
                        </a:rPr>
                        <a:t>Sound out the word</a:t>
                      </a:r>
                      <a:r>
                        <a:rPr lang="en" sz="1300">
                          <a:latin typeface="Century Gothic"/>
                          <a:ea typeface="Century Gothic"/>
                          <a:cs typeface="Century Gothic"/>
                          <a:sym typeface="Century Gothic"/>
                        </a:rPr>
                        <a:t>: Say each letter sound or spelling then blend all the sounds together to read the word.  If you don’t know all the letter sounds or spelling patterns, try the ones you know, then read the word again.</a:t>
                      </a:r>
                      <a:endParaRPr sz="1300">
                        <a:latin typeface="Century Gothic"/>
                        <a:ea typeface="Century Gothic"/>
                        <a:cs typeface="Century Gothic"/>
                        <a:sym typeface="Century Gothic"/>
                      </a:endParaRPr>
                    </a:p>
                  </a:txBody>
                  <a:tcPr marL="91425" marR="91425" marT="91425" marB="91425"/>
                </a:tc>
              </a:tr>
              <a:tr h="381000">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2.</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a:latin typeface="Century Gothic"/>
                          <a:ea typeface="Century Gothic"/>
                          <a:cs typeface="Century Gothic"/>
                          <a:sym typeface="Century Gothic"/>
                        </a:rPr>
                        <a:t>Syllable Sleuth: </a:t>
                      </a:r>
                      <a:r>
                        <a:rPr lang="en" sz="1300">
                          <a:latin typeface="Century Gothic"/>
                          <a:ea typeface="Century Gothic"/>
                          <a:cs typeface="Century Gothic"/>
                          <a:sym typeface="Century Gothic"/>
                        </a:rPr>
                        <a:t>Break apart long words into syllables, then blend to read the word. </a:t>
                      </a:r>
                      <a:endParaRPr sz="1300">
                        <a:latin typeface="Century Gothic"/>
                        <a:ea typeface="Century Gothic"/>
                        <a:cs typeface="Century Gothic"/>
                        <a:sym typeface="Century Gothic"/>
                      </a:endParaRPr>
                    </a:p>
                  </a:txBody>
                  <a:tcPr marL="91425" marR="91425" marT="91425" marB="91425"/>
                </a:tc>
              </a:tr>
              <a:tr h="381000">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3. </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a:latin typeface="Century Gothic"/>
                          <a:ea typeface="Century Gothic"/>
                          <a:cs typeface="Century Gothic"/>
                          <a:sym typeface="Century Gothic"/>
                        </a:rPr>
                        <a:t>Word Parts</a:t>
                      </a:r>
                      <a:r>
                        <a:rPr lang="en" sz="1300">
                          <a:latin typeface="Century Gothic"/>
                          <a:ea typeface="Century Gothic"/>
                          <a:cs typeface="Century Gothic"/>
                          <a:sym typeface="Century Gothic"/>
                        </a:rPr>
                        <a:t> - Does the word have suffixes or prefixes?  Read the word parts first, then use what you know about spelling patterns to read the base word.  Put the parts together to read the word.</a:t>
                      </a:r>
                      <a:endParaRPr sz="1300">
                        <a:latin typeface="Century Gothic"/>
                        <a:ea typeface="Century Gothic"/>
                        <a:cs typeface="Century Gothic"/>
                        <a:sym typeface="Century Gothic"/>
                      </a:endParaRPr>
                    </a:p>
                  </a:txBody>
                  <a:tcPr marL="91425" marR="91425" marT="91425" marB="91425"/>
                </a:tc>
              </a:tr>
              <a:tr h="381000">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4.</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dirty="0">
                          <a:latin typeface="Century Gothic"/>
                          <a:ea typeface="Century Gothic"/>
                          <a:cs typeface="Century Gothic"/>
                          <a:sym typeface="Century Gothic"/>
                        </a:rPr>
                        <a:t>High Frequency Words: </a:t>
                      </a:r>
                      <a:r>
                        <a:rPr lang="en" sz="1300" dirty="0">
                          <a:latin typeface="Century Gothic"/>
                          <a:ea typeface="Century Gothic"/>
                          <a:cs typeface="Century Gothic"/>
                          <a:sym typeface="Century Gothic"/>
                        </a:rPr>
                        <a:t>Read high frequency words in a SNAP.  Look to the </a:t>
                      </a:r>
                      <a:r>
                        <a:rPr lang="en" sz="1300" b="1" dirty="0">
                          <a:latin typeface="Century Gothic"/>
                          <a:ea typeface="Century Gothic"/>
                          <a:cs typeface="Century Gothic"/>
                          <a:sym typeface="Century Gothic"/>
                        </a:rPr>
                        <a:t>Interactive Word Wall</a:t>
                      </a:r>
                      <a:r>
                        <a:rPr lang="en" sz="1300" dirty="0">
                          <a:latin typeface="Century Gothic"/>
                          <a:ea typeface="Century Gothic"/>
                          <a:cs typeface="Century Gothic"/>
                          <a:sym typeface="Century Gothic"/>
                        </a:rPr>
                        <a:t> for help, then try to read the word.</a:t>
                      </a:r>
                      <a:endParaRPr sz="1300" dirty="0">
                        <a:latin typeface="Century Gothic"/>
                        <a:ea typeface="Century Gothic"/>
                        <a:cs typeface="Century Gothic"/>
                        <a:sym typeface="Century Gothic"/>
                      </a:endParaRPr>
                    </a:p>
                  </a:txBody>
                  <a:tcPr marL="91425" marR="91425" marT="91425" marB="91425"/>
                </a:tc>
              </a:tr>
              <a:tr h="1040175">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5. </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dirty="0">
                          <a:latin typeface="Century Gothic"/>
                          <a:ea typeface="Century Gothic"/>
                          <a:cs typeface="Century Gothic"/>
                          <a:sym typeface="Century Gothic"/>
                        </a:rPr>
                        <a:t>Read it Again </a:t>
                      </a:r>
                      <a:r>
                        <a:rPr lang="en" sz="1300" dirty="0">
                          <a:latin typeface="Century Gothic"/>
                          <a:ea typeface="Century Gothic"/>
                          <a:cs typeface="Century Gothic"/>
                          <a:sym typeface="Century Gothic"/>
                        </a:rPr>
                        <a:t>- Try to read the word again when it does not make sense. For example, try a different vowel sound. Then read the word again.</a:t>
                      </a:r>
                      <a:endParaRPr sz="1300" dirty="0">
                        <a:latin typeface="Century Gothic"/>
                        <a:ea typeface="Century Gothic"/>
                        <a:cs typeface="Century Gothic"/>
                        <a:sym typeface="Century Gothic"/>
                      </a:endParaRPr>
                    </a:p>
                  </a:txBody>
                  <a:tcPr marL="91425" marR="91425" marT="91425" marB="91425"/>
                </a:tc>
              </a:tr>
            </a:tbl>
          </a:graphicData>
        </a:graphic>
      </p:graphicFrame>
      <p:pic>
        <p:nvPicPr>
          <p:cNvPr id="428" name="Google Shape;428;p69"/>
          <p:cNvPicPr preferRelativeResize="0"/>
          <p:nvPr/>
        </p:nvPicPr>
        <p:blipFill>
          <a:blip r:embed="rId4">
            <a:alphaModFix/>
          </a:blip>
          <a:stretch>
            <a:fillRect/>
          </a:stretch>
        </p:blipFill>
        <p:spPr>
          <a:xfrm>
            <a:off x="4659325" y="4332025"/>
            <a:ext cx="449825" cy="381000"/>
          </a:xfrm>
          <a:prstGeom prst="rect">
            <a:avLst/>
          </a:prstGeom>
          <a:noFill/>
          <a:ln>
            <a:noFill/>
          </a:ln>
        </p:spPr>
      </p:pic>
      <p:pic>
        <p:nvPicPr>
          <p:cNvPr id="429" name="Google Shape;429;p69"/>
          <p:cNvPicPr preferRelativeResize="0"/>
          <p:nvPr/>
        </p:nvPicPr>
        <p:blipFill>
          <a:blip r:embed="rId4">
            <a:alphaModFix/>
          </a:blip>
          <a:stretch>
            <a:fillRect/>
          </a:stretch>
        </p:blipFill>
        <p:spPr>
          <a:xfrm rot="10800000">
            <a:off x="4659325" y="449625"/>
            <a:ext cx="449825" cy="381000"/>
          </a:xfrm>
          <a:prstGeom prst="rect">
            <a:avLst/>
          </a:prstGeom>
          <a:noFill/>
          <a:ln>
            <a:noFill/>
          </a:ln>
        </p:spPr>
      </p:pic>
      <p:pic>
        <p:nvPicPr>
          <p:cNvPr id="430" name="Google Shape;430;p69"/>
          <p:cNvPicPr preferRelativeResize="0"/>
          <p:nvPr/>
        </p:nvPicPr>
        <p:blipFill>
          <a:blip r:embed="rId4">
            <a:alphaModFix/>
          </a:blip>
          <a:stretch>
            <a:fillRect/>
          </a:stretch>
        </p:blipFill>
        <p:spPr>
          <a:xfrm>
            <a:off x="4743151" y="1541671"/>
            <a:ext cx="366000" cy="310000"/>
          </a:xfrm>
          <a:prstGeom prst="rect">
            <a:avLst/>
          </a:prstGeom>
          <a:noFill/>
          <a:ln>
            <a:noFill/>
          </a:ln>
        </p:spPr>
      </p:pic>
      <p:pic>
        <p:nvPicPr>
          <p:cNvPr id="431" name="Google Shape;431;p69"/>
          <p:cNvPicPr preferRelativeResize="0"/>
          <p:nvPr/>
        </p:nvPicPr>
        <p:blipFill>
          <a:blip r:embed="rId4">
            <a:alphaModFix/>
          </a:blip>
          <a:stretch>
            <a:fillRect/>
          </a:stretch>
        </p:blipFill>
        <p:spPr>
          <a:xfrm rot="-10799989">
            <a:off x="4659337" y="3361425"/>
            <a:ext cx="449825" cy="381000"/>
          </a:xfrm>
          <a:prstGeom prst="rect">
            <a:avLst/>
          </a:prstGeom>
          <a:noFill/>
          <a:ln>
            <a:noFill/>
          </a:ln>
        </p:spPr>
      </p:pic>
      <p:pic>
        <p:nvPicPr>
          <p:cNvPr id="432" name="Google Shape;432;p69"/>
          <p:cNvPicPr preferRelativeResize="0"/>
          <p:nvPr/>
        </p:nvPicPr>
        <p:blipFill>
          <a:blip r:embed="rId4">
            <a:alphaModFix/>
          </a:blip>
          <a:stretch>
            <a:fillRect/>
          </a:stretch>
        </p:blipFill>
        <p:spPr>
          <a:xfrm>
            <a:off x="4659325" y="2390813"/>
            <a:ext cx="449825" cy="38100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46"/>
        <p:cNvGrpSpPr/>
        <p:nvPr/>
      </p:nvGrpSpPr>
      <p:grpSpPr>
        <a:xfrm>
          <a:off x="0" y="0"/>
          <a:ext cx="0" cy="0"/>
          <a:chOff x="0" y="0"/>
          <a:chExt cx="0" cy="0"/>
        </a:xfrm>
      </p:grpSpPr>
      <p:pic>
        <p:nvPicPr>
          <p:cNvPr id="247" name="Google Shape;247;p43"/>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48" name="Google Shape;248;p43"/>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sp>
        <p:nvSpPr>
          <p:cNvPr id="249" name="Google Shape;249;p43"/>
          <p:cNvSpPr txBox="1"/>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Grade 2: Module 4: Part 2: </a:t>
            </a:r>
            <a:endParaRPr sz="3200" b="1">
              <a:solidFill>
                <a:srgbClr val="40404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Cycle 24: Lesson 117</a:t>
            </a:r>
            <a:endParaRPr sz="3200" b="1">
              <a:solidFill>
                <a:srgbClr val="404040"/>
              </a:solidFill>
              <a:latin typeface="Century Gothic"/>
              <a:ea typeface="Century Gothic"/>
              <a:cs typeface="Century Gothic"/>
              <a:sym typeface="Century Gothic"/>
            </a:endParaRPr>
          </a:p>
        </p:txBody>
      </p:sp>
      <p:pic>
        <p:nvPicPr>
          <p:cNvPr id="250" name="Google Shape;250;p43"/>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51" name="Google Shape;251;p43"/>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sp>
        <p:nvSpPr>
          <p:cNvPr id="256" name="Google Shape;256;p4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257" name="Google Shape;257;p44"/>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lnSpc>
                <a:spcPct val="180000"/>
              </a:lnSpc>
              <a:spcBef>
                <a:spcPts val="800"/>
              </a:spcBef>
              <a:spcAft>
                <a:spcPts val="0"/>
              </a:spcAft>
              <a:buClr>
                <a:schemeClr val="dk1"/>
              </a:buClr>
              <a:buSzPts val="1100"/>
              <a:buFont typeface="Arial"/>
              <a:buNone/>
            </a:pPr>
            <a:r>
              <a:rPr lang="en" sz="2800">
                <a:solidFill>
                  <a:srgbClr val="FF0000"/>
                </a:solidFill>
              </a:rPr>
              <a:t>“Gather round together, together, together. It’s time to hear a story, a story, a story. It’s time to hear a story and say what what you’ve learned.”</a:t>
            </a:r>
            <a:endParaRPr sz="280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sp>
        <p:nvSpPr>
          <p:cNvPr id="262" name="Google Shape;262;p4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Opening Learning Targets</a:t>
            </a:r>
            <a:endParaRPr/>
          </a:p>
        </p:txBody>
      </p:sp>
      <p:sp>
        <p:nvSpPr>
          <p:cNvPr id="263" name="Google Shape;263;p45"/>
          <p:cNvSpPr txBox="1">
            <a:spLocks noGrp="1"/>
          </p:cNvSpPr>
          <p:nvPr>
            <p:ph type="body" idx="1"/>
          </p:nvPr>
        </p:nvSpPr>
        <p:spPr>
          <a:xfrm>
            <a:off x="195700" y="1010675"/>
            <a:ext cx="8520600" cy="3416400"/>
          </a:xfrm>
          <a:prstGeom prst="rect">
            <a:avLst/>
          </a:prstGeom>
        </p:spPr>
        <p:txBody>
          <a:bodyPr spcFirstLastPara="1" wrap="square" lIns="68575" tIns="34275" rIns="68575" bIns="34275" anchor="t" anchorCtr="0">
            <a:noAutofit/>
          </a:bodyPr>
          <a:lstStyle/>
          <a:p>
            <a:pPr marL="457200" lvl="0" indent="-381000" algn="l" rtl="0">
              <a:lnSpc>
                <a:spcPct val="120000"/>
              </a:lnSpc>
              <a:spcBef>
                <a:spcPts val="800"/>
              </a:spcBef>
              <a:spcAft>
                <a:spcPts val="0"/>
              </a:spcAft>
              <a:buClr>
                <a:schemeClr val="dk1"/>
              </a:buClr>
              <a:buSzPts val="2400"/>
              <a:buFont typeface="Century Gothic"/>
              <a:buChar char="•"/>
            </a:pPr>
            <a:r>
              <a:rPr lang="en" sz="2400" dirty="0"/>
              <a:t>I can tell what I learned from the text: “It’s Raining</a:t>
            </a:r>
            <a:r>
              <a:rPr lang="en" sz="2400" dirty="0" smtClean="0"/>
              <a:t>!”</a:t>
            </a:r>
            <a:endParaRPr sz="2400" dirty="0"/>
          </a:p>
          <a:p>
            <a:pPr marL="0" lvl="0" indent="0" algn="l" rtl="0">
              <a:lnSpc>
                <a:spcPct val="120000"/>
              </a:lnSpc>
              <a:spcBef>
                <a:spcPts val="800"/>
              </a:spcBef>
              <a:spcAft>
                <a:spcPts val="0"/>
              </a:spcAft>
              <a:buNone/>
            </a:pPr>
            <a:endParaRPr sz="2400" dirty="0"/>
          </a:p>
          <a:p>
            <a:pPr marL="457200" lvl="0" indent="-381000" algn="l" rtl="0">
              <a:lnSpc>
                <a:spcPct val="120000"/>
              </a:lnSpc>
              <a:spcBef>
                <a:spcPts val="800"/>
              </a:spcBef>
              <a:spcAft>
                <a:spcPts val="0"/>
              </a:spcAft>
              <a:buClr>
                <a:schemeClr val="dk1"/>
              </a:buClr>
              <a:buSzPts val="2400"/>
              <a:buFont typeface="Century Gothic"/>
              <a:buChar char="•"/>
            </a:pPr>
            <a:r>
              <a:rPr lang="en" sz="2400" dirty="0">
                <a:solidFill>
                  <a:schemeClr val="dk1"/>
                </a:solidFill>
              </a:rPr>
              <a:t>Using evidence from the text, I can answer questions about </a:t>
            </a:r>
            <a:r>
              <a:rPr lang="en" sz="2400" dirty="0"/>
              <a:t>the engagement text “It’s Raining!”</a:t>
            </a:r>
            <a:endParaRPr sz="2400" dirty="0"/>
          </a:p>
          <a:p>
            <a:pPr marL="177800" lvl="0" indent="0" algn="l" rtl="0">
              <a:lnSpc>
                <a:spcPct val="120000"/>
              </a:lnSpc>
              <a:spcBef>
                <a:spcPts val="800"/>
              </a:spcBef>
              <a:spcAft>
                <a:spcPts val="0"/>
              </a:spcAft>
              <a:buNone/>
            </a:pPr>
            <a:endParaRPr sz="2400" dirty="0"/>
          </a:p>
          <a:p>
            <a:pPr marL="0" lvl="0" indent="0" algn="l" rtl="0">
              <a:lnSpc>
                <a:spcPct val="115000"/>
              </a:lnSpc>
              <a:spcBef>
                <a:spcPts val="800"/>
              </a:spcBef>
              <a:spcAft>
                <a:spcPts val="0"/>
              </a:spcAft>
              <a:buClr>
                <a:schemeClr val="dk1"/>
              </a:buClr>
              <a:buSzPts val="1100"/>
              <a:buFont typeface="Arial"/>
              <a:buNone/>
            </a:pPr>
            <a:endParaRPr sz="2400" dirty="0">
              <a:solidFill>
                <a:schemeClr val="dk1"/>
              </a:solidFill>
              <a:latin typeface="Times New Roman"/>
              <a:ea typeface="Times New Roman"/>
              <a:cs typeface="Times New Roman"/>
              <a:sym typeface="Times New Roman"/>
            </a:endParaRPr>
          </a:p>
          <a:p>
            <a:pPr marL="0" lvl="0" indent="0" algn="l" rtl="0">
              <a:spcBef>
                <a:spcPts val="800"/>
              </a:spcBef>
              <a:spcAft>
                <a:spcPts val="0"/>
              </a:spcAft>
              <a:buNone/>
            </a:pPr>
            <a:endParaRPr dirty="0"/>
          </a:p>
        </p:txBody>
      </p:sp>
      <p:pic>
        <p:nvPicPr>
          <p:cNvPr id="264" name="Google Shape;264;p45"/>
          <p:cNvPicPr preferRelativeResize="0"/>
          <p:nvPr/>
        </p:nvPicPr>
        <p:blipFill>
          <a:blip r:embed="rId3">
            <a:alphaModFix/>
          </a:blip>
          <a:stretch>
            <a:fillRect/>
          </a:stretch>
        </p:blipFill>
        <p:spPr>
          <a:xfrm>
            <a:off x="8320300" y="4296840"/>
            <a:ext cx="792000" cy="64215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graphicFrame>
        <p:nvGraphicFramePr>
          <p:cNvPr id="269" name="Google Shape;269;p46"/>
          <p:cNvGraphicFramePr/>
          <p:nvPr>
            <p:extLst>
              <p:ext uri="{D42A27DB-BD31-4B8C-83A1-F6EECF244321}">
                <p14:modId xmlns:p14="http://schemas.microsoft.com/office/powerpoint/2010/main" val="2972850739"/>
              </p:ext>
            </p:extLst>
          </p:nvPr>
        </p:nvGraphicFramePr>
        <p:xfrm>
          <a:off x="76200" y="538205"/>
          <a:ext cx="8945532" cy="4271524"/>
        </p:xfrm>
        <a:graphic>
          <a:graphicData uri="http://schemas.openxmlformats.org/drawingml/2006/table">
            <a:tbl>
              <a:tblPr>
                <a:noFill/>
                <a:tableStyleId>{52458503-ED9E-4E04-9F1B-65BD323188DF}</a:tableStyleId>
              </a:tblPr>
              <a:tblGrid>
                <a:gridCol w="4811486"/>
                <a:gridCol w="4134046"/>
              </a:tblGrid>
              <a:tr h="4271524">
                <a:tc>
                  <a:txBody>
                    <a:bodyPr/>
                    <a:lstStyle/>
                    <a:p>
                      <a:pPr marL="0" lvl="0" indent="0" algn="l" rtl="0">
                        <a:spcBef>
                          <a:spcPts val="0"/>
                        </a:spcBef>
                        <a:spcAft>
                          <a:spcPts val="0"/>
                        </a:spcAft>
                        <a:buClr>
                          <a:schemeClr val="dk1"/>
                        </a:buClr>
                        <a:buSzPts val="1100"/>
                        <a:buFont typeface="Arial"/>
                        <a:buNone/>
                      </a:pPr>
                      <a:r>
                        <a:rPr lang="en" sz="1260" dirty="0">
                          <a:solidFill>
                            <a:schemeClr val="dk1"/>
                          </a:solidFill>
                          <a:latin typeface="Century Gothic"/>
                          <a:ea typeface="Century Gothic"/>
                          <a:cs typeface="Century Gothic"/>
                          <a:sym typeface="Century Gothic"/>
                        </a:rPr>
                        <a:t>Whee! I’m Walter Water. I love raining down fast! Of course, I also like showering down in a nice, light drizzle. Or floating down as a soft snowflake. Or storming down as an icy hailstone.</a:t>
                      </a:r>
                      <a:endParaRPr sz="126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26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260" dirty="0">
                          <a:solidFill>
                            <a:schemeClr val="dk1"/>
                          </a:solidFill>
                          <a:latin typeface="Century Gothic"/>
                          <a:ea typeface="Century Gothic"/>
                          <a:cs typeface="Century Gothic"/>
                          <a:sym typeface="Century Gothic"/>
                        </a:rPr>
                        <a:t>I’ve done it all more times than you can count. Why, I sprinkled your grandparents when they were kids. I’ve soaked knights in shining armor. I’ve even drenched dinosaurs that lived millions of years ago. I may look dewy young and fresh, but I’m nearly as old as the earth.</a:t>
                      </a:r>
                      <a:endParaRPr sz="126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26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260" dirty="0">
                          <a:solidFill>
                            <a:schemeClr val="dk1"/>
                          </a:solidFill>
                          <a:latin typeface="Century Gothic"/>
                          <a:ea typeface="Century Gothic"/>
                          <a:cs typeface="Century Gothic"/>
                          <a:sym typeface="Century Gothic"/>
                        </a:rPr>
                        <a:t>How did I do it?</a:t>
                      </a:r>
                      <a:endParaRPr sz="126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260" dirty="0">
                          <a:solidFill>
                            <a:schemeClr val="dk1"/>
                          </a:solidFill>
                          <a:latin typeface="Century Gothic"/>
                          <a:ea typeface="Century Gothic"/>
                          <a:cs typeface="Century Gothic"/>
                          <a:sym typeface="Century Gothic"/>
                        </a:rPr>
                        <a:t>Well, the total amount of water on Earth doesn’t change. But water itself changes.</a:t>
                      </a:r>
                      <a:endParaRPr sz="126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26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260" dirty="0">
                          <a:solidFill>
                            <a:schemeClr val="dk1"/>
                          </a:solidFill>
                          <a:latin typeface="Century Gothic"/>
                          <a:ea typeface="Century Gothic"/>
                          <a:cs typeface="Century Gothic"/>
                          <a:sym typeface="Century Gothic"/>
                        </a:rPr>
                        <a:t>It can be solid ice, wet liquid, or a gas called water vapor.</a:t>
                      </a:r>
                      <a:endParaRPr sz="126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26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260" dirty="0">
                          <a:solidFill>
                            <a:schemeClr val="dk1"/>
                          </a:solidFill>
                          <a:latin typeface="Century Gothic"/>
                          <a:ea typeface="Century Gothic"/>
                          <a:cs typeface="Century Gothic"/>
                          <a:sym typeface="Century Gothic"/>
                        </a:rPr>
                        <a:t>You can’t see, smell, or touch water vapor, but it’s always in the air. Where does it come from? Heat changes liquid water to a gas or vapor. We say the water evaporates.</a:t>
                      </a:r>
                      <a:endParaRPr sz="1260" dirty="0">
                        <a:solidFill>
                          <a:schemeClr val="dk1"/>
                        </a:solidFill>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Clr>
                          <a:schemeClr val="dk1"/>
                        </a:buClr>
                        <a:buSzPts val="1100"/>
                        <a:buFont typeface="Arial"/>
                        <a:buNone/>
                      </a:pPr>
                      <a:r>
                        <a:rPr lang="en" sz="1260" dirty="0">
                          <a:solidFill>
                            <a:schemeClr val="dk1"/>
                          </a:solidFill>
                          <a:latin typeface="Century Gothic"/>
                          <a:ea typeface="Century Gothic"/>
                          <a:cs typeface="Century Gothic"/>
                          <a:sym typeface="Century Gothic"/>
                        </a:rPr>
                        <a:t>If you put a spoonful of water in a cup and place the cup on a sunny window sill, you’ll see that in a few hours the cup will be dry. The hot sun heated the liquid water, changing it to water vapor.</a:t>
                      </a:r>
                      <a:endParaRPr sz="126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26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260" dirty="0">
                          <a:solidFill>
                            <a:schemeClr val="dk1"/>
                          </a:solidFill>
                          <a:latin typeface="Century Gothic"/>
                          <a:ea typeface="Century Gothic"/>
                          <a:cs typeface="Century Gothic"/>
                          <a:sym typeface="Century Gothic"/>
                        </a:rPr>
                        <a:t>Heat from the sun evaporates surface water in oceans, puddles, and wet ground too. The water vapor goes into the air, where it gets pushed around by the wind and carried high into the sky. But the higher you go in the sky, the colder the air gets.</a:t>
                      </a:r>
                      <a:endParaRPr sz="126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26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260" dirty="0">
                          <a:solidFill>
                            <a:schemeClr val="dk1"/>
                          </a:solidFill>
                          <a:latin typeface="Century Gothic"/>
                          <a:ea typeface="Century Gothic"/>
                          <a:cs typeface="Century Gothic"/>
                          <a:sym typeface="Century Gothic"/>
                        </a:rPr>
                        <a:t>When water vapor gets cold enough, you guessed it - it changes from gas to liquid! We say it condenses.</a:t>
                      </a:r>
                      <a:endParaRPr sz="126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26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260" dirty="0">
                          <a:solidFill>
                            <a:schemeClr val="dk1"/>
                          </a:solidFill>
                          <a:latin typeface="Century Gothic"/>
                          <a:ea typeface="Century Gothic"/>
                          <a:cs typeface="Century Gothic"/>
                          <a:sym typeface="Century Gothic"/>
                        </a:rPr>
                        <a:t>You can see for yourself. Fill a glass with some water and lots of ice. Wait a minute or two, then touch the glass</a:t>
                      </a:r>
                      <a:r>
                        <a:rPr lang="en" sz="1260" dirty="0" smtClean="0">
                          <a:solidFill>
                            <a:schemeClr val="dk1"/>
                          </a:solidFill>
                          <a:latin typeface="Century Gothic"/>
                          <a:ea typeface="Century Gothic"/>
                          <a:cs typeface="Century Gothic"/>
                          <a:sym typeface="Century Gothic"/>
                        </a:rPr>
                        <a:t>.</a:t>
                      </a:r>
                      <a:endParaRPr sz="1260" dirty="0">
                        <a:solidFill>
                          <a:schemeClr val="dk1"/>
                        </a:solidFill>
                        <a:latin typeface="Century Gothic"/>
                        <a:ea typeface="Century Gothic"/>
                        <a:cs typeface="Century Gothic"/>
                        <a:sym typeface="Century Gothic"/>
                      </a:endParaRPr>
                    </a:p>
                  </a:txBody>
                  <a:tcPr marL="91425" marR="91425" marT="91425" marB="91425"/>
                </a:tc>
              </a:tr>
            </a:tbl>
          </a:graphicData>
        </a:graphic>
      </p:graphicFrame>
      <p:sp>
        <p:nvSpPr>
          <p:cNvPr id="270" name="Google Shape;270;p46"/>
          <p:cNvSpPr txBox="1"/>
          <p:nvPr/>
        </p:nvSpPr>
        <p:spPr>
          <a:xfrm rot="172">
            <a:off x="2760893" y="98126"/>
            <a:ext cx="6008100" cy="537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b="1" dirty="0">
                <a:latin typeface="Century Gothic"/>
                <a:ea typeface="Century Gothic"/>
                <a:cs typeface="Century Gothic"/>
                <a:sym typeface="Century Gothic"/>
              </a:rPr>
              <a:t>Engagement Text: It’s Raining! </a:t>
            </a:r>
            <a:endParaRPr sz="1800" b="1" dirty="0">
              <a:latin typeface="Century Gothic"/>
              <a:ea typeface="Century Gothic"/>
              <a:cs typeface="Century Gothic"/>
              <a:sym typeface="Century Gothic"/>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74"/>
        <p:cNvGrpSpPr/>
        <p:nvPr/>
      </p:nvGrpSpPr>
      <p:grpSpPr>
        <a:xfrm>
          <a:off x="0" y="0"/>
          <a:ext cx="0" cy="0"/>
          <a:chOff x="0" y="0"/>
          <a:chExt cx="0" cy="0"/>
        </a:xfrm>
      </p:grpSpPr>
      <p:graphicFrame>
        <p:nvGraphicFramePr>
          <p:cNvPr id="275" name="Google Shape;275;p47"/>
          <p:cNvGraphicFramePr/>
          <p:nvPr>
            <p:extLst>
              <p:ext uri="{D42A27DB-BD31-4B8C-83A1-F6EECF244321}">
                <p14:modId xmlns:p14="http://schemas.microsoft.com/office/powerpoint/2010/main" val="3644969856"/>
              </p:ext>
            </p:extLst>
          </p:nvPr>
        </p:nvGraphicFramePr>
        <p:xfrm>
          <a:off x="119744" y="538205"/>
          <a:ext cx="8880218" cy="4217750"/>
        </p:xfrm>
        <a:graphic>
          <a:graphicData uri="http://schemas.openxmlformats.org/drawingml/2006/table">
            <a:tbl>
              <a:tblPr>
                <a:noFill/>
                <a:tableStyleId>{52458503-ED9E-4E04-9F1B-65BD323188DF}</a:tableStyleId>
              </a:tblPr>
              <a:tblGrid>
                <a:gridCol w="4784468"/>
                <a:gridCol w="4095750"/>
              </a:tblGrid>
              <a:tr h="4217750">
                <a:tc>
                  <a:txBody>
                    <a:bodyPr/>
                    <a:lstStyle/>
                    <a:p>
                      <a:pPr marL="0" lvl="0" indent="0" algn="l" rtl="0">
                        <a:spcBef>
                          <a:spcPts val="0"/>
                        </a:spcBef>
                        <a:spcAft>
                          <a:spcPts val="0"/>
                        </a:spcAft>
                        <a:buNone/>
                      </a:pPr>
                      <a:r>
                        <a:rPr lang="en" sz="1300" dirty="0">
                          <a:solidFill>
                            <a:schemeClr val="dk1"/>
                          </a:solidFill>
                          <a:latin typeface="Century Gothic"/>
                          <a:ea typeface="Century Gothic"/>
                          <a:cs typeface="Century Gothic"/>
                          <a:sym typeface="Century Gothic"/>
                        </a:rPr>
                        <a:t>The drops of water on the glass are condensation. When water vapor in the air touched the cold glass, it changed into liquid.</a:t>
                      </a:r>
                      <a:endParaRPr sz="13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3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300" dirty="0">
                          <a:solidFill>
                            <a:schemeClr val="dk1"/>
                          </a:solidFill>
                          <a:latin typeface="Century Gothic"/>
                          <a:ea typeface="Century Gothic"/>
                          <a:cs typeface="Century Gothic"/>
                          <a:sym typeface="Century Gothic"/>
                        </a:rPr>
                        <a:t>Have you ever seen your breath on a very cold day? That’s condensation too. The cold changed the water vapor in your breath to a little cloud of tiny water droplets.</a:t>
                      </a:r>
                      <a:endParaRPr sz="13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3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300" dirty="0">
                          <a:solidFill>
                            <a:schemeClr val="dk1"/>
                          </a:solidFill>
                          <a:latin typeface="Century Gothic"/>
                          <a:ea typeface="Century Gothic"/>
                          <a:cs typeface="Century Gothic"/>
                          <a:sym typeface="Century Gothic"/>
                        </a:rPr>
                        <a:t>High up in the sky, water vapor condenses into clouds of tiny water droplets too. But there are zillions of droplets in a cloud - each too teeny for you to see.</a:t>
                      </a:r>
                      <a:endParaRPr sz="13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3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300" dirty="0">
                          <a:solidFill>
                            <a:schemeClr val="dk1"/>
                          </a:solidFill>
                          <a:latin typeface="Century Gothic"/>
                          <a:ea typeface="Century Gothic"/>
                          <a:cs typeface="Century Gothic"/>
                          <a:sym typeface="Century Gothic"/>
                        </a:rPr>
                        <a:t>Inside the cloud the tiny droplets bump into one another and join together. They make bigger and bigger drops. When the drops get big and heavy enough, the cloud can’t hold them anymore. They fall out of the cloud as raindrops. If it is cold enough, the drops may freeze into ice instead and fall as snowflakes or hailstones.</a:t>
                      </a:r>
                      <a:endParaRPr sz="13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300" dirty="0">
                        <a:solidFill>
                          <a:schemeClr val="dk1"/>
                        </a:solidFill>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dirty="0">
                          <a:solidFill>
                            <a:schemeClr val="dk1"/>
                          </a:solidFill>
                          <a:latin typeface="Century Gothic"/>
                          <a:ea typeface="Century Gothic"/>
                          <a:cs typeface="Century Gothic"/>
                          <a:sym typeface="Century Gothic"/>
                        </a:rPr>
                        <a:t>Back on Earth, some of the rain runs into streams or rivers that flow into the oceans. Some soaks into the ground and gets trapped in deep wells. And some collects in puddles.</a:t>
                      </a: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dirty="0">
                          <a:solidFill>
                            <a:schemeClr val="dk1"/>
                          </a:solidFill>
                          <a:latin typeface="Century Gothic"/>
                          <a:ea typeface="Century Gothic"/>
                          <a:cs typeface="Century Gothic"/>
                          <a:sym typeface="Century Gothic"/>
                        </a:rPr>
                        <a:t>And when each drop of surface water is heated by the sun, it will evaporate and the cycle will start all over again.</a:t>
                      </a: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600" dirty="0">
                        <a:solidFill>
                          <a:schemeClr val="dk1"/>
                        </a:solidFill>
                        <a:latin typeface="Century Gothic"/>
                        <a:ea typeface="Century Gothic"/>
                        <a:cs typeface="Century Gothic"/>
                        <a:sym typeface="Century Gothic"/>
                      </a:endParaRPr>
                    </a:p>
                  </a:txBody>
                  <a:tcPr marL="91425" marR="91425" marT="91425" marB="91425"/>
                </a:tc>
              </a:tr>
            </a:tbl>
          </a:graphicData>
        </a:graphic>
      </p:graphicFrame>
      <p:sp>
        <p:nvSpPr>
          <p:cNvPr id="276" name="Google Shape;276;p47"/>
          <p:cNvSpPr txBox="1"/>
          <p:nvPr/>
        </p:nvSpPr>
        <p:spPr>
          <a:xfrm rot="172">
            <a:off x="2826206" y="37617"/>
            <a:ext cx="6008100" cy="537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b="1" dirty="0">
                <a:latin typeface="Century Gothic"/>
                <a:ea typeface="Century Gothic"/>
                <a:cs typeface="Century Gothic"/>
                <a:sym typeface="Century Gothic"/>
              </a:rPr>
              <a:t>Engagement Text: It’s Raining! </a:t>
            </a:r>
            <a:endParaRPr sz="1800" b="1" dirty="0">
              <a:latin typeface="Century Gothic"/>
              <a:ea typeface="Century Gothic"/>
              <a:cs typeface="Century Gothic"/>
              <a:sym typeface="Century Gothic"/>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80"/>
        <p:cNvGrpSpPr/>
        <p:nvPr/>
      </p:nvGrpSpPr>
      <p:grpSpPr>
        <a:xfrm>
          <a:off x="0" y="0"/>
          <a:ext cx="0" cy="0"/>
          <a:chOff x="0" y="0"/>
          <a:chExt cx="0" cy="0"/>
        </a:xfrm>
      </p:grpSpPr>
      <p:pic>
        <p:nvPicPr>
          <p:cNvPr id="281" name="Google Shape;281;p48"/>
          <p:cNvPicPr preferRelativeResize="0"/>
          <p:nvPr/>
        </p:nvPicPr>
        <p:blipFill>
          <a:blip r:embed="rId3">
            <a:alphaModFix/>
          </a:blip>
          <a:stretch>
            <a:fillRect/>
          </a:stretch>
        </p:blipFill>
        <p:spPr>
          <a:xfrm>
            <a:off x="371475" y="1000000"/>
            <a:ext cx="3840825" cy="3790575"/>
          </a:xfrm>
          <a:prstGeom prst="rect">
            <a:avLst/>
          </a:prstGeom>
          <a:noFill/>
          <a:ln>
            <a:noFill/>
          </a:ln>
        </p:spPr>
      </p:pic>
      <p:sp>
        <p:nvSpPr>
          <p:cNvPr id="282" name="Google Shape;282;p48"/>
          <p:cNvSpPr txBox="1"/>
          <p:nvPr/>
        </p:nvSpPr>
        <p:spPr>
          <a:xfrm>
            <a:off x="571500" y="214325"/>
            <a:ext cx="4629300" cy="785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4800" b="1">
                <a:latin typeface="Century Gothic"/>
                <a:ea typeface="Century Gothic"/>
                <a:cs typeface="Century Gothic"/>
                <a:sym typeface="Century Gothic"/>
              </a:rPr>
              <a:t>      Water </a:t>
            </a:r>
            <a:endParaRPr sz="4800" b="1">
              <a:latin typeface="Century Gothic"/>
              <a:ea typeface="Century Gothic"/>
              <a:cs typeface="Century Gothic"/>
              <a:sym typeface="Century Gothic"/>
            </a:endParaRPr>
          </a:p>
        </p:txBody>
      </p:sp>
      <p:pic>
        <p:nvPicPr>
          <p:cNvPr id="283" name="Google Shape;283;p48"/>
          <p:cNvPicPr preferRelativeResize="0"/>
          <p:nvPr/>
        </p:nvPicPr>
        <p:blipFill>
          <a:blip r:embed="rId4">
            <a:alphaModFix/>
          </a:blip>
          <a:stretch>
            <a:fillRect/>
          </a:stretch>
        </p:blipFill>
        <p:spPr>
          <a:xfrm>
            <a:off x="4505338" y="1044988"/>
            <a:ext cx="4333875" cy="3700600"/>
          </a:xfrm>
          <a:prstGeom prst="rect">
            <a:avLst/>
          </a:prstGeom>
          <a:noFill/>
          <a:ln>
            <a:noFill/>
          </a:ln>
        </p:spPr>
      </p:pic>
      <p:sp>
        <p:nvSpPr>
          <p:cNvPr id="284" name="Google Shape;284;p48"/>
          <p:cNvSpPr txBox="1"/>
          <p:nvPr/>
        </p:nvSpPr>
        <p:spPr>
          <a:xfrm>
            <a:off x="5872175" y="214325"/>
            <a:ext cx="1600200" cy="785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4800" b="1">
                <a:latin typeface="Century Gothic"/>
                <a:ea typeface="Century Gothic"/>
                <a:cs typeface="Century Gothic"/>
                <a:sym typeface="Century Gothic"/>
              </a:rPr>
              <a:t>Ice</a:t>
            </a:r>
            <a:endParaRPr sz="4800" b="1">
              <a:latin typeface="Century Gothic"/>
              <a:ea typeface="Century Gothic"/>
              <a:cs typeface="Century Gothic"/>
              <a:sym typeface="Century Gothic"/>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44963047-C803-41F9-8D69-AE2832C892DE}"/>
</file>

<file path=customXml/itemProps2.xml><?xml version="1.0" encoding="utf-8"?>
<ds:datastoreItem xmlns:ds="http://schemas.openxmlformats.org/officeDocument/2006/customXml" ds:itemID="{075BBCAC-1C4E-4C9E-96CE-298BD61C2F2A}"/>
</file>

<file path=customXml/itemProps3.xml><?xml version="1.0" encoding="utf-8"?>
<ds:datastoreItem xmlns:ds="http://schemas.openxmlformats.org/officeDocument/2006/customXml" ds:itemID="{1A6A287C-AAD4-40A3-BDAE-F664052E9615}"/>
</file>

<file path=docProps/app.xml><?xml version="1.0" encoding="utf-8"?>
<Properties xmlns="http://schemas.openxmlformats.org/officeDocument/2006/extended-properties" xmlns:vt="http://schemas.openxmlformats.org/officeDocument/2006/docPropsVTypes">
  <TotalTime>24</TotalTime>
  <Words>6288</Words>
  <Application>Microsoft Macintosh PowerPoint</Application>
  <PresentationFormat>On-screen Show (16:9)</PresentationFormat>
  <Paragraphs>620</Paragraphs>
  <Slides>30</Slides>
  <Notes>30</Notes>
  <HiddenSlides>0</HiddenSlides>
  <MMClips>0</MMClips>
  <ScaleCrop>false</ScaleCrop>
  <HeadingPairs>
    <vt:vector size="4" baseType="variant">
      <vt:variant>
        <vt:lpstr>Theme</vt:lpstr>
      </vt:variant>
      <vt:variant>
        <vt:i4>3</vt:i4>
      </vt:variant>
      <vt:variant>
        <vt:lpstr>Slide Titles</vt:lpstr>
      </vt:variant>
      <vt:variant>
        <vt:i4>30</vt:i4>
      </vt:variant>
    </vt:vector>
  </HeadingPairs>
  <TitlesOfParts>
    <vt:vector size="33" baseType="lpstr">
      <vt:lpstr>Office Theme</vt:lpstr>
      <vt:lpstr>Office Theme</vt:lpstr>
      <vt:lpstr>Simple Light</vt:lpstr>
      <vt:lpstr>Grade 2: Module 4: Part 2: Cycle 24: Lesson 117 Teacher slide, before teaching.</vt:lpstr>
      <vt:lpstr>Grade 2: Module 4: Part 2: Cycle 24: Lesson 117 Teacher slide, before teaching.</vt:lpstr>
      <vt:lpstr>Grade 2: Module 4: Part 2: Cycle 24: Lesson 117 Teacher slide, before teaching.</vt:lpstr>
      <vt:lpstr>PowerPoint Presentation</vt:lpstr>
      <vt:lpstr>Transition Song</vt:lpstr>
      <vt:lpstr>Opening Learning Targets</vt:lpstr>
      <vt:lpstr>PowerPoint Presentation</vt:lpstr>
      <vt:lpstr>PowerPoint Presentation</vt:lpstr>
      <vt:lpstr>PowerPoint Presentation</vt:lpstr>
      <vt:lpstr>PowerPoint Presentation</vt:lpstr>
      <vt:lpstr>Comprehension Conversation</vt:lpstr>
      <vt:lpstr>Vocabulary and Language</vt:lpstr>
      <vt:lpstr>PowerPoint Presentation</vt:lpstr>
      <vt:lpstr>Transition Song</vt:lpstr>
      <vt:lpstr>Work Time Learning Targets</vt:lpstr>
      <vt:lpstr>Snap or Trap</vt:lpstr>
      <vt:lpstr>PowerPoint Presentation</vt:lpstr>
      <vt:lpstr>Transition Song</vt:lpstr>
      <vt:lpstr>Work Time Learning Targets</vt:lpstr>
      <vt:lpstr>Partner Search and Read</vt:lpstr>
      <vt:lpstr>Partner Search and Read</vt:lpstr>
      <vt:lpstr>Partner Search and Read</vt:lpstr>
      <vt:lpstr>Partner Search and Read</vt:lpstr>
      <vt:lpstr>Partner Search and Read</vt:lpstr>
      <vt:lpstr>Reflection Time </vt:lpstr>
      <vt:lpstr>Transition Song</vt:lpstr>
      <vt:lpstr>Independent Work Time Learning Targets</vt:lpstr>
      <vt:lpstr>PowerPoint Presentation</vt:lpstr>
      <vt:lpstr>PowerPoint Presentation</vt:lpstr>
      <vt:lpstr>Reader’s Toolbox:  Use what you know!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4: Part 2: Cycle 24: Lesson 117 Teacher slide, before teaching.</dc:title>
  <dc:creator>nbravo</dc:creator>
  <cp:lastModifiedBy>Alexander Specht</cp:lastModifiedBy>
  <cp:revision>12</cp:revision>
  <dcterms:modified xsi:type="dcterms:W3CDTF">2019-01-08T21:57:37Z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