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3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8F6C00-BFCA-5AE0-8548-45240FEA4EFB}" v="1" dt="2019-03-25T18:47:32.972"/>
  </p1510:revLst>
</p1510:revInfo>
</file>

<file path=ppt/tableStyles.xml><?xml version="1.0" encoding="utf-8"?>
<a:tblStyleLst xmlns:a="http://schemas.openxmlformats.org/drawingml/2006/main" def="{8681AE87-A93C-4743-B9AC-9912CB72D1DB}">
  <a:tblStyle styleId="{8681AE87-A93C-4743-B9AC-9912CB72D1D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E1D421A-624A-4F3B-A027-4890869B3DC6}"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7.fntdata"/><Relationship Id="rId21" Type="http://schemas.openxmlformats.org/officeDocument/2006/relationships/slide" Target="slides/slide16.xml"/><Relationship Id="rId34" Type="http://schemas.openxmlformats.org/officeDocument/2006/relationships/font" Target="fonts/font2.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4.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1.fntdata"/><Relationship Id="rId38" Type="http://schemas.openxmlformats.org/officeDocument/2006/relationships/font" Target="fonts/font6.fntdata"/><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Gonzalez" userId="S::beth.gonzalez@detroitk12.org::39b51478-1351-4daf-8bdf-532cd042f336" providerId="AD" clId="Web-{058F6C00-BFCA-5AE0-8548-45240FEA4EFB}"/>
    <pc:docChg chg="modSld">
      <pc:chgData name="Beth Gonzalez" userId="S::beth.gonzalez@detroitk12.org::39b51478-1351-4daf-8bdf-532cd042f336" providerId="AD" clId="Web-{058F6C00-BFCA-5AE0-8548-45240FEA4EFB}" dt="2019-03-25T18:47:32.972" v="0" actId="20577"/>
      <pc:docMkLst>
        <pc:docMk/>
      </pc:docMkLst>
      <pc:sldChg chg="modSp">
        <pc:chgData name="Beth Gonzalez" userId="S::beth.gonzalez@detroitk12.org::39b51478-1351-4daf-8bdf-532cd042f336" providerId="AD" clId="Web-{058F6C00-BFCA-5AE0-8548-45240FEA4EFB}" dt="2019-03-25T18:47:32.972" v="0" actId="20577"/>
        <pc:sldMkLst>
          <pc:docMk/>
          <pc:sldMk cId="3156998284" sldId="281"/>
        </pc:sldMkLst>
        <pc:spChg chg="mod">
          <ac:chgData name="Beth Gonzalez" userId="S::beth.gonzalez@detroitk12.org::39b51478-1351-4daf-8bdf-532cd042f336" providerId="AD" clId="Web-{058F6C00-BFCA-5AE0-8548-45240FEA4EFB}" dt="2019-03-25T18:47:32.972" v="0" actId="20577"/>
          <ac:spMkLst>
            <pc:docMk/>
            <pc:sldMk cId="3156998284" sldId="281"/>
            <ac:spMk id="2" creationId="{856A6565-367B-4F38-925A-8A7974A3BABF}"/>
          </ac:spMkLst>
        </pc:spChg>
      </pc:sldChg>
    </pc:docChg>
  </pc:docChgLst>
  <pc:docChgLst>
    <pc:chgData name="Jennifer Snapp" userId="S::jennifer.snapp@detroitk12.org::42622253-5fe4-47d2-9c8f-1ef2d995c939" providerId="AD" clId="Web-{8FEBA360-16DD-AFC1-52C4-DDE5D5B2BDBA}"/>
    <pc:docChg chg="modSld">
      <pc:chgData name="Jennifer Snapp" userId="S::jennifer.snapp@detroitk12.org::42622253-5fe4-47d2-9c8f-1ef2d995c939" providerId="AD" clId="Web-{8FEBA360-16DD-AFC1-52C4-DDE5D5B2BDBA}" dt="2019-03-25T19:19:31.441" v="6" actId="20577"/>
      <pc:docMkLst>
        <pc:docMk/>
      </pc:docMkLst>
      <pc:sldChg chg="modSp">
        <pc:chgData name="Jennifer Snapp" userId="S::jennifer.snapp@detroitk12.org::42622253-5fe4-47d2-9c8f-1ef2d995c939" providerId="AD" clId="Web-{8FEBA360-16DD-AFC1-52C4-DDE5D5B2BDBA}" dt="2019-03-25T18:47:01.136" v="0" actId="1076"/>
        <pc:sldMkLst>
          <pc:docMk/>
          <pc:sldMk cId="0" sldId="278"/>
        </pc:sldMkLst>
        <pc:spChg chg="mod">
          <ac:chgData name="Jennifer Snapp" userId="S::jennifer.snapp@detroitk12.org::42622253-5fe4-47d2-9c8f-1ef2d995c939" providerId="AD" clId="Web-{8FEBA360-16DD-AFC1-52C4-DDE5D5B2BDBA}" dt="2019-03-25T18:47:01.136" v="0" actId="1076"/>
          <ac:spMkLst>
            <pc:docMk/>
            <pc:sldMk cId="0" sldId="278"/>
            <ac:spMk id="324" creationId="{00000000-0000-0000-0000-000000000000}"/>
          </ac:spMkLst>
        </pc:spChg>
      </pc:sldChg>
      <pc:sldChg chg="modSp">
        <pc:chgData name="Jennifer Snapp" userId="S::jennifer.snapp@detroitk12.org::42622253-5fe4-47d2-9c8f-1ef2d995c939" providerId="AD" clId="Web-{8FEBA360-16DD-AFC1-52C4-DDE5D5B2BDBA}" dt="2019-03-25T19:19:31.441" v="6" actId="20577"/>
        <pc:sldMkLst>
          <pc:docMk/>
          <pc:sldMk cId="3156998284" sldId="281"/>
        </pc:sldMkLst>
        <pc:spChg chg="mod">
          <ac:chgData name="Jennifer Snapp" userId="S::jennifer.snapp@detroitk12.org::42622253-5fe4-47d2-9c8f-1ef2d995c939" providerId="AD" clId="Web-{8FEBA360-16DD-AFC1-52C4-DDE5D5B2BDBA}" dt="2019-03-25T19:19:31.441" v="6" actId="20577"/>
          <ac:spMkLst>
            <pc:docMk/>
            <pc:sldMk cId="3156998284" sldId="281"/>
            <ac:spMk id="2" creationId="{856A6565-367B-4F38-925A-8A7974A3BABF}"/>
          </ac:spMkLst>
        </pc:spChg>
      </pc:sldChg>
    </pc:docChg>
  </pc:docChgLst>
  <pc:docChgLst>
    <pc:chgData name="Jennifer Snapp" userId="S::jennifer.snapp@detroitk12.org::42622253-5fe4-47d2-9c8f-1ef2d995c939" providerId="AD" clId="Web-{D460FD3F-7E0E-A538-E69E-0AE56291E817}"/>
    <pc:docChg chg="modSld">
      <pc:chgData name="Jennifer Snapp" userId="S::jennifer.snapp@detroitk12.org::42622253-5fe4-47d2-9c8f-1ef2d995c939" providerId="AD" clId="Web-{D460FD3F-7E0E-A538-E69E-0AE56291E817}" dt="2019-03-25T09:18:14.417" v="76" actId="14100"/>
      <pc:docMkLst>
        <pc:docMk/>
      </pc:docMkLst>
      <pc:sldChg chg="modSp">
        <pc:chgData name="Jennifer Snapp" userId="S::jennifer.snapp@detroitk12.org::42622253-5fe4-47d2-9c8f-1ef2d995c939" providerId="AD" clId="Web-{D460FD3F-7E0E-A538-E69E-0AE56291E817}" dt="2019-03-25T09:18:14.417" v="76" actId="14100"/>
        <pc:sldMkLst>
          <pc:docMk/>
          <pc:sldMk cId="3156998284" sldId="281"/>
        </pc:sldMkLst>
        <pc:spChg chg="mod">
          <ac:chgData name="Jennifer Snapp" userId="S::jennifer.snapp@detroitk12.org::42622253-5fe4-47d2-9c8f-1ef2d995c939" providerId="AD" clId="Web-{D460FD3F-7E0E-A538-E69E-0AE56291E817}" dt="2019-03-25T09:18:14.417" v="76" actId="14100"/>
          <ac:spMkLst>
            <pc:docMk/>
            <pc:sldMk cId="3156998284" sldId="281"/>
            <ac:spMk id="2" creationId="{856A6565-367B-4F38-925A-8A7974A3BABF}"/>
          </ac:spMkLst>
        </pc:spChg>
      </pc:sldChg>
    </pc:docChg>
  </pc:docChgLst>
  <pc:docChgLst>
    <pc:chgData name="Jennifer Snapp" userId="S::jennifer.snapp@detroitk12.org::42622253-5fe4-47d2-9c8f-1ef2d995c939" providerId="AD" clId="Web-{5E917435-227C-0A63-8FE6-9FD726C60977}"/>
    <pc:docChg chg="addSld">
      <pc:chgData name="Jennifer Snapp" userId="S::jennifer.snapp@detroitk12.org::42622253-5fe4-47d2-9c8f-1ef2d995c939" providerId="AD" clId="Web-{5E917435-227C-0A63-8FE6-9FD726C60977}" dt="2019-03-25T08:59:52.287" v="0"/>
      <pc:docMkLst>
        <pc:docMk/>
      </pc:docMkLst>
      <pc:sldChg chg="new">
        <pc:chgData name="Jennifer Snapp" userId="S::jennifer.snapp@detroitk12.org::42622253-5fe4-47d2-9c8f-1ef2d995c939" providerId="AD" clId="Web-{5E917435-227C-0A63-8FE6-9FD726C60977}" dt="2019-03-25T08:59:52.287" v="0"/>
        <pc:sldMkLst>
          <pc:docMk/>
          <pc:sldMk cId="3156998284" sldId="28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4975828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67481bc12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67481bc12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8051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67481bc12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5-8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 Distinguishing Narrative from Summary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Venn diagrams give students a visual of how summary and narrative writing is similar and different.</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Reread the Covey fight from </a:t>
            </a:r>
            <a:r>
              <a:rPr lang="en" sz="1200" b="0" i="1">
                <a:solidFill>
                  <a:schemeClr val="dk1"/>
                </a:solidFill>
                <a:latin typeface="Calibri"/>
                <a:ea typeface="Calibri"/>
                <a:cs typeface="Calibri"/>
                <a:sym typeface="Calibri"/>
              </a:rPr>
              <a:t>Frederick Douglass: The Last Day of Slavery</a:t>
            </a:r>
            <a:r>
              <a:rPr lang="en" sz="1200" b="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which begins on page 13 with the sentence, </a:t>
            </a:r>
            <a:r>
              <a:rPr lang="en" sz="1200" i="1">
                <a:solidFill>
                  <a:schemeClr val="dk1"/>
                </a:solidFill>
                <a:latin typeface="Calibri"/>
                <a:ea typeface="Calibri"/>
                <a:cs typeface="Calibri"/>
                <a:sym typeface="Calibri"/>
              </a:rPr>
              <a:t>“When Frederick was seventeen …”</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Generate a list of similarities and differences between the summary version of the story and the narrative version on a Venn Diagram.  This can be done on the board or on a piece of chart paper.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Guide students to talk about craft and not just events in the story by asking probing questions like: “</a:t>
            </a:r>
            <a:r>
              <a:rPr lang="en" sz="1200" i="1">
                <a:solidFill>
                  <a:schemeClr val="dk1"/>
                </a:solidFill>
                <a:latin typeface="Calibri"/>
                <a:ea typeface="Calibri"/>
                <a:cs typeface="Calibri"/>
                <a:sym typeface="Calibri"/>
              </a:rPr>
              <a:t>What details did the author choose to include that you wouldn’t include if you were summarizing the story?”</a:t>
            </a:r>
            <a:endParaRPr sz="1200" i="1">
              <a:solidFill>
                <a:schemeClr val="dk1"/>
              </a:solidFill>
              <a:latin typeface="Calibri"/>
              <a:ea typeface="Calibri"/>
              <a:cs typeface="Calibri"/>
              <a:sym typeface="Calibri"/>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identify details that were not included in the summary.  For example, the description of the fight between Covey and Douglass and the interaction between the old man and Douglass.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will benefit from pre-filled diagrams issued to them after the activity.</a:t>
            </a:r>
            <a:endParaRPr sz="1200">
              <a:solidFill>
                <a:schemeClr val="dk1"/>
              </a:solidFill>
              <a:latin typeface="Calibri"/>
              <a:ea typeface="Calibri"/>
              <a:cs typeface="Calibri"/>
              <a:sym typeface="Calibri"/>
            </a:endParaRPr>
          </a:p>
        </p:txBody>
      </p:sp>
      <p:sp>
        <p:nvSpPr>
          <p:cNvPr id="204" name="Google Shape;204;g467481bc12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555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67481bc12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5-8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3 of 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 Distinguishing Narrative from Summary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Pointing out the distinct ways narrative writing is different will help students when they begin to brainstorm their own books.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See the book </a:t>
            </a:r>
            <a:r>
              <a:rPr lang="en" sz="1200" i="1">
                <a:solidFill>
                  <a:schemeClr val="dk1"/>
                </a:solidFill>
                <a:latin typeface="Calibri"/>
                <a:ea typeface="Calibri"/>
                <a:cs typeface="Calibri"/>
                <a:sym typeface="Calibri"/>
              </a:rPr>
              <a:t>After The End  </a:t>
            </a:r>
            <a:r>
              <a:rPr lang="en" sz="1200">
                <a:solidFill>
                  <a:schemeClr val="dk1"/>
                </a:solidFill>
                <a:latin typeface="Calibri"/>
                <a:ea typeface="Calibri"/>
                <a:cs typeface="Calibri"/>
                <a:sym typeface="Calibri"/>
              </a:rPr>
              <a:t>by</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Barry Lane for more information about zooming in on an event.</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How a Narrative Is Different from a Summary Reference Sheet</a:t>
            </a:r>
            <a:r>
              <a:rPr lang="en" sz="1200">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Direct students’ attention to the third column.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note that in the third column, we can see a summary has all the elements of the narrative arc.</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Give examples of each item on the narrative side of the reference sheet. See the first column for some suggested examples. Feel free to point out more examples from </a:t>
            </a:r>
            <a:r>
              <a:rPr lang="en" sz="1200" i="1">
                <a:solidFill>
                  <a:schemeClr val="dk1"/>
                </a:solidFill>
                <a:latin typeface="Calibri"/>
                <a:ea typeface="Calibri"/>
                <a:cs typeface="Calibri"/>
                <a:sym typeface="Calibri"/>
              </a:rPr>
              <a:t>The Last Day of Slavery</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to students, “</a:t>
            </a:r>
            <a:r>
              <a:rPr lang="en" sz="1200" i="1">
                <a:solidFill>
                  <a:schemeClr val="dk1"/>
                </a:solidFill>
                <a:latin typeface="Calibri"/>
                <a:ea typeface="Calibri"/>
                <a:cs typeface="Calibri"/>
                <a:sym typeface="Calibri"/>
              </a:rPr>
              <a:t>For example, on page 17, the author didn’t tell us many details about how Frederick ran away. Did he climb a fence? Did dogs bark at him? Did he hide in the barn all day? Instead, the author quickly moves the action to a more important moment—the night in the woods when Frederick feels trapped. This is called pacing—or the speed at which a story moves.”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a narrative writer needs to pay close attention to pacing—when the action should move forward and when it should linger on what a character is feeling or thinking. Students should think of it as watching a movie versus looking at a picture.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an understanding by circulating and monitoring as you are talking.</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13" name="Google Shape;213;g467481bc12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5773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67612462c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5-8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4 of 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 Distinguishing Narrative from Summary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Pointing out the distinct ways narrative writing is different will help students when they begin to brainstorm their own books.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See the book </a:t>
            </a:r>
            <a:r>
              <a:rPr lang="en" sz="1200" i="1">
                <a:solidFill>
                  <a:schemeClr val="dk1"/>
                </a:solidFill>
                <a:latin typeface="Calibri"/>
                <a:ea typeface="Calibri"/>
                <a:cs typeface="Calibri"/>
                <a:sym typeface="Calibri"/>
              </a:rPr>
              <a:t>After The End </a:t>
            </a:r>
            <a:r>
              <a:rPr lang="en" sz="1200">
                <a:solidFill>
                  <a:schemeClr val="dk1"/>
                </a:solidFill>
                <a:latin typeface="Calibri"/>
                <a:ea typeface="Calibri"/>
                <a:cs typeface="Calibri"/>
                <a:sym typeface="Calibri"/>
              </a:rPr>
              <a:t>by</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Barry Lane for more information about zooming in on an event.</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latin typeface="Calibri"/>
                <a:ea typeface="Calibri"/>
                <a:cs typeface="Calibri"/>
                <a:sym typeface="Calibri"/>
              </a:rPr>
              <a:t>Read the slide.</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latin typeface="Calibri"/>
                <a:ea typeface="Calibri"/>
                <a:cs typeface="Calibri"/>
                <a:sym typeface="Calibri"/>
              </a:rPr>
              <a:t>Point out that on page 17 there is a thought-shot because it is important for us to understand how Frederick is feeling because that will help the reader understand how he has the strength to fight Covey. It’s not important to know how he ran away. Point out that in the book they are reading—which is a narrative—Douglass made the same types of decisions. He doesn’t zoom in on every episode of his life, or every detail of every story. The students, as authors, will also need to decide where to zoom in as they retell an episode.</a:t>
            </a:r>
            <a:endParaRPr sz="120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an understanding by circulating and monitoring as you are talking.</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22" name="Google Shape;222;g467612462c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5960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67481bc12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18-</a:t>
            </a:r>
            <a:r>
              <a:rPr lang="en" sz="1200" b="1">
                <a:solidFill>
                  <a:schemeClr val="dk1"/>
                </a:solidFill>
                <a:latin typeface="Calibri"/>
                <a:ea typeface="Calibri"/>
                <a:cs typeface="Calibri"/>
                <a:sym typeface="Calibri"/>
              </a:rPr>
              <a:t>20 minutes (this slide, 5-8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5 of 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 Distinguishing Narrative from Summary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Giving students the chance to talk to a partner gives them the chance to verbalize their understanding.</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latin typeface="Calibri"/>
                <a:ea typeface="Calibri"/>
                <a:cs typeface="Calibri"/>
                <a:sym typeface="Calibri"/>
              </a:rPr>
              <a:t>Ask students to turn and talk:  </a:t>
            </a:r>
            <a:r>
              <a:rPr lang="en" sz="1200" i="1">
                <a:latin typeface="Calibri"/>
                <a:ea typeface="Calibri"/>
                <a:cs typeface="Calibri"/>
                <a:sym typeface="Calibri"/>
              </a:rPr>
              <a:t>“Why does an author zoom in on some parts of a story and others not at all?”</a:t>
            </a:r>
            <a:endParaRPr sz="1200" i="1">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a:latin typeface="Calibri"/>
                <a:ea typeface="Calibri"/>
                <a:cs typeface="Calibri"/>
                <a:sym typeface="Calibri"/>
              </a:rPr>
              <a:t>Ask for a pair to share.</a:t>
            </a:r>
            <a:endParaRPr sz="120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latin typeface="Calibri"/>
                <a:ea typeface="Calibri"/>
                <a:cs typeface="Calibri"/>
                <a:sym typeface="Calibri"/>
              </a:rPr>
              <a:t>Ask students to turn and talk:</a:t>
            </a:r>
            <a:r>
              <a:rPr lang="en" sz="1200" i="1">
                <a:latin typeface="Calibri"/>
                <a:ea typeface="Calibri"/>
                <a:cs typeface="Calibri"/>
                <a:sym typeface="Calibri"/>
              </a:rPr>
              <a:t>  “How does an author zoom in on an event in the story?”</a:t>
            </a:r>
            <a:r>
              <a:rPr lang="en" sz="1200">
                <a:latin typeface="Calibri"/>
                <a:ea typeface="Calibri"/>
                <a:cs typeface="Calibri"/>
                <a:sym typeface="Calibri"/>
              </a:rPr>
              <a:t>  </a:t>
            </a:r>
            <a:endParaRPr sz="120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a:latin typeface="Calibri"/>
                <a:ea typeface="Calibri"/>
                <a:cs typeface="Calibri"/>
                <a:sym typeface="Calibri"/>
              </a:rPr>
              <a:t>Ask for a pair to share.</a:t>
            </a:r>
            <a:endParaRPr sz="120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a:solidFill>
                  <a:schemeClr val="dk1"/>
                </a:solidFill>
                <a:latin typeface="Calibri"/>
                <a:ea typeface="Calibri"/>
                <a:cs typeface="Calibri"/>
                <a:sym typeface="Calibri"/>
              </a:rPr>
              <a:t>For question 1, listen for them to name both </a:t>
            </a:r>
            <a:r>
              <a:rPr lang="en" sz="1200" b="0">
                <a:solidFill>
                  <a:schemeClr val="dk1"/>
                </a:solidFill>
                <a:latin typeface="Calibri"/>
                <a:ea typeface="Calibri"/>
                <a:cs typeface="Calibri"/>
                <a:sym typeface="Calibri"/>
              </a:rPr>
              <a:t>logistical reasons (e.g., “it would make the story too long”) and stylistic reasons (e.g.,  “it makes the story more interesting,” or “it emphasizes the most important parts and helps the reader understand the overall meaning”).</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For question 2, listen for them to say things like: “by adding sensory details,” or “by adding more about the character’s thoughts.” </a:t>
            </a: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31" name="Google Shape;231;g467481bc12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743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67481bc12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8-</a:t>
            </a:r>
            <a:r>
              <a:rPr lang="en" sz="1200" b="1">
                <a:solidFill>
                  <a:schemeClr val="dk1"/>
                </a:solidFill>
                <a:latin typeface="Calibri"/>
                <a:ea typeface="Calibri"/>
                <a:cs typeface="Calibri"/>
                <a:sym typeface="Calibri"/>
              </a:rPr>
              <a:t>10 minutes </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B. Introducing the Narrative Writer’s Toolbox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 anchor chart gives students a resource to refer to throughout the unit.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creating the chart on the board and transferring to a chart later combining the work of all sections you teach.</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teacher may have to define flashback and symbolism as they are constructing the chart.</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you would like to capture their thinking about how an author zooms in on a particular part of the story on an anchor chart. Post a piece </a:t>
            </a:r>
            <a:r>
              <a:rPr lang="en" sz="1200" b="0">
                <a:solidFill>
                  <a:schemeClr val="dk1"/>
                </a:solidFill>
                <a:latin typeface="Calibri"/>
                <a:ea typeface="Calibri"/>
                <a:cs typeface="Calibri"/>
                <a:sym typeface="Calibri"/>
              </a:rPr>
              <a:t>of chart paper, on </a:t>
            </a:r>
            <a:r>
              <a:rPr lang="en" sz="1200">
                <a:solidFill>
                  <a:schemeClr val="dk1"/>
                </a:solidFill>
                <a:latin typeface="Calibri"/>
                <a:ea typeface="Calibri"/>
                <a:cs typeface="Calibri"/>
                <a:sym typeface="Calibri"/>
              </a:rPr>
              <a:t>which you and the class will co-create the </a:t>
            </a:r>
            <a:r>
              <a:rPr lang="en" sz="1200" b="1">
                <a:solidFill>
                  <a:schemeClr val="dk1"/>
                </a:solidFill>
                <a:latin typeface="Calibri"/>
                <a:ea typeface="Calibri"/>
                <a:cs typeface="Calibri"/>
                <a:sym typeface="Calibri"/>
              </a:rPr>
              <a:t>Narrative Writer’s Toolbox anchor chart</a:t>
            </a:r>
            <a:r>
              <a:rPr lang="en" sz="1200">
                <a:solidFill>
                  <a:schemeClr val="dk1"/>
                </a:solidFill>
                <a:latin typeface="Calibri"/>
                <a:ea typeface="Calibri"/>
                <a:cs typeface="Calibri"/>
                <a:sym typeface="Calibri"/>
              </a:rPr>
              <a:t>. Remind students that they worked </a:t>
            </a:r>
            <a:r>
              <a:rPr lang="en" sz="1200" b="0">
                <a:solidFill>
                  <a:schemeClr val="dk1"/>
                </a:solidFill>
                <a:latin typeface="Calibri"/>
                <a:ea typeface="Calibri"/>
                <a:cs typeface="Calibri"/>
                <a:sym typeface="Calibri"/>
              </a:rPr>
              <a:t>with the Poet’s Toolbox </a:t>
            </a:r>
            <a:r>
              <a:rPr lang="en" sz="1200">
                <a:solidFill>
                  <a:schemeClr val="dk1"/>
                </a:solidFill>
                <a:latin typeface="Calibri"/>
                <a:ea typeface="Calibri"/>
                <a:cs typeface="Calibri"/>
                <a:sym typeface="Calibri"/>
              </a:rPr>
              <a:t>in Unit 1, and this will be similar in some ways.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 this anchor chart they are going to list the tools a narrative writer uses to craft his or her story. There will be some crossover, of course. Both storytellers and poets are using language to give their work power and have an effect on their reader. These tools help to create meaning, emotions, or beauty wherever they are used.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Co-construct the chart with the students—see </a:t>
            </a:r>
            <a:r>
              <a:rPr lang="en" sz="1200" b="1">
                <a:solidFill>
                  <a:schemeClr val="dk1"/>
                </a:solidFill>
                <a:latin typeface="Calibri"/>
                <a:ea typeface="Calibri"/>
                <a:cs typeface="Calibri"/>
                <a:sym typeface="Calibri"/>
              </a:rPr>
              <a:t>Narrative Writer’s Toolbox anchor chart</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for teacher reference)</a:t>
            </a:r>
            <a:r>
              <a:rPr lang="en" sz="1200">
                <a:solidFill>
                  <a:schemeClr val="dk1"/>
                </a:solidFill>
                <a:latin typeface="Calibri"/>
                <a:ea typeface="Calibri"/>
                <a:cs typeface="Calibri"/>
                <a:sym typeface="Calibri"/>
              </a:rPr>
              <a:t>. Prompt students to use the </a:t>
            </a:r>
            <a:r>
              <a:rPr lang="en" sz="1200" b="1">
                <a:solidFill>
                  <a:schemeClr val="dk1"/>
                </a:solidFill>
                <a:latin typeface="Calibri"/>
                <a:ea typeface="Calibri"/>
                <a:cs typeface="Calibri"/>
                <a:sym typeface="Calibri"/>
              </a:rPr>
              <a:t>How a Narrative Is Different from a Summary Reference Sheet</a:t>
            </a:r>
            <a:r>
              <a:rPr lang="en" sz="1200">
                <a:solidFill>
                  <a:schemeClr val="dk1"/>
                </a:solidFill>
                <a:latin typeface="Calibri"/>
                <a:ea typeface="Calibri"/>
                <a:cs typeface="Calibri"/>
                <a:sym typeface="Calibri"/>
              </a:rPr>
              <a:t> to find some tools.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the example on page 17</a:t>
            </a:r>
            <a:r>
              <a:rPr lang="en" sz="1200" i="0">
                <a:solidFill>
                  <a:schemeClr val="dk1"/>
                </a:solidFill>
                <a:latin typeface="Calibri"/>
                <a:ea typeface="Calibri"/>
                <a:cs typeface="Calibri"/>
                <a:sym typeface="Calibri"/>
              </a:rPr>
              <a:t>, “Lying in the dark of the woods, he wished he were an animal himself: a creature with fur and claws to protect himself.” This is a common tool—figurative language. The author is making a metaphor not to be entertaining, but because he wants to tell you something specific about what he is thinking now, which relates to something that will happen later in the story. He is scared and wishes he could protect himself. This is important because later in the story he does protect himself by fighting back.</a:t>
            </a:r>
            <a:endParaRPr sz="1200" i="0">
              <a:solidFill>
                <a:schemeClr val="dk1"/>
              </a:solidFill>
              <a:latin typeface="Calibri"/>
              <a:ea typeface="Calibri"/>
              <a:cs typeface="Calibri"/>
              <a:sym typeface="Calibri"/>
            </a:endParaRPr>
          </a:p>
          <a:p>
            <a:pPr marL="0" lvl="0" indent="0" algn="l" rtl="0">
              <a:spcBef>
                <a:spcPts val="0"/>
              </a:spcBef>
              <a:spcAft>
                <a:spcPts val="0"/>
              </a:spcAft>
              <a:buNone/>
            </a:pPr>
            <a:endParaRPr sz="1200" i="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Listen for:</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b="1">
                <a:solidFill>
                  <a:schemeClr val="dk1"/>
                </a:solidFill>
                <a:latin typeface="Calibri"/>
                <a:ea typeface="Calibri"/>
                <a:cs typeface="Calibri"/>
                <a:sym typeface="Calibri"/>
              </a:rPr>
              <a:t>Tool</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Possible function </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Sensory details				</a:t>
            </a:r>
            <a:r>
              <a:rPr lang="en-US" sz="1200">
                <a:solidFill>
                  <a:schemeClr val="dk1"/>
                </a:solidFill>
                <a:latin typeface="Calibri"/>
                <a:ea typeface="Calibri"/>
                <a:cs typeface="Calibri"/>
                <a:sym typeface="Calibri"/>
              </a:rPr>
              <a:t>                     </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Establish setting or develop actions</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Show-not-tell details				Establish setting or develop actions</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Strong verbs					Develop plot or character</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Dialogue					Develop plot or character</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Figurative language (especially symbolism)	</a:t>
            </a:r>
            <a:r>
              <a:rPr lang="en-US" sz="120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Establish setting, develop character or reinforce theme</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Precise adjectives				</a:t>
            </a:r>
            <a:r>
              <a:rPr lang="en-US" sz="1200">
                <a:solidFill>
                  <a:schemeClr val="dk1"/>
                </a:solidFill>
                <a:latin typeface="Calibri"/>
                <a:ea typeface="Calibri"/>
                <a:cs typeface="Calibri"/>
                <a:sym typeface="Calibri"/>
              </a:rPr>
              <a:t>                     </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Establish setting, develop character or reinforce theme</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Logical organization (including flashbacks)	</a:t>
            </a:r>
            <a:r>
              <a:rPr lang="en-US" sz="120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Develop plot</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Transitional words				</a:t>
            </a:r>
            <a:r>
              <a:rPr lang="en-US" sz="120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Develop plot</a:t>
            </a:r>
            <a:endParaRPr sz="12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 sz="1200">
                <a:solidFill>
                  <a:schemeClr val="dk1"/>
                </a:solidFill>
                <a:latin typeface="Calibri"/>
                <a:ea typeface="Calibri"/>
                <a:cs typeface="Calibri"/>
                <a:sym typeface="Calibri"/>
              </a:rPr>
              <a:t>Vivid word choice				</a:t>
            </a:r>
            <a:r>
              <a:rPr lang="en-US" sz="120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Establish setting, develop plot or character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teacher may want to model one of the tools to get the students started.</a:t>
            </a:r>
            <a:endParaRPr sz="1200">
              <a:solidFill>
                <a:schemeClr val="dk1"/>
              </a:solidFill>
              <a:latin typeface="Calibri"/>
              <a:ea typeface="Calibri"/>
              <a:cs typeface="Calibri"/>
              <a:sym typeface="Calibri"/>
            </a:endParaRPr>
          </a:p>
        </p:txBody>
      </p:sp>
      <p:sp>
        <p:nvSpPr>
          <p:cNvPr id="240" name="Google Shape;240;g467481bc12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3941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67481bc12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phrases on word strips that students can manipulate.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find it easier to write their ideas on scratch paper before they turn and talk.</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a:t>
            </a:r>
            <a:r>
              <a:rPr lang="en" sz="1200" b="0">
                <a:solidFill>
                  <a:schemeClr val="dk1"/>
                </a:solidFill>
                <a:latin typeface="Calibri"/>
                <a:ea typeface="Calibri"/>
                <a:cs typeface="Calibri"/>
                <a:sym typeface="Calibri"/>
              </a:rPr>
              <a:t>the document camera. </a:t>
            </a:r>
            <a:r>
              <a:rPr lang="en" sz="1200">
                <a:solidFill>
                  <a:schemeClr val="dk1"/>
                </a:solidFill>
                <a:latin typeface="Calibri"/>
                <a:ea typeface="Calibri"/>
                <a:cs typeface="Calibri"/>
                <a:sym typeface="Calibri"/>
              </a:rPr>
              <a:t>Post the </a:t>
            </a:r>
            <a:r>
              <a:rPr lang="en" sz="1200" b="1">
                <a:solidFill>
                  <a:schemeClr val="dk1"/>
                </a:solidFill>
                <a:latin typeface="Calibri"/>
                <a:ea typeface="Calibri"/>
                <a:cs typeface="Calibri"/>
                <a:sym typeface="Calibri"/>
              </a:rPr>
              <a:t>Sentence Practice worksheet</a:t>
            </a:r>
            <a:r>
              <a:rPr lang="en" sz="1200">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Read the first set of phrases, give students a moment to make their decision, and then ask them to turn and talk about their choice.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Using </a:t>
            </a:r>
            <a:r>
              <a:rPr lang="en" sz="1200" b="0">
                <a:solidFill>
                  <a:schemeClr val="dk1"/>
                </a:solidFill>
                <a:latin typeface="Calibri"/>
                <a:ea typeface="Calibri"/>
                <a:cs typeface="Calibri"/>
                <a:sym typeface="Calibri"/>
              </a:rPr>
              <a:t>the equity sticks, cold </a:t>
            </a:r>
            <a:r>
              <a:rPr lang="en" sz="1200">
                <a:solidFill>
                  <a:schemeClr val="dk1"/>
                </a:solidFill>
                <a:latin typeface="Calibri"/>
                <a:ea typeface="Calibri"/>
                <a:cs typeface="Calibri"/>
                <a:sym typeface="Calibri"/>
              </a:rPr>
              <a:t>call on a student. Ask the student to explain his or her choice.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choose “a</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the explanation of the correct choice to make sure the students are understanding.</a:t>
            </a:r>
            <a:endParaRPr sz="1200">
              <a:solidFill>
                <a:schemeClr val="dk1"/>
              </a:solidFill>
              <a:latin typeface="Calibri"/>
              <a:ea typeface="Calibri"/>
              <a:cs typeface="Calibri"/>
              <a:sym typeface="Calibri"/>
            </a:endParaRPr>
          </a:p>
        </p:txBody>
      </p:sp>
      <p:sp>
        <p:nvSpPr>
          <p:cNvPr id="249" name="Google Shape;249;g467481bc12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2125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67481bc12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phrases on word strips that students can manipulate.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find it easier to write their ideas on scratch paper before they turn and talk.</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first set of phrases, give students a moment to make their decision, and then ask them to turn and talk about their choice.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Using </a:t>
            </a:r>
            <a:r>
              <a:rPr lang="en" sz="1200" b="0">
                <a:solidFill>
                  <a:schemeClr val="dk1"/>
                </a:solidFill>
                <a:latin typeface="Calibri"/>
                <a:ea typeface="Calibri"/>
                <a:cs typeface="Calibri"/>
                <a:sym typeface="Calibri"/>
              </a:rPr>
              <a:t>the equity sticks, cold call on a student. Ask the student to explain his or her choice.</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Read the second set of phrases, give students a moment to make their decision, and then ask them to turn and talk about their choice.</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Using the equity sticks, cold </a:t>
            </a:r>
            <a:r>
              <a:rPr lang="en" sz="1200">
                <a:solidFill>
                  <a:schemeClr val="dk1"/>
                </a:solidFill>
                <a:latin typeface="Calibri"/>
                <a:ea typeface="Calibri"/>
                <a:cs typeface="Calibri"/>
                <a:sym typeface="Calibri"/>
              </a:rPr>
              <a:t>call on a student. Ask the student to explain his or her choice.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choose, “b</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choose, “a</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the explanation of the correct choice to make sure the students are understanding.</a:t>
            </a:r>
            <a:endParaRPr sz="1200">
              <a:solidFill>
                <a:schemeClr val="dk1"/>
              </a:solidFill>
              <a:latin typeface="Calibri"/>
              <a:ea typeface="Calibri"/>
              <a:cs typeface="Calibri"/>
              <a:sym typeface="Calibri"/>
            </a:endParaRPr>
          </a:p>
        </p:txBody>
      </p:sp>
      <p:sp>
        <p:nvSpPr>
          <p:cNvPr id="259" name="Google Shape;259;g467481bc1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5465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67481bc12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3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phrases on word strips that students can manipulate.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find it easier to write their ideas on scratch paper before they turn and talk.</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first set of phrases, give students a moment to make their decision, and then ask them to turn and talk about their choice.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Using the </a:t>
            </a:r>
            <a:r>
              <a:rPr lang="en" sz="1200" b="0">
                <a:solidFill>
                  <a:schemeClr val="dk1"/>
                </a:solidFill>
                <a:latin typeface="Calibri"/>
                <a:ea typeface="Calibri"/>
                <a:cs typeface="Calibri"/>
                <a:sym typeface="Calibri"/>
              </a:rPr>
              <a:t>equity sticks, cold </a:t>
            </a:r>
            <a:r>
              <a:rPr lang="en" sz="1200">
                <a:solidFill>
                  <a:schemeClr val="dk1"/>
                </a:solidFill>
                <a:latin typeface="Calibri"/>
                <a:ea typeface="Calibri"/>
                <a:cs typeface="Calibri"/>
                <a:sym typeface="Calibri"/>
              </a:rPr>
              <a:t>call on a student. Ask the student to explain his or her choice.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choose, “b</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the explanation of the correct choice to make sure the students are understanding.</a:t>
            </a:r>
            <a:endParaRPr sz="1200">
              <a:solidFill>
                <a:schemeClr val="dk1"/>
              </a:solidFill>
              <a:latin typeface="Calibri"/>
              <a:ea typeface="Calibri"/>
              <a:cs typeface="Calibri"/>
              <a:sym typeface="Calibri"/>
            </a:endParaRPr>
          </a:p>
        </p:txBody>
      </p:sp>
      <p:sp>
        <p:nvSpPr>
          <p:cNvPr id="268" name="Google Shape;268;g467481bc12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7006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67612462c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467612462c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20-25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4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Combining clauses is difficult for students to do</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D</a:t>
            </a:r>
            <a:r>
              <a:rPr lang="en" sz="1200">
                <a:solidFill>
                  <a:schemeClr val="dk1"/>
                </a:solidFill>
                <a:latin typeface="Calibri"/>
                <a:ea typeface="Calibri"/>
                <a:cs typeface="Calibri"/>
                <a:sym typeface="Calibri"/>
              </a:rPr>
              <a:t>efining independent and dependent clauses will help them combine the sentences correctly.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or have students 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 students what questions they have.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960869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67481bc12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5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Modeling how to combine clauses is important for students to see and listen to.</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Model how to do number 5. Say something like: </a:t>
            </a:r>
            <a:r>
              <a:rPr lang="en" sz="1200" i="1">
                <a:solidFill>
                  <a:schemeClr val="dk1"/>
                </a:solidFill>
                <a:latin typeface="Calibri"/>
                <a:ea typeface="Calibri"/>
                <a:cs typeface="Calibri"/>
                <a:sym typeface="Calibri"/>
              </a:rPr>
              <a:t>“First I locate the main clause. Then I ask myself: What noun does the dependent clause modify? Then I put the dependent clause after that noun and separate it with commas. So the sentence would read, ‘The ant, which was carrying a huge leaf, marched along the ground.’ An incorrect way of doing it would be to say, ‘The ant marched along the ground, which was carrying a huge leaf.’ Because the modifier is so far away from the noun, it makes it sound like the ground was carrying the leaf.” </a:t>
            </a:r>
            <a:r>
              <a:rPr lang="en" sz="1200">
                <a:solidFill>
                  <a:schemeClr val="dk1"/>
                </a:solidFill>
                <a:latin typeface="Calibri"/>
                <a:ea typeface="Calibri"/>
                <a:cs typeface="Calibri"/>
                <a:sym typeface="Calibri"/>
              </a:rPr>
              <a:t>(See Unit 2, Lesson 2, where “modify” is introduced.)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a:t>
            </a:r>
            <a:r>
              <a:rPr lang="en" sz="1200" b="0">
                <a:solidFill>
                  <a:schemeClr val="dk1"/>
                </a:solidFill>
                <a:latin typeface="Calibri"/>
                <a:ea typeface="Calibri"/>
                <a:cs typeface="Calibri"/>
                <a:sym typeface="Calibri"/>
              </a:rPr>
              <a:t>“The ant, which was carrying a huge leaf, marched along the ground”</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for the correct sentence.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why the correct sentence is correct and why the incorrect sentences are incorrect.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get confused by writing an incorrect sentence.  Consider having some students only write correct sentences.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3" name="Google Shape;283;g467481bc12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254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this lesson is to introduce the performance task to students of writing a children’s book.  Students will learn the difference between a narrative and a summary. This will make it easier for them to turn their summary of an episode from </a:t>
            </a:r>
            <a:r>
              <a:rPr lang="en" sz="1200" i="1">
                <a:solidFill>
                  <a:schemeClr val="dk1"/>
                </a:solidFill>
                <a:latin typeface="Calibri"/>
                <a:ea typeface="Calibri"/>
                <a:cs typeface="Calibri"/>
                <a:sym typeface="Calibri"/>
              </a:rPr>
              <a:t>Narrative of the Life of Frederick Douglass</a:t>
            </a:r>
            <a:r>
              <a:rPr lang="en" sz="1200">
                <a:solidFill>
                  <a:schemeClr val="dk1"/>
                </a:solidFill>
                <a:latin typeface="Calibri"/>
                <a:ea typeface="Calibri"/>
                <a:cs typeface="Calibri"/>
                <a:sym typeface="Calibri"/>
              </a:rPr>
              <a:t> into an engaging story.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Frederick Douglass:  The Last Day of Slavery </a:t>
            </a:r>
            <a:r>
              <a:rPr lang="en" sz="1200">
                <a:solidFill>
                  <a:schemeClr val="dk1"/>
                </a:solidFill>
                <a:latin typeface="Calibri"/>
                <a:ea typeface="Calibri"/>
                <a:cs typeface="Calibri"/>
                <a:sym typeface="Calibri"/>
              </a:rPr>
              <a:t>serves as the model text for the performance task and is central to this lesson</a:t>
            </a:r>
            <a:r>
              <a:rPr lang="en" sz="1200" i="1">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Familiarize yourself with this text and be able to reference specific examples to illustrate the concepts on the </a:t>
            </a:r>
            <a:r>
              <a:rPr lang="en" sz="1200" b="1">
                <a:solidFill>
                  <a:schemeClr val="dk1"/>
                </a:solidFill>
                <a:latin typeface="Calibri"/>
                <a:ea typeface="Calibri"/>
                <a:cs typeface="Calibri"/>
                <a:sym typeface="Calibri"/>
              </a:rPr>
              <a:t>How a Narrative Is Different from a Summary Reference Sheet</a:t>
            </a:r>
            <a:r>
              <a:rPr lang="en" sz="1200">
                <a:solidFill>
                  <a:schemeClr val="dk1"/>
                </a:solidFill>
                <a:latin typeface="Calibri"/>
                <a:ea typeface="Calibri"/>
                <a:cs typeface="Calibri"/>
                <a:sym typeface="Calibri"/>
              </a:rPr>
              <a:t>. Students must understand that they are not using the tools of a narrative writer (</a:t>
            </a:r>
            <a:r>
              <a:rPr lang="en-US" sz="1200">
                <a:solidFill>
                  <a:schemeClr val="dk1"/>
                </a:solidFill>
                <a:latin typeface="Calibri"/>
                <a:ea typeface="Calibri"/>
                <a:cs typeface="Calibri"/>
                <a:sym typeface="Calibri"/>
              </a:rPr>
              <a:t>e</a:t>
            </a:r>
            <a:r>
              <a:rPr lang="en" sz="1200">
                <a:solidFill>
                  <a:schemeClr val="dk1"/>
                </a:solidFill>
                <a:latin typeface="Calibri"/>
                <a:ea typeface="Calibri"/>
                <a:cs typeface="Calibri"/>
                <a:sym typeface="Calibri"/>
              </a:rPr>
              <a:t>.</a:t>
            </a:r>
            <a:r>
              <a:rPr lang="en-US" sz="1200">
                <a:solidFill>
                  <a:schemeClr val="dk1"/>
                </a:solidFill>
                <a:latin typeface="Calibri"/>
                <a:ea typeface="Calibri"/>
                <a:cs typeface="Calibri"/>
                <a:sym typeface="Calibri"/>
              </a:rPr>
              <a:t>g</a:t>
            </a:r>
            <a:r>
              <a:rPr lang="en" sz="1200">
                <a:solidFill>
                  <a:schemeClr val="dk1"/>
                </a:solidFill>
                <a:latin typeface="Calibri"/>
                <a:ea typeface="Calibri"/>
                <a:cs typeface="Calibri"/>
                <a:sym typeface="Calibri"/>
              </a:rPr>
              <a:t>., sensory details, dialogue, etc.) randomly. Using the tools just for the sake of using them will make their stories unnecessarily long and difficult to write. There are several points in this lesson (and in future lessons) where you will have the opportunity to emphasize that the tools are only to “zoom in” on a few key moments in the story. You may wish to give them a more specific number if you think your students require more specific direction.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Unit 1, students were given the “tools” in the Poet’s Toolbox. In this lesson, they co-create the Narra</a:t>
            </a:r>
            <a:r>
              <a:rPr lang="en" sz="1200" b="1">
                <a:solidFill>
                  <a:schemeClr val="dk1"/>
                </a:solidFill>
                <a:latin typeface="Calibri"/>
                <a:ea typeface="Calibri"/>
                <a:cs typeface="Calibri"/>
                <a:sym typeface="Calibri"/>
              </a:rPr>
              <a:t>tive Writer’s Toolbox anchor chart </a:t>
            </a:r>
            <a:r>
              <a:rPr lang="en" sz="1200">
                <a:solidFill>
                  <a:schemeClr val="dk1"/>
                </a:solidFill>
                <a:latin typeface="Calibri"/>
                <a:ea typeface="Calibri"/>
                <a:cs typeface="Calibri"/>
                <a:sym typeface="Calibri"/>
              </a:rPr>
              <a:t>with you. Create some probing questions ahead of time to help this process.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closes with oral practice of sentence structure to help students prepare for the </a:t>
            </a:r>
            <a:r>
              <a:rPr lang="en" sz="1200" b="1">
                <a:solidFill>
                  <a:schemeClr val="dk1"/>
                </a:solidFill>
                <a:latin typeface="Calibri"/>
                <a:ea typeface="Calibri"/>
                <a:cs typeface="Calibri"/>
                <a:sym typeface="Calibri"/>
              </a:rPr>
              <a:t>Mid-Unit 3 Assessment Part 2</a:t>
            </a:r>
            <a:r>
              <a:rPr lang="en" sz="1200">
                <a:solidFill>
                  <a:schemeClr val="dk1"/>
                </a:solidFill>
                <a:latin typeface="Calibri"/>
                <a:ea typeface="Calibri"/>
                <a:cs typeface="Calibri"/>
                <a:sym typeface="Calibri"/>
              </a:rPr>
              <a:t>, which includes assessment of L.7.1a, b, and c. This activity may take longer than 10 minutes, especially if you have a high percentage of ELL students. Consider doing only the odd-numbered questions. Additionally, this activity can be transferred to word strips that students can manipulate before they share their sentence with a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includes an independent reading check-in for homework. Pick up where you left off with the independent reading program in Unit 2, using whichever routine you have established with your class. For ideas, see the stand-alone document on EngageNY.org: </a:t>
            </a:r>
            <a:r>
              <a:rPr lang="en" sz="1200" b="1">
                <a:solidFill>
                  <a:srgbClr val="222222"/>
                </a:solidFill>
                <a:latin typeface="Calibri"/>
                <a:ea typeface="Calibri"/>
                <a:cs typeface="Calibri"/>
                <a:sym typeface="Calibri"/>
              </a:rPr>
              <a:t>Launching Independent Reading in Grades 6–8: Sample Plan</a:t>
            </a:r>
            <a:r>
              <a:rPr lang="en" sz="1200">
                <a:solidFill>
                  <a:srgbClr val="222222"/>
                </a:solidFill>
                <a:latin typeface="Calibri"/>
                <a:ea typeface="Calibri"/>
                <a:cs typeface="Calibri"/>
                <a:sym typeface="Calibri"/>
              </a:rPr>
              <a:t>;</a:t>
            </a:r>
            <a:r>
              <a:rPr lang="en" sz="1200">
                <a:solidFill>
                  <a:schemeClr val="dk1"/>
                </a:solidFill>
                <a:latin typeface="Calibri"/>
                <a:ea typeface="Calibri"/>
                <a:cs typeface="Calibri"/>
                <a:sym typeface="Calibri"/>
              </a:rPr>
              <a:t> or use the suggested homework, which aligns nicely with the content and skills of Unit 3.</a:t>
            </a:r>
            <a:r>
              <a:rPr lang="en" sz="1200">
                <a:solidFill>
                  <a:schemeClr val="dk1"/>
                </a:solidFill>
                <a:latin typeface="Times New Roman"/>
                <a:ea typeface="Times New Roman"/>
                <a:cs typeface="Times New Roman"/>
                <a:sym typeface="Times New Roman"/>
              </a:rPr>
              <a:t> </a:t>
            </a:r>
            <a:endParaRPr sz="1200">
              <a:solidFill>
                <a:schemeClr val="dk1"/>
              </a:solidFill>
              <a:latin typeface="Times New Roman"/>
              <a:ea typeface="Times New Roman"/>
              <a:cs typeface="Times New Roman"/>
              <a:sym typeface="Times New Roman"/>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uses a picture book called </a:t>
            </a:r>
            <a:r>
              <a:rPr lang="en" sz="1200" i="1">
                <a:solidFill>
                  <a:schemeClr val="dk1"/>
                </a:solidFill>
                <a:latin typeface="Calibri"/>
                <a:ea typeface="Calibri"/>
                <a:cs typeface="Calibri"/>
                <a:sym typeface="Calibri"/>
              </a:rPr>
              <a:t>Frederick Douglass: The Last Day of Slavery</a:t>
            </a:r>
            <a:r>
              <a:rPr lang="en" sz="1200">
                <a:solidFill>
                  <a:schemeClr val="dk1"/>
                </a:solidFill>
                <a:latin typeface="Calibri"/>
                <a:ea typeface="Calibri"/>
                <a:cs typeface="Calibri"/>
                <a:sym typeface="Calibri"/>
              </a:rPr>
              <a:t>. This book serves as the mentor text for the performance task. This children’s book is integral to several lessons in this module. If your school does not have this book, it is widely available in public and school libraries. However, by January 15, alternate materials that use a free alternative children’s book will be available on EngageNY.org and at commoncoresuccess.elschools.org.  These alternate materials will accommodate any schools/districts that are not able to secure a copy of </a:t>
            </a:r>
            <a:r>
              <a:rPr lang="en" sz="1200" i="1">
                <a:solidFill>
                  <a:schemeClr val="dk1"/>
                </a:solidFill>
                <a:latin typeface="Calibri"/>
                <a:ea typeface="Calibri"/>
                <a:cs typeface="Calibri"/>
                <a:sym typeface="Calibri"/>
              </a:rPr>
              <a:t>Frederick Douglass: The Last Day of Slavery</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use the alternate text, the lesson structure stays the same, but you will need to use Unit 3, Lesson 1, Work Times A and B (alternate) and </a:t>
            </a:r>
            <a:r>
              <a:rPr lang="en" sz="1200" b="1">
                <a:solidFill>
                  <a:schemeClr val="dk1"/>
                </a:solidFill>
                <a:latin typeface="Calibri"/>
                <a:ea typeface="Calibri"/>
                <a:cs typeface="Calibri"/>
                <a:sym typeface="Calibri"/>
              </a:rPr>
              <a:t>How a Narrative Is Different from a Summary Reference Sheet (alternate)</a:t>
            </a:r>
            <a:r>
              <a:rPr lang="en" sz="1200">
                <a:solidFill>
                  <a:schemeClr val="dk1"/>
                </a:solidFill>
                <a:latin typeface="Calibri"/>
                <a:ea typeface="Calibri"/>
                <a:cs typeface="Calibri"/>
                <a:sym typeface="Calibri"/>
              </a:rPr>
              <a:t> from the file of alternate materials that accompanies the book.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Lesson 2, students will be looking at a variety of children’s books. Make sure you have obtained one book per every two or three students. See the Unit Overview for a list of recommended titles.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Learning targets.</a:t>
            </a:r>
            <a:endParaRPr sz="1200">
              <a:solidFill>
                <a:schemeClr val="dk1"/>
              </a:solidFill>
              <a:latin typeface="Calibri"/>
              <a:ea typeface="Calibri"/>
              <a:cs typeface="Calibri"/>
              <a:sym typeface="Calibri"/>
            </a:endParaRPr>
          </a:p>
        </p:txBody>
      </p:sp>
      <p:sp>
        <p:nvSpPr>
          <p:cNvPr id="139" name="Google Shape;139;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6667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67481bc12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6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clauses on word strips that students can manipulate.</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try this one with a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a pair of students to share.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to students that putting commas between clauses makes the sentence easier to read.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a:t>
            </a:r>
            <a:r>
              <a:rPr lang="en" sz="1200" b="0">
                <a:solidFill>
                  <a:schemeClr val="dk1"/>
                </a:solidFill>
                <a:latin typeface="Calibri"/>
                <a:ea typeface="Calibri"/>
                <a:cs typeface="Calibri"/>
                <a:sym typeface="Calibri"/>
              </a:rPr>
              <a:t>, “The ant, which was carrying a huge leaf, stumbled a little as he marched across the ground” as </a:t>
            </a:r>
            <a:r>
              <a:rPr lang="en" sz="1200">
                <a:solidFill>
                  <a:schemeClr val="dk1"/>
                </a:solidFill>
                <a:latin typeface="Calibri"/>
                <a:ea typeface="Calibri"/>
                <a:cs typeface="Calibri"/>
                <a:sym typeface="Calibri"/>
              </a:rPr>
              <a:t>the correct sentence.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why the correct sentence is correct and why the incorrect sentences are incorrect.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get confused by writing an incorrect sentence.  Consider having some students only write correct sentences.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92" name="Google Shape;292;g467481bc12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735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67481bc12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7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clauses on word strips that students can manipulate.</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try this one with a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a pair of students to share.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to students that putting commas between clauses makes the sentence easier to read.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a:t>
            </a:r>
            <a:r>
              <a:rPr lang="en" sz="1200" b="0">
                <a:solidFill>
                  <a:schemeClr val="dk1"/>
                </a:solidFill>
                <a:latin typeface="Calibri"/>
                <a:ea typeface="Calibri"/>
                <a:cs typeface="Calibri"/>
                <a:sym typeface="Calibri"/>
              </a:rPr>
              <a:t>, “The ant, which was marching along the ground, stumbled in front of a spider, who was spinning a web.” as the correct sentence.</a:t>
            </a:r>
            <a:endParaRPr sz="1200" b="0">
              <a:solidFill>
                <a:schemeClr val="dk1"/>
              </a:solidFill>
              <a:latin typeface="Calibri"/>
              <a:ea typeface="Calibri"/>
              <a:cs typeface="Calibri"/>
              <a:sym typeface="Calibri"/>
            </a:endParaRPr>
          </a:p>
          <a:p>
            <a:pPr marL="45720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why the correct sentence is correct and why the incorrect sentences are incorrect.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get confused by writing an incorrect sentence.  Consider having some students only write correct sentences.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00" name="Google Shape;300;g467481bc12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1337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67481bc12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8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clauses on word strips that students can manipulate.</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try this one with a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a pair of students to share.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to students that putting commas between clauses makes the sentence easier to read.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a:t>
            </a:r>
            <a:r>
              <a:rPr lang="en" sz="1200" b="0">
                <a:solidFill>
                  <a:schemeClr val="dk1"/>
                </a:solidFill>
                <a:latin typeface="Calibri"/>
                <a:ea typeface="Calibri"/>
                <a:cs typeface="Calibri"/>
                <a:sym typeface="Calibri"/>
              </a:rPr>
              <a:t>“The ant, which as carrying a large leaf, was attacked by the spider, who was desperately hungry.” </a:t>
            </a:r>
            <a:r>
              <a:rPr lang="en" sz="1200">
                <a:solidFill>
                  <a:schemeClr val="dk1"/>
                </a:solidFill>
                <a:latin typeface="Calibri"/>
                <a:ea typeface="Calibri"/>
                <a:cs typeface="Calibri"/>
                <a:sym typeface="Calibri"/>
              </a:rPr>
              <a:t>as the correct sentence.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why the correct sentence is correct and why the incorrect sentences are incorrect.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get confused by writing an incorrect sentence.  Consider having some students only write correct sentences.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09" name="Google Shape;309;g467481bc12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2906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67481bc12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9 of 9</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Sentence Practice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putting the clauses on word strips that students can manipulate.</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try this one with a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a pair of students to share.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to students that putting commas between clauses makes the sentence easier to read.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a:t>
            </a:r>
            <a:r>
              <a:rPr lang="en" sz="1200" b="0">
                <a:solidFill>
                  <a:schemeClr val="dk1"/>
                </a:solidFill>
                <a:latin typeface="Calibri"/>
                <a:ea typeface="Calibri"/>
                <a:cs typeface="Calibri"/>
                <a:sym typeface="Calibri"/>
              </a:rPr>
              <a:t>, “One summer day, which was full of unusual events,  an ant, who was carrying a huge leaf at the time,  fought a spider and won” </a:t>
            </a:r>
            <a:r>
              <a:rPr lang="en" sz="1200">
                <a:solidFill>
                  <a:schemeClr val="dk1"/>
                </a:solidFill>
                <a:latin typeface="Calibri"/>
                <a:ea typeface="Calibri"/>
                <a:cs typeface="Calibri"/>
                <a:sym typeface="Calibri"/>
              </a:rPr>
              <a:t>as the correct sentence.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Restate why the correct sentence is correct and why the incorrect sentences are incorrect.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might get confused by writing an incorrect sentence.  Consider having some students only write correct sentences.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18" name="Google Shape;318;g467481bc12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5215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an independent reading check in.</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327" name="Google Shape;327;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17378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335" name="Google Shape;33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1277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Entry Task: Introducing the Children’s Book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Frederick Douglass:  The Last Day of Slavery</a:t>
            </a:r>
            <a:r>
              <a:rPr lang="en" sz="1200">
                <a:solidFill>
                  <a:schemeClr val="dk1"/>
                </a:solidFill>
                <a:latin typeface="Calibri"/>
                <a:ea typeface="Calibri"/>
                <a:cs typeface="Calibri"/>
                <a:sym typeface="Calibri"/>
              </a:rPr>
              <a:t> (book; one copy for teacher read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How a Narrative Is Different from a Summary Reference Sheet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Writer’s Toolbox anchor chart </a:t>
            </a:r>
            <a:r>
              <a:rPr lang="en" sz="1200">
                <a:solidFill>
                  <a:schemeClr val="dk1"/>
                </a:solidFill>
                <a:latin typeface="Calibri"/>
                <a:ea typeface="Calibri"/>
                <a:cs typeface="Calibri"/>
                <a:sym typeface="Calibri"/>
              </a:rPr>
              <a:t>(new; co-created with students in Work Time B)</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Writer’s Toolbox anchor chart (for teacher reference)</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Sentence Practice worksheet </a:t>
            </a:r>
            <a:r>
              <a:rPr lang="en" sz="1200">
                <a:solidFill>
                  <a:schemeClr val="dk1"/>
                </a:solidFill>
                <a:latin typeface="Calibri"/>
                <a:ea typeface="Calibri"/>
                <a:cs typeface="Calibri"/>
                <a:sym typeface="Calibri"/>
              </a:rPr>
              <a:t>(one to display)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4 Analysis note-catcher </a:t>
            </a:r>
            <a:r>
              <a:rPr lang="en" sz="1200">
                <a:solidFill>
                  <a:schemeClr val="dk1"/>
                </a:solidFill>
                <a:latin typeface="Calibri"/>
                <a:ea typeface="Calibri"/>
                <a:cs typeface="Calibri"/>
                <a:sym typeface="Calibri"/>
              </a:rPr>
              <a:t>(from Unit 2, Lesson 8)</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Chart paper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r>
              <a:rPr lang="en-US" sz="1200">
                <a:solidFill>
                  <a:schemeClr val="dk1"/>
                </a:solidFill>
                <a:latin typeface="Calibri"/>
                <a:ea typeface="Calibri"/>
                <a:cs typeface="Calibri"/>
                <a:sym typeface="Calibri"/>
              </a:rPr>
              <a: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6" name="Google Shape;146;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8222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Frederick Douglass:  The Last Day of Slavery </a:t>
            </a:r>
            <a:r>
              <a:rPr lang="en" sz="1200">
                <a:solidFill>
                  <a:schemeClr val="dk1"/>
                </a:solidFill>
                <a:latin typeface="Calibri"/>
                <a:ea typeface="Calibri"/>
                <a:cs typeface="Calibri"/>
                <a:sym typeface="Calibri"/>
              </a:rPr>
              <a:t>serves as the model text for the performance task and is central to this lesson</a:t>
            </a:r>
            <a:r>
              <a:rPr lang="en" sz="1200" i="1">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Familiarize yourself with this text and be able to reference specific examples to illustrate the concepts on the </a:t>
            </a:r>
            <a:r>
              <a:rPr lang="en" sz="1200" b="1">
                <a:solidFill>
                  <a:schemeClr val="dk1"/>
                </a:solidFill>
                <a:latin typeface="Calibri"/>
                <a:ea typeface="Calibri"/>
                <a:cs typeface="Calibri"/>
                <a:sym typeface="Calibri"/>
              </a:rPr>
              <a:t>How a Narrative Is Different from a Summary Reference Sheet</a:t>
            </a:r>
            <a:r>
              <a:rPr lang="en" sz="1200">
                <a:solidFill>
                  <a:schemeClr val="dk1"/>
                </a:solidFill>
                <a:latin typeface="Calibri"/>
                <a:ea typeface="Calibri"/>
                <a:cs typeface="Calibri"/>
                <a:sym typeface="Calibri"/>
              </a:rPr>
              <a:t>. Students must understand that they are not using the tools of a narrative writer (</a:t>
            </a:r>
            <a:r>
              <a:rPr lang="en-US" sz="1200">
                <a:solidFill>
                  <a:schemeClr val="dk1"/>
                </a:solidFill>
                <a:latin typeface="Calibri"/>
                <a:ea typeface="Calibri"/>
                <a:cs typeface="Calibri"/>
                <a:sym typeface="Calibri"/>
              </a:rPr>
              <a:t>e</a:t>
            </a:r>
            <a:r>
              <a:rPr lang="en" sz="1200">
                <a:solidFill>
                  <a:schemeClr val="dk1"/>
                </a:solidFill>
                <a:latin typeface="Calibri"/>
                <a:ea typeface="Calibri"/>
                <a:cs typeface="Calibri"/>
                <a:sym typeface="Calibri"/>
              </a:rPr>
              <a:t>.</a:t>
            </a:r>
            <a:r>
              <a:rPr lang="en-US" sz="1200">
                <a:solidFill>
                  <a:schemeClr val="dk1"/>
                </a:solidFill>
                <a:latin typeface="Calibri"/>
                <a:ea typeface="Calibri"/>
                <a:cs typeface="Calibri"/>
                <a:sym typeface="Calibri"/>
              </a:rPr>
              <a:t>g</a:t>
            </a:r>
            <a:r>
              <a:rPr lang="en" sz="1200">
                <a:solidFill>
                  <a:schemeClr val="dk1"/>
                </a:solidFill>
                <a:latin typeface="Calibri"/>
                <a:ea typeface="Calibri"/>
                <a:cs typeface="Calibri"/>
                <a:sym typeface="Calibri"/>
              </a:rPr>
              <a:t>., sensory details, dialogue, etc.) randomly. Using the tools just for the sake of using them will make their stories unnecessarily long and difficult to write. There are several points in this lesson (and in future lessons) where you will have the opportunity to emphasize that the tools are only to “zoom in” on a few key moments in the story. You may wish to give them a more specific number if you think your students require more specific direction.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Unit 1, students were given the “tools” in the Poet’s Toolbox. In this lesson, they co-create the </a:t>
            </a:r>
            <a:r>
              <a:rPr lang="en" sz="1200" b="1">
                <a:solidFill>
                  <a:schemeClr val="dk1"/>
                </a:solidFill>
                <a:latin typeface="Calibri"/>
                <a:ea typeface="Calibri"/>
                <a:cs typeface="Calibri"/>
                <a:sym typeface="Calibri"/>
              </a:rPr>
              <a:t>Narrative Writer’s Toolbox anchor chart </a:t>
            </a:r>
            <a:r>
              <a:rPr lang="en" sz="1200">
                <a:solidFill>
                  <a:schemeClr val="dk1"/>
                </a:solidFill>
                <a:latin typeface="Calibri"/>
                <a:ea typeface="Calibri"/>
                <a:cs typeface="Calibri"/>
                <a:sym typeface="Calibri"/>
              </a:rPr>
              <a:t>with you. Create some probing questions ahead of time to help this process.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Lesson 2, students will be looking at a variety of children’s books. Make sure you have obtained one book per every two or three students. See the Unit Overview for a list of recommended titles.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 new protocols</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54" name="Google Shape;154;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4982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1" name="Google Shape;161;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7849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or have the students take turns reading the bullets.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paying attention.</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70" name="Google Shape;170;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5150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8-</a:t>
            </a:r>
            <a:r>
              <a:rPr lang="en" sz="1200" b="1">
                <a:solidFill>
                  <a:schemeClr val="dk1"/>
                </a:solidFill>
                <a:latin typeface="Calibri"/>
                <a:ea typeface="Calibri"/>
                <a:cs typeface="Calibri"/>
                <a:sym typeface="Calibri"/>
              </a:rPr>
              <a:t>10 minutes (this slide, 6-8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Partners</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2</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 A. Entry Task: Introducing the Children’s Book </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Many students will benefit from seeing questions posted on the board or via a document camera.</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one copy of </a:t>
            </a:r>
            <a:r>
              <a:rPr lang="en" sz="1200" b="1">
                <a:solidFill>
                  <a:schemeClr val="dk1"/>
                </a:solidFill>
                <a:latin typeface="Calibri"/>
                <a:ea typeface="Calibri"/>
                <a:cs typeface="Calibri"/>
                <a:sym typeface="Calibri"/>
              </a:rPr>
              <a:t>Entry Task: Introducing the Children’s Book </a:t>
            </a:r>
            <a:r>
              <a:rPr lang="en" sz="1200">
                <a:solidFill>
                  <a:schemeClr val="dk1"/>
                </a:solidFill>
                <a:latin typeface="Calibri"/>
                <a:ea typeface="Calibri"/>
                <a:cs typeface="Calibri"/>
                <a:sym typeface="Calibri"/>
              </a:rPr>
              <a:t>to each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turn and talk:</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will you be doing for these assessments?”</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will you need in order to be successful on this assignment?”</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potential problems will you encounter? What will you do to overcome them?”</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 few pairs to share what they discussed. Clarify any confusion about the assignment.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Listen for, “Choose one episode from </a:t>
            </a:r>
            <a:r>
              <a:rPr lang="en" sz="1200" b="0" i="1">
                <a:solidFill>
                  <a:schemeClr val="dk1"/>
                </a:solidFill>
                <a:latin typeface="Calibri"/>
                <a:ea typeface="Calibri"/>
                <a:cs typeface="Calibri"/>
                <a:sym typeface="Calibri"/>
              </a:rPr>
              <a:t>Narrative of the Life of Frederick Douglass</a:t>
            </a:r>
            <a:r>
              <a:rPr lang="en" sz="1200" b="0">
                <a:solidFill>
                  <a:schemeClr val="dk1"/>
                </a:solidFill>
                <a:latin typeface="Calibri"/>
                <a:ea typeface="Calibri"/>
                <a:cs typeface="Calibri"/>
                <a:sym typeface="Calibri"/>
              </a:rPr>
              <a:t>. Write and plan the illustrations for a children’s book that tells this story in a way that is appropriate to our audience, conveys a message that is broadly applicable to situations beyond the story, and uses language to create a powerful story. The story should demonstrate knowledge of the life of Frederick Douglass and of narrative techniques.”</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Listen for, “To be successful, we need to use effective narrative techniques to develop the character and events in the narrative.  We need to use effective narrative techniques to develop the character and events in the narrative.  We need provide a conclusion that reflects on the narrated experience of Frederick Douglass and connects it to a larger, more universal message.   With support from peers and adults, We will use a writing process to ensure that purpose and audience have been addressed.”</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Listen for potential problems to include, “time management, illustrations, planning.”</a:t>
            </a: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have students who might benefit, consider reading the Performance Task aloud.</a:t>
            </a:r>
            <a:endParaRPr sz="1200">
              <a:solidFill>
                <a:schemeClr val="dk1"/>
              </a:solidFill>
              <a:latin typeface="Calibri"/>
              <a:ea typeface="Calibri"/>
              <a:cs typeface="Calibri"/>
              <a:sym typeface="Calibri"/>
            </a:endParaRPr>
          </a:p>
        </p:txBody>
      </p:sp>
      <p:sp>
        <p:nvSpPr>
          <p:cNvPr id="178" name="Google Shape;178;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8684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67481bc12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8-</a:t>
            </a:r>
            <a:r>
              <a:rPr lang="en" sz="1200" b="1">
                <a:solidFill>
                  <a:schemeClr val="dk1"/>
                </a:solidFill>
                <a:latin typeface="Calibri"/>
                <a:ea typeface="Calibri"/>
                <a:cs typeface="Calibri"/>
                <a:sym typeface="Calibri"/>
              </a:rPr>
              <a:t>10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2</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 A. Entry Task: Introducing the Children’s Book </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Reviewing the learning targets gives students a focus for the lesson.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a volunteer to read the learning targets. Tell students that today they will leave class with a firm understanding of the difference between a narrative and a summary.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listening.</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86" name="Google Shape;186;g467481bc12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7581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67481bc12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5-8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t>
            </a:r>
            <a:r>
              <a:rPr lang="en" b="1">
                <a:solidFill>
                  <a:schemeClr val="dk1"/>
                </a:solidFill>
              </a:rPr>
              <a:t>A. Distinguishing Narrative from Summary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 be successful writing a children’s book, students need a solid understanding of the difference between summary and narrative writing.   A summary is a brief statement of the main points.  A narrative tells a story including </a:t>
            </a:r>
            <a:r>
              <a:rPr lang="en" sz="1200">
                <a:solidFill>
                  <a:srgbClr val="222222"/>
                </a:solidFill>
                <a:latin typeface="Calibri"/>
                <a:ea typeface="Calibri"/>
                <a:cs typeface="Calibri"/>
                <a:sym typeface="Calibri"/>
              </a:rPr>
              <a:t>showing emotion.  Authors explain the events with details and figurative language, include dialogue to explain what is happening in the story, add transition words to signal shifts in time and place, and use setting to reveal character.</a:t>
            </a:r>
            <a:endParaRPr sz="1200">
              <a:solidFill>
                <a:srgbClr val="222222"/>
              </a:solidFill>
              <a:latin typeface="Calibri"/>
              <a:ea typeface="Calibri"/>
              <a:cs typeface="Calibri"/>
              <a:sym typeface="Calibri"/>
            </a:endParaRPr>
          </a:p>
          <a:p>
            <a:pPr marL="457200" lvl="0" indent="-304800" algn="l" rtl="0">
              <a:lnSpc>
                <a:spcPct val="100000"/>
              </a:lnSpc>
              <a:spcBef>
                <a:spcPts val="0"/>
              </a:spcBef>
              <a:spcAft>
                <a:spcPts val="0"/>
              </a:spcAft>
              <a:buClr>
                <a:srgbClr val="222222"/>
              </a:buClr>
              <a:buSzPts val="1200"/>
              <a:buFont typeface="Calibri"/>
              <a:buChar char="●"/>
            </a:pPr>
            <a:r>
              <a:rPr lang="en" sz="1200">
                <a:solidFill>
                  <a:srgbClr val="222222"/>
                </a:solidFill>
                <a:latin typeface="Calibri"/>
                <a:ea typeface="Calibri"/>
                <a:cs typeface="Calibri"/>
                <a:sym typeface="Calibri"/>
              </a:rPr>
              <a:t>Students will be referring to the </a:t>
            </a:r>
            <a:r>
              <a:rPr lang="en" sz="1200" b="1">
                <a:solidFill>
                  <a:srgbClr val="222222"/>
                </a:solidFill>
                <a:latin typeface="Calibri"/>
                <a:ea typeface="Calibri"/>
                <a:cs typeface="Calibri"/>
                <a:sym typeface="Calibri"/>
              </a:rPr>
              <a:t>Excerpt 4 Analysis note-catcher </a:t>
            </a:r>
            <a:r>
              <a:rPr lang="en" sz="1200">
                <a:solidFill>
                  <a:srgbClr val="222222"/>
                </a:solidFill>
                <a:latin typeface="Calibri"/>
                <a:ea typeface="Calibri"/>
                <a:cs typeface="Calibri"/>
                <a:sym typeface="Calibri"/>
              </a:rPr>
              <a:t>from Unit 2, Lesson 8.</a:t>
            </a:r>
            <a:endParaRPr sz="1200">
              <a:solidFill>
                <a:srgbClr val="222222"/>
              </a:solidFill>
              <a:latin typeface="Calibri"/>
              <a:ea typeface="Calibri"/>
              <a:cs typeface="Calibri"/>
              <a:sym typeface="Calibri"/>
            </a:endParaRPr>
          </a:p>
          <a:p>
            <a:pPr marL="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the students to get out their </a:t>
            </a:r>
            <a:r>
              <a:rPr lang="en" sz="1200" b="1">
                <a:solidFill>
                  <a:schemeClr val="dk1"/>
                </a:solidFill>
                <a:latin typeface="Calibri"/>
                <a:ea typeface="Calibri"/>
                <a:cs typeface="Calibri"/>
                <a:sym typeface="Calibri"/>
              </a:rPr>
              <a:t>Excerpt 4 Analysis note-catcher </a:t>
            </a:r>
            <a:r>
              <a:rPr lang="en" sz="1200">
                <a:solidFill>
                  <a:schemeClr val="dk1"/>
                </a:solidFill>
                <a:latin typeface="Calibri"/>
                <a:ea typeface="Calibri"/>
                <a:cs typeface="Calibri"/>
                <a:sym typeface="Calibri"/>
              </a:rPr>
              <a:t>(from Unit 2, Lesson 8).</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Model summarizing by saying, “</a:t>
            </a:r>
            <a:r>
              <a:rPr lang="en" sz="1200" i="1">
                <a:solidFill>
                  <a:schemeClr val="dk1"/>
                </a:solidFill>
                <a:latin typeface="Calibri"/>
                <a:ea typeface="Calibri"/>
                <a:cs typeface="Calibri"/>
                <a:sym typeface="Calibri"/>
              </a:rPr>
              <a:t>Excerpt 4 begins with Douglass having  been hired out to Edward Covey. Covey is known as a slave-breaker who crushes resistance in defiant slaves.  Douglass is worked very hard by Covey, and is beaten often. One day, Douglass gets sick and collapses. Covey beats him for not working hard enough.</a:t>
            </a:r>
            <a:r>
              <a:rPr lang="en" sz="1200">
                <a:solidFill>
                  <a:schemeClr val="dk1"/>
                </a:solidFill>
                <a:latin typeface="Calibri"/>
                <a:ea typeface="Calibri"/>
                <a:cs typeface="Calibri"/>
                <a:sym typeface="Calibri"/>
              </a:rPr>
              <a:t>”  Ask students to use the narrative arc to finish summarizing Excerpt 4 with a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 pair to share their summary.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summarize Excerpt 4 and include all parts of the narrative arc.  Listen for</a:t>
            </a:r>
            <a:r>
              <a:rPr lang="en" sz="1200" i="0">
                <a:solidFill>
                  <a:schemeClr val="dk1"/>
                </a:solidFill>
                <a:latin typeface="Calibri"/>
                <a:ea typeface="Calibri"/>
                <a:cs typeface="Calibri"/>
                <a:sym typeface="Calibri"/>
              </a:rPr>
              <a:t>, “Excerpt 4 begins with Douglass having  been hired out to Edward Covey.  Covey is known as a slave-breaker who crushes resistance in defiant slaves.  Douglass is worked very hard by Covey, and is beaten often.  One day, Douglass gets sick and collapses.  Covey beats him for not working hard enough. Douglass flees and before he comes back, his friend gives him a magic root to protect him.  Douglass returns to the farm.  After he returns, Covey tackles him in the loft, and Douglass fights back.  D</a:t>
            </a:r>
            <a:r>
              <a:rPr lang="en-US" sz="1200" i="0">
                <a:solidFill>
                  <a:schemeClr val="dk1"/>
                </a:solidFill>
                <a:latin typeface="Calibri"/>
                <a:ea typeface="Calibri"/>
                <a:cs typeface="Calibri"/>
                <a:sym typeface="Calibri"/>
              </a:rPr>
              <a:t>o</a:t>
            </a:r>
            <a:r>
              <a:rPr lang="en" sz="1200" i="0">
                <a:solidFill>
                  <a:schemeClr val="dk1"/>
                </a:solidFill>
                <a:latin typeface="Calibri"/>
                <a:ea typeface="Calibri"/>
                <a:cs typeface="Calibri"/>
                <a:sym typeface="Calibri"/>
              </a:rPr>
              <a:t>uglass and Covey fight and Covey does not succeed in beating him.  Covey never lays a hand on Douglass again. Once Douglass fought back, he regained his sense of humanity, hope, and independence.  He was never truly enslaved again.”</a:t>
            </a:r>
            <a:endParaRPr sz="1200" i="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may benefit from an organizer with some of the events filled in ahead of time.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4" name="Google Shape;194;g467481bc12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5626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ommoncoresuccess.elschools.org/"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367400" y="163275"/>
            <a:ext cx="8148000" cy="783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Module 3: Unit 3 Overview</a:t>
            </a:r>
            <a:endParaRPr/>
          </a:p>
        </p:txBody>
      </p:sp>
      <p:sp>
        <p:nvSpPr>
          <p:cNvPr id="136" name="Google Shape;136;p25"/>
          <p:cNvSpPr txBox="1">
            <a:spLocks noGrp="1"/>
          </p:cNvSpPr>
          <p:nvPr>
            <p:ph type="body" idx="1"/>
          </p:nvPr>
        </p:nvSpPr>
        <p:spPr>
          <a:xfrm>
            <a:off x="367400" y="947050"/>
            <a:ext cx="8523600" cy="368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a:t>In this unit, students write the final performance task of the module, a picture book based on an event from the life of Frederick Douglass. </a:t>
            </a:r>
            <a:endParaRPr sz="1400"/>
          </a:p>
          <a:p>
            <a:pPr marL="0" lvl="0" indent="0" algn="l" rtl="0">
              <a:spcBef>
                <a:spcPts val="800"/>
              </a:spcBef>
              <a:spcAft>
                <a:spcPts val="0"/>
              </a:spcAft>
              <a:buClr>
                <a:schemeClr val="dk1"/>
              </a:buClr>
              <a:buSzPts val="1100"/>
              <a:buFont typeface="Arial"/>
              <a:buNone/>
            </a:pPr>
            <a:r>
              <a:rPr lang="en" sz="1400"/>
              <a:t>First, students return to </a:t>
            </a:r>
            <a:r>
              <a:rPr lang="en" sz="1400" i="1"/>
              <a:t>Frederick Douglass: The Last Day of Slavery</a:t>
            </a:r>
            <a:r>
              <a:rPr lang="en" sz="1400"/>
              <a:t>[1], which they encountered in Unit 2. This children’s book serves as the model text, and the students read it and another children’s book closely to examine how the author used the tools of a narrative writer to craft a powerful story. </a:t>
            </a:r>
            <a:endParaRPr sz="1400"/>
          </a:p>
          <a:p>
            <a:pPr marL="0" lvl="0" indent="0" algn="l" rtl="0">
              <a:spcBef>
                <a:spcPts val="800"/>
              </a:spcBef>
              <a:spcAft>
                <a:spcPts val="0"/>
              </a:spcAft>
              <a:buClr>
                <a:schemeClr val="dk1"/>
              </a:buClr>
              <a:buSzPts val="1100"/>
              <a:buFont typeface="Arial"/>
              <a:buNone/>
            </a:pPr>
            <a:r>
              <a:rPr lang="en" sz="1400"/>
              <a:t>Students then write their own book through a series of structured craft lessons, which are designed to help them all produce high-quality work. At various points they revise their writing based on peer review and self-assessment. Writing the picture book helps students synthesize all they have learned about Frederick Douglass and the power of stories.</a:t>
            </a:r>
            <a:endParaRPr sz="1400"/>
          </a:p>
          <a:p>
            <a:pPr marL="0" lvl="0" indent="0" algn="l" rtl="0">
              <a:spcBef>
                <a:spcPts val="800"/>
              </a:spcBef>
              <a:spcAft>
                <a:spcPts val="0"/>
              </a:spcAft>
              <a:buClr>
                <a:schemeClr val="dk1"/>
              </a:buClr>
              <a:buSzPts val="1100"/>
              <a:buFont typeface="Arial"/>
              <a:buNone/>
            </a:pPr>
            <a:endParaRPr sz="1400"/>
          </a:p>
          <a:p>
            <a:pPr marL="0" lvl="0" indent="0" algn="l" rtl="0">
              <a:spcBef>
                <a:spcPts val="800"/>
              </a:spcBef>
              <a:spcAft>
                <a:spcPts val="0"/>
              </a:spcAft>
              <a:buClr>
                <a:schemeClr val="dk1"/>
              </a:buClr>
              <a:buSzPts val="1100"/>
              <a:buFont typeface="Arial"/>
              <a:buNone/>
            </a:pPr>
            <a:r>
              <a:rPr lang="en" sz="1400"/>
              <a:t>[1] This children’s book is integral to several lessons in this module, and is widely available in public and school libraries. However, alternate lessons that use a free alternative children’s book will be available on</a:t>
            </a:r>
            <a:r>
              <a:rPr lang="en" sz="1400">
                <a:uFill>
                  <a:noFill/>
                </a:uFill>
                <a:hlinkClick r:id="rId3"/>
              </a:rPr>
              <a:t> </a:t>
            </a:r>
            <a:r>
              <a:rPr lang="en" sz="1400">
                <a:solidFill>
                  <a:schemeClr val="hlink"/>
                </a:solidFill>
                <a:uFill>
                  <a:noFill/>
                </a:uFill>
                <a:hlinkClick r:id="rId3"/>
              </a:rPr>
              <a:t>commoncoresuccess.eleducation.org</a:t>
            </a:r>
            <a:r>
              <a:rPr lang="en" sz="1400"/>
              <a:t> to accommodate schools/districts that are not able to secure a copy of </a:t>
            </a:r>
            <a:r>
              <a:rPr lang="en" sz="1400" i="1"/>
              <a:t>Frederick Douglass: The Last Day of Slavery</a:t>
            </a:r>
            <a:r>
              <a:rPr lang="en" sz="1400"/>
              <a:t>.   </a:t>
            </a:r>
            <a:endParaRPr sz="1400"/>
          </a:p>
          <a:p>
            <a:pPr marL="0" lvl="0" indent="0" algn="l" rtl="0">
              <a:spcBef>
                <a:spcPts val="800"/>
              </a:spcBef>
              <a:spcAft>
                <a:spcPts val="0"/>
              </a:spcAft>
              <a:buNone/>
            </a:pP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txBox="1">
            <a:spLocks noGrp="1"/>
          </p:cNvSpPr>
          <p:nvPr>
            <p:ph type="body" idx="1"/>
          </p:nvPr>
        </p:nvSpPr>
        <p:spPr>
          <a:xfrm>
            <a:off x="628650" y="1746999"/>
            <a:ext cx="7886700" cy="28857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7" name="Google Shape;207;p34"/>
          <p:cNvSpPr txBox="1">
            <a:spLocks noGrp="1"/>
          </p:cNvSpPr>
          <p:nvPr>
            <p:ph type="title"/>
          </p:nvPr>
        </p:nvSpPr>
        <p:spPr>
          <a:xfrm>
            <a:off x="311700" y="381900"/>
            <a:ext cx="8052300" cy="60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compare and contrast </a:t>
            </a:r>
            <a:endParaRPr sz="3000">
              <a:latin typeface="Century Gothic"/>
              <a:ea typeface="Century Gothic"/>
              <a:cs typeface="Century Gothic"/>
              <a:sym typeface="Century Gothic"/>
            </a:endParaRPr>
          </a:p>
        </p:txBody>
      </p:sp>
      <p:pic>
        <p:nvPicPr>
          <p:cNvPr id="209" name="Google Shape;209;p34"/>
          <p:cNvPicPr preferRelativeResize="0"/>
          <p:nvPr/>
        </p:nvPicPr>
        <p:blipFill>
          <a:blip r:embed="rId3">
            <a:alphaModFix/>
          </a:blip>
          <a:stretch>
            <a:fillRect/>
          </a:stretch>
        </p:blipFill>
        <p:spPr>
          <a:xfrm>
            <a:off x="3274400" y="1416275"/>
            <a:ext cx="4893850" cy="2806625"/>
          </a:xfrm>
          <a:prstGeom prst="rect">
            <a:avLst/>
          </a:prstGeom>
          <a:noFill/>
          <a:ln>
            <a:noFill/>
          </a:ln>
        </p:spPr>
      </p:pic>
      <p:sp>
        <p:nvSpPr>
          <p:cNvPr id="210" name="Google Shape;210;p34"/>
          <p:cNvSpPr txBox="1"/>
          <p:nvPr/>
        </p:nvSpPr>
        <p:spPr>
          <a:xfrm>
            <a:off x="707425" y="1272375"/>
            <a:ext cx="2567100" cy="336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What you just heard was a summary of Frederick Douglass’s fight with Covey.</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Now your teacher will read you a narrative version of the same event.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As you listen, think about how the two versions are the same (compare) and how they are different (contrast).</a:t>
            </a:r>
            <a:endParaRPr>
              <a:latin typeface="Century Gothic"/>
              <a:ea typeface="Century Gothic"/>
              <a:cs typeface="Century Gothic"/>
              <a:sym typeface="Century Gothic"/>
            </a:endParaRPr>
          </a:p>
        </p:txBody>
      </p:sp>
      <p:pic>
        <p:nvPicPr>
          <p:cNvPr id="7" name="Google Shape;175;p30"/>
          <p:cNvPicPr preferRelativeResize="0"/>
          <p:nvPr/>
        </p:nvPicPr>
        <p:blipFill>
          <a:blip r:embed="rId4">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5"/>
          <p:cNvSpPr txBox="1">
            <a:spLocks noGrp="1"/>
          </p:cNvSpPr>
          <p:nvPr>
            <p:ph type="body" idx="1"/>
          </p:nvPr>
        </p:nvSpPr>
        <p:spPr>
          <a:xfrm>
            <a:off x="4022175" y="1430100"/>
            <a:ext cx="4493100" cy="32025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endParaRPr sz="2400"/>
          </a:p>
          <a:p>
            <a:pPr marL="139700" marR="0" lvl="0" indent="0" algn="l" rtl="0">
              <a:lnSpc>
                <a:spcPct val="90000"/>
              </a:lnSpc>
              <a:spcBef>
                <a:spcPts val="0"/>
              </a:spcBef>
              <a:spcAft>
                <a:spcPts val="0"/>
              </a:spcAft>
              <a:buClr>
                <a:schemeClr val="dk1"/>
              </a:buClr>
              <a:buSzPts val="2100"/>
              <a:buFont typeface="Arial"/>
              <a:buNone/>
            </a:pPr>
            <a:endParaRPr/>
          </a:p>
        </p:txBody>
      </p:sp>
      <p:sp>
        <p:nvSpPr>
          <p:cNvPr id="216" name="Google Shape;216;p35"/>
          <p:cNvSpPr txBox="1">
            <a:spLocks noGrp="1"/>
          </p:cNvSpPr>
          <p:nvPr>
            <p:ph type="title"/>
          </p:nvPr>
        </p:nvSpPr>
        <p:spPr>
          <a:xfrm>
            <a:off x="214200" y="318700"/>
            <a:ext cx="8052300" cy="60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what makes a good narrative </a:t>
            </a:r>
            <a:endParaRPr sz="3000">
              <a:latin typeface="Century Gothic"/>
              <a:ea typeface="Century Gothic"/>
              <a:cs typeface="Century Gothic"/>
              <a:sym typeface="Century Gothic"/>
            </a:endParaRPr>
          </a:p>
        </p:txBody>
      </p:sp>
      <p:pic>
        <p:nvPicPr>
          <p:cNvPr id="218" name="Google Shape;218;p35"/>
          <p:cNvPicPr preferRelativeResize="0"/>
          <p:nvPr/>
        </p:nvPicPr>
        <p:blipFill>
          <a:blip r:embed="rId3">
            <a:alphaModFix/>
          </a:blip>
          <a:stretch>
            <a:fillRect/>
          </a:stretch>
        </p:blipFill>
        <p:spPr>
          <a:xfrm>
            <a:off x="4747612" y="1231575"/>
            <a:ext cx="3042228" cy="3599550"/>
          </a:xfrm>
          <a:prstGeom prst="rect">
            <a:avLst/>
          </a:prstGeom>
          <a:noFill/>
          <a:ln>
            <a:noFill/>
          </a:ln>
        </p:spPr>
      </p:pic>
      <p:sp>
        <p:nvSpPr>
          <p:cNvPr id="219" name="Google Shape;219;p35"/>
          <p:cNvSpPr txBox="1"/>
          <p:nvPr/>
        </p:nvSpPr>
        <p:spPr>
          <a:xfrm>
            <a:off x="516325" y="1403375"/>
            <a:ext cx="4055700" cy="320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Not every event in a narrative is told with “show-not-tell” details or dialogue.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Instead the author chooses a few of the most important parts of the story to </a:t>
            </a:r>
            <a:r>
              <a:rPr lang="en" sz="1800" b="1">
                <a:latin typeface="Century Gothic"/>
                <a:ea typeface="Century Gothic"/>
                <a:cs typeface="Century Gothic"/>
                <a:sym typeface="Century Gothic"/>
              </a:rPr>
              <a:t>zoom in</a:t>
            </a:r>
            <a:r>
              <a:rPr lang="en" sz="1800">
                <a:latin typeface="Century Gothic"/>
                <a:ea typeface="Century Gothic"/>
                <a:cs typeface="Century Gothic"/>
                <a:sym typeface="Century Gothic"/>
              </a:rPr>
              <a:t> on.</a:t>
            </a:r>
            <a:endParaRPr sz="1800">
              <a:latin typeface="Century Gothic"/>
              <a:ea typeface="Century Gothic"/>
              <a:cs typeface="Century Gothic"/>
              <a:sym typeface="Century Gothic"/>
            </a:endParaRPr>
          </a:p>
        </p:txBody>
      </p:sp>
      <p:pic>
        <p:nvPicPr>
          <p:cNvPr id="7" name="Google Shape;175;p30"/>
          <p:cNvPicPr preferRelativeResize="0"/>
          <p:nvPr/>
        </p:nvPicPr>
        <p:blipFill>
          <a:blip r:embed="rId4">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body" idx="1"/>
          </p:nvPr>
        </p:nvSpPr>
        <p:spPr>
          <a:xfrm>
            <a:off x="4022175" y="1430100"/>
            <a:ext cx="4493100" cy="32025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endParaRPr sz="2400"/>
          </a:p>
          <a:p>
            <a:pPr marL="139700" marR="0" lvl="0" indent="0" algn="l" rtl="0">
              <a:lnSpc>
                <a:spcPct val="90000"/>
              </a:lnSpc>
              <a:spcBef>
                <a:spcPts val="0"/>
              </a:spcBef>
              <a:spcAft>
                <a:spcPts val="0"/>
              </a:spcAft>
              <a:buClr>
                <a:schemeClr val="dk1"/>
              </a:buClr>
              <a:buSzPts val="2100"/>
              <a:buFont typeface="Arial"/>
              <a:buNone/>
            </a:pPr>
            <a:endParaRPr/>
          </a:p>
        </p:txBody>
      </p:sp>
      <p:sp>
        <p:nvSpPr>
          <p:cNvPr id="225" name="Google Shape;225;p36"/>
          <p:cNvSpPr txBox="1">
            <a:spLocks noGrp="1"/>
          </p:cNvSpPr>
          <p:nvPr>
            <p:ph type="title"/>
          </p:nvPr>
        </p:nvSpPr>
        <p:spPr>
          <a:xfrm>
            <a:off x="329800" y="415000"/>
            <a:ext cx="8052300" cy="816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zoom in on important parts of the narrative</a:t>
            </a:r>
            <a:endParaRPr sz="3000">
              <a:latin typeface="Century Gothic"/>
              <a:ea typeface="Century Gothic"/>
              <a:cs typeface="Century Gothic"/>
              <a:sym typeface="Century Gothic"/>
            </a:endParaRPr>
          </a:p>
        </p:txBody>
      </p:sp>
      <p:sp>
        <p:nvSpPr>
          <p:cNvPr id="227" name="Google Shape;227;p36"/>
          <p:cNvSpPr txBox="1"/>
          <p:nvPr/>
        </p:nvSpPr>
        <p:spPr>
          <a:xfrm>
            <a:off x="516325" y="1231575"/>
            <a:ext cx="4761900" cy="3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When the author </a:t>
            </a:r>
            <a:r>
              <a:rPr lang="en" sz="1800" b="1">
                <a:latin typeface="Century Gothic"/>
                <a:ea typeface="Century Gothic"/>
                <a:cs typeface="Century Gothic"/>
                <a:sym typeface="Century Gothic"/>
              </a:rPr>
              <a:t>zooms in</a:t>
            </a:r>
            <a:r>
              <a:rPr lang="en" sz="1800">
                <a:latin typeface="Century Gothic"/>
                <a:ea typeface="Century Gothic"/>
                <a:cs typeface="Century Gothic"/>
                <a:sym typeface="Century Gothic"/>
              </a:rPr>
              <a:t> on describing what is happening, it’s like he</a:t>
            </a:r>
            <a:r>
              <a:rPr lang="en-US" sz="1800">
                <a:latin typeface="Century Gothic"/>
                <a:ea typeface="Century Gothic"/>
                <a:cs typeface="Century Gothic"/>
                <a:sym typeface="Century Gothic"/>
              </a:rPr>
              <a:t> or she</a:t>
            </a:r>
            <a:r>
              <a:rPr lang="en" sz="1800">
                <a:latin typeface="Century Gothic"/>
                <a:ea typeface="Century Gothic"/>
                <a:cs typeface="Century Gothic"/>
                <a:sym typeface="Century Gothic"/>
              </a:rPr>
              <a:t> takes a “snapshot</a:t>
            </a:r>
            <a:r>
              <a:rPr lang="en-US" sz="1800">
                <a:latin typeface="Century Gothic"/>
                <a:ea typeface="Century Gothic"/>
                <a:cs typeface="Century Gothic"/>
                <a:sym typeface="Century Gothic"/>
              </a:rPr>
              <a:t>.</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When the author </a:t>
            </a:r>
            <a:r>
              <a:rPr lang="en" sz="1800" b="1">
                <a:latin typeface="Century Gothic"/>
                <a:ea typeface="Century Gothic"/>
                <a:cs typeface="Century Gothic"/>
                <a:sym typeface="Century Gothic"/>
              </a:rPr>
              <a:t>zooms in </a:t>
            </a:r>
            <a:r>
              <a:rPr lang="en" sz="1800">
                <a:latin typeface="Century Gothic"/>
                <a:ea typeface="Century Gothic"/>
                <a:cs typeface="Century Gothic"/>
                <a:sym typeface="Century Gothic"/>
              </a:rPr>
              <a:t>on what a character is thinking and feeling, it’s like he</a:t>
            </a:r>
            <a:r>
              <a:rPr lang="en-US" sz="1800">
                <a:latin typeface="Century Gothic"/>
                <a:ea typeface="Century Gothic"/>
                <a:cs typeface="Century Gothic"/>
                <a:sym typeface="Century Gothic"/>
              </a:rPr>
              <a:t> or she</a:t>
            </a:r>
            <a:r>
              <a:rPr lang="en" sz="1800">
                <a:latin typeface="Century Gothic"/>
                <a:ea typeface="Century Gothic"/>
                <a:cs typeface="Century Gothic"/>
                <a:sym typeface="Century Gothic"/>
              </a:rPr>
              <a:t> takes a “thought shot</a:t>
            </a:r>
            <a:r>
              <a:rPr lang="en-US" sz="1800">
                <a:latin typeface="Century Gothic"/>
                <a:ea typeface="Century Gothic"/>
                <a:cs typeface="Century Gothic"/>
                <a:sym typeface="Century Gothic"/>
              </a:rPr>
              <a:t>.</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When you write your story, you will need to decide where to </a:t>
            </a:r>
            <a:r>
              <a:rPr lang="en" sz="1800" b="1">
                <a:latin typeface="Century Gothic"/>
                <a:ea typeface="Century Gothic"/>
                <a:cs typeface="Century Gothic"/>
                <a:sym typeface="Century Gothic"/>
              </a:rPr>
              <a:t>zoom in</a:t>
            </a:r>
            <a:r>
              <a:rPr lang="en" sz="1800">
                <a:latin typeface="Century Gothic"/>
                <a:ea typeface="Century Gothic"/>
                <a:cs typeface="Century Gothic"/>
                <a:sym typeface="Century Gothic"/>
              </a:rPr>
              <a:t> as you retell an episode.</a:t>
            </a:r>
            <a:endParaRPr sz="1800">
              <a:latin typeface="Century Gothic"/>
              <a:ea typeface="Century Gothic"/>
              <a:cs typeface="Century Gothic"/>
              <a:sym typeface="Century Gothic"/>
            </a:endParaRPr>
          </a:p>
        </p:txBody>
      </p:sp>
      <p:pic>
        <p:nvPicPr>
          <p:cNvPr id="228" name="Google Shape;228;p36"/>
          <p:cNvPicPr preferRelativeResize="0"/>
          <p:nvPr/>
        </p:nvPicPr>
        <p:blipFill>
          <a:blip r:embed="rId3">
            <a:alphaModFix/>
          </a:blip>
          <a:stretch>
            <a:fillRect/>
          </a:stretch>
        </p:blipFill>
        <p:spPr>
          <a:xfrm>
            <a:off x="5542199" y="1430100"/>
            <a:ext cx="3362725" cy="3090525"/>
          </a:xfrm>
          <a:prstGeom prst="rect">
            <a:avLst/>
          </a:prstGeom>
          <a:noFill/>
          <a:ln w="9525" cap="flat" cmpd="sng">
            <a:solidFill>
              <a:srgbClr val="000000"/>
            </a:solidFill>
            <a:prstDash val="solid"/>
            <a:round/>
            <a:headEnd type="none" w="sm" len="sm"/>
            <a:tailEnd type="none" w="sm" len="sm"/>
          </a:ln>
        </p:spPr>
      </p:pic>
      <p:pic>
        <p:nvPicPr>
          <p:cNvPr id="7" name="Google Shape;175;p30"/>
          <p:cNvPicPr preferRelativeResize="0"/>
          <p:nvPr/>
        </p:nvPicPr>
        <p:blipFill>
          <a:blip r:embed="rId4">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body" idx="1"/>
          </p:nvPr>
        </p:nvSpPr>
        <p:spPr>
          <a:xfrm>
            <a:off x="4022175" y="1430100"/>
            <a:ext cx="4493100" cy="32025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endParaRPr sz="2400"/>
          </a:p>
          <a:p>
            <a:pPr marL="139700" marR="0" lvl="0" indent="0" algn="l" rtl="0">
              <a:lnSpc>
                <a:spcPct val="90000"/>
              </a:lnSpc>
              <a:spcBef>
                <a:spcPts val="0"/>
              </a:spcBef>
              <a:spcAft>
                <a:spcPts val="0"/>
              </a:spcAft>
              <a:buClr>
                <a:schemeClr val="dk1"/>
              </a:buClr>
              <a:buSzPts val="2100"/>
              <a:buFont typeface="Arial"/>
              <a:buNone/>
            </a:pPr>
            <a:endParaRPr/>
          </a:p>
        </p:txBody>
      </p:sp>
      <p:sp>
        <p:nvSpPr>
          <p:cNvPr id="234" name="Google Shape;234;p37"/>
          <p:cNvSpPr txBox="1">
            <a:spLocks noGrp="1"/>
          </p:cNvSpPr>
          <p:nvPr>
            <p:ph type="title"/>
          </p:nvPr>
        </p:nvSpPr>
        <p:spPr>
          <a:xfrm>
            <a:off x="311700" y="381900"/>
            <a:ext cx="8052300" cy="60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discuss narrative writing</a:t>
            </a:r>
            <a:endParaRPr sz="3000">
              <a:latin typeface="Century Gothic"/>
              <a:ea typeface="Century Gothic"/>
              <a:cs typeface="Century Gothic"/>
              <a:sym typeface="Century Gothic"/>
            </a:endParaRPr>
          </a:p>
        </p:txBody>
      </p:sp>
      <p:sp>
        <p:nvSpPr>
          <p:cNvPr id="236" name="Google Shape;236;p37"/>
          <p:cNvSpPr txBox="1"/>
          <p:nvPr/>
        </p:nvSpPr>
        <p:spPr>
          <a:xfrm>
            <a:off x="487525" y="1430100"/>
            <a:ext cx="8288100" cy="299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Turn and talk with a partner:</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a:solidFill>
                  <a:schemeClr val="dk1"/>
                </a:solidFill>
                <a:latin typeface="Century Gothic"/>
                <a:ea typeface="Century Gothic"/>
                <a:cs typeface="Century Gothic"/>
                <a:sym typeface="Century Gothic"/>
              </a:rPr>
              <a:t>Why does an author zoom in on some parts of a story and others not at all?</a:t>
            </a:r>
          </a:p>
          <a:p>
            <a:pPr marL="457200" lvl="0" indent="-381000" algn="l" rtl="0">
              <a:lnSpc>
                <a:spcPct val="115000"/>
              </a:lnSpc>
              <a:spcBef>
                <a:spcPts val="0"/>
              </a:spcBef>
              <a:spcAft>
                <a:spcPts val="0"/>
              </a:spcAft>
              <a:buSzPts val="2400"/>
              <a:buFont typeface="Century Gothic"/>
              <a:buAutoNum type="arabicPeriod"/>
            </a:pPr>
            <a:endParaRPr lang="en" sz="240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a:solidFill>
                  <a:schemeClr val="dk1"/>
                </a:solidFill>
                <a:latin typeface="Century Gothic"/>
                <a:ea typeface="Century Gothic"/>
                <a:cs typeface="Century Gothic"/>
                <a:sym typeface="Century Gothic"/>
              </a:rPr>
              <a:t>How does an author zoom in on an event in the story?</a:t>
            </a:r>
            <a:endParaRPr sz="240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237" name="Google Shape;237;p37"/>
          <p:cNvPicPr preferRelativeResize="0"/>
          <p:nvPr/>
        </p:nvPicPr>
        <p:blipFill>
          <a:blip r:embed="rId3">
            <a:alphaModFix/>
          </a:blip>
          <a:stretch>
            <a:fillRect/>
          </a:stretch>
        </p:blipFill>
        <p:spPr>
          <a:xfrm>
            <a:off x="8441940" y="4439486"/>
            <a:ext cx="516608" cy="501464"/>
          </a:xfrm>
          <a:prstGeom prst="rect">
            <a:avLst/>
          </a:prstGeom>
          <a:noFill/>
          <a:ln>
            <a:noFill/>
          </a:ln>
        </p:spPr>
      </p:pic>
      <p:pic>
        <p:nvPicPr>
          <p:cNvPr id="7" name="Google Shape;175;p30"/>
          <p:cNvPicPr preferRelativeResize="0"/>
          <p:nvPr/>
        </p:nvPicPr>
        <p:blipFill>
          <a:blip r:embed="rId4">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3" name="Google Shape;243;p38"/>
          <p:cNvSpPr txBox="1">
            <a:spLocks noGrp="1"/>
          </p:cNvSpPr>
          <p:nvPr>
            <p:ph type="title"/>
          </p:nvPr>
        </p:nvSpPr>
        <p:spPr>
          <a:xfrm>
            <a:off x="311700" y="260025"/>
            <a:ext cx="8052300" cy="560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create a Narrative Writer’s Toolbox</a:t>
            </a:r>
            <a:endParaRPr sz="3000">
              <a:latin typeface="Century Gothic"/>
              <a:ea typeface="Century Gothic"/>
              <a:cs typeface="Century Gothic"/>
              <a:sym typeface="Century Gothic"/>
            </a:endParaRPr>
          </a:p>
        </p:txBody>
      </p:sp>
      <p:sp>
        <p:nvSpPr>
          <p:cNvPr id="244" name="Google Shape;244;p38"/>
          <p:cNvSpPr txBox="1">
            <a:spLocks noGrp="1"/>
          </p:cNvSpPr>
          <p:nvPr>
            <p:ph type="body" idx="1"/>
          </p:nvPr>
        </p:nvSpPr>
        <p:spPr>
          <a:xfrm>
            <a:off x="283525" y="1208500"/>
            <a:ext cx="3792000" cy="32073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t>A writer doesn’t randomly use these tools.  Instead, he or she uses them deliberately in specific parts of the story to emphasize the action, develop the characters or reinforce the theme.</a:t>
            </a: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246" name="Google Shape;246;p38"/>
          <p:cNvGraphicFramePr/>
          <p:nvPr>
            <p:extLst>
              <p:ext uri="{D42A27DB-BD31-4B8C-83A1-F6EECF244321}">
                <p14:modId xmlns:p14="http://schemas.microsoft.com/office/powerpoint/2010/main" val="2806012198"/>
              </p:ext>
            </p:extLst>
          </p:nvPr>
        </p:nvGraphicFramePr>
        <p:xfrm>
          <a:off x="4572000" y="1208500"/>
          <a:ext cx="4203000" cy="3459210"/>
        </p:xfrm>
        <a:graphic>
          <a:graphicData uri="http://schemas.openxmlformats.org/drawingml/2006/table">
            <a:tbl>
              <a:tblPr>
                <a:noFill/>
                <a:tableStyleId>{8681AE87-A93C-4743-B9AC-9912CB72D1DB}</a:tableStyleId>
              </a:tblPr>
              <a:tblGrid>
                <a:gridCol w="2101500">
                  <a:extLst>
                    <a:ext uri="{9D8B030D-6E8A-4147-A177-3AD203B41FA5}">
                      <a16:colId xmlns:a16="http://schemas.microsoft.com/office/drawing/2014/main" val="20000"/>
                    </a:ext>
                  </a:extLst>
                </a:gridCol>
                <a:gridCol w="2101500">
                  <a:extLst>
                    <a:ext uri="{9D8B030D-6E8A-4147-A177-3AD203B41FA5}">
                      <a16:colId xmlns:a16="http://schemas.microsoft.com/office/drawing/2014/main" val="20001"/>
                    </a:ext>
                  </a:extLst>
                </a:gridCol>
              </a:tblGrid>
              <a:tr h="592200">
                <a:tc>
                  <a:txBody>
                    <a:bodyPr/>
                    <a:lstStyle/>
                    <a:p>
                      <a:pPr marL="0" lvl="0" indent="0" algn="l" rtl="0">
                        <a:spcBef>
                          <a:spcPts val="0"/>
                        </a:spcBef>
                        <a:spcAft>
                          <a:spcPts val="0"/>
                        </a:spcAft>
                        <a:buNone/>
                      </a:pPr>
                      <a:r>
                        <a:rPr lang="en">
                          <a:latin typeface="Century Gothic" panose="020B0502020202020204" pitchFamily="34" charset="0"/>
                        </a:rPr>
                        <a:t>Tool</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a:latin typeface="Century Gothic" panose="020B0502020202020204" pitchFamily="34" charset="0"/>
                        </a:rPr>
                        <a:t>Possible Function                         	</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86050">
                <a:tc>
                  <a:txBody>
                    <a:bodyPr/>
                    <a:lstStyle/>
                    <a:p>
                      <a:pPr marL="0" lvl="0" indent="0" algn="l" rtl="0">
                        <a:spcBef>
                          <a:spcPts val="0"/>
                        </a:spcBef>
                        <a:spcAft>
                          <a:spcPts val="0"/>
                        </a:spcAft>
                        <a:buNone/>
                      </a:pPr>
                      <a:r>
                        <a:rPr lang="en"/>
                        <a:t> </a:t>
                      </a:r>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 </a:t>
                      </a:r>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48575">
                <a:tc>
                  <a:txBody>
                    <a:bodyPr/>
                    <a:lstStyle/>
                    <a:p>
                      <a:pPr marL="0" lvl="0" indent="0" algn="l" rtl="0">
                        <a:spcBef>
                          <a:spcPts val="0"/>
                        </a:spcBef>
                        <a:spcAft>
                          <a:spcPts val="0"/>
                        </a:spcAft>
                        <a:buNone/>
                      </a:pPr>
                      <a:r>
                        <a:rPr lang="en" sz="1100" b="1"/>
                        <a:t> </a:t>
                      </a:r>
                      <a:endParaRPr sz="1100" b="1"/>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b="1"/>
                        <a:t> </a:t>
                      </a:r>
                      <a:endParaRPr sz="11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pic>
        <p:nvPicPr>
          <p:cNvPr id="7"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9"/>
          <p:cNvSpPr txBox="1">
            <a:spLocks noGrp="1"/>
          </p:cNvSpPr>
          <p:nvPr>
            <p:ph type="body" idx="1"/>
          </p:nvPr>
        </p:nvSpPr>
        <p:spPr>
          <a:xfrm>
            <a:off x="628650" y="1369225"/>
            <a:ext cx="31224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2" name="Google Shape;252;p39"/>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make strong sentences</a:t>
            </a:r>
            <a:endParaRPr sz="3000">
              <a:latin typeface="Century Gothic"/>
              <a:ea typeface="Century Gothic"/>
              <a:cs typeface="Century Gothic"/>
              <a:sym typeface="Century Gothic"/>
            </a:endParaRPr>
          </a:p>
        </p:txBody>
      </p:sp>
      <p:sp>
        <p:nvSpPr>
          <p:cNvPr id="253" name="Google Shape;253;p39"/>
          <p:cNvSpPr txBox="1">
            <a:spLocks noGrp="1"/>
          </p:cNvSpPr>
          <p:nvPr>
            <p:ph type="body" idx="1"/>
          </p:nvPr>
        </p:nvSpPr>
        <p:spPr>
          <a:xfrm>
            <a:off x="4252100" y="1213975"/>
            <a:ext cx="47322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b="1" i="1"/>
              <a:t>D</a:t>
            </a:r>
            <a:r>
              <a:rPr lang="en" sz="1400" b="1" i="1"/>
              <a:t>irections</a:t>
            </a:r>
            <a:r>
              <a:rPr lang="en" sz="1400" b="1"/>
              <a:t>: Read the following phrases. Pick the sentence that most correctly combines the phrases.</a:t>
            </a:r>
            <a:endParaRPr sz="1400" b="1"/>
          </a:p>
          <a:p>
            <a:pPr marL="0" lvl="0" indent="0" algn="l" rtl="0">
              <a:lnSpc>
                <a:spcPct val="145454"/>
              </a:lnSpc>
              <a:spcBef>
                <a:spcPts val="0"/>
              </a:spcBef>
              <a:spcAft>
                <a:spcPts val="0"/>
              </a:spcAft>
              <a:buClr>
                <a:schemeClr val="dk1"/>
              </a:buClr>
              <a:buSzPts val="1100"/>
              <a:buFont typeface="Arial"/>
              <a:buNone/>
            </a:pPr>
            <a:r>
              <a:rPr lang="en" sz="1400"/>
              <a:t> </a:t>
            </a:r>
            <a:endParaRPr sz="1400"/>
          </a:p>
          <a:p>
            <a:pPr marL="0" lvl="0" indent="0" algn="l" rtl="0">
              <a:lnSpc>
                <a:spcPct val="145454"/>
              </a:lnSpc>
              <a:spcBef>
                <a:spcPts val="0"/>
              </a:spcBef>
              <a:spcAft>
                <a:spcPts val="0"/>
              </a:spcAft>
              <a:buClr>
                <a:schemeClr val="dk1"/>
              </a:buClr>
              <a:buSzPts val="1100"/>
              <a:buFont typeface="Arial"/>
              <a:buNone/>
            </a:pPr>
            <a:r>
              <a:rPr lang="en" sz="1400" b="1"/>
              <a:t>1.     which was delicious</a:t>
            </a:r>
            <a:endParaRPr sz="1400" b="1"/>
          </a:p>
          <a:p>
            <a:pPr marL="0" lvl="0" indent="0" algn="l" rtl="0">
              <a:lnSpc>
                <a:spcPct val="145454"/>
              </a:lnSpc>
              <a:spcBef>
                <a:spcPts val="0"/>
              </a:spcBef>
              <a:spcAft>
                <a:spcPts val="0"/>
              </a:spcAft>
              <a:buClr>
                <a:schemeClr val="dk1"/>
              </a:buClr>
              <a:buSzPts val="1100"/>
              <a:buFont typeface="Arial"/>
              <a:buNone/>
            </a:pPr>
            <a:r>
              <a:rPr lang="en" sz="1400" b="1"/>
              <a:t>         The burrito</a:t>
            </a:r>
            <a:endParaRPr sz="1400" b="1"/>
          </a:p>
          <a:p>
            <a:pPr marL="0" lvl="0" indent="0" algn="l" rtl="0">
              <a:lnSpc>
                <a:spcPct val="145454"/>
              </a:lnSpc>
              <a:spcBef>
                <a:spcPts val="0"/>
              </a:spcBef>
              <a:spcAft>
                <a:spcPts val="0"/>
              </a:spcAft>
              <a:buClr>
                <a:schemeClr val="dk1"/>
              </a:buClr>
              <a:buSzPts val="1100"/>
              <a:buFont typeface="Arial"/>
              <a:buNone/>
            </a:pPr>
            <a:r>
              <a:rPr lang="en" sz="1400" b="1"/>
              <a:t>         was full of black beans</a:t>
            </a:r>
            <a:endParaRPr sz="1400"/>
          </a:p>
          <a:p>
            <a:pPr marL="342900" lvl="0" indent="-342900" algn="l" rtl="0">
              <a:lnSpc>
                <a:spcPct val="115000"/>
              </a:lnSpc>
              <a:spcBef>
                <a:spcPts val="0"/>
              </a:spcBef>
              <a:spcAft>
                <a:spcPts val="0"/>
              </a:spcAft>
              <a:buClr>
                <a:schemeClr val="dk1"/>
              </a:buClr>
              <a:buSzPct val="100000"/>
              <a:buFont typeface="+mj-lt"/>
              <a:buAutoNum type="alphaLcPeriod"/>
            </a:pPr>
            <a:r>
              <a:rPr lang="en" sz="1400"/>
              <a:t>The burrito, which was delicious, was full of black beans.</a:t>
            </a:r>
          </a:p>
          <a:p>
            <a:pPr marL="342900" lvl="0" indent="-342900" algn="l" rtl="0">
              <a:lnSpc>
                <a:spcPct val="115000"/>
              </a:lnSpc>
              <a:spcBef>
                <a:spcPts val="0"/>
              </a:spcBef>
              <a:spcAft>
                <a:spcPts val="0"/>
              </a:spcAft>
              <a:buClr>
                <a:schemeClr val="dk1"/>
              </a:buClr>
              <a:buSzPct val="100000"/>
              <a:buFont typeface="+mj-lt"/>
              <a:buAutoNum type="alphaLcPeriod"/>
            </a:pPr>
            <a:endParaRPr lang="en" sz="1400"/>
          </a:p>
          <a:p>
            <a:pPr marL="342900" lvl="0" indent="-342900" algn="l" rtl="0">
              <a:lnSpc>
                <a:spcPct val="115000"/>
              </a:lnSpc>
              <a:spcBef>
                <a:spcPts val="0"/>
              </a:spcBef>
              <a:spcAft>
                <a:spcPts val="0"/>
              </a:spcAft>
              <a:buClr>
                <a:schemeClr val="dk1"/>
              </a:buClr>
              <a:buSzPct val="100000"/>
              <a:buFont typeface="+mj-lt"/>
              <a:buAutoNum type="alphaLcPeriod"/>
            </a:pPr>
            <a:r>
              <a:rPr lang="en" sz="1400"/>
              <a:t>The burrito was full of black beans which was delicious.</a:t>
            </a: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1400"/>
          </a:p>
        </p:txBody>
      </p:sp>
      <p:pic>
        <p:nvPicPr>
          <p:cNvPr id="255" name="Google Shape;255;p39"/>
          <p:cNvPicPr preferRelativeResize="0"/>
          <p:nvPr/>
        </p:nvPicPr>
        <p:blipFill>
          <a:blip r:embed="rId3">
            <a:alphaModFix/>
          </a:blip>
          <a:stretch>
            <a:fillRect/>
          </a:stretch>
        </p:blipFill>
        <p:spPr>
          <a:xfrm>
            <a:off x="8523528" y="4461214"/>
            <a:ext cx="471658" cy="492593"/>
          </a:xfrm>
          <a:prstGeom prst="rect">
            <a:avLst/>
          </a:prstGeom>
          <a:noFill/>
          <a:ln>
            <a:noFill/>
          </a:ln>
        </p:spPr>
      </p:pic>
      <p:sp>
        <p:nvSpPr>
          <p:cNvPr id="256" name="Google Shape;256;p39"/>
          <p:cNvSpPr txBox="1"/>
          <p:nvPr/>
        </p:nvSpPr>
        <p:spPr>
          <a:xfrm>
            <a:off x="422750" y="1369225"/>
            <a:ext cx="3633900" cy="3108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Now you are going to try combining phrases into sentences so that the sentences are as clear as possible.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This practice will help you write strong and clear sentences in your own narrative.</a:t>
            </a:r>
            <a:endParaRPr sz="1800">
              <a:latin typeface="Century Gothic"/>
              <a:ea typeface="Century Gothic"/>
              <a:cs typeface="Century Gothic"/>
              <a:sym typeface="Century Gothic"/>
            </a:endParaRPr>
          </a:p>
        </p:txBody>
      </p:sp>
      <p:pic>
        <p:nvPicPr>
          <p:cNvPr id="8" name="Google Shape;175;p30"/>
          <p:cNvPicPr preferRelativeResize="0"/>
          <p:nvPr/>
        </p:nvPicPr>
        <p:blipFill>
          <a:blip r:embed="rId4">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2" name="Google Shape;262;p40"/>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practice making strong sentences</a:t>
            </a:r>
            <a:endParaRPr sz="3000">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2660425" y="994725"/>
            <a:ext cx="6220500" cy="35739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400"/>
              <a:t> </a:t>
            </a:r>
            <a:r>
              <a:rPr lang="en" sz="1400" b="1"/>
              <a:t>2.    The burrito</a:t>
            </a:r>
            <a:endParaRPr sz="1400" b="1"/>
          </a:p>
          <a:p>
            <a:pPr marL="0" lvl="0" indent="0" algn="l" rtl="0">
              <a:lnSpc>
                <a:spcPct val="115000"/>
              </a:lnSpc>
              <a:spcBef>
                <a:spcPts val="0"/>
              </a:spcBef>
              <a:spcAft>
                <a:spcPts val="0"/>
              </a:spcAft>
              <a:buNone/>
            </a:pPr>
            <a:r>
              <a:rPr lang="en" sz="1400" b="1"/>
              <a:t>        which were spilling out of it</a:t>
            </a:r>
            <a:endParaRPr sz="1400" b="1"/>
          </a:p>
          <a:p>
            <a:pPr marL="0" lvl="0" indent="0" algn="l" rtl="0">
              <a:lnSpc>
                <a:spcPct val="145454"/>
              </a:lnSpc>
              <a:spcBef>
                <a:spcPts val="0"/>
              </a:spcBef>
              <a:spcAft>
                <a:spcPts val="0"/>
              </a:spcAft>
              <a:buNone/>
            </a:pPr>
            <a:r>
              <a:rPr lang="en" sz="1400" b="1"/>
              <a:t>        was full of black beans</a:t>
            </a:r>
            <a:endParaRPr sz="1400" b="1"/>
          </a:p>
          <a:p>
            <a:pPr marL="0" lvl="0" indent="0" algn="l" rtl="0">
              <a:lnSpc>
                <a:spcPct val="145454"/>
              </a:lnSpc>
              <a:spcBef>
                <a:spcPts val="0"/>
              </a:spcBef>
              <a:spcAft>
                <a:spcPts val="0"/>
              </a:spcAft>
              <a:buNone/>
            </a:pPr>
            <a:endParaRPr sz="600" b="1"/>
          </a:p>
          <a:p>
            <a:pPr marL="342900" lvl="0" indent="-342900" algn="l" rtl="0">
              <a:lnSpc>
                <a:spcPct val="145454"/>
              </a:lnSpc>
              <a:spcBef>
                <a:spcPts val="0"/>
              </a:spcBef>
              <a:spcAft>
                <a:spcPts val="0"/>
              </a:spcAft>
              <a:buSzPct val="100000"/>
              <a:buFont typeface="+mj-lt"/>
              <a:buAutoNum type="alphaLcPeriod"/>
            </a:pPr>
            <a:r>
              <a:rPr lang="en" sz="1400"/>
              <a:t>The burrito, which were spilling out of it, was full of black beans.</a:t>
            </a:r>
          </a:p>
          <a:p>
            <a:pPr marL="342900" lvl="0" indent="-342900" algn="l" rtl="0">
              <a:lnSpc>
                <a:spcPct val="145454"/>
              </a:lnSpc>
              <a:spcBef>
                <a:spcPts val="0"/>
              </a:spcBef>
              <a:spcAft>
                <a:spcPts val="0"/>
              </a:spcAft>
              <a:buSzPct val="100000"/>
              <a:buFont typeface="+mj-lt"/>
              <a:buAutoNum type="alphaLcPeriod"/>
            </a:pPr>
            <a:r>
              <a:rPr lang="en" sz="1400"/>
              <a:t>The burrito was full of black beans, which were spilling out of it.</a:t>
            </a:r>
            <a:endParaRPr sz="600"/>
          </a:p>
          <a:p>
            <a:pPr marL="0" lvl="0" indent="0" algn="l" rtl="0">
              <a:lnSpc>
                <a:spcPct val="145454"/>
              </a:lnSpc>
              <a:spcBef>
                <a:spcPts val="0"/>
              </a:spcBef>
              <a:spcAft>
                <a:spcPts val="0"/>
              </a:spcAft>
              <a:buNone/>
            </a:pPr>
            <a:endParaRPr sz="600"/>
          </a:p>
          <a:p>
            <a:pPr marL="0" lvl="0" indent="0" algn="l" rtl="0">
              <a:lnSpc>
                <a:spcPct val="115000"/>
              </a:lnSpc>
              <a:spcBef>
                <a:spcPts val="0"/>
              </a:spcBef>
              <a:spcAft>
                <a:spcPts val="0"/>
              </a:spcAft>
              <a:buNone/>
            </a:pPr>
            <a:r>
              <a:rPr lang="en" sz="1400" b="1"/>
              <a:t>3.    the black beans</a:t>
            </a:r>
          </a:p>
          <a:p>
            <a:pPr marL="0" lvl="0" indent="0" algn="l" rtl="0">
              <a:lnSpc>
                <a:spcPct val="115000"/>
              </a:lnSpc>
              <a:spcBef>
                <a:spcPts val="0"/>
              </a:spcBef>
              <a:spcAft>
                <a:spcPts val="0"/>
              </a:spcAft>
              <a:buNone/>
            </a:pPr>
            <a:r>
              <a:rPr lang="en" sz="1400" b="1"/>
              <a:t>       which were spilling out of the burrito</a:t>
            </a:r>
          </a:p>
          <a:p>
            <a:pPr marL="0" lvl="0" indent="0" algn="l" rtl="0">
              <a:lnSpc>
                <a:spcPct val="115000"/>
              </a:lnSpc>
              <a:spcBef>
                <a:spcPts val="0"/>
              </a:spcBef>
              <a:spcAft>
                <a:spcPts val="0"/>
              </a:spcAft>
              <a:buNone/>
            </a:pPr>
            <a:r>
              <a:rPr lang="en" sz="1400" b="1"/>
              <a:t>       were spicy and delicious</a:t>
            </a:r>
            <a:endParaRPr sz="1400" b="1"/>
          </a:p>
          <a:p>
            <a:pPr marL="0" lvl="0" indent="0" algn="l" rtl="0">
              <a:lnSpc>
                <a:spcPct val="145454"/>
              </a:lnSpc>
              <a:spcBef>
                <a:spcPts val="0"/>
              </a:spcBef>
              <a:spcAft>
                <a:spcPts val="0"/>
              </a:spcAft>
              <a:buNone/>
            </a:pPr>
            <a:endParaRPr sz="600"/>
          </a:p>
          <a:p>
            <a:pPr marL="342900" lvl="0" indent="-342900" algn="l" rtl="0">
              <a:lnSpc>
                <a:spcPct val="145454"/>
              </a:lnSpc>
              <a:spcBef>
                <a:spcPts val="0"/>
              </a:spcBef>
              <a:spcAft>
                <a:spcPts val="0"/>
              </a:spcAft>
              <a:buSzPct val="100000"/>
              <a:buFont typeface="+mj-lt"/>
              <a:buAutoNum type="alphaLcPeriod"/>
            </a:pPr>
            <a:r>
              <a:rPr lang="en" sz="1400"/>
              <a:t>The black beans, which were spilling out of the burrito, were spicy and delicious.</a:t>
            </a:r>
          </a:p>
          <a:p>
            <a:pPr marL="342900" lvl="0" indent="-342900" algn="l" rtl="0">
              <a:lnSpc>
                <a:spcPct val="145454"/>
              </a:lnSpc>
              <a:spcBef>
                <a:spcPts val="0"/>
              </a:spcBef>
              <a:spcAft>
                <a:spcPts val="0"/>
              </a:spcAft>
              <a:buSzPct val="100000"/>
              <a:buFont typeface="+mj-lt"/>
              <a:buAutoNum type="alphaLcPeriod"/>
            </a:pPr>
            <a:r>
              <a:rPr lang="en" sz="1400"/>
              <a:t>The black beans were spicy and delicious, which were spilling out of the burrito.</a:t>
            </a: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1400"/>
          </a:p>
        </p:txBody>
      </p:sp>
      <p:sp>
        <p:nvSpPr>
          <p:cNvPr id="265" name="Google Shape;265;p40"/>
          <p:cNvSpPr txBox="1"/>
          <p:nvPr/>
        </p:nvSpPr>
        <p:spPr>
          <a:xfrm>
            <a:off x="564325" y="1504900"/>
            <a:ext cx="1741500" cy="2837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Now try this one!</a:t>
            </a:r>
            <a:endParaRPr sz="1800">
              <a:latin typeface="Century Gothic"/>
              <a:ea typeface="Century Gothic"/>
              <a:cs typeface="Century Gothic"/>
              <a:sym typeface="Century Gothic"/>
            </a:endParaRPr>
          </a:p>
        </p:txBody>
      </p:sp>
      <p:pic>
        <p:nvPicPr>
          <p:cNvPr id="7"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body" idx="1"/>
          </p:nvPr>
        </p:nvSpPr>
        <p:spPr>
          <a:xfrm>
            <a:off x="628650" y="1683225"/>
            <a:ext cx="3686700" cy="1766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a:t>This gets more</a:t>
            </a:r>
            <a:endParaRPr/>
          </a:p>
          <a:p>
            <a:pPr marL="177800" marR="0" lvl="0" indent="-38100" algn="l" rtl="0">
              <a:lnSpc>
                <a:spcPct val="90000"/>
              </a:lnSpc>
              <a:spcBef>
                <a:spcPts val="0"/>
              </a:spcBef>
              <a:spcAft>
                <a:spcPts val="0"/>
              </a:spcAft>
              <a:buClr>
                <a:schemeClr val="dk1"/>
              </a:buClr>
              <a:buSzPts val="2100"/>
              <a:buFont typeface="Arial"/>
              <a:buNone/>
            </a:pPr>
            <a:r>
              <a:rPr lang="en"/>
              <a:t>challenging with every additional phrase, but the sentences get stronger and more detailed.</a:t>
            </a:r>
            <a:endParaRPr/>
          </a:p>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1" name="Google Shape;271;p41"/>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practice some more</a:t>
            </a:r>
            <a:endParaRPr sz="3000">
              <a:latin typeface="Century Gothic"/>
              <a:ea typeface="Century Gothic"/>
              <a:cs typeface="Century Gothic"/>
              <a:sym typeface="Century Gothic"/>
            </a:endParaRPr>
          </a:p>
        </p:txBody>
      </p:sp>
      <p:sp>
        <p:nvSpPr>
          <p:cNvPr id="272" name="Google Shape;272;p41"/>
          <p:cNvSpPr txBox="1">
            <a:spLocks noGrp="1"/>
          </p:cNvSpPr>
          <p:nvPr>
            <p:ph type="body" idx="1"/>
          </p:nvPr>
        </p:nvSpPr>
        <p:spPr>
          <a:xfrm>
            <a:off x="4572000" y="1152325"/>
            <a:ext cx="43092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r>
              <a:rPr lang="en" sz="1400" b="1"/>
              <a:t>4.    I ate         </a:t>
            </a:r>
          </a:p>
          <a:p>
            <a:pPr marL="0" lvl="0" indent="0" algn="l" rtl="0">
              <a:lnSpc>
                <a:spcPct val="145454"/>
              </a:lnSpc>
              <a:spcBef>
                <a:spcPts val="0"/>
              </a:spcBef>
              <a:spcAft>
                <a:spcPts val="0"/>
              </a:spcAft>
              <a:buNone/>
            </a:pPr>
            <a:r>
              <a:rPr lang="en" sz="1400" b="1"/>
              <a:t>       a burrito</a:t>
            </a:r>
          </a:p>
          <a:p>
            <a:pPr marL="0" lvl="0" indent="0" algn="l" rtl="0">
              <a:lnSpc>
                <a:spcPct val="145454"/>
              </a:lnSpc>
              <a:spcBef>
                <a:spcPts val="0"/>
              </a:spcBef>
              <a:spcAft>
                <a:spcPts val="0"/>
              </a:spcAft>
              <a:buNone/>
            </a:pPr>
            <a:r>
              <a:rPr lang="en" sz="1400" b="1"/>
              <a:t>       one day for lunch</a:t>
            </a:r>
          </a:p>
          <a:p>
            <a:pPr marL="0" lvl="0" indent="0" algn="l" rtl="0">
              <a:lnSpc>
                <a:spcPct val="145454"/>
              </a:lnSpc>
              <a:spcBef>
                <a:spcPts val="0"/>
              </a:spcBef>
              <a:spcAft>
                <a:spcPts val="0"/>
              </a:spcAft>
              <a:buNone/>
            </a:pPr>
            <a:r>
              <a:rPr lang="en" sz="1400" b="1"/>
              <a:t>       chips and salsa </a:t>
            </a:r>
          </a:p>
          <a:p>
            <a:pPr marL="0" lvl="0" indent="0" algn="l" rtl="0">
              <a:lnSpc>
                <a:spcPct val="145454"/>
              </a:lnSpc>
              <a:spcBef>
                <a:spcPts val="0"/>
              </a:spcBef>
              <a:spcAft>
                <a:spcPts val="0"/>
              </a:spcAft>
              <a:buNone/>
            </a:pPr>
            <a:r>
              <a:rPr lang="en" sz="1400" b="1"/>
              <a:t>       that was full of black beans and cheese.</a:t>
            </a:r>
            <a:endParaRPr sz="1400" b="1"/>
          </a:p>
          <a:p>
            <a:pPr marL="0" lvl="0" indent="0" algn="l" rtl="0">
              <a:lnSpc>
                <a:spcPct val="145454"/>
              </a:lnSpc>
              <a:spcBef>
                <a:spcPts val="0"/>
              </a:spcBef>
              <a:spcAft>
                <a:spcPts val="0"/>
              </a:spcAft>
              <a:buNone/>
            </a:pPr>
            <a:endParaRPr sz="600" b="1"/>
          </a:p>
          <a:p>
            <a:pPr marL="342900" lvl="0" indent="-342900" algn="l" rtl="0">
              <a:lnSpc>
                <a:spcPct val="145454"/>
              </a:lnSpc>
              <a:spcBef>
                <a:spcPts val="0"/>
              </a:spcBef>
              <a:spcAft>
                <a:spcPts val="0"/>
              </a:spcAft>
              <a:buSzPct val="100000"/>
              <a:buFont typeface="+mj-lt"/>
              <a:buAutoNum type="alphaLcPeriod"/>
            </a:pPr>
            <a:r>
              <a:rPr lang="en" sz="1400"/>
              <a:t>One day for lunch, I ate a burrito that was full of black beans and cheese and chips and salsa.</a:t>
            </a:r>
          </a:p>
          <a:p>
            <a:pPr marL="342900" lvl="0" indent="-342900" algn="l" rtl="0">
              <a:lnSpc>
                <a:spcPct val="145454"/>
              </a:lnSpc>
              <a:spcBef>
                <a:spcPts val="0"/>
              </a:spcBef>
              <a:spcAft>
                <a:spcPts val="0"/>
              </a:spcAft>
              <a:buSzPct val="100000"/>
              <a:buFont typeface="+mj-lt"/>
              <a:buAutoNum type="alphaLcPeriod"/>
            </a:pPr>
            <a:r>
              <a:rPr lang="en" sz="1400"/>
              <a:t>One day for lunch, I ate chips and salsa and a burrito that was full of black beans and cheese.</a:t>
            </a:r>
            <a:endParaRPr sz="1400"/>
          </a:p>
          <a:p>
            <a:pPr marL="0" lvl="0" indent="0" algn="l" rtl="0">
              <a:lnSpc>
                <a:spcPct val="145454"/>
              </a:lnSpc>
              <a:spcBef>
                <a:spcPts val="0"/>
              </a:spcBef>
              <a:spcAft>
                <a:spcPts val="0"/>
              </a:spcAft>
              <a:buNone/>
            </a:pPr>
            <a:endParaRPr sz="1400"/>
          </a:p>
          <a:p>
            <a:pPr marL="457200" lvl="0" indent="0" algn="l" rtl="0">
              <a:spcBef>
                <a:spcPts val="80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1400"/>
          </a:p>
        </p:txBody>
      </p:sp>
      <p:pic>
        <p:nvPicPr>
          <p:cNvPr id="6"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2"/>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clauses</a:t>
            </a:r>
            <a:endParaRPr sz="3000"/>
          </a:p>
        </p:txBody>
      </p:sp>
      <p:sp>
        <p:nvSpPr>
          <p:cNvPr id="279" name="Google Shape;279;p42"/>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1800"/>
          </a:p>
          <a:p>
            <a:pPr marL="0" lvl="0" indent="0" algn="l" rtl="0">
              <a:lnSpc>
                <a:spcPct val="100000"/>
              </a:lnSpc>
              <a:spcBef>
                <a:spcPts val="0"/>
              </a:spcBef>
              <a:spcAft>
                <a:spcPts val="0"/>
              </a:spcAft>
              <a:buClr>
                <a:schemeClr val="dk1"/>
              </a:buClr>
              <a:buSzPts val="1100"/>
              <a:buFont typeface="Arial"/>
              <a:buNone/>
            </a:pPr>
            <a:r>
              <a:rPr lang="en" sz="1800" b="1"/>
              <a:t>First, let’s think about what an “independent clause” is.</a:t>
            </a:r>
            <a:endParaRPr sz="1800" b="1"/>
          </a:p>
          <a:p>
            <a:pPr marL="0" lvl="0" indent="0" algn="l" rtl="0">
              <a:lnSpc>
                <a:spcPct val="100000"/>
              </a:lnSpc>
              <a:spcBef>
                <a:spcPts val="0"/>
              </a:spcBef>
              <a:spcAft>
                <a:spcPts val="0"/>
              </a:spcAft>
              <a:buClr>
                <a:schemeClr val="dk1"/>
              </a:buClr>
              <a:buSzPts val="1100"/>
              <a:buFont typeface="Arial"/>
              <a:buNone/>
            </a:pPr>
            <a:endParaRPr sz="1800"/>
          </a:p>
          <a:p>
            <a:pPr marL="0" lvl="0" indent="0" algn="l" rtl="0">
              <a:lnSpc>
                <a:spcPct val="100000"/>
              </a:lnSpc>
              <a:spcBef>
                <a:spcPts val="0"/>
              </a:spcBef>
              <a:spcAft>
                <a:spcPts val="0"/>
              </a:spcAft>
              <a:buClr>
                <a:schemeClr val="dk1"/>
              </a:buClr>
              <a:buSzPts val="1100"/>
              <a:buFont typeface="Arial"/>
              <a:buNone/>
            </a:pPr>
            <a:r>
              <a:rPr lang="en" sz="1800"/>
              <a:t>It’s more than a phrase. An</a:t>
            </a:r>
            <a:r>
              <a:rPr lang="en" sz="1800" b="1"/>
              <a:t> independent clause</a:t>
            </a:r>
            <a:r>
              <a:rPr lang="en" sz="1800"/>
              <a:t>, or main clause,  can </a:t>
            </a:r>
            <a:r>
              <a:rPr lang="en" sz="1800" b="1"/>
              <a:t>stand by itself</a:t>
            </a:r>
            <a:r>
              <a:rPr lang="en" sz="1800"/>
              <a:t>. It has a subject and a verb and makes sense alone.</a:t>
            </a:r>
            <a:endParaRPr sz="1800"/>
          </a:p>
          <a:p>
            <a:pPr marL="0" lvl="0" indent="0" algn="l" rtl="0">
              <a:lnSpc>
                <a:spcPct val="100000"/>
              </a:lnSpc>
              <a:spcBef>
                <a:spcPts val="0"/>
              </a:spcBef>
              <a:spcAft>
                <a:spcPts val="0"/>
              </a:spcAft>
              <a:buClr>
                <a:schemeClr val="dk1"/>
              </a:buClr>
              <a:buSzPts val="1100"/>
              <a:buFont typeface="Arial"/>
              <a:buNone/>
            </a:pPr>
            <a:endParaRPr sz="1800"/>
          </a:p>
          <a:p>
            <a:pPr marL="0" lvl="0" indent="0" algn="l" rtl="0">
              <a:lnSpc>
                <a:spcPct val="100000"/>
              </a:lnSpc>
              <a:spcBef>
                <a:spcPts val="0"/>
              </a:spcBef>
              <a:spcAft>
                <a:spcPts val="0"/>
              </a:spcAft>
              <a:buClr>
                <a:schemeClr val="dk1"/>
              </a:buClr>
              <a:buSzPts val="1100"/>
              <a:buFont typeface="Arial"/>
              <a:buNone/>
            </a:pPr>
            <a:r>
              <a:rPr lang="en" sz="1800"/>
              <a:t>On the other hand, a </a:t>
            </a:r>
            <a:r>
              <a:rPr lang="en" sz="1800" b="1"/>
              <a:t>dependent clause</a:t>
            </a:r>
            <a:r>
              <a:rPr lang="en" sz="1800"/>
              <a:t> might also have a subject and a verb, but it </a:t>
            </a:r>
            <a:r>
              <a:rPr lang="en" sz="1800" b="1"/>
              <a:t>can’t stand by itself</a:t>
            </a:r>
            <a:r>
              <a:rPr lang="en" sz="1800"/>
              <a:t>. </a:t>
            </a:r>
            <a:endParaRPr sz="1800"/>
          </a:p>
        </p:txBody>
      </p:sp>
      <p:pic>
        <p:nvPicPr>
          <p:cNvPr id="5"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6" name="Google Shape;286;p43"/>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try combining clauses</a:t>
            </a:r>
            <a:endParaRPr sz="3000">
              <a:latin typeface="Century Gothic"/>
              <a:ea typeface="Century Gothic"/>
              <a:cs typeface="Century Gothic"/>
              <a:sym typeface="Century Gothic"/>
            </a:endParaRPr>
          </a:p>
        </p:txBody>
      </p:sp>
      <p:sp>
        <p:nvSpPr>
          <p:cNvPr id="287" name="Google Shape;287;p43"/>
          <p:cNvSpPr txBox="1">
            <a:spLocks noGrp="1"/>
          </p:cNvSpPr>
          <p:nvPr>
            <p:ph type="body" idx="1"/>
          </p:nvPr>
        </p:nvSpPr>
        <p:spPr>
          <a:xfrm>
            <a:off x="262950" y="1663900"/>
            <a:ext cx="4225800" cy="24792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t>Combine the dependent and independent clauses into grammatically correct sentences. </a:t>
            </a:r>
            <a:endParaRPr sz="1800"/>
          </a:p>
          <a:p>
            <a:pPr marL="0" lvl="0" indent="0" algn="l" rtl="0">
              <a:lnSpc>
                <a:spcPct val="100000"/>
              </a:lnSpc>
              <a:spcBef>
                <a:spcPts val="0"/>
              </a:spcBef>
              <a:spcAft>
                <a:spcPts val="0"/>
              </a:spcAft>
              <a:buNone/>
            </a:pPr>
            <a:endParaRPr sz="1800"/>
          </a:p>
          <a:p>
            <a:pPr marL="0" lvl="0" indent="0" algn="l" rtl="0">
              <a:lnSpc>
                <a:spcPct val="100000"/>
              </a:lnSpc>
              <a:spcBef>
                <a:spcPts val="0"/>
              </a:spcBef>
              <a:spcAft>
                <a:spcPts val="0"/>
              </a:spcAft>
              <a:buClr>
                <a:schemeClr val="dk1"/>
              </a:buClr>
              <a:buSzPts val="1100"/>
              <a:buFont typeface="Arial"/>
              <a:buNone/>
            </a:pPr>
            <a:r>
              <a:rPr lang="en" sz="1800"/>
              <a:t>Then combine them into a grammatically incorrect sentence and be prepared to explain why it is incorrect.</a:t>
            </a:r>
            <a:endParaRPr sz="1400"/>
          </a:p>
          <a:p>
            <a:pPr marL="0" lvl="0" indent="0" algn="l" rtl="0">
              <a:lnSpc>
                <a:spcPct val="145454"/>
              </a:lnSpc>
              <a:spcBef>
                <a:spcPts val="0"/>
              </a:spcBef>
              <a:spcAft>
                <a:spcPts val="0"/>
              </a:spcAft>
              <a:buNone/>
            </a:pPr>
            <a:endParaRPr sz="1400"/>
          </a:p>
          <a:p>
            <a:pPr marL="457200" lvl="0" indent="0" algn="l" rtl="0">
              <a:spcBef>
                <a:spcPts val="80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1400"/>
          </a:p>
        </p:txBody>
      </p:sp>
      <p:sp>
        <p:nvSpPr>
          <p:cNvPr id="289" name="Google Shape;289;p43"/>
          <p:cNvSpPr txBox="1"/>
          <p:nvPr/>
        </p:nvSpPr>
        <p:spPr>
          <a:xfrm>
            <a:off x="4939800" y="1151625"/>
            <a:ext cx="4225800" cy="3263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p>
          <a:p>
            <a:pPr marL="0" lvl="0" indent="0" algn="l" rtl="0">
              <a:spcBef>
                <a:spcPts val="0"/>
              </a:spcBef>
              <a:spcAft>
                <a:spcPts val="0"/>
              </a:spcAft>
              <a:buNone/>
            </a:pPr>
            <a:r>
              <a:rPr lang="en" sz="1800" b="1">
                <a:latin typeface="Century Gothic"/>
                <a:ea typeface="Century Gothic"/>
                <a:cs typeface="Century Gothic"/>
                <a:sym typeface="Century Gothic"/>
              </a:rPr>
              <a:t>5. </a:t>
            </a:r>
            <a:r>
              <a:rPr lang="en" sz="1800">
                <a:latin typeface="Century Gothic"/>
                <a:ea typeface="Century Gothic"/>
                <a:cs typeface="Century Gothic"/>
                <a:sym typeface="Century Gothic"/>
              </a:rPr>
              <a:t>   </a:t>
            </a:r>
            <a:r>
              <a:rPr lang="en" sz="1800" b="1">
                <a:latin typeface="Century Gothic"/>
                <a:ea typeface="Century Gothic"/>
                <a:cs typeface="Century Gothic"/>
                <a:sym typeface="Century Gothic"/>
              </a:rPr>
              <a:t>the ant</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marched along the ground</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which was carrying a huge leaf</a:t>
            </a:r>
            <a:endParaRPr sz="1800" b="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a. Correct sentence:</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 Incorrect sentence:</a:t>
            </a:r>
            <a:endParaRPr sz="1800">
              <a:latin typeface="Century Gothic"/>
              <a:ea typeface="Century Gothic"/>
              <a:cs typeface="Century Gothic"/>
              <a:sym typeface="Century Gothic"/>
            </a:endParaRPr>
          </a:p>
        </p:txBody>
      </p:sp>
      <p:pic>
        <p:nvPicPr>
          <p:cNvPr id="7"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2" name="Google Shape;142;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43" name="Google Shape;143;p26"/>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55 -65  minutes to complete. </a:t>
            </a:r>
            <a:endParaRPr sz="1800"/>
          </a:p>
          <a:p>
            <a:pPr marL="457200" lvl="0" indent="-342900" algn="l" rtl="0">
              <a:spcBef>
                <a:spcPts val="1000"/>
              </a:spcBef>
              <a:spcAft>
                <a:spcPts val="0"/>
              </a:spcAft>
              <a:buSzPts val="1800"/>
              <a:buFont typeface="Century Gothic"/>
              <a:buChar char="•"/>
            </a:pPr>
            <a:r>
              <a:rPr lang="en" sz="1800"/>
              <a:t>The main purpose of today’s lesson is to introduce students to the performance task of writing a children’s book.  Students will learn the difference between a narrative and a summary.</a:t>
            </a:r>
            <a:endParaRPr sz="1800"/>
          </a:p>
          <a:p>
            <a:pPr marL="0" lvl="0" indent="0" algn="l" rtl="0">
              <a:spcBef>
                <a:spcPts val="1000"/>
              </a:spcBef>
              <a:spcAft>
                <a:spcPts val="0"/>
              </a:spcAft>
              <a:buNone/>
            </a:pPr>
            <a:endParaRPr sz="1800" b="1"/>
          </a:p>
          <a:p>
            <a:pPr marL="0" lvl="0" indent="0" algn="l" rtl="0">
              <a:spcBef>
                <a:spcPts val="1000"/>
              </a:spcBef>
              <a:spcAft>
                <a:spcPts val="0"/>
              </a:spcAft>
              <a:buNone/>
            </a:pPr>
            <a:r>
              <a:rPr lang="en" sz="1800" b="1"/>
              <a:t>The Learning Target for students today are:</a:t>
            </a:r>
            <a:endParaRPr sz="1800" b="1"/>
          </a:p>
          <a:p>
            <a:pPr marL="457200" lvl="0" indent="-342900" algn="l" rtl="0">
              <a:spcBef>
                <a:spcPts val="1000"/>
              </a:spcBef>
              <a:spcAft>
                <a:spcPts val="0"/>
              </a:spcAft>
              <a:buSzPts val="1800"/>
              <a:buChar char="•"/>
            </a:pPr>
            <a:r>
              <a:rPr lang="en" sz="1800"/>
              <a:t>I can articulate the difference between a narrative and a summary.</a:t>
            </a:r>
            <a:endParaRPr sz="1800"/>
          </a:p>
          <a:p>
            <a:pPr marL="457200" lvl="0" indent="-342900" algn="l" rtl="0">
              <a:spcBef>
                <a:spcPts val="0"/>
              </a:spcBef>
              <a:spcAft>
                <a:spcPts val="0"/>
              </a:spcAft>
              <a:buSzPts val="1800"/>
              <a:buChar char="•"/>
            </a:pPr>
            <a:r>
              <a:rPr lang="en" sz="1800"/>
              <a:t>I can combine phrases into a complete sentence.</a:t>
            </a:r>
            <a:endParaRPr sz="1800"/>
          </a:p>
          <a:p>
            <a:pPr marL="457200" lvl="0" indent="-342900" algn="l" rtl="0">
              <a:spcBef>
                <a:spcPts val="0"/>
              </a:spcBef>
              <a:spcAft>
                <a:spcPts val="0"/>
              </a:spcAft>
              <a:buSzPts val="1800"/>
              <a:buChar char="•"/>
            </a:pPr>
            <a:r>
              <a:rPr lang="en" sz="1800"/>
              <a:t>I can identify where a modifier goes in relation to the noun it modifies.</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5" name="Google Shape;295;p44"/>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try combining four clauses</a:t>
            </a:r>
            <a:endParaRPr sz="3000">
              <a:latin typeface="Century Gothic"/>
              <a:ea typeface="Century Gothic"/>
              <a:cs typeface="Century Gothic"/>
              <a:sym typeface="Century Gothic"/>
            </a:endParaRPr>
          </a:p>
        </p:txBody>
      </p:sp>
      <p:sp>
        <p:nvSpPr>
          <p:cNvPr id="297" name="Google Shape;297;p44"/>
          <p:cNvSpPr txBox="1"/>
          <p:nvPr/>
        </p:nvSpPr>
        <p:spPr>
          <a:xfrm>
            <a:off x="343500" y="1237425"/>
            <a:ext cx="8457000" cy="3263400"/>
          </a:xfrm>
          <a:prstGeom prst="rect">
            <a:avLst/>
          </a:prstGeom>
          <a:noFill/>
          <a:ln>
            <a:noFill/>
          </a:ln>
        </p:spPr>
        <p:txBody>
          <a:bodyPr spcFirstLastPara="1" wrap="square" lIns="91425" tIns="91425" rIns="91425" bIns="91425" anchor="ctr" anchorCtr="0">
            <a:noAutofit/>
          </a:bodyPr>
          <a:lstStyle/>
          <a:p>
            <a:pPr marL="342900" lvl="0" indent="-342900" algn="l" rtl="0">
              <a:spcBef>
                <a:spcPts val="0"/>
              </a:spcBef>
              <a:spcAft>
                <a:spcPts val="0"/>
              </a:spcAft>
              <a:buAutoNum type="arabicPeriod" startAt="6"/>
            </a:pPr>
            <a:r>
              <a:rPr lang="en" sz="1800" b="1">
                <a:latin typeface="Century Gothic"/>
                <a:ea typeface="Century Gothic"/>
                <a:cs typeface="Century Gothic"/>
                <a:sym typeface="Century Gothic"/>
              </a:rPr>
              <a:t>   as he marched along the ground</a:t>
            </a:r>
          </a:p>
          <a:p>
            <a:pPr lvl="0" algn="l" rtl="0">
              <a:spcBef>
                <a:spcPts val="0"/>
              </a:spcBef>
              <a:spcAft>
                <a:spcPts val="0"/>
              </a:spcAft>
            </a:pPr>
            <a:r>
              <a:rPr lang="en" sz="1800" b="1">
                <a:latin typeface="Century Gothic"/>
                <a:ea typeface="Century Gothic"/>
                <a:cs typeface="Century Gothic"/>
                <a:sym typeface="Century Gothic"/>
              </a:rPr>
              <a:t>        the ant</a:t>
            </a:r>
          </a:p>
          <a:p>
            <a:pPr marL="0" lvl="0" indent="457200" algn="l" rtl="0">
              <a:spcBef>
                <a:spcPts val="0"/>
              </a:spcBef>
              <a:spcAft>
                <a:spcPts val="0"/>
              </a:spcAft>
              <a:buNone/>
            </a:pPr>
            <a:r>
              <a:rPr lang="en" sz="1800" b="1">
                <a:latin typeface="Century Gothic"/>
                <a:ea typeface="Century Gothic"/>
                <a:cs typeface="Century Gothic"/>
                <a:sym typeface="Century Gothic"/>
              </a:rPr>
              <a:t> stumbled a little</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 which was carrying a huge leaf</a:t>
            </a:r>
            <a:endParaRPr sz="1800" b="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a. Correct sentence: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 Incorrect sentence:</a:t>
            </a:r>
            <a:endParaRPr sz="1800">
              <a:latin typeface="Century Gothic"/>
              <a:ea typeface="Century Gothic"/>
              <a:cs typeface="Century Gothic"/>
              <a:sym typeface="Century Gothic"/>
            </a:endParaRPr>
          </a:p>
        </p:txBody>
      </p:sp>
      <p:pic>
        <p:nvPicPr>
          <p:cNvPr id="6"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3" name="Google Shape;303;p45"/>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try combining four different clauses</a:t>
            </a:r>
            <a:endParaRPr sz="3000">
              <a:latin typeface="Century Gothic"/>
              <a:ea typeface="Century Gothic"/>
              <a:cs typeface="Century Gothic"/>
              <a:sym typeface="Century Gothic"/>
            </a:endParaRPr>
          </a:p>
        </p:txBody>
      </p:sp>
      <p:sp>
        <p:nvSpPr>
          <p:cNvPr id="305" name="Google Shape;305;p45"/>
          <p:cNvSpPr txBox="1"/>
          <p:nvPr/>
        </p:nvSpPr>
        <p:spPr>
          <a:xfrm>
            <a:off x="343500" y="1237425"/>
            <a:ext cx="8457000" cy="3263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306" name="Google Shape;306;p45"/>
          <p:cNvSpPr txBox="1"/>
          <p:nvPr/>
        </p:nvSpPr>
        <p:spPr>
          <a:xfrm>
            <a:off x="311700" y="1237425"/>
            <a:ext cx="8203800" cy="3568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7.    the ant</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who was spinning a web</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which was marching along the ground</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stumbled in front of a spider</a:t>
            </a:r>
            <a:endParaRPr sz="1800" b="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a. Correct sentence: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 Incorrect sentence: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7"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12" name="Google Shape;312;p46"/>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try combining five clauses</a:t>
            </a:r>
            <a:endParaRPr sz="3000">
              <a:latin typeface="Century Gothic"/>
              <a:ea typeface="Century Gothic"/>
              <a:cs typeface="Century Gothic"/>
              <a:sym typeface="Century Gothic"/>
            </a:endParaRPr>
          </a:p>
        </p:txBody>
      </p:sp>
      <p:pic>
        <p:nvPicPr>
          <p:cNvPr id="313" name="Google Shape;313;p46"/>
          <p:cNvPicPr preferRelativeResize="0"/>
          <p:nvPr/>
        </p:nvPicPr>
        <p:blipFill>
          <a:blip r:embed="rId3">
            <a:alphaModFix/>
          </a:blip>
          <a:stretch>
            <a:fillRect/>
          </a:stretch>
        </p:blipFill>
        <p:spPr>
          <a:xfrm>
            <a:off x="8168253" y="94375"/>
            <a:ext cx="863622" cy="1057950"/>
          </a:xfrm>
          <a:prstGeom prst="rect">
            <a:avLst/>
          </a:prstGeom>
          <a:noFill/>
          <a:ln>
            <a:noFill/>
          </a:ln>
        </p:spPr>
      </p:pic>
      <p:sp>
        <p:nvSpPr>
          <p:cNvPr id="314" name="Google Shape;314;p46"/>
          <p:cNvSpPr txBox="1"/>
          <p:nvPr/>
        </p:nvSpPr>
        <p:spPr>
          <a:xfrm>
            <a:off x="343500" y="1237425"/>
            <a:ext cx="8457000" cy="3263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315" name="Google Shape;315;p46"/>
          <p:cNvSpPr txBox="1"/>
          <p:nvPr/>
        </p:nvSpPr>
        <p:spPr>
          <a:xfrm>
            <a:off x="311700" y="1369225"/>
            <a:ext cx="8203800" cy="3436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8.    The ant</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the spider</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which was carrying a large leaf</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was attacked by</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who was desperately hungry</a:t>
            </a:r>
            <a:endParaRPr sz="1800" b="1">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a. Correct sentence: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 Incorrect sentence:</a:t>
            </a:r>
            <a:endParaRPr sz="1800">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21" name="Google Shape;321;p47"/>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try combining six clauses</a:t>
            </a:r>
            <a:endParaRPr sz="3000">
              <a:latin typeface="Century Gothic"/>
              <a:ea typeface="Century Gothic"/>
              <a:cs typeface="Century Gothic"/>
              <a:sym typeface="Century Gothic"/>
            </a:endParaRPr>
          </a:p>
        </p:txBody>
      </p:sp>
      <p:sp>
        <p:nvSpPr>
          <p:cNvPr id="323" name="Google Shape;323;p47"/>
          <p:cNvSpPr txBox="1"/>
          <p:nvPr/>
        </p:nvSpPr>
        <p:spPr>
          <a:xfrm>
            <a:off x="343500" y="1237425"/>
            <a:ext cx="8457000" cy="3263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324" name="Google Shape;324;p47"/>
          <p:cNvSpPr txBox="1"/>
          <p:nvPr/>
        </p:nvSpPr>
        <p:spPr>
          <a:xfrm>
            <a:off x="1113805" y="-613328"/>
            <a:ext cx="8203800" cy="2731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9. </a:t>
            </a:r>
            <a:r>
              <a:rPr lang="en" sz="1800">
                <a:latin typeface="Century Gothic"/>
                <a:ea typeface="Century Gothic"/>
                <a:cs typeface="Century Gothic"/>
                <a:sym typeface="Century Gothic"/>
              </a:rPr>
              <a:t>  </a:t>
            </a:r>
            <a:r>
              <a:rPr lang="en" sz="1800" b="1">
                <a:latin typeface="Century Gothic"/>
                <a:ea typeface="Century Gothic"/>
                <a:cs typeface="Century Gothic"/>
                <a:sym typeface="Century Gothic"/>
              </a:rPr>
              <a:t> and won</a:t>
            </a:r>
            <a:endParaRPr sz="1800" b="1">
              <a:latin typeface="Century Gothic"/>
              <a:ea typeface="Century Gothic"/>
              <a:cs typeface="Century Gothic"/>
              <a:sym typeface="Century Gothic"/>
            </a:endParaRPr>
          </a:p>
          <a:p>
            <a:pPr marL="0" lvl="0" indent="45720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an ant</a:t>
            </a:r>
            <a:endParaRPr sz="1800" b="1">
              <a:latin typeface="Century Gothic"/>
              <a:ea typeface="Century Gothic"/>
              <a:cs typeface="Century Gothic"/>
              <a:sym typeface="Century Gothic"/>
            </a:endParaRPr>
          </a:p>
          <a:p>
            <a:pPr marL="0" lvl="0" indent="45720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fought a spider</a:t>
            </a:r>
            <a:endParaRPr sz="1800" b="1">
              <a:latin typeface="Century Gothic"/>
              <a:ea typeface="Century Gothic"/>
              <a:cs typeface="Century Gothic"/>
              <a:sym typeface="Century Gothic"/>
            </a:endParaRPr>
          </a:p>
          <a:p>
            <a:pPr marL="0" lvl="0" indent="45720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one summer day</a:t>
            </a:r>
            <a:endParaRPr sz="1800" b="1">
              <a:latin typeface="Century Gothic"/>
              <a:ea typeface="Century Gothic"/>
              <a:cs typeface="Century Gothic"/>
              <a:sym typeface="Century Gothic"/>
            </a:endParaRPr>
          </a:p>
          <a:p>
            <a:pPr marL="0" lvl="0" indent="45720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which was full of unusual events</a:t>
            </a:r>
            <a:endParaRPr sz="1800" b="1">
              <a:latin typeface="Century Gothic"/>
              <a:ea typeface="Century Gothic"/>
              <a:cs typeface="Century Gothic"/>
              <a:sym typeface="Century Gothic"/>
            </a:endParaRPr>
          </a:p>
          <a:p>
            <a:pPr marL="0" lvl="0" indent="457200" algn="l" rtl="0">
              <a:spcBef>
                <a:spcPts val="0"/>
              </a:spcBef>
              <a:spcAft>
                <a:spcPts val="0"/>
              </a:spcAft>
              <a:buNone/>
            </a:pPr>
            <a:r>
              <a:rPr lang="en" sz="1800" b="1">
                <a:latin typeface="Century Gothic"/>
                <a:ea typeface="Century Gothic"/>
                <a:cs typeface="Century Gothic"/>
                <a:sym typeface="Century Gothic"/>
              </a:rPr>
              <a:t>who was carrying a huge leaf at the time</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a. Correct sentence:</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b. Incorrect sentence:</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7"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30" name="Google Shape;330;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331" name="Google Shape;331;p48"/>
          <p:cNvSpPr txBox="1">
            <a:spLocks noGrp="1"/>
          </p:cNvSpPr>
          <p:nvPr>
            <p:ph type="body" idx="1"/>
          </p:nvPr>
        </p:nvSpPr>
        <p:spPr>
          <a:xfrm>
            <a:off x="311700" y="1265475"/>
            <a:ext cx="8520600" cy="34437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400"/>
          </a:p>
          <a:p>
            <a:pPr marL="457200" lvl="0" indent="-419100" algn="l" rtl="0">
              <a:lnSpc>
                <a:spcPct val="115000"/>
              </a:lnSpc>
              <a:spcBef>
                <a:spcPts val="0"/>
              </a:spcBef>
              <a:spcAft>
                <a:spcPts val="0"/>
              </a:spcAft>
              <a:buSzPts val="3000"/>
              <a:buChar char="•"/>
            </a:pPr>
            <a:r>
              <a:rPr lang="en" sz="3000"/>
              <a:t>Complete a narrative arc diagram for an episode in your novel. </a:t>
            </a:r>
            <a:endParaRPr sz="3000"/>
          </a:p>
          <a:p>
            <a:pPr marL="457200" lvl="0" indent="0" algn="l" rtl="0">
              <a:lnSpc>
                <a:spcPct val="115000"/>
              </a:lnSpc>
              <a:spcBef>
                <a:spcPts val="0"/>
              </a:spcBef>
              <a:spcAft>
                <a:spcPts val="0"/>
              </a:spcAft>
              <a:buNone/>
            </a:pPr>
            <a:endParaRPr sz="3000"/>
          </a:p>
          <a:p>
            <a:pPr marL="457200" lvl="0" indent="-419100" algn="l" rtl="0">
              <a:lnSpc>
                <a:spcPct val="115000"/>
              </a:lnSpc>
              <a:spcBef>
                <a:spcPts val="0"/>
              </a:spcBef>
              <a:spcAft>
                <a:spcPts val="0"/>
              </a:spcAft>
              <a:buSzPts val="3000"/>
              <a:buChar char="•"/>
            </a:pPr>
            <a:r>
              <a:rPr lang="en" sz="3000"/>
              <a:t>This should be a basic summary—not a narrative.</a:t>
            </a:r>
            <a:endParaRPr sz="3000"/>
          </a:p>
          <a:p>
            <a:pPr marL="0" lvl="0" indent="0" algn="ctr" rtl="0">
              <a:lnSpc>
                <a:spcPct val="115000"/>
              </a:lnSpc>
              <a:spcBef>
                <a:spcPts val="0"/>
              </a:spcBef>
              <a:spcAft>
                <a:spcPts val="0"/>
              </a:spcAft>
              <a:buNone/>
            </a:pPr>
            <a:endParaRPr sz="3000"/>
          </a:p>
          <a:p>
            <a:pPr marL="0" lvl="0" indent="0" algn="l" rtl="0">
              <a:spcBef>
                <a:spcPts val="800"/>
              </a:spcBef>
              <a:spcAft>
                <a:spcPts val="0"/>
              </a:spcAft>
              <a:buNone/>
            </a:pPr>
            <a:endParaRPr sz="1200"/>
          </a:p>
          <a:p>
            <a:pPr marL="0" lvl="0" indent="0" algn="ctr" rtl="0">
              <a:spcBef>
                <a:spcPts val="800"/>
              </a:spcBef>
              <a:spcAft>
                <a:spcPts val="0"/>
              </a:spcAft>
              <a:buNone/>
            </a:pPr>
            <a:endParaRPr sz="2400">
              <a:latin typeface="Times New Roman"/>
              <a:ea typeface="Times New Roman"/>
              <a:cs typeface="Times New Roman"/>
              <a:sym typeface="Times New Roman"/>
            </a:endParaRPr>
          </a:p>
        </p:txBody>
      </p:sp>
      <p:pic>
        <p:nvPicPr>
          <p:cNvPr id="6"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38" name="Google Shape;338;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39" name="Google Shape;339;p49"/>
          <p:cNvGraphicFramePr/>
          <p:nvPr/>
        </p:nvGraphicFramePr>
        <p:xfrm>
          <a:off x="577191" y="1248212"/>
          <a:ext cx="7989600" cy="3230175"/>
        </p:xfrm>
        <a:graphic>
          <a:graphicData uri="http://schemas.openxmlformats.org/drawingml/2006/table">
            <a:tbl>
              <a:tblPr firstRow="1" bandRow="1">
                <a:noFill/>
                <a:tableStyleId>{FE1D421A-624A-4F3B-A027-4890869B3DC6}</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156998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50" name="Google Shape;150;p27"/>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1</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51" name="Google Shape;151;p27"/>
          <p:cNvSpPr txBox="1"/>
          <p:nvPr/>
        </p:nvSpPr>
        <p:spPr>
          <a:xfrm>
            <a:off x="417075" y="1806250"/>
            <a:ext cx="8450400" cy="2904600"/>
          </a:xfrm>
          <a:prstGeom prst="rect">
            <a:avLst/>
          </a:prstGeom>
          <a:noFill/>
          <a:ln>
            <a:noFill/>
          </a:ln>
        </p:spPr>
        <p:txBody>
          <a:bodyPr spcFirstLastPara="1" wrap="square" lIns="91425" tIns="91425" rIns="91425" bIns="91425" anchor="ctr" anchorCtr="0">
            <a:noAutofit/>
          </a:bodyPr>
          <a:lstStyle/>
          <a:p>
            <a:pPr marL="457200" lvl="0" indent="-323850" algn="l" rtl="0">
              <a:spcBef>
                <a:spcPts val="0"/>
              </a:spcBef>
              <a:spcAft>
                <a:spcPts val="0"/>
              </a:spcAft>
              <a:buClr>
                <a:schemeClr val="dk1"/>
              </a:buClr>
              <a:buSzPts val="1500"/>
              <a:buFont typeface="Century Gothic"/>
              <a:buChar char="●"/>
            </a:pPr>
            <a:r>
              <a:rPr lang="en" sz="1500" b="1">
                <a:solidFill>
                  <a:schemeClr val="dk1"/>
                </a:solidFill>
                <a:latin typeface="Century Gothic"/>
                <a:ea typeface="Century Gothic"/>
                <a:cs typeface="Century Gothic"/>
                <a:sym typeface="Century Gothic"/>
              </a:rPr>
              <a:t>Entry Task: Introducing the Children’s Book </a:t>
            </a:r>
            <a:r>
              <a:rPr lang="en" sz="1500">
                <a:solidFill>
                  <a:schemeClr val="dk1"/>
                </a:solidFill>
                <a:latin typeface="Century Gothic"/>
                <a:ea typeface="Century Gothic"/>
                <a:cs typeface="Century Gothic"/>
                <a:sym typeface="Century Gothic"/>
              </a:rPr>
              <a:t>(one per student)</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b="1">
                <a:solidFill>
                  <a:schemeClr val="dk1"/>
                </a:solidFill>
                <a:latin typeface="Century Gothic"/>
                <a:ea typeface="Century Gothic"/>
                <a:cs typeface="Century Gothic"/>
                <a:sym typeface="Century Gothic"/>
              </a:rPr>
              <a:t>Excerpt 4 Analysis note-catcher </a:t>
            </a:r>
            <a:r>
              <a:rPr lang="en" sz="1500">
                <a:solidFill>
                  <a:schemeClr val="dk1"/>
                </a:solidFill>
                <a:latin typeface="Century Gothic"/>
                <a:ea typeface="Century Gothic"/>
                <a:cs typeface="Century Gothic"/>
                <a:sym typeface="Century Gothic"/>
              </a:rPr>
              <a:t>(from Unit 2, Lesson 8)</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i="1">
                <a:solidFill>
                  <a:schemeClr val="dk1"/>
                </a:solidFill>
                <a:latin typeface="Century Gothic"/>
                <a:ea typeface="Century Gothic"/>
                <a:cs typeface="Century Gothic"/>
                <a:sym typeface="Century Gothic"/>
              </a:rPr>
              <a:t>Frederick Douglass:  The Last Day of Slavery</a:t>
            </a:r>
            <a:r>
              <a:rPr lang="en" sz="1500">
                <a:solidFill>
                  <a:schemeClr val="dk1"/>
                </a:solidFill>
                <a:latin typeface="Century Gothic"/>
                <a:ea typeface="Century Gothic"/>
                <a:cs typeface="Century Gothic"/>
                <a:sym typeface="Century Gothic"/>
              </a:rPr>
              <a:t> (book; one copy for teacher read aloud)</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b="1">
                <a:solidFill>
                  <a:schemeClr val="dk1"/>
                </a:solidFill>
                <a:latin typeface="Century Gothic"/>
                <a:ea typeface="Century Gothic"/>
                <a:cs typeface="Century Gothic"/>
                <a:sym typeface="Century Gothic"/>
              </a:rPr>
              <a:t>How a Narrative Is Different from a Summary Reference Sheet </a:t>
            </a:r>
            <a:r>
              <a:rPr lang="en" sz="1500">
                <a:solidFill>
                  <a:schemeClr val="dk1"/>
                </a:solidFill>
                <a:latin typeface="Century Gothic"/>
                <a:ea typeface="Century Gothic"/>
                <a:cs typeface="Century Gothic"/>
                <a:sym typeface="Century Gothic"/>
              </a:rPr>
              <a:t>(one per student)</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Chart paper</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b="1">
                <a:solidFill>
                  <a:schemeClr val="dk1"/>
                </a:solidFill>
                <a:latin typeface="Century Gothic"/>
                <a:ea typeface="Century Gothic"/>
                <a:cs typeface="Century Gothic"/>
                <a:sym typeface="Century Gothic"/>
              </a:rPr>
              <a:t>Narrative Writer’s Toolbox anchor chart</a:t>
            </a:r>
            <a:r>
              <a:rPr lang="en" sz="1500">
                <a:solidFill>
                  <a:schemeClr val="dk1"/>
                </a:solidFill>
                <a:latin typeface="Century Gothic"/>
                <a:ea typeface="Century Gothic"/>
                <a:cs typeface="Century Gothic"/>
                <a:sym typeface="Century Gothic"/>
              </a:rPr>
              <a:t> (new; co-created with students in Work Time B)</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b="1">
                <a:solidFill>
                  <a:schemeClr val="dk1"/>
                </a:solidFill>
                <a:latin typeface="Century Gothic"/>
                <a:ea typeface="Century Gothic"/>
                <a:cs typeface="Century Gothic"/>
                <a:sym typeface="Century Gothic"/>
              </a:rPr>
              <a:t>Narrative Writer’s Toolbox anchor chart (for teacher reference)</a:t>
            </a:r>
            <a:endParaRPr sz="1500" b="1">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Document camera</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b="1">
                <a:solidFill>
                  <a:schemeClr val="dk1"/>
                </a:solidFill>
                <a:latin typeface="Century Gothic"/>
                <a:ea typeface="Century Gothic"/>
                <a:cs typeface="Century Gothic"/>
                <a:sym typeface="Century Gothic"/>
              </a:rPr>
              <a:t>Sentence Practice worksheet </a:t>
            </a:r>
            <a:r>
              <a:rPr lang="en" sz="1500">
                <a:solidFill>
                  <a:schemeClr val="dk1"/>
                </a:solidFill>
                <a:latin typeface="Century Gothic"/>
                <a:ea typeface="Century Gothic"/>
                <a:cs typeface="Century Gothic"/>
                <a:sym typeface="Century Gothic"/>
              </a:rPr>
              <a:t>(one to display)</a:t>
            </a:r>
            <a:endParaRPr sz="150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Equity sticks</a:t>
            </a:r>
            <a:endParaRPr sz="15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7" name="Google Shape;157;p2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8" name="Google Shape;158;p28"/>
          <p:cNvSpPr txBox="1"/>
          <p:nvPr/>
        </p:nvSpPr>
        <p:spPr>
          <a:xfrm>
            <a:off x="311700" y="1369225"/>
            <a:ext cx="8520600" cy="3496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chemeClr val="dk1"/>
                </a:solidFill>
                <a:latin typeface="Century Gothic"/>
                <a:ea typeface="Century Gothic"/>
                <a:cs typeface="Century Gothic"/>
                <a:sym typeface="Century Gothic"/>
              </a:rPr>
              <a:t>Before students come, please prepare by doing this:</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Review </a:t>
            </a:r>
            <a:r>
              <a:rPr lang="en" sz="1800" i="1">
                <a:solidFill>
                  <a:schemeClr val="dk1"/>
                </a:solidFill>
                <a:latin typeface="Century Gothic"/>
                <a:ea typeface="Century Gothic"/>
                <a:cs typeface="Century Gothic"/>
                <a:sym typeface="Century Gothic"/>
              </a:rPr>
              <a:t>Frederick Douglass: The Last Day of Slavery</a:t>
            </a:r>
            <a:r>
              <a:rPr lang="en" sz="1800">
                <a:solidFill>
                  <a:schemeClr val="dk1"/>
                </a:solidFill>
                <a:latin typeface="Century Gothic"/>
                <a:ea typeface="Century Gothic"/>
                <a:cs typeface="Century Gothic"/>
                <a:sym typeface="Century Gothic"/>
              </a:rPr>
              <a:t> and find examples to use  on the </a:t>
            </a:r>
            <a:r>
              <a:rPr lang="en" sz="1800" b="1">
                <a:solidFill>
                  <a:schemeClr val="dk1"/>
                </a:solidFill>
                <a:latin typeface="Century Gothic"/>
                <a:ea typeface="Century Gothic"/>
                <a:cs typeface="Century Gothic"/>
                <a:sym typeface="Century Gothic"/>
              </a:rPr>
              <a:t>How a Narrative is Different from a Summary Reference Sheet</a:t>
            </a:r>
            <a:endParaRPr sz="1800" b="1">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Create questions to help create the Poet’s Toolbox</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Obtain one book per every two or three students for their review.</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62"/>
        <p:cNvGrpSpPr/>
        <p:nvPr/>
      </p:nvGrpSpPr>
      <p:grpSpPr>
        <a:xfrm>
          <a:off x="0" y="0"/>
          <a:ext cx="0" cy="0"/>
          <a:chOff x="0" y="0"/>
          <a:chExt cx="0" cy="0"/>
        </a:xfrm>
      </p:grpSpPr>
      <p:pic>
        <p:nvPicPr>
          <p:cNvPr id="163" name="Google Shape;163;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64" name="Google Shape;164;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5" name="Google Shape;165;p2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166" name="Google Shape;166;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7" name="Google Shape;167;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3" name="Google Shape;173;p30"/>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rgbClr val="000000"/>
                </a:solidFill>
                <a:latin typeface="Century Gothic"/>
                <a:ea typeface="Century Gothic"/>
                <a:cs typeface="Century Gothic"/>
                <a:sym typeface="Century Gothic"/>
              </a:rPr>
              <a:t>Hello, Students!</a:t>
            </a:r>
            <a:endParaRPr sz="3400" b="1">
              <a:solidFill>
                <a:srgbClr val="000000"/>
              </a:solidFill>
              <a:latin typeface="Century Gothic"/>
              <a:ea typeface="Century Gothic"/>
              <a:cs typeface="Century Gothic"/>
              <a:sym typeface="Century Gothic"/>
            </a:endParaRPr>
          </a:p>
        </p:txBody>
      </p:sp>
      <p:sp>
        <p:nvSpPr>
          <p:cNvPr id="174" name="Google Shape;174;p30"/>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Introducing the Performance Task for this unit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Distinguishing Narrative from Summary</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Creating Narrative Writer’s Toolbox</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Practicing working with sentences</a:t>
            </a:r>
            <a:endParaRPr sz="2400">
              <a:latin typeface="Century Gothic"/>
              <a:ea typeface="Century Gothic"/>
              <a:cs typeface="Century Gothic"/>
              <a:sym typeface="Century Gothic"/>
            </a:endParaRPr>
          </a:p>
          <a:p>
            <a:pPr marL="457200" lvl="0" indent="0" algn="l" rtl="0">
              <a:spcBef>
                <a:spcPts val="0"/>
              </a:spcBef>
              <a:spcAft>
                <a:spcPts val="0"/>
              </a:spcAft>
              <a:buNone/>
            </a:pPr>
            <a:endParaRPr sz="2400">
              <a:latin typeface="Century Gothic"/>
              <a:ea typeface="Century Gothic"/>
              <a:cs typeface="Century Gothic"/>
              <a:sym typeface="Century Gothic"/>
            </a:endParaRPr>
          </a:p>
          <a:p>
            <a:pPr marL="9144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1" name="Google Shape;181;p31"/>
          <p:cNvSpPr txBox="1">
            <a:spLocks noGrp="1"/>
          </p:cNvSpPr>
          <p:nvPr>
            <p:ph type="title"/>
          </p:nvPr>
        </p:nvSpPr>
        <p:spPr>
          <a:xfrm>
            <a:off x="311700" y="422025"/>
            <a:ext cx="8052300" cy="883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see what we will be doing for the Performance Task</a:t>
            </a:r>
            <a:endParaRPr sz="3000">
              <a:latin typeface="Century Gothic"/>
              <a:ea typeface="Century Gothic"/>
              <a:cs typeface="Century Gothic"/>
              <a:sym typeface="Century Gothic"/>
            </a:endParaRPr>
          </a:p>
        </p:txBody>
      </p:sp>
      <p:sp>
        <p:nvSpPr>
          <p:cNvPr id="182" name="Google Shape;182;p31"/>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1000"/>
          </a:p>
          <a:p>
            <a:pPr marL="0" lvl="0" indent="0" algn="l" rtl="0">
              <a:lnSpc>
                <a:spcPct val="145454"/>
              </a:lnSpc>
              <a:spcBef>
                <a:spcPts val="0"/>
              </a:spcBef>
              <a:spcAft>
                <a:spcPts val="0"/>
              </a:spcAft>
              <a:buNone/>
            </a:pPr>
            <a:r>
              <a:rPr lang="en" sz="2400"/>
              <a:t>After reviewing the Performance Task, turn and talk to a partner about the following questions:</a:t>
            </a:r>
            <a:endParaRPr sz="2400"/>
          </a:p>
          <a:p>
            <a:pPr marL="0" lvl="0" indent="0" algn="l" rtl="0">
              <a:lnSpc>
                <a:spcPct val="145454"/>
              </a:lnSpc>
              <a:spcBef>
                <a:spcPts val="0"/>
              </a:spcBef>
              <a:spcAft>
                <a:spcPts val="0"/>
              </a:spcAft>
              <a:buNone/>
            </a:pPr>
            <a:endParaRPr sz="1000"/>
          </a:p>
          <a:p>
            <a:pPr marL="457200" lvl="0" indent="-342900" algn="l" rtl="0">
              <a:lnSpc>
                <a:spcPct val="100000"/>
              </a:lnSpc>
              <a:spcBef>
                <a:spcPts val="0"/>
              </a:spcBef>
              <a:spcAft>
                <a:spcPts val="0"/>
              </a:spcAft>
              <a:buSzPts val="1800"/>
              <a:buAutoNum type="arabicPeriod"/>
            </a:pPr>
            <a:r>
              <a:rPr lang="en" sz="1800"/>
              <a:t>What will you be doing for these assessments?</a:t>
            </a:r>
          </a:p>
          <a:p>
            <a:pPr marL="457200" lvl="0" indent="-342900" algn="l" rtl="0">
              <a:lnSpc>
                <a:spcPct val="100000"/>
              </a:lnSpc>
              <a:spcBef>
                <a:spcPts val="0"/>
              </a:spcBef>
              <a:spcAft>
                <a:spcPts val="0"/>
              </a:spcAft>
              <a:buSzPts val="1800"/>
              <a:buAutoNum type="arabicPeriod"/>
            </a:pPr>
            <a:endParaRPr lang="en" sz="1800"/>
          </a:p>
          <a:p>
            <a:pPr marL="457200" lvl="0" indent="-342900" algn="l" rtl="0">
              <a:lnSpc>
                <a:spcPct val="100000"/>
              </a:lnSpc>
              <a:spcBef>
                <a:spcPts val="0"/>
              </a:spcBef>
              <a:spcAft>
                <a:spcPts val="0"/>
              </a:spcAft>
              <a:buSzPts val="1800"/>
              <a:buAutoNum type="arabicPeriod"/>
            </a:pPr>
            <a:r>
              <a:rPr lang="en" sz="1800"/>
              <a:t>What will you need in order to be successful on this assignment?</a:t>
            </a:r>
          </a:p>
          <a:p>
            <a:pPr marL="457200" lvl="0" indent="-342900" algn="l" rtl="0">
              <a:lnSpc>
                <a:spcPct val="100000"/>
              </a:lnSpc>
              <a:spcBef>
                <a:spcPts val="0"/>
              </a:spcBef>
              <a:spcAft>
                <a:spcPts val="0"/>
              </a:spcAft>
              <a:buSzPts val="1800"/>
              <a:buAutoNum type="arabicPeriod"/>
            </a:pPr>
            <a:endParaRPr lang="en" sz="1800"/>
          </a:p>
          <a:p>
            <a:pPr marL="457200" lvl="0" indent="-342900" algn="l" rtl="0">
              <a:lnSpc>
                <a:spcPct val="100000"/>
              </a:lnSpc>
              <a:spcBef>
                <a:spcPts val="0"/>
              </a:spcBef>
              <a:spcAft>
                <a:spcPts val="0"/>
              </a:spcAft>
              <a:buSzPts val="1800"/>
              <a:buAutoNum type="arabicPeriod"/>
            </a:pPr>
            <a:r>
              <a:rPr lang="en" sz="1800"/>
              <a:t>What potential problems will you encounter? What will you do to overcome them?</a:t>
            </a:r>
            <a:endParaRPr sz="1800"/>
          </a:p>
          <a:p>
            <a:pPr marL="457200" lvl="0" indent="0" algn="l" rtl="0">
              <a:spcBef>
                <a:spcPts val="800"/>
              </a:spcBef>
              <a:spcAft>
                <a:spcPts val="0"/>
              </a:spcAft>
              <a:buNone/>
            </a:pPr>
            <a:endParaRPr sz="18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pic>
        <p:nvPicPr>
          <p:cNvPr id="6"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9" name="Google Shape;189;p32"/>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learning targets</a:t>
            </a:r>
            <a:endParaRPr sz="3000">
              <a:latin typeface="Century Gothic"/>
              <a:ea typeface="Century Gothic"/>
              <a:cs typeface="Century Gothic"/>
              <a:sym typeface="Century Gothic"/>
            </a:endParaRPr>
          </a:p>
        </p:txBody>
      </p:sp>
      <p:sp>
        <p:nvSpPr>
          <p:cNvPr id="190" name="Google Shape;190;p32"/>
          <p:cNvSpPr txBox="1">
            <a:spLocks noGrp="1"/>
          </p:cNvSpPr>
          <p:nvPr>
            <p:ph type="body" idx="1"/>
          </p:nvPr>
        </p:nvSpPr>
        <p:spPr>
          <a:xfrm>
            <a:off x="262950" y="1369225"/>
            <a:ext cx="8618100" cy="3263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I can articulate the difference between a narrative and a summary.</a:t>
            </a:r>
            <a:endParaRPr sz="2400"/>
          </a:p>
          <a:p>
            <a:pPr marL="45720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I can combine phrases into a complete sentence.</a:t>
            </a:r>
            <a:endParaRPr sz="2400"/>
          </a:p>
          <a:p>
            <a:pPr marL="45720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I can identify where a modifier goes in relation to the noun it modifies.</a:t>
            </a:r>
            <a:endParaRPr sz="2400"/>
          </a:p>
        </p:txBody>
      </p:sp>
      <p:pic>
        <p:nvPicPr>
          <p:cNvPr id="6" name="Google Shape;175;p30"/>
          <p:cNvPicPr preferRelativeResize="0"/>
          <p:nvPr/>
        </p:nvPicPr>
        <p:blipFill>
          <a:blip r:embed="rId3">
            <a:alphaModFix/>
          </a:blip>
          <a:stretch>
            <a:fillRect/>
          </a:stretch>
        </p:blipFill>
        <p:spPr>
          <a:xfrm>
            <a:off x="8218715" y="71993"/>
            <a:ext cx="829158"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body" idx="1"/>
          </p:nvPr>
        </p:nvSpPr>
        <p:spPr>
          <a:xfrm>
            <a:off x="628650" y="1746999"/>
            <a:ext cx="7886700" cy="28857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7" name="Google Shape;197;p33"/>
          <p:cNvSpPr txBox="1">
            <a:spLocks noGrp="1"/>
          </p:cNvSpPr>
          <p:nvPr>
            <p:ph type="title"/>
          </p:nvPr>
        </p:nvSpPr>
        <p:spPr>
          <a:xfrm>
            <a:off x="311700" y="381900"/>
            <a:ext cx="8052300" cy="60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summarize Excerpt 4 using the narrative arc</a:t>
            </a:r>
            <a:endParaRPr sz="3000">
              <a:latin typeface="Century Gothic"/>
              <a:ea typeface="Century Gothic"/>
              <a:cs typeface="Century Gothic"/>
              <a:sym typeface="Century Gothic"/>
            </a:endParaRPr>
          </a:p>
        </p:txBody>
      </p:sp>
      <p:sp>
        <p:nvSpPr>
          <p:cNvPr id="198" name="Google Shape;198;p33"/>
          <p:cNvSpPr txBox="1">
            <a:spLocks noGrp="1"/>
          </p:cNvSpPr>
          <p:nvPr>
            <p:ph type="body" idx="1"/>
          </p:nvPr>
        </p:nvSpPr>
        <p:spPr>
          <a:xfrm>
            <a:off x="446625" y="1434475"/>
            <a:ext cx="2257200" cy="2723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a:t>Using the </a:t>
            </a:r>
            <a:r>
              <a:rPr lang="en" sz="2400" b="1"/>
              <a:t>Excerpt 4 Analysis note-catcher,</a:t>
            </a:r>
            <a:r>
              <a:rPr lang="en" sz="2400"/>
              <a:t> summarize Excerpt 4 with a partner.</a:t>
            </a:r>
            <a:endParaRPr sz="2400"/>
          </a:p>
          <a:p>
            <a:pPr marL="0" lvl="0" indent="0" algn="ctr"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pic>
        <p:nvPicPr>
          <p:cNvPr id="200" name="Google Shape;200;p33"/>
          <p:cNvPicPr preferRelativeResize="0"/>
          <p:nvPr/>
        </p:nvPicPr>
        <p:blipFill>
          <a:blip r:embed="rId3">
            <a:alphaModFix/>
          </a:blip>
          <a:stretch>
            <a:fillRect/>
          </a:stretch>
        </p:blipFill>
        <p:spPr>
          <a:xfrm>
            <a:off x="2936125" y="1434475"/>
            <a:ext cx="2963606" cy="2723700"/>
          </a:xfrm>
          <a:prstGeom prst="rect">
            <a:avLst/>
          </a:prstGeom>
          <a:noFill/>
          <a:ln w="9525" cap="flat" cmpd="sng">
            <a:solidFill>
              <a:srgbClr val="000000"/>
            </a:solidFill>
            <a:prstDash val="solid"/>
            <a:round/>
            <a:headEnd type="none" w="sm" len="sm"/>
            <a:tailEnd type="none" w="sm" len="sm"/>
          </a:ln>
        </p:spPr>
      </p:pic>
      <p:pic>
        <p:nvPicPr>
          <p:cNvPr id="201" name="Google Shape;201;p33"/>
          <p:cNvPicPr preferRelativeResize="0"/>
          <p:nvPr/>
        </p:nvPicPr>
        <p:blipFill>
          <a:blip r:embed="rId4">
            <a:alphaModFix/>
          </a:blip>
          <a:stretch>
            <a:fillRect/>
          </a:stretch>
        </p:blipFill>
        <p:spPr>
          <a:xfrm>
            <a:off x="6132025" y="1434475"/>
            <a:ext cx="2733175" cy="2723700"/>
          </a:xfrm>
          <a:prstGeom prst="rect">
            <a:avLst/>
          </a:prstGeom>
          <a:noFill/>
          <a:ln w="9525" cap="flat" cmpd="sng">
            <a:solidFill>
              <a:srgbClr val="000000"/>
            </a:solidFill>
            <a:prstDash val="solid"/>
            <a:round/>
            <a:headEnd type="none" w="sm" len="sm"/>
            <a:tailEnd type="none" w="sm" len="sm"/>
          </a:ln>
        </p:spPr>
      </p:pic>
      <p:pic>
        <p:nvPicPr>
          <p:cNvPr id="8" name="Google Shape;175;p30"/>
          <p:cNvPicPr preferRelativeResize="0"/>
          <p:nvPr/>
        </p:nvPicPr>
        <p:blipFill>
          <a:blip r:embed="rId5">
            <a:alphaModFix/>
          </a:blip>
          <a:stretch>
            <a:fillRect/>
          </a:stretch>
        </p:blipFill>
        <p:spPr>
          <a:xfrm>
            <a:off x="8218715" y="71993"/>
            <a:ext cx="829158" cy="1003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B82700-B48B-4378-8377-DD4EAA382E39}">
  <ds:schemaRefs>
    <ds:schemaRef ds:uri="02a6a75b-8925-4bc7-8b21-b87d4a90d0a3"/>
    <ds:schemaRef ds:uri="a1502afc-75e6-4a80-976c-76583f90c7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8634A41-C529-4EDA-BB65-DC7CC896BEB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C77A970-00A3-47F3-8A6D-C77B832765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26</Slides>
  <Notes>25</Notes>
  <HiddenSlides>0</HiddenSlide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Simple Light</vt:lpstr>
      <vt:lpstr>Office Theme</vt:lpstr>
      <vt:lpstr>Module 3: Unit 3 Overview</vt:lpstr>
      <vt:lpstr>PowerPoint Presentation</vt:lpstr>
      <vt:lpstr>PowerPoint Presentation</vt:lpstr>
      <vt:lpstr>PowerPoint Presentation</vt:lpstr>
      <vt:lpstr>Grade 7: Module 3:  Unit 3: Lesson 1</vt:lpstr>
      <vt:lpstr>PowerPoint Presentation</vt:lpstr>
      <vt:lpstr>Let’s see what we will be doing for the Performance Task</vt:lpstr>
      <vt:lpstr>Let’s review our learning targets</vt:lpstr>
      <vt:lpstr>Let’s summarize Excerpt 4 using the narrative arc</vt:lpstr>
      <vt:lpstr>Let’s compare and contrast </vt:lpstr>
      <vt:lpstr>Let’s look at what makes a good narrative </vt:lpstr>
      <vt:lpstr>Let’s zoom in on important parts of the narrative</vt:lpstr>
      <vt:lpstr>Let’s discuss narrative writing</vt:lpstr>
      <vt:lpstr>Let’s create a Narrative Writer’s Toolbox</vt:lpstr>
      <vt:lpstr>Let’s make strong sentences</vt:lpstr>
      <vt:lpstr>Let’s practice making strong sentences</vt:lpstr>
      <vt:lpstr>Let’s practice some more</vt:lpstr>
      <vt:lpstr>Let’s think about clauses</vt:lpstr>
      <vt:lpstr>Let’s try combining clauses</vt:lpstr>
      <vt:lpstr>Let’s try combining four clauses</vt:lpstr>
      <vt:lpstr>Let’s try combining four different clauses</vt:lpstr>
      <vt:lpstr>Let’s try combining five clauses</vt:lpstr>
      <vt:lpstr>Let’s try combining six clauses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 Unit 3 Overview</dc:title>
  <dc:creator>nbravo</dc:creator>
  <cp:revision>1</cp:revision>
  <dcterms:modified xsi:type="dcterms:W3CDTF">2019-03-25T19:20:10Z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