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20.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47.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712" r:id="rId1"/>
    <p:sldMasterId id="2147483713" r:id="rId2"/>
    <p:sldMasterId id="2147483714" r:id="rId3"/>
    <p:sldMasterId id="2147483715"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F822E76-C98C-4507-8808-B471EB16C584}">
  <a:tblStyle styleId="{DF822E76-C98C-4507-8808-B471EB16C58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2047" autoAdjust="0"/>
  </p:normalViewPr>
  <p:slideViewPr>
    <p:cSldViewPr snapToGrid="0">
      <p:cViewPr varScale="1">
        <p:scale>
          <a:sx n="99" d="100"/>
          <a:sy n="99" d="100"/>
        </p:scale>
        <p:origin x="994" y="72"/>
      </p:cViewPr>
      <p:guideLst>
        <p:guide orient="horz" pos="1620"/>
        <p:guide pos="2880"/>
      </p:guideLst>
    </p:cSldViewPr>
  </p:slideViewPr>
  <p:notesTextViewPr>
    <p:cViewPr>
      <p:scale>
        <a:sx n="1" d="1"/>
        <a:sy n="1" d="1"/>
      </p:scale>
      <p:origin x="0" y="-408"/>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21" Type="http://schemas.openxmlformats.org/officeDocument/2006/relationships/slide" Target="slides/slide17.xml"/><Relationship Id="rId34"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885330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Opening, students are introduced to a new exercise: Make It Plural. In this exercise, students will apply their knowledge of singular words that end in “y” that can be made plural by replacing the “y” with “</a:t>
            </a:r>
            <a:r>
              <a:rPr lang="en-US" sz="1200" dirty="0">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 and adding “es” to read and spell words correctly.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the teacher may choose from any of the review “exercises” taught in Modules 1–2. Students build their workout by practicing these exercises as a review of skills taught thus far. Consider that some exercises may be a better fit for the focus of this cycle so that plural words ending in “ies” can be reviewed.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Make It Plural is recommended and slides are available for Work Time as this is a new exercise. This will allow extended time for the Opening task and also offer students another opportunity to read the decodable from this cycle.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47052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8"/>
        <p:cNvGrpSpPr/>
        <p:nvPr/>
      </p:nvGrpSpPr>
      <p:grpSpPr>
        <a:xfrm>
          <a:off x="0" y="0"/>
          <a:ext cx="0" cy="0"/>
          <a:chOff x="0" y="0"/>
          <a:chExt cx="0" cy="0"/>
        </a:xfrm>
      </p:grpSpPr>
      <p:sp>
        <p:nvSpPr>
          <p:cNvPr id="459" name="Google Shape;459;g4711fdcd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0" name="Google Shape;460;g4711fdcd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review this cycle’s spelling patterns with Word Workout: Make It Plural using words from the decodable reader “Babies.”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will also provide students with an additional opportunity to reread the decodable from this cycle.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4419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6"/>
        <p:cNvGrpSpPr/>
        <p:nvPr/>
      </p:nvGrpSpPr>
      <p:grpSpPr>
        <a:xfrm>
          <a:off x="0" y="0"/>
          <a:ext cx="0" cy="0"/>
          <a:chOff x="0" y="0"/>
          <a:chExt cx="0" cy="0"/>
        </a:xfrm>
      </p:grpSpPr>
      <p:sp>
        <p:nvSpPr>
          <p:cNvPr id="467" name="Google Shape;467;g4711fdcd14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8" name="Google Shape;468;g4711fdcd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the Word Workout: Make It Plural exercise.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same Word Workout: Make It Plural recording 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are going to continue our Word Workout: Make It Plural using words from our decodable reader ‘Babies.’”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You will work with a partner and take turns reading “Babies” to each other. As you find names of baby animals that end with the letters ‘-y’ or ‘-ey,’ write them in the ‘Singular’ word column. Then, look for how to spell that word as a plural, ending with ‘-s’ or ‘-ies.’”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Observe students as they work and provide corrective feedback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with the newly introduced Word Workout: Make It Plural instructional practice.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selected students to mark words in their decodable reader (e.g. draw a square around the end spelling) instead of using a whiteboard if writing is an issue.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they wrote.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70602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8"/>
        <p:cNvGrpSpPr/>
        <p:nvPr/>
      </p:nvGrpSpPr>
      <p:grpSpPr>
        <a:xfrm>
          <a:off x="0" y="0"/>
          <a:ext cx="0" cy="0"/>
          <a:chOff x="0" y="0"/>
          <a:chExt cx="0" cy="0"/>
        </a:xfrm>
      </p:grpSpPr>
      <p:sp>
        <p:nvSpPr>
          <p:cNvPr id="479" name="Google Shape;479;g4711fdcd14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80" name="Google Shape;480;g4711fdcd14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with words from decodable projected per teacher discretion.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 Stars Answer Key and invite questions and comments about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inquire about meaning of a word, reread excerpts from the text that include the word in context and use Reader’s Toolbox tools/strategies to analyze the word.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436193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g485e0b19ab_0_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6" name="Google Shape;486;g485e0b19ab_0_22: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slide pacing: 2-3 minutes</a:t>
            </a:r>
            <a:endParaRPr sz="1200" dirty="0">
              <a:latin typeface="Calibri"/>
              <a:ea typeface="Calibri"/>
              <a:cs typeface="Calibri"/>
              <a:sym typeface="Calibri"/>
            </a:endParaRPr>
          </a:p>
          <a:p>
            <a:pPr marL="88900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latin typeface="Calibri"/>
              <a:ea typeface="Calibri"/>
              <a:cs typeface="Calibri"/>
              <a:sym typeface="Calibri"/>
            </a:endParaRPr>
          </a:p>
          <a:p>
            <a:pPr marL="1511300" lvl="0" indent="-8890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a:t>
            </a:r>
            <a:r>
              <a:rPr lang="en" sz="1200" b="0" i="1" dirty="0">
                <a:latin typeface="Calibri"/>
                <a:ea typeface="Calibri"/>
                <a:cs typeface="Calibri"/>
                <a:sym typeface="Calibri"/>
              </a:rPr>
              <a:t>?” </a:t>
            </a:r>
            <a:r>
              <a:rPr lang="en" sz="1200" b="0" i="0" dirty="0">
                <a:latin typeface="Calibri"/>
                <a:ea typeface="Calibri"/>
                <a:cs typeface="Calibri"/>
                <a:sym typeface="Calibri"/>
              </a:rPr>
              <a:t>(examples: be able to do something on your own, be able to help myself with something) </a:t>
            </a:r>
            <a:r>
              <a:rPr lang="en" sz="1200" i="1" dirty="0">
                <a:latin typeface="Calibri"/>
                <a:ea typeface="Calibri"/>
                <a:cs typeface="Calibri"/>
                <a:sym typeface="Calibri"/>
              </a:rPr>
              <a:t>“What does it mean to be an independent reader?” </a:t>
            </a:r>
            <a:r>
              <a:rPr lang="en" sz="1200" b="0" i="0" dirty="0">
                <a:latin typeface="Calibri"/>
                <a:ea typeface="Calibri"/>
                <a:cs typeface="Calibri"/>
                <a:sym typeface="Calibri"/>
              </a:rPr>
              <a:t>(examples: have knowledge and skills to problem solve words, have “stamina” or the ability to stick with reading for an extended period of time, know your strengths and weaknesses)</a:t>
            </a:r>
            <a:endParaRPr sz="1200" b="0" i="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Appropriate Responses include answers listed with questions or like responses. Students are reflecting on what it means to be an independent reader.</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a:t>
            </a:r>
            <a:endParaRPr sz="1200" dirty="0">
              <a:latin typeface="Calibri"/>
              <a:ea typeface="Calibri"/>
              <a:cs typeface="Calibri"/>
              <a:sym typeface="Calibri"/>
            </a:endParaRPr>
          </a:p>
          <a:p>
            <a:pPr marL="431800" lvl="0" indent="-2794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For students who need additional support organizing their ideas: Consider providing sentence frames. Examples:</a:t>
            </a:r>
            <a:br>
              <a:rPr lang="en" sz="1200" dirty="0">
                <a:latin typeface="Calibri"/>
                <a:ea typeface="Calibri"/>
                <a:cs typeface="Calibri"/>
                <a:sym typeface="Calibri"/>
              </a:rPr>
            </a:br>
            <a:r>
              <a:rPr lang="en" sz="1200" dirty="0">
                <a:latin typeface="Calibri"/>
                <a:ea typeface="Calibri"/>
                <a:cs typeface="Calibri"/>
                <a:sym typeface="Calibri"/>
              </a:rPr>
              <a:t>— “One thing an independent reader has to be able to do is _____.”</a:t>
            </a:r>
            <a:br>
              <a:rPr lang="en" sz="1200" dirty="0">
                <a:latin typeface="Calibri"/>
                <a:ea typeface="Calibri"/>
                <a:cs typeface="Calibri"/>
                <a:sym typeface="Calibri"/>
              </a:rPr>
            </a:br>
            <a:r>
              <a:rPr lang="en" sz="1200" dirty="0">
                <a:latin typeface="Calibri"/>
                <a:ea typeface="Calibri"/>
                <a:cs typeface="Calibri"/>
                <a:sym typeface="Calibri"/>
              </a:rPr>
              <a:t>— “As an independent reader, I can _____.”</a:t>
            </a:r>
            <a:br>
              <a:rPr lang="en" sz="1200" dirty="0">
                <a:latin typeface="Calibri"/>
                <a:ea typeface="Calibri"/>
                <a:cs typeface="Calibri"/>
                <a:sym typeface="Calibri"/>
              </a:rPr>
            </a:br>
            <a:r>
              <a:rPr lang="en" sz="1200" dirty="0">
                <a:latin typeface="Calibri"/>
                <a:ea typeface="Calibri"/>
                <a:cs typeface="Calibri"/>
                <a:sym typeface="Calibri"/>
              </a:rPr>
              <a:t>— “I can show independence by _____.”</a:t>
            </a:r>
            <a:endParaRPr sz="1200" dirty="0">
              <a:latin typeface="Calibri"/>
              <a:ea typeface="Calibri"/>
              <a:cs typeface="Calibri"/>
              <a:sym typeface="Calibri"/>
            </a:endParaRPr>
          </a:p>
        </p:txBody>
      </p:sp>
      <p:sp>
        <p:nvSpPr>
          <p:cNvPr id="487" name="Google Shape;487;g485e0b19ab_0_22: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88" name="Google Shape;488;g485e0b19ab_0_22: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97640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923398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1"/>
        <p:cNvGrpSpPr/>
        <p:nvPr/>
      </p:nvGrpSpPr>
      <p:grpSpPr>
        <a:xfrm>
          <a:off x="0" y="0"/>
          <a:ext cx="0" cy="0"/>
          <a:chOff x="0" y="0"/>
          <a:chExt cx="0" cy="0"/>
        </a:xfrm>
      </p:grpSpPr>
      <p:sp>
        <p:nvSpPr>
          <p:cNvPr id="502" name="Google Shape;502;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3" name="Google Shape;503;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a:t>
            </a:r>
            <a:r>
              <a:rPr lang="en" sz="1200" b="0" dirty="0">
                <a:solidFill>
                  <a:schemeClr val="dk1"/>
                </a:solidFill>
                <a:latin typeface="Calibri"/>
                <a:ea typeface="Calibri"/>
                <a:cs typeface="Calibri"/>
                <a:sym typeface="Calibri"/>
              </a:rPr>
              <a:t>word list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 and markers and erasers OR pencil and paper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2436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9"/>
        <p:cNvGrpSpPr/>
        <p:nvPr/>
      </p:nvGrpSpPr>
      <p:grpSpPr>
        <a:xfrm>
          <a:off x="0" y="0"/>
          <a:ext cx="0" cy="0"/>
          <a:chOff x="0" y="0"/>
          <a:chExt cx="0" cy="0"/>
        </a:xfrm>
      </p:grpSpPr>
      <p:sp>
        <p:nvSpPr>
          <p:cNvPr id="510" name="Google Shape;510;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1" name="Google Shape;511;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28878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7"/>
        <p:cNvGrpSpPr/>
        <p:nvPr/>
      </p:nvGrpSpPr>
      <p:grpSpPr>
        <a:xfrm>
          <a:off x="0" y="0"/>
          <a:ext cx="0" cy="0"/>
          <a:chOff x="0" y="0"/>
          <a:chExt cx="0" cy="0"/>
        </a:xfrm>
      </p:grpSpPr>
      <p:sp>
        <p:nvSpPr>
          <p:cNvPr id="518" name="Google Shape;518;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9" name="Google Shape;519;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Steps 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505302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3"/>
        <p:cNvGrpSpPr/>
        <p:nvPr/>
      </p:nvGrpSpPr>
      <p:grpSpPr>
        <a:xfrm>
          <a:off x="0" y="0"/>
          <a:ext cx="0" cy="0"/>
          <a:chOff x="0" y="0"/>
          <a:chExt cx="0" cy="0"/>
        </a:xfrm>
      </p:grpSpPr>
      <p:sp>
        <p:nvSpPr>
          <p:cNvPr id="524" name="Google Shape;524;g4a718e12ab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5" name="Google Shape;525;g4a718e12ab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15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15462507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6"/>
        <p:cNvGrpSpPr/>
        <p:nvPr/>
      </p:nvGrpSpPr>
      <p:grpSpPr>
        <a:xfrm>
          <a:off x="0" y="0"/>
          <a:ext cx="0" cy="0"/>
          <a:chOff x="0" y="0"/>
          <a:chExt cx="0" cy="0"/>
        </a:xfrm>
      </p:grpSpPr>
      <p:sp>
        <p:nvSpPr>
          <p:cNvPr id="397" name="Google Shape;3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8" name="Google Shape;3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Make It Plural Word Cards (for student use; copy and cut out handout for student pairs or write on board/project on slide and prompt students to copy on paper or whiteboards)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Make It Plural Word List (copy one per pair of students or post on board/project on slide and prompt students to copy from board/slide)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Decodable “Babies”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markers, and erasers, or paper, pencils, and erasers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564811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2"/>
        <p:cNvGrpSpPr/>
        <p:nvPr/>
      </p:nvGrpSpPr>
      <p:grpSpPr>
        <a:xfrm>
          <a:off x="0" y="0"/>
          <a:ext cx="0" cy="0"/>
          <a:chOff x="0" y="0"/>
          <a:chExt cx="0" cy="0"/>
        </a:xfrm>
      </p:grpSpPr>
      <p:sp>
        <p:nvSpPr>
          <p:cNvPr id="403" name="Google Shape;4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4" name="Google Shape;4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 in support of the Independent Work Time activities.</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993769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8"/>
        <p:cNvGrpSpPr/>
        <p:nvPr/>
      </p:nvGrpSpPr>
      <p:grpSpPr>
        <a:xfrm>
          <a:off x="0" y="0"/>
          <a:ext cx="0" cy="0"/>
          <a:chOff x="0" y="0"/>
          <a:chExt cx="0" cy="0"/>
        </a:xfrm>
      </p:grpSpPr>
      <p:sp>
        <p:nvSpPr>
          <p:cNvPr id="409" name="Google Shape;40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0" name="Google Shape;41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words ending in “y” and the spelling changes when “-s” is added.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goal setting in the</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process and identified concrete knowledge or skills to work on. In Module 3, they reflected on the power of collaboration to help themselves and others “grow and flourish” (i.e., become proficient readers and writers). By Module 4, students are applying these habits of character. They now have strategies and a sense of confidence that has built a strong foundation for</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Module 4: independence.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New instructional practice Word Workout: Make it Plural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students can correctly read and spell plural words ending in “ies” and “eys.”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exercise, identify, workout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6079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8"/>
        <p:cNvGrpSpPr/>
        <p:nvPr/>
      </p:nvGrpSpPr>
      <p:grpSpPr>
        <a:xfrm>
          <a:off x="0" y="0"/>
          <a:ext cx="0" cy="0"/>
          <a:chOff x="0" y="0"/>
          <a:chExt cx="0" cy="0"/>
        </a:xfrm>
      </p:grpSpPr>
      <p:sp>
        <p:nvSpPr>
          <p:cNvPr id="419" name="Google Shape;41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0" name="Google Shape;42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14287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6" name="Google Shape;42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be listening to words and using what we know to spell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66014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1"/>
        <p:cNvGrpSpPr/>
        <p:nvPr/>
      </p:nvGrpSpPr>
      <p:grpSpPr>
        <a:xfrm>
          <a:off x="0" y="0"/>
          <a:ext cx="0" cy="0"/>
          <a:chOff x="0" y="0"/>
          <a:chExt cx="0" cy="0"/>
        </a:xfrm>
      </p:grpSpPr>
      <p:sp>
        <p:nvSpPr>
          <p:cNvPr id="432" name="Google Shape;432;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3" name="Google Shape;433;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8-12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and extended modeling as this is a new practice.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are going to learn a new exercise called Make It Plural.”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Can anyone guess what sound always ends a plural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We have been learning about singular words ending in ‘y’ that change into a plural word, and today you will practice reading and spelling those plural words. Here’s how we will practice the plural words today: I will say a word, and you will think about how you think it is spelled. You will decide if it ends in a consonant ‘y’ or ‘ey.’ After we decide how to spell the singular version of the word, we will decide how to make it plural. If it’s a word spelled consonant-y, we will replace the ‘y’ and the ‘i.’”</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the word “family” and ask: “</a:t>
            </a:r>
            <a:r>
              <a:rPr lang="en" sz="1200" i="1" dirty="0">
                <a:solidFill>
                  <a:schemeClr val="dk1"/>
                </a:solidFill>
                <a:latin typeface="Calibri"/>
                <a:ea typeface="Calibri"/>
                <a:cs typeface="Calibri"/>
                <a:sym typeface="Calibri"/>
              </a:rPr>
              <a:t>How is the end of this word spelled?</a:t>
            </a:r>
            <a:r>
              <a:rPr lang="en" sz="1200" dirty="0">
                <a:solidFill>
                  <a:schemeClr val="dk1"/>
                </a:solidFill>
                <a:latin typeface="Calibri"/>
                <a:ea typeface="Calibri"/>
                <a:cs typeface="Calibri"/>
                <a:sym typeface="Calibri"/>
              </a:rPr>
              <a:t>” (“ly” ending -consonant-y)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‘family’ has a consonant ‘y’ ending that sounds like /ē/. I am going to write that word so I can practice spelling it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word “family” on the board as the first word in a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we make this word plural?</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replace “y” with “i” and add “es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It is a consonant-y ending, so we need to replace the ‘y’ with ‘i’ and add ‘es’ to the end. Now let’s try this word: ‘money.’”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is the end of this word spelled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with an “ey”)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‘money’ is spelled with a vowel, ‘y’ (‘ey’).”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will we make it plural</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add an “s”)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Add an ‘s’ to words ending in ‘ey.’ Now let’s try this word: ‘fly.’”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does ‘fly’ end</a:t>
            </a:r>
            <a:r>
              <a:rPr lang="en" sz="1200" dirty="0">
                <a:solidFill>
                  <a:schemeClr val="dk1"/>
                </a:solidFill>
                <a:latin typeface="Calibri"/>
                <a:ea typeface="Calibri"/>
                <a:cs typeface="Calibri"/>
                <a:sym typeface="Calibri"/>
              </a:rPr>
              <a:t>?” (consonant-y - “ly”)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‘fly’ has a ‘y’ ending that sounds like /ī/ is spelled with consonant ‘y.’ It is a one-syllable word. Now you will practice with a partner. You will have Word Cards and a Word List (or </a:t>
            </a:r>
            <a:r>
              <a:rPr lang="en-US" sz="1200" i="0" dirty="0">
                <a:solidFill>
                  <a:schemeClr val="dk1"/>
                </a:solidFill>
                <a:latin typeface="Calibri"/>
                <a:ea typeface="Calibri"/>
                <a:cs typeface="Calibri"/>
                <a:sym typeface="Calibri"/>
              </a:rPr>
              <a:t>l</a:t>
            </a:r>
            <a:r>
              <a:rPr lang="en" sz="1200" i="0" dirty="0">
                <a:solidFill>
                  <a:schemeClr val="dk1"/>
                </a:solidFill>
                <a:latin typeface="Calibri"/>
                <a:ea typeface="Calibri"/>
                <a:cs typeface="Calibri"/>
                <a:sym typeface="Calibri"/>
              </a:rPr>
              <a:t>ook at the board for the Words Cards and Word Lists). You will each take a turn reading a word, and your partner will decide how to make it into a plural word. Once decided, your partner will write it on the Word List. You will take turns reading and writing as many words as you can.”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Make It Plural Word Cards and Make It Plural Word List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practice the exercise in pairs.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making plurals and analyzing the spelling patterns.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Make It Plural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“y” usually makes the /ē/ sound at the end of two (or more) syllable words (example: “baby”) and usually makes the /ī/ sound at the end of one syllable words (example: “fly”).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one with a partner before distributing materials.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06011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8"/>
        <p:cNvGrpSpPr/>
        <p:nvPr/>
      </p:nvGrpSpPr>
      <p:grpSpPr>
        <a:xfrm>
          <a:off x="0" y="0"/>
          <a:ext cx="0" cy="0"/>
          <a:chOff x="0" y="0"/>
          <a:chExt cx="0" cy="0"/>
        </a:xfrm>
      </p:grpSpPr>
      <p:sp>
        <p:nvSpPr>
          <p:cNvPr id="439" name="Google Shape;439;g46eadc4c8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0" name="Google Shape;440;g46eadc4c8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Answer Key for teacher reference or to review work with students (per teacher discretion).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If taking time to review work with students, also take this opportunity to provide a brief definition with word in the context of a sentence.</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For example: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guppy is a kind of fish.</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daisy is a type of flower.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tray is something we use to put things on to carry them from one place to another or hold things. We used a tray to carry the food to the table outside. I have a tray on my dresser for my jewelry.</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cherry is a type of fruit. It is small and has pits. Cherries can be red or yellow.</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There are many kinds of berries. Blueberries, strawberries, and raspberries are just a few kinds of berries. There are also gooseberries and elderberries! Berries can be many different colors. Raspberries are pink to a red color. Gooseberries are green, yellow, red, and orange.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country is a place where people are citizens of that country and they have an organized government. The Unites States of America is a country. France, Argentina, China and Japan are countries. Michigan is not a country; it is a state.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397863770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2"/>
        <p:cNvGrpSpPr/>
        <p:nvPr/>
      </p:nvGrpSpPr>
      <p:grpSpPr>
        <a:xfrm>
          <a:off x="0" y="0"/>
          <a:ext cx="0" cy="0"/>
          <a:chOff x="0" y="0"/>
          <a:chExt cx="0" cy="0"/>
        </a:xfrm>
      </p:grpSpPr>
      <p:sp>
        <p:nvSpPr>
          <p:cNvPr id="453" name="Google Shape;453;g485e0b19ab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4" name="Google Shape;454;g485e0b19ab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continue Word Workout: Plurals with their decodable text.</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827766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9"/>
        <p:cNvGrpSpPr/>
        <p:nvPr/>
      </p:nvGrpSpPr>
      <p:grpSpPr>
        <a:xfrm>
          <a:off x="0" y="0"/>
          <a:ext cx="0" cy="0"/>
          <a:chOff x="0" y="0"/>
          <a:chExt cx="0" cy="0"/>
        </a:xfrm>
      </p:grpSpPr>
      <p:sp>
        <p:nvSpPr>
          <p:cNvPr id="250" name="Google Shape;250;p4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1" name="Google Shape;251;p4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55" name="Google Shape;255;p4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56" name="Google Shape;256;p4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57" name="Google Shape;257;p4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8"/>
        <p:cNvGrpSpPr/>
        <p:nvPr/>
      </p:nvGrpSpPr>
      <p:grpSpPr>
        <a:xfrm>
          <a:off x="0" y="0"/>
          <a:ext cx="0" cy="0"/>
          <a:chOff x="0" y="0"/>
          <a:chExt cx="0" cy="0"/>
        </a:xfrm>
      </p:grpSpPr>
      <p:sp>
        <p:nvSpPr>
          <p:cNvPr id="259" name="Google Shape;259;p4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0" name="Google Shape;260;p4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1" name="Google Shape;261;p4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64"/>
        <p:cNvGrpSpPr/>
        <p:nvPr/>
      </p:nvGrpSpPr>
      <p:grpSpPr>
        <a:xfrm>
          <a:off x="0" y="0"/>
          <a:ext cx="0" cy="0"/>
          <a:chOff x="0" y="0"/>
          <a:chExt cx="0" cy="0"/>
        </a:xfrm>
      </p:grpSpPr>
      <p:sp>
        <p:nvSpPr>
          <p:cNvPr id="265" name="Google Shape;265;p45"/>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66" name="Google Shape;266;p45"/>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267" name="Google Shape;267;p4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8" name="Google Shape;268;p4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69" name="Google Shape;269;p4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0"/>
        <p:cNvGrpSpPr/>
        <p:nvPr/>
      </p:nvGrpSpPr>
      <p:grpSpPr>
        <a:xfrm>
          <a:off x="0" y="0"/>
          <a:ext cx="0" cy="0"/>
          <a:chOff x="0" y="0"/>
          <a:chExt cx="0" cy="0"/>
        </a:xfrm>
      </p:grpSpPr>
      <p:sp>
        <p:nvSpPr>
          <p:cNvPr id="271" name="Google Shape;271;p4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2" name="Google Shape;272;p4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3" name="Google Shape;273;p46"/>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74" name="Google Shape;274;p4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5" name="Google Shape;275;p4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6" name="Google Shape;276;p4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77"/>
        <p:cNvGrpSpPr/>
        <p:nvPr/>
      </p:nvGrpSpPr>
      <p:grpSpPr>
        <a:xfrm>
          <a:off x="0" y="0"/>
          <a:ext cx="0" cy="0"/>
          <a:chOff x="0" y="0"/>
          <a:chExt cx="0" cy="0"/>
        </a:xfrm>
      </p:grpSpPr>
      <p:sp>
        <p:nvSpPr>
          <p:cNvPr id="278" name="Google Shape;278;p47"/>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79" name="Google Shape;279;p47"/>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0" name="Google Shape;280;p47"/>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1" name="Google Shape;281;p47"/>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88" name="Google Shape;288;p4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91"/>
        <p:cNvGrpSpPr/>
        <p:nvPr/>
      </p:nvGrpSpPr>
      <p:grpSpPr>
        <a:xfrm>
          <a:off x="0" y="0"/>
          <a:ext cx="0" cy="0"/>
          <a:chOff x="0" y="0"/>
          <a:chExt cx="0" cy="0"/>
        </a:xfrm>
      </p:grpSpPr>
      <p:sp>
        <p:nvSpPr>
          <p:cNvPr id="292" name="Google Shape;292;p4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3" name="Google Shape;293;p4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94" name="Google Shape;294;p4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295"/>
        <p:cNvGrpSpPr/>
        <p:nvPr/>
      </p:nvGrpSpPr>
      <p:grpSpPr>
        <a:xfrm>
          <a:off x="0" y="0"/>
          <a:ext cx="0" cy="0"/>
          <a:chOff x="0" y="0"/>
          <a:chExt cx="0" cy="0"/>
        </a:xfrm>
      </p:grpSpPr>
      <p:sp>
        <p:nvSpPr>
          <p:cNvPr id="296" name="Google Shape;296;p5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97" name="Google Shape;297;p5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298" name="Google Shape;298;p50"/>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299" name="Google Shape;299;p5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0" name="Google Shape;300;p5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1" name="Google Shape;301;p5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02"/>
        <p:cNvGrpSpPr/>
        <p:nvPr/>
      </p:nvGrpSpPr>
      <p:grpSpPr>
        <a:xfrm>
          <a:off x="0" y="0"/>
          <a:ext cx="0" cy="0"/>
          <a:chOff x="0" y="0"/>
          <a:chExt cx="0" cy="0"/>
        </a:xfrm>
      </p:grpSpPr>
      <p:sp>
        <p:nvSpPr>
          <p:cNvPr id="303" name="Google Shape;303;p5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04" name="Google Shape;304;p51"/>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305" name="Google Shape;305;p51"/>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06" name="Google Shape;306;p5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09"/>
        <p:cNvGrpSpPr/>
        <p:nvPr/>
      </p:nvGrpSpPr>
      <p:grpSpPr>
        <a:xfrm>
          <a:off x="0" y="0"/>
          <a:ext cx="0" cy="0"/>
          <a:chOff x="0" y="0"/>
          <a:chExt cx="0" cy="0"/>
        </a:xfrm>
      </p:grpSpPr>
      <p:sp>
        <p:nvSpPr>
          <p:cNvPr id="310" name="Google Shape;310;p5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1" name="Google Shape;311;p52"/>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2" name="Google Shape;312;p5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3" name="Google Shape;313;p5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15"/>
        <p:cNvGrpSpPr/>
        <p:nvPr/>
      </p:nvGrpSpPr>
      <p:grpSpPr>
        <a:xfrm>
          <a:off x="0" y="0"/>
          <a:ext cx="0" cy="0"/>
          <a:chOff x="0" y="0"/>
          <a:chExt cx="0" cy="0"/>
        </a:xfrm>
      </p:grpSpPr>
      <p:sp>
        <p:nvSpPr>
          <p:cNvPr id="316" name="Google Shape;316;p53"/>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7" name="Google Shape;317;p53"/>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18" name="Google Shape;318;p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19" name="Google Shape;319;p5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0" name="Google Shape;320;p5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321"/>
        <p:cNvGrpSpPr/>
        <p:nvPr/>
      </p:nvGrpSpPr>
      <p:grpSpPr>
        <a:xfrm>
          <a:off x="0" y="0"/>
          <a:ext cx="0" cy="0"/>
          <a:chOff x="0" y="0"/>
          <a:chExt cx="0" cy="0"/>
        </a:xfrm>
      </p:grpSpPr>
      <p:sp>
        <p:nvSpPr>
          <p:cNvPr id="322" name="Google Shape;322;p5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23" name="Google Shape;323;p54"/>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324" name="Google Shape;324;p5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5" name="Google Shape;325;p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26" name="Google Shape;326;p5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27"/>
        <p:cNvGrpSpPr/>
        <p:nvPr/>
      </p:nvGrpSpPr>
      <p:grpSpPr>
        <a:xfrm>
          <a:off x="0" y="0"/>
          <a:ext cx="0" cy="0"/>
          <a:chOff x="0" y="0"/>
          <a:chExt cx="0" cy="0"/>
        </a:xfrm>
      </p:grpSpPr>
      <p:sp>
        <p:nvSpPr>
          <p:cNvPr id="328" name="Google Shape;328;p5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329" name="Google Shape;329;p5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330" name="Google Shape;330;p55"/>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331"/>
        <p:cNvGrpSpPr/>
        <p:nvPr/>
      </p:nvGrpSpPr>
      <p:grpSpPr>
        <a:xfrm>
          <a:off x="0" y="0"/>
          <a:ext cx="0" cy="0"/>
          <a:chOff x="0" y="0"/>
          <a:chExt cx="0" cy="0"/>
        </a:xfrm>
      </p:grpSpPr>
      <p:sp>
        <p:nvSpPr>
          <p:cNvPr id="332" name="Google Shape;332;p5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33" name="Google Shape;333;p56"/>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334" name="Google Shape;334;p56"/>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35" name="Google Shape;335;p5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6" name="Google Shape;336;p5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7" name="Google Shape;337;p5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338"/>
        <p:cNvGrpSpPr/>
        <p:nvPr/>
      </p:nvGrpSpPr>
      <p:grpSpPr>
        <a:xfrm>
          <a:off x="0" y="0"/>
          <a:ext cx="0" cy="0"/>
          <a:chOff x="0" y="0"/>
          <a:chExt cx="0" cy="0"/>
        </a:xfrm>
      </p:grpSpPr>
      <p:sp>
        <p:nvSpPr>
          <p:cNvPr id="339" name="Google Shape;339;p5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40" name="Google Shape;340;p57"/>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341" name="Google Shape;341;p5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2" name="Google Shape;342;p5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3" name="Google Shape;343;p5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344" name="Google Shape;344;p57"/>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18" Type="http://schemas.openxmlformats.org/officeDocument/2006/relationships/image" Target="../media/image2.pn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17" Type="http://schemas.openxmlformats.org/officeDocument/2006/relationships/image" Target="../media/image1.jpg"/><Relationship Id="rId2" Type="http://schemas.openxmlformats.org/officeDocument/2006/relationships/slideLayout" Target="../slideLayouts/slideLayout40.xml"/><Relationship Id="rId16" Type="http://schemas.openxmlformats.org/officeDocument/2006/relationships/theme" Target="../theme/theme4.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5" Type="http://schemas.openxmlformats.org/officeDocument/2006/relationships/slideLayout" Target="../slideLayouts/slideLayout53.xml"/><Relationship Id="rId10" Type="http://schemas.openxmlformats.org/officeDocument/2006/relationships/slideLayout" Target="../slideLayouts/slideLayout48.xml"/><Relationship Id="rId19" Type="http://schemas.openxmlformats.org/officeDocument/2006/relationships/image" Target="../media/image3.png"/><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42" name="Google Shape;242;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243" name="Google Shape;243;p4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4" name="Google Shape;244;p4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45" name="Google Shape;245;p4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46" name="Google Shape;246;p42"/>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247" name="Google Shape;247;p42"/>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248" name="Google Shape;248;p42"/>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 id="2147483697" r:id="rId12"/>
    <p:sldLayoutId id="2147483698" r:id="rId13"/>
    <p:sldLayoutId id="2147483699" r:id="rId14"/>
    <p:sldLayoutId id="2147483700"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30.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0.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46.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70"/>
          <p:cNvSpPr txBox="1">
            <a:spLocks noGrp="1"/>
          </p:cNvSpPr>
          <p:nvPr>
            <p:ph type="title"/>
          </p:nvPr>
        </p:nvSpPr>
        <p:spPr>
          <a:xfrm>
            <a:off x="233759" y="154237"/>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20: Lesson 100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395" name="Google Shape;395;p70"/>
          <p:cNvSpPr txBox="1">
            <a:spLocks noGrp="1"/>
          </p:cNvSpPr>
          <p:nvPr>
            <p:ph type="body" idx="1"/>
          </p:nvPr>
        </p:nvSpPr>
        <p:spPr>
          <a:xfrm>
            <a:off x="233759" y="1049086"/>
            <a:ext cx="8520600" cy="3566981"/>
          </a:xfrm>
          <a:prstGeom prst="rect">
            <a:avLst/>
          </a:prstGeom>
        </p:spPr>
        <p:txBody>
          <a:bodyPr spcFirstLastPara="1" wrap="square" lIns="68575" tIns="34275" rIns="68575" bIns="34275" anchor="t" anchorCtr="0">
            <a:noAutofit/>
          </a:bodyPr>
          <a:lstStyle/>
          <a:p>
            <a:pPr marL="0" lvl="0" indent="0" algn="l" rtl="0">
              <a:lnSpc>
                <a:spcPct val="110000"/>
              </a:lnSpc>
              <a:spcBef>
                <a:spcPts val="0"/>
              </a:spcBef>
              <a:spcAft>
                <a:spcPts val="0"/>
              </a:spcAft>
              <a:buClr>
                <a:schemeClr val="dk1"/>
              </a:buClr>
              <a:buSzPts val="1100"/>
              <a:buFont typeface="Arial"/>
              <a:buNone/>
            </a:pPr>
            <a:r>
              <a:rPr lang="en" sz="1800" dirty="0"/>
              <a:t>In this lesson, the Word Workout instructional practice serves as a cycle review. Students are introduced to a new exercise, Word Workout: Make It Plural. In this exercise, students will apply their knowledge of singular words that end in “y” that can be made plural by replacing the “y” with “i” and adding “es” to read and spell words correctly. To allow additional time to complete the new practice and to provide extended practice, students will continue their cycle review with Word Workout: Make It Plural during work time.  </a:t>
            </a:r>
            <a:endParaRPr sz="1800" dirty="0"/>
          </a:p>
          <a:p>
            <a:pPr marL="0" lvl="0" indent="0" algn="l" rtl="0">
              <a:lnSpc>
                <a:spcPct val="115000"/>
              </a:lnSpc>
              <a:spcBef>
                <a:spcPts val="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285750" lvl="0" indent="-260350" algn="l" rtl="0">
              <a:lnSpc>
                <a:spcPct val="115000"/>
              </a:lnSpc>
              <a:spcBef>
                <a:spcPts val="800"/>
              </a:spcBef>
              <a:spcAft>
                <a:spcPts val="0"/>
              </a:spcAft>
              <a:buClr>
                <a:schemeClr val="dk1"/>
              </a:buClr>
              <a:buSzPts val="1800"/>
              <a:buChar char="•"/>
            </a:pPr>
            <a:r>
              <a:rPr lang="en" sz="1800" dirty="0"/>
              <a:t>Replacing the “y” with “</a:t>
            </a:r>
            <a:r>
              <a:rPr lang="en-US" sz="1800" dirty="0"/>
              <a:t>i</a:t>
            </a:r>
            <a:r>
              <a:rPr lang="en" sz="1800" dirty="0"/>
              <a:t>,” and adding “es” to read and spell words correctly</a:t>
            </a:r>
            <a:endParaRPr sz="1800" dirty="0"/>
          </a:p>
          <a:p>
            <a:pPr marL="177800" lvl="0" indent="0" algn="l" rtl="0">
              <a:lnSpc>
                <a:spcPct val="115000"/>
              </a:lnSpc>
              <a:spcBef>
                <a:spcPts val="800"/>
              </a:spcBef>
              <a:spcAft>
                <a:spcPts val="0"/>
              </a:spcAft>
              <a:buNone/>
            </a:pPr>
            <a:endParaRPr sz="18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p79"/>
          <p:cNvSpPr txBox="1">
            <a:spLocks noGrp="1"/>
          </p:cNvSpPr>
          <p:nvPr>
            <p:ph type="title"/>
          </p:nvPr>
        </p:nvSpPr>
        <p:spPr>
          <a:xfrm>
            <a:off x="282853" y="128772"/>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solidFill>
                  <a:srgbClr val="434343"/>
                </a:solidFill>
              </a:rPr>
              <a:t>Word Workout: Make It Plural</a:t>
            </a:r>
            <a:endParaRPr sz="3000" dirty="0">
              <a:solidFill>
                <a:srgbClr val="434343"/>
              </a:solidFill>
            </a:endParaRPr>
          </a:p>
        </p:txBody>
      </p:sp>
      <p:sp>
        <p:nvSpPr>
          <p:cNvPr id="463" name="Google Shape;463;p79"/>
          <p:cNvSpPr txBox="1">
            <a:spLocks noGrp="1"/>
          </p:cNvSpPr>
          <p:nvPr>
            <p:ph type="body" idx="1"/>
          </p:nvPr>
        </p:nvSpPr>
        <p:spPr>
          <a:xfrm>
            <a:off x="282853" y="1137948"/>
            <a:ext cx="4353000" cy="428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dirty="0">
                <a:solidFill>
                  <a:srgbClr val="434343"/>
                </a:solidFill>
              </a:rPr>
              <a:t>Let’s continue Word Workout: Make It Plural</a:t>
            </a:r>
            <a:endParaRPr sz="2400" b="1" dirty="0">
              <a:solidFill>
                <a:srgbClr val="434343"/>
              </a:solidFill>
            </a:endParaRPr>
          </a:p>
          <a:p>
            <a:pPr marL="0" lvl="0" indent="0" algn="l" rtl="0">
              <a:spcBef>
                <a:spcPts val="800"/>
              </a:spcBef>
              <a:spcAft>
                <a:spcPts val="0"/>
              </a:spcAft>
              <a:buNone/>
            </a:pPr>
            <a:endParaRPr sz="2400" b="1" dirty="0">
              <a:solidFill>
                <a:srgbClr val="434343"/>
              </a:solidFill>
            </a:endParaRPr>
          </a:p>
          <a:p>
            <a:pPr marL="0" lvl="0" indent="0" algn="l" rtl="0">
              <a:spcBef>
                <a:spcPts val="800"/>
              </a:spcBef>
              <a:spcAft>
                <a:spcPts val="0"/>
              </a:spcAft>
              <a:buNone/>
            </a:pPr>
            <a:r>
              <a:rPr lang="en" sz="2400" b="1" dirty="0">
                <a:solidFill>
                  <a:srgbClr val="434343"/>
                </a:solidFill>
              </a:rPr>
              <a:t>We will use the words from our decodable reader “Babies.”</a:t>
            </a:r>
            <a:endParaRPr sz="2400" b="1" dirty="0">
              <a:solidFill>
                <a:srgbClr val="434343"/>
              </a:solidFill>
            </a:endParaRPr>
          </a:p>
        </p:txBody>
      </p:sp>
      <p:pic>
        <p:nvPicPr>
          <p:cNvPr id="464" name="Google Shape;464;p79"/>
          <p:cNvPicPr preferRelativeResize="0"/>
          <p:nvPr/>
        </p:nvPicPr>
        <p:blipFill>
          <a:blip r:embed="rId3">
            <a:alphaModFix/>
          </a:blip>
          <a:stretch>
            <a:fillRect/>
          </a:stretch>
        </p:blipFill>
        <p:spPr>
          <a:xfrm>
            <a:off x="5371502" y="653700"/>
            <a:ext cx="3558773" cy="4286700"/>
          </a:xfrm>
          <a:prstGeom prst="rect">
            <a:avLst/>
          </a:prstGeom>
          <a:noFill/>
          <a:ln>
            <a:noFill/>
          </a:ln>
        </p:spPr>
      </p:pic>
      <p:sp>
        <p:nvSpPr>
          <p:cNvPr id="465" name="Google Shape;465;p79"/>
          <p:cNvSpPr txBox="1"/>
          <p:nvPr/>
        </p:nvSpPr>
        <p:spPr>
          <a:xfrm>
            <a:off x="5899738" y="653700"/>
            <a:ext cx="2502300" cy="602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400" b="1">
                <a:solidFill>
                  <a:srgbClr val="434343"/>
                </a:solidFill>
                <a:latin typeface="Century Gothic"/>
                <a:ea typeface="Century Gothic"/>
                <a:cs typeface="Century Gothic"/>
                <a:sym typeface="Century Gothic"/>
              </a:rPr>
              <a:t>Plurals (-s, -ies)</a:t>
            </a:r>
            <a:endParaRPr sz="2400" b="1">
              <a:solidFill>
                <a:srgbClr val="434343"/>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69"/>
        <p:cNvGrpSpPr/>
        <p:nvPr/>
      </p:nvGrpSpPr>
      <p:grpSpPr>
        <a:xfrm>
          <a:off x="0" y="0"/>
          <a:ext cx="0" cy="0"/>
          <a:chOff x="0" y="0"/>
          <a:chExt cx="0" cy="0"/>
        </a:xfrm>
      </p:grpSpPr>
      <p:sp>
        <p:nvSpPr>
          <p:cNvPr id="470" name="Google Shape;470;p80"/>
          <p:cNvSpPr txBox="1">
            <a:spLocks noGrp="1"/>
          </p:cNvSpPr>
          <p:nvPr>
            <p:ph type="title"/>
          </p:nvPr>
        </p:nvSpPr>
        <p:spPr>
          <a:xfrm>
            <a:off x="102975" y="0"/>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b="1"/>
              <a:t>Word Workout: Babies - Make It Plural </a:t>
            </a:r>
            <a:r>
              <a:rPr lang="en" i="1"/>
              <a:t> </a:t>
            </a:r>
            <a:endParaRPr i="1"/>
          </a:p>
        </p:txBody>
      </p:sp>
      <p:graphicFrame>
        <p:nvGraphicFramePr>
          <p:cNvPr id="471" name="Google Shape;471;p80"/>
          <p:cNvGraphicFramePr/>
          <p:nvPr/>
        </p:nvGraphicFramePr>
        <p:xfrm>
          <a:off x="1718650" y="723300"/>
          <a:ext cx="4982200" cy="3535620"/>
        </p:xfrm>
        <a:graphic>
          <a:graphicData uri="http://schemas.openxmlformats.org/drawingml/2006/table">
            <a:tbl>
              <a:tblPr>
                <a:noFill/>
                <a:tableStyleId>{DF822E76-C98C-4507-8808-B471EB16C584}</a:tableStyleId>
              </a:tblPr>
              <a:tblGrid>
                <a:gridCol w="2491100">
                  <a:extLst>
                    <a:ext uri="{9D8B030D-6E8A-4147-A177-3AD203B41FA5}">
                      <a16:colId xmlns:a16="http://schemas.microsoft.com/office/drawing/2014/main" val="20000"/>
                    </a:ext>
                  </a:extLst>
                </a:gridCol>
                <a:gridCol w="2491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Singular (-y, -ey)</a:t>
                      </a:r>
                      <a:endParaRPr sz="18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Plural (-s, -ies)</a:t>
                      </a:r>
                      <a:endParaRPr sz="1800" b="1">
                        <a:solidFill>
                          <a:srgbClr val="666666"/>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baby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babies</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472" name="Google Shape;472;p80"/>
          <p:cNvPicPr preferRelativeResize="0"/>
          <p:nvPr/>
        </p:nvPicPr>
        <p:blipFill>
          <a:blip r:embed="rId3">
            <a:alphaModFix/>
          </a:blip>
          <a:stretch>
            <a:fillRect/>
          </a:stretch>
        </p:blipFill>
        <p:spPr>
          <a:xfrm>
            <a:off x="6777050" y="882987"/>
            <a:ext cx="1488300" cy="1117883"/>
          </a:xfrm>
          <a:prstGeom prst="rect">
            <a:avLst/>
          </a:prstGeom>
          <a:noFill/>
          <a:ln>
            <a:noFill/>
          </a:ln>
        </p:spPr>
      </p:pic>
      <p:pic>
        <p:nvPicPr>
          <p:cNvPr id="473" name="Google Shape;473;p80"/>
          <p:cNvPicPr preferRelativeResize="0"/>
          <p:nvPr/>
        </p:nvPicPr>
        <p:blipFill>
          <a:blip r:embed="rId4">
            <a:alphaModFix/>
          </a:blip>
          <a:stretch>
            <a:fillRect/>
          </a:stretch>
        </p:blipFill>
        <p:spPr>
          <a:xfrm>
            <a:off x="7855138" y="1746075"/>
            <a:ext cx="1146294" cy="852300"/>
          </a:xfrm>
          <a:prstGeom prst="rect">
            <a:avLst/>
          </a:prstGeom>
          <a:noFill/>
          <a:ln>
            <a:noFill/>
          </a:ln>
        </p:spPr>
      </p:pic>
      <p:pic>
        <p:nvPicPr>
          <p:cNvPr id="474" name="Google Shape;474;p80"/>
          <p:cNvPicPr preferRelativeResize="0"/>
          <p:nvPr/>
        </p:nvPicPr>
        <p:blipFill>
          <a:blip r:embed="rId5">
            <a:alphaModFix/>
          </a:blip>
          <a:stretch>
            <a:fillRect/>
          </a:stretch>
        </p:blipFill>
        <p:spPr>
          <a:xfrm>
            <a:off x="6777050" y="2512677"/>
            <a:ext cx="1217576" cy="970260"/>
          </a:xfrm>
          <a:prstGeom prst="rect">
            <a:avLst/>
          </a:prstGeom>
          <a:noFill/>
          <a:ln>
            <a:noFill/>
          </a:ln>
        </p:spPr>
      </p:pic>
      <p:pic>
        <p:nvPicPr>
          <p:cNvPr id="475" name="Google Shape;475;p80"/>
          <p:cNvPicPr preferRelativeResize="0"/>
          <p:nvPr/>
        </p:nvPicPr>
        <p:blipFill>
          <a:blip r:embed="rId6">
            <a:alphaModFix/>
          </a:blip>
          <a:stretch>
            <a:fillRect/>
          </a:stretch>
        </p:blipFill>
        <p:spPr>
          <a:xfrm>
            <a:off x="7765850" y="3345713"/>
            <a:ext cx="1306875" cy="914800"/>
          </a:xfrm>
          <a:prstGeom prst="rect">
            <a:avLst/>
          </a:prstGeom>
          <a:noFill/>
          <a:ln>
            <a:noFill/>
          </a:ln>
        </p:spPr>
      </p:pic>
      <p:pic>
        <p:nvPicPr>
          <p:cNvPr id="476" name="Google Shape;476;p80"/>
          <p:cNvPicPr preferRelativeResize="0"/>
          <p:nvPr/>
        </p:nvPicPr>
        <p:blipFill>
          <a:blip r:embed="rId7">
            <a:alphaModFix/>
          </a:blip>
          <a:stretch>
            <a:fillRect/>
          </a:stretch>
        </p:blipFill>
        <p:spPr>
          <a:xfrm>
            <a:off x="102975" y="1182375"/>
            <a:ext cx="958450" cy="999553"/>
          </a:xfrm>
          <a:prstGeom prst="rect">
            <a:avLst/>
          </a:prstGeom>
          <a:noFill/>
          <a:ln>
            <a:noFill/>
          </a:ln>
        </p:spPr>
      </p:pic>
      <p:pic>
        <p:nvPicPr>
          <p:cNvPr id="477" name="Google Shape;477;p80"/>
          <p:cNvPicPr preferRelativeResize="0"/>
          <p:nvPr/>
        </p:nvPicPr>
        <p:blipFill>
          <a:blip r:embed="rId8">
            <a:alphaModFix/>
          </a:blip>
          <a:stretch>
            <a:fillRect/>
          </a:stretch>
        </p:blipFill>
        <p:spPr>
          <a:xfrm>
            <a:off x="581147" y="2040146"/>
            <a:ext cx="1061303" cy="100087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81"/>
        <p:cNvGrpSpPr/>
        <p:nvPr/>
      </p:nvGrpSpPr>
      <p:grpSpPr>
        <a:xfrm>
          <a:off x="0" y="0"/>
          <a:ext cx="0" cy="0"/>
          <a:chOff x="0" y="0"/>
          <a:chExt cx="0" cy="0"/>
        </a:xfrm>
      </p:grpSpPr>
      <p:sp>
        <p:nvSpPr>
          <p:cNvPr id="482" name="Google Shape;482;p81"/>
          <p:cNvSpPr txBox="1">
            <a:spLocks noGrp="1"/>
          </p:cNvSpPr>
          <p:nvPr>
            <p:ph type="title"/>
          </p:nvPr>
        </p:nvSpPr>
        <p:spPr>
          <a:xfrm>
            <a:off x="0" y="-111525"/>
            <a:ext cx="8520600" cy="42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Word Workout: Babies - Make It Plural</a:t>
            </a:r>
            <a:r>
              <a:rPr lang="en" i="1"/>
              <a:t> </a:t>
            </a:r>
            <a:endParaRPr i="1"/>
          </a:p>
        </p:txBody>
      </p:sp>
      <p:graphicFrame>
        <p:nvGraphicFramePr>
          <p:cNvPr id="483" name="Google Shape;483;p81"/>
          <p:cNvGraphicFramePr/>
          <p:nvPr/>
        </p:nvGraphicFramePr>
        <p:xfrm>
          <a:off x="1718650" y="723300"/>
          <a:ext cx="4982200" cy="4145220"/>
        </p:xfrm>
        <a:graphic>
          <a:graphicData uri="http://schemas.openxmlformats.org/drawingml/2006/table">
            <a:tbl>
              <a:tblPr>
                <a:noFill/>
                <a:tableStyleId>{DF822E76-C98C-4507-8808-B471EB16C584}</a:tableStyleId>
              </a:tblPr>
              <a:tblGrid>
                <a:gridCol w="2491100">
                  <a:extLst>
                    <a:ext uri="{9D8B030D-6E8A-4147-A177-3AD203B41FA5}">
                      <a16:colId xmlns:a16="http://schemas.microsoft.com/office/drawing/2014/main" val="20000"/>
                    </a:ext>
                  </a:extLst>
                </a:gridCol>
                <a:gridCol w="2491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Singular (-y, -ey)</a:t>
                      </a:r>
                      <a:endParaRPr sz="18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Plural (-s, -ies)</a:t>
                      </a:r>
                      <a:endParaRPr sz="1800" b="1">
                        <a:solidFill>
                          <a:srgbClr val="666666"/>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baby</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monkey</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bunny</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puppy</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fly</a:t>
                      </a:r>
                      <a:endParaRPr sz="1800">
                        <a:latin typeface="Century Gothic"/>
                        <a:ea typeface="Century Gothic"/>
                        <a:cs typeface="Century Gothic"/>
                        <a:sym typeface="Century Gothic"/>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r>
                        <a:rPr lang="en" sz="1800">
                          <a:latin typeface="Century Gothic"/>
                          <a:ea typeface="Century Gothic"/>
                          <a:cs typeface="Century Gothic"/>
                          <a:sym typeface="Century Gothic"/>
                        </a:rPr>
                        <a:t>babies</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monkeys</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bunnies</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puppies</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flies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sp>
        <p:nvSpPr>
          <p:cNvPr id="490" name="Google Shape;490;p82"/>
          <p:cNvSpPr txBox="1">
            <a:spLocks noGrp="1"/>
          </p:cNvSpPr>
          <p:nvPr>
            <p:ph type="title"/>
          </p:nvPr>
        </p:nvSpPr>
        <p:spPr>
          <a:xfrm>
            <a:off x="487941" y="-189175"/>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491" name="Google Shape;491;p82"/>
          <p:cNvSpPr txBox="1">
            <a:spLocks noGrp="1"/>
          </p:cNvSpPr>
          <p:nvPr>
            <p:ph type="body" idx="1"/>
          </p:nvPr>
        </p:nvSpPr>
        <p:spPr>
          <a:xfrm>
            <a:off x="3922866" y="13436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92" name="Google Shape;492;p82"/>
          <p:cNvPicPr preferRelativeResize="0"/>
          <p:nvPr/>
        </p:nvPicPr>
        <p:blipFill>
          <a:blip r:embed="rId3">
            <a:alphaModFix/>
          </a:blip>
          <a:stretch>
            <a:fillRect/>
          </a:stretch>
        </p:blipFill>
        <p:spPr>
          <a:xfrm>
            <a:off x="433362" y="1138826"/>
            <a:ext cx="3058179" cy="2858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7" name="Google Shape;497;p83"/>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498" name="Google Shape;498;p83"/>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499" name="Google Shape;499;p83"/>
          <p:cNvPicPr preferRelativeResize="0"/>
          <p:nvPr/>
        </p:nvPicPr>
        <p:blipFill>
          <a:blip r:embed="rId3">
            <a:alphaModFix/>
          </a:blip>
          <a:stretch>
            <a:fillRect/>
          </a:stretch>
        </p:blipFill>
        <p:spPr>
          <a:xfrm>
            <a:off x="8256809" y="4230476"/>
            <a:ext cx="886502" cy="65989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graphicFrame>
        <p:nvGraphicFramePr>
          <p:cNvPr id="505" name="Google Shape;505;p84"/>
          <p:cNvGraphicFramePr/>
          <p:nvPr>
            <p:extLst>
              <p:ext uri="{D42A27DB-BD31-4B8C-83A1-F6EECF244321}">
                <p14:modId xmlns:p14="http://schemas.microsoft.com/office/powerpoint/2010/main" val="2323034140"/>
              </p:ext>
            </p:extLst>
          </p:nvPr>
        </p:nvGraphicFramePr>
        <p:xfrm>
          <a:off x="0" y="0"/>
          <a:ext cx="9144000" cy="5271375"/>
        </p:xfrm>
        <a:graphic>
          <a:graphicData uri="http://schemas.openxmlformats.org/drawingml/2006/table">
            <a:tbl>
              <a:tblPr>
                <a:noFill/>
                <a:tableStyleId>{DF822E76-C98C-4507-8808-B471EB16C584}</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712650">
                <a:tc>
                  <a:txBody>
                    <a:bodyPr/>
                    <a:lstStyle/>
                    <a:p>
                      <a:pPr marL="0" lvl="0" indent="0" algn="ctr" rtl="0">
                        <a:spcBef>
                          <a:spcPts val="0"/>
                        </a:spcBef>
                        <a:spcAft>
                          <a:spcPts val="0"/>
                        </a:spcAft>
                        <a:buClr>
                          <a:schemeClr val="dk1"/>
                        </a:buClr>
                        <a:buSzPts val="1100"/>
                        <a:buFont typeface="Arial"/>
                        <a:buNone/>
                      </a:pPr>
                      <a:r>
                        <a:rPr lang="en" sz="1700" b="1" dirty="0">
                          <a:solidFill>
                            <a:schemeClr val="dk1"/>
                          </a:solidFill>
                          <a:latin typeface="Century Gothic"/>
                          <a:ea typeface="Century Gothic"/>
                          <a:cs typeface="Century Gothic"/>
                          <a:sym typeface="Century Gothic"/>
                        </a:rPr>
                        <a:t>Teacher Group </a:t>
                      </a:r>
                      <a:endParaRPr sz="17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700" b="1" dirty="0">
                          <a:solidFill>
                            <a:schemeClr val="dk1"/>
                          </a:solidFill>
                          <a:latin typeface="Century Gothic"/>
                          <a:ea typeface="Century Gothic"/>
                          <a:cs typeface="Century Gothic"/>
                          <a:sym typeface="Century Gothic"/>
                        </a:rPr>
                        <a:t>Syllable Slice</a:t>
                      </a:r>
                      <a:endParaRPr sz="17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 Partner Work      </a:t>
                      </a:r>
                      <a:endParaRPr sz="17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Syllable Slice </a:t>
                      </a:r>
                      <a:endParaRPr sz="17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Independent </a:t>
                      </a:r>
                      <a:endParaRPr sz="17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Syllable Slice</a:t>
                      </a:r>
                      <a:endParaRPr sz="17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5872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we have time, we will create sentences with our words.</a:t>
                      </a: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Decide who will go first.</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Write the total number of syllables after you “slice” the syllables in the word.</a:t>
                      </a:r>
                      <a:endParaRPr sz="17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506" name="Google Shape;506;p84"/>
          <p:cNvPicPr preferRelativeResize="0"/>
          <p:nvPr/>
        </p:nvPicPr>
        <p:blipFill>
          <a:blip r:embed="rId3">
            <a:alphaModFix/>
          </a:blip>
          <a:stretch>
            <a:fillRect/>
          </a:stretch>
        </p:blipFill>
        <p:spPr>
          <a:xfrm rot="951028" flipH="1">
            <a:off x="267592" y="100202"/>
            <a:ext cx="636597" cy="422622"/>
          </a:xfrm>
          <a:prstGeom prst="rect">
            <a:avLst/>
          </a:prstGeom>
          <a:noFill/>
          <a:ln>
            <a:noFill/>
          </a:ln>
        </p:spPr>
      </p:pic>
      <p:pic>
        <p:nvPicPr>
          <p:cNvPr id="507" name="Google Shape;507;p84"/>
          <p:cNvPicPr preferRelativeResize="0"/>
          <p:nvPr/>
        </p:nvPicPr>
        <p:blipFill>
          <a:blip r:embed="rId3">
            <a:alphaModFix/>
          </a:blip>
          <a:stretch>
            <a:fillRect/>
          </a:stretch>
        </p:blipFill>
        <p:spPr>
          <a:xfrm rot="951028" flipH="1">
            <a:off x="3387942" y="100202"/>
            <a:ext cx="636597" cy="422622"/>
          </a:xfrm>
          <a:prstGeom prst="rect">
            <a:avLst/>
          </a:prstGeom>
          <a:noFill/>
          <a:ln>
            <a:noFill/>
          </a:ln>
        </p:spPr>
      </p:pic>
      <p:pic>
        <p:nvPicPr>
          <p:cNvPr id="508" name="Google Shape;508;p84"/>
          <p:cNvPicPr preferRelativeResize="0"/>
          <p:nvPr/>
        </p:nvPicPr>
        <p:blipFill>
          <a:blip r:embed="rId3">
            <a:alphaModFix/>
          </a:blip>
          <a:stretch>
            <a:fillRect/>
          </a:stretch>
        </p:blipFill>
        <p:spPr>
          <a:xfrm rot="951028" flipH="1">
            <a:off x="6508292" y="100202"/>
            <a:ext cx="636597" cy="42262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sp>
        <p:nvSpPr>
          <p:cNvPr id="513" name="Google Shape;513;p85"/>
          <p:cNvSpPr txBox="1">
            <a:spLocks noGrp="1"/>
          </p:cNvSpPr>
          <p:nvPr>
            <p:ph type="title"/>
          </p:nvPr>
        </p:nvSpPr>
        <p:spPr>
          <a:xfrm>
            <a:off x="1067063" y="339467"/>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dirty="0">
                <a:latin typeface="Century Gothic" panose="020B0502020202020204" pitchFamily="34" charset="0"/>
                <a:ea typeface="Calibri"/>
                <a:cs typeface="Calibri"/>
                <a:sym typeface="Calibri"/>
              </a:rPr>
              <a:t>Syllable Slice</a:t>
            </a:r>
            <a:r>
              <a:rPr lang="en" dirty="0">
                <a:latin typeface="Century Gothic" panose="020B0502020202020204" pitchFamily="34" charset="0"/>
                <a:ea typeface="Calibri"/>
                <a:cs typeface="Calibri"/>
                <a:sym typeface="Calibri"/>
              </a:rPr>
              <a:t> </a:t>
            </a:r>
            <a:endParaRPr dirty="0">
              <a:latin typeface="Century Gothic" panose="020B0502020202020204" pitchFamily="34" charset="0"/>
              <a:ea typeface="Calibri"/>
              <a:cs typeface="Calibri"/>
              <a:sym typeface="Calibri"/>
            </a:endParaRPr>
          </a:p>
        </p:txBody>
      </p:sp>
      <p:sp>
        <p:nvSpPr>
          <p:cNvPr id="514" name="Google Shape;514;p85"/>
          <p:cNvSpPr txBox="1">
            <a:spLocks noGrp="1"/>
          </p:cNvSpPr>
          <p:nvPr>
            <p:ph type="body" idx="1"/>
          </p:nvPr>
        </p:nvSpPr>
        <p:spPr>
          <a:xfrm>
            <a:off x="4462520" y="273844"/>
            <a:ext cx="4491243" cy="3263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400" b="1" dirty="0"/>
              <a:t>napkin</a:t>
            </a:r>
            <a:r>
              <a:rPr lang="en" sz="2400" dirty="0"/>
              <a:t> 	 	</a:t>
            </a:r>
            <a:r>
              <a:rPr lang="en" sz="2400" b="1" dirty="0"/>
              <a:t>nap/kin: 2 </a:t>
            </a:r>
            <a:endParaRPr sz="2400" b="1" dirty="0"/>
          </a:p>
          <a:p>
            <a:pPr marL="0" lvl="0" indent="0" algn="l" rtl="0">
              <a:spcBef>
                <a:spcPts val="0"/>
              </a:spcBef>
              <a:spcAft>
                <a:spcPts val="0"/>
              </a:spcAft>
              <a:buNone/>
            </a:pPr>
            <a:r>
              <a:rPr lang="en" sz="2400" b="1" dirty="0"/>
              <a:t> agreement</a:t>
            </a:r>
            <a:endParaRPr sz="2400" b="1" dirty="0"/>
          </a:p>
          <a:p>
            <a:pPr marL="0" lvl="0" indent="0" algn="l" rtl="0">
              <a:spcBef>
                <a:spcPts val="0"/>
              </a:spcBef>
              <a:spcAft>
                <a:spcPts val="0"/>
              </a:spcAft>
              <a:buNone/>
            </a:pPr>
            <a:r>
              <a:rPr lang="en" sz="2400" b="1" dirty="0"/>
              <a:t> blindness</a:t>
            </a:r>
            <a:endParaRPr sz="2400" b="1" dirty="0"/>
          </a:p>
          <a:p>
            <a:pPr marL="0" lvl="0" indent="0" algn="l" rtl="0">
              <a:spcBef>
                <a:spcPts val="0"/>
              </a:spcBef>
              <a:spcAft>
                <a:spcPts val="0"/>
              </a:spcAft>
              <a:buNone/>
            </a:pPr>
            <a:r>
              <a:rPr lang="en" sz="2400" b="1" dirty="0"/>
              <a:t> shortness</a:t>
            </a:r>
            <a:endParaRPr sz="2400" b="1" dirty="0"/>
          </a:p>
          <a:p>
            <a:pPr marL="0" lvl="0" indent="0" algn="l" rtl="0">
              <a:spcBef>
                <a:spcPts val="0"/>
              </a:spcBef>
              <a:spcAft>
                <a:spcPts val="0"/>
              </a:spcAft>
              <a:buNone/>
            </a:pPr>
            <a:r>
              <a:rPr lang="en" sz="2400" b="1" dirty="0"/>
              <a:t> punishment</a:t>
            </a:r>
            <a:endParaRPr sz="2400" b="1" dirty="0"/>
          </a:p>
          <a:p>
            <a:pPr marL="0" lvl="0" indent="0" algn="l" rtl="0">
              <a:spcBef>
                <a:spcPts val="0"/>
              </a:spcBef>
              <a:spcAft>
                <a:spcPts val="0"/>
              </a:spcAft>
              <a:buNone/>
            </a:pPr>
            <a:r>
              <a:rPr lang="en" sz="2400" b="1" dirty="0"/>
              <a:t> delay</a:t>
            </a:r>
            <a:endParaRPr sz="2400" b="1" dirty="0"/>
          </a:p>
          <a:p>
            <a:pPr marL="0" lvl="0" indent="0" algn="l" rtl="0">
              <a:spcBef>
                <a:spcPts val="0"/>
              </a:spcBef>
              <a:spcAft>
                <a:spcPts val="0"/>
              </a:spcAft>
              <a:buNone/>
            </a:pPr>
            <a:r>
              <a:rPr lang="en" sz="2400" b="1" dirty="0"/>
              <a:t> beauty</a:t>
            </a:r>
            <a:endParaRPr sz="2400" b="1" dirty="0"/>
          </a:p>
          <a:p>
            <a:pPr marL="0" lvl="0" indent="0" algn="l" rtl="0">
              <a:spcBef>
                <a:spcPts val="0"/>
              </a:spcBef>
              <a:spcAft>
                <a:spcPts val="0"/>
              </a:spcAft>
              <a:buNone/>
            </a:pPr>
            <a:r>
              <a:rPr lang="en" sz="2400" b="1" dirty="0"/>
              <a:t> clumsy</a:t>
            </a:r>
            <a:endParaRPr sz="2400" b="1" dirty="0"/>
          </a:p>
          <a:p>
            <a:pPr marL="0" lvl="0" indent="0" algn="l" rtl="0">
              <a:spcBef>
                <a:spcPts val="0"/>
              </a:spcBef>
              <a:spcAft>
                <a:spcPts val="0"/>
              </a:spcAft>
              <a:buNone/>
            </a:pPr>
            <a:r>
              <a:rPr lang="en" sz="2400" b="1" dirty="0"/>
              <a:t> develop</a:t>
            </a:r>
            <a:endParaRPr sz="2400" b="1" dirty="0"/>
          </a:p>
          <a:p>
            <a:pPr marL="0" lvl="0" indent="0" algn="l" rtl="0">
              <a:spcBef>
                <a:spcPts val="0"/>
              </a:spcBef>
              <a:spcAft>
                <a:spcPts val="0"/>
              </a:spcAft>
              <a:buNone/>
            </a:pPr>
            <a:r>
              <a:rPr lang="en" sz="2400" b="1" dirty="0"/>
              <a:t> sadness</a:t>
            </a:r>
            <a:endParaRPr sz="2400" b="1" dirty="0">
              <a:solidFill>
                <a:schemeClr val="dk1"/>
              </a:solidFill>
            </a:endParaRPr>
          </a:p>
          <a:p>
            <a:pPr marL="0" lvl="0" indent="0" algn="l" rtl="0">
              <a:spcBef>
                <a:spcPts val="0"/>
              </a:spcBef>
              <a:spcAft>
                <a:spcPts val="0"/>
              </a:spcAft>
              <a:buNone/>
            </a:pPr>
            <a:r>
              <a:rPr lang="en" sz="2400" b="1" dirty="0">
                <a:solidFill>
                  <a:schemeClr val="dk1"/>
                </a:solidFill>
              </a:rPr>
              <a:t> foolish</a:t>
            </a:r>
            <a:endParaRPr sz="2400" b="1" dirty="0">
              <a:solidFill>
                <a:schemeClr val="dk1"/>
              </a:solidFill>
            </a:endParaRPr>
          </a:p>
          <a:p>
            <a:pPr marL="0" lvl="0" indent="0" algn="l" rtl="0">
              <a:spcBef>
                <a:spcPts val="0"/>
              </a:spcBef>
              <a:spcAft>
                <a:spcPts val="0"/>
              </a:spcAft>
              <a:buNone/>
            </a:pPr>
            <a:r>
              <a:rPr lang="en" sz="2400" b="1" dirty="0"/>
              <a:t> stillness</a:t>
            </a:r>
            <a:endParaRPr sz="2400" b="1" dirty="0"/>
          </a:p>
          <a:p>
            <a:pPr marL="0" lvl="0" indent="0" algn="l" rtl="0">
              <a:spcBef>
                <a:spcPts val="0"/>
              </a:spcBef>
              <a:spcAft>
                <a:spcPts val="0"/>
              </a:spcAft>
              <a:buNone/>
            </a:pPr>
            <a:r>
              <a:rPr lang="en" sz="2400" b="1" dirty="0"/>
              <a:t> empty</a:t>
            </a:r>
            <a:endParaRPr sz="2400" b="1" dirty="0"/>
          </a:p>
          <a:p>
            <a:pPr marL="0" lvl="0" indent="0" algn="l" rtl="0">
              <a:spcBef>
                <a:spcPts val="0"/>
              </a:spcBef>
              <a:spcAft>
                <a:spcPts val="0"/>
              </a:spcAft>
              <a:buNone/>
            </a:pPr>
            <a:r>
              <a:rPr lang="en" sz="2400" b="1" dirty="0"/>
              <a:t>	</a:t>
            </a:r>
            <a:endParaRPr sz="2400" b="1" dirty="0"/>
          </a:p>
          <a:p>
            <a:pPr marL="0" lvl="0" indent="0" algn="l" rtl="0">
              <a:spcBef>
                <a:spcPts val="0"/>
              </a:spcBef>
              <a:spcAft>
                <a:spcPts val="0"/>
              </a:spcAft>
              <a:buNone/>
            </a:pPr>
            <a:r>
              <a:rPr lang="en" sz="2400" b="1" dirty="0">
                <a:highlight>
                  <a:srgbClr val="FFFF00"/>
                </a:highlight>
              </a:rPr>
              <a:t>	</a:t>
            </a:r>
            <a:endParaRPr sz="2400" b="1" dirty="0">
              <a:highlight>
                <a:srgbClr val="FFFF00"/>
              </a:highlight>
            </a:endParaRPr>
          </a:p>
        </p:txBody>
      </p:sp>
      <p:sp>
        <p:nvSpPr>
          <p:cNvPr id="515" name="Google Shape;515;p85"/>
          <p:cNvSpPr txBox="1"/>
          <p:nvPr/>
        </p:nvSpPr>
        <p:spPr>
          <a:xfrm>
            <a:off x="493135" y="948674"/>
            <a:ext cx="4104900"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Segment syllables in each word with a slice (/). </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900" dirty="0">
                <a:solidFill>
                  <a:schemeClr val="dk1"/>
                </a:solidFill>
                <a:latin typeface="Century Gothic"/>
                <a:ea typeface="Century Gothic"/>
                <a:cs typeface="Century Gothic"/>
                <a:sym typeface="Century Gothic"/>
              </a:rPr>
              <a:t>Write the total number of syllables after you “slice.”</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900" dirty="0">
                <a:solidFill>
                  <a:schemeClr val="dk1"/>
                </a:solidFill>
                <a:latin typeface="Century Gothic"/>
                <a:ea typeface="Century Gothic"/>
                <a:cs typeface="Century Gothic"/>
                <a:sym typeface="Century Gothic"/>
              </a:rPr>
              <a:t>If you have time, create sentences with the words.</a:t>
            </a:r>
            <a:endParaRPr sz="19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900" dirty="0"/>
          </a:p>
        </p:txBody>
      </p:sp>
      <p:pic>
        <p:nvPicPr>
          <p:cNvPr id="516" name="Google Shape;516;p85"/>
          <p:cNvPicPr preferRelativeResize="0"/>
          <p:nvPr/>
        </p:nvPicPr>
        <p:blipFill>
          <a:blip r:embed="rId3">
            <a:alphaModFix/>
          </a:blip>
          <a:stretch>
            <a:fillRect/>
          </a:stretch>
        </p:blipFill>
        <p:spPr>
          <a:xfrm rot="951041" flipH="1">
            <a:off x="252048" y="68649"/>
            <a:ext cx="862654" cy="5727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20"/>
        <p:cNvGrpSpPr/>
        <p:nvPr/>
      </p:nvGrpSpPr>
      <p:grpSpPr>
        <a:xfrm>
          <a:off x="0" y="0"/>
          <a:ext cx="0" cy="0"/>
          <a:chOff x="0" y="0"/>
          <a:chExt cx="0" cy="0"/>
        </a:xfrm>
      </p:grpSpPr>
      <p:sp>
        <p:nvSpPr>
          <p:cNvPr id="521" name="Google Shape;521;p86"/>
          <p:cNvSpPr txBox="1">
            <a:spLocks noGrp="1"/>
          </p:cNvSpPr>
          <p:nvPr>
            <p:ph type="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522" name="Google Shape;522;p86"/>
          <p:cNvSpPr txBox="1">
            <a:spLocks noGrp="1"/>
          </p:cNvSpPr>
          <p:nvPr>
            <p:ph type="body" idx="1"/>
          </p:nvPr>
        </p:nvSpPr>
        <p:spPr>
          <a:xfrm>
            <a:off x="628650" y="934879"/>
            <a:ext cx="7886700" cy="3263400"/>
          </a:xfrm>
          <a:prstGeom prst="rect">
            <a:avLst/>
          </a:prstGeom>
        </p:spPr>
        <p:txBody>
          <a:bodyPr spcFirstLastPara="1" wrap="square" lIns="91425" tIns="91425" rIns="91425" bIns="91425" anchor="t" anchorCtr="0">
            <a:noAutofit/>
          </a:bodyPr>
          <a:lstStyle/>
          <a:p>
            <a:pPr marL="457200" lvl="0" indent="-387350" algn="l" rtl="0">
              <a:spcBef>
                <a:spcPts val="0"/>
              </a:spcBef>
              <a:spcAft>
                <a:spcPts val="0"/>
              </a:spcAft>
              <a:buClr>
                <a:schemeClr val="dk1"/>
              </a:buClr>
              <a:buSzPts val="2500"/>
              <a:buAutoNum type="arabicPeriod"/>
            </a:pPr>
            <a:r>
              <a:rPr lang="en" sz="2500" dirty="0">
                <a:solidFill>
                  <a:schemeClr val="dk1"/>
                </a:solidFill>
              </a:rPr>
              <a:t>Find 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Divide the word just before the consonant and “-le.”</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Closed</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Open</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Magic “e”</a:t>
            </a:r>
            <a:endParaRPr sz="2300" dirty="0">
              <a:solidFill>
                <a:schemeClr val="dk1"/>
              </a:solidFill>
            </a:endParaRPr>
          </a:p>
          <a:p>
            <a:pPr marL="914400" lvl="1" indent="-374650" algn="l" rtl="0">
              <a:spcBef>
                <a:spcPts val="0"/>
              </a:spcBef>
              <a:spcAft>
                <a:spcPts val="0"/>
              </a:spcAft>
              <a:buClr>
                <a:schemeClr val="dk1"/>
              </a:buClr>
              <a:buSzPts val="2300"/>
              <a:buAutoNum type="alphaLcPeriod"/>
            </a:pPr>
            <a:r>
              <a:rPr lang="en" sz="2300" dirty="0">
                <a:solidFill>
                  <a:schemeClr val="dk1"/>
                </a:solidFill>
              </a:rPr>
              <a:t>R-controlled</a:t>
            </a:r>
            <a:endParaRPr sz="2300" dirty="0">
              <a:solidFill>
                <a:schemeClr val="dk1"/>
              </a:solidFill>
            </a:endParaRPr>
          </a:p>
          <a:p>
            <a:pPr marL="914400" lvl="1" indent="-387350" algn="l" rtl="0">
              <a:spcBef>
                <a:spcPts val="0"/>
              </a:spcBef>
              <a:spcAft>
                <a:spcPts val="0"/>
              </a:spcAft>
              <a:buClr>
                <a:schemeClr val="dk1"/>
              </a:buClr>
              <a:buSzPts val="2500"/>
              <a:buAutoNum type="alphaLcPeriod"/>
            </a:pPr>
            <a:r>
              <a:rPr lang="en" sz="2300" dirty="0">
                <a:solidFill>
                  <a:schemeClr val="dk1"/>
                </a:solidFill>
              </a:rPr>
              <a:t>Vowel team</a:t>
            </a:r>
            <a:r>
              <a:rPr lang="en" sz="2500" dirty="0">
                <a:solidFill>
                  <a:schemeClr val="dk1"/>
                </a:solidFill>
              </a:rPr>
              <a:t> </a:t>
            </a:r>
            <a:endParaRPr sz="2500" dirty="0">
              <a:solidFill>
                <a:schemeClr val="dk1"/>
              </a:solidFill>
            </a:endParaRPr>
          </a:p>
          <a:p>
            <a:pPr marL="914400" lvl="1" indent="-387350" algn="l" rtl="0">
              <a:spcBef>
                <a:spcPts val="0"/>
              </a:spcBef>
              <a:spcAft>
                <a:spcPts val="0"/>
              </a:spcAft>
              <a:buClr>
                <a:schemeClr val="dk1"/>
              </a:buClr>
              <a:buSzPts val="2500"/>
              <a:buAutoNum type="alphaLcPeriod"/>
            </a:pPr>
            <a:r>
              <a:rPr lang="en" sz="2500" dirty="0">
                <a:solidFill>
                  <a:schemeClr val="dk1"/>
                </a:solidFill>
              </a:rPr>
              <a:t>C-le</a:t>
            </a:r>
            <a:endParaRPr sz="25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6"/>
        <p:cNvGrpSpPr/>
        <p:nvPr/>
      </p:nvGrpSpPr>
      <p:grpSpPr>
        <a:xfrm>
          <a:off x="0" y="0"/>
          <a:ext cx="0" cy="0"/>
          <a:chOff x="0" y="0"/>
          <a:chExt cx="0" cy="0"/>
        </a:xfrm>
      </p:grpSpPr>
      <p:sp>
        <p:nvSpPr>
          <p:cNvPr id="527" name="Google Shape;527;p87"/>
          <p:cNvSpPr txBox="1">
            <a:spLocks noGrp="1"/>
          </p:cNvSpPr>
          <p:nvPr>
            <p:ph type="title"/>
          </p:nvPr>
        </p:nvSpPr>
        <p:spPr>
          <a:xfrm>
            <a:off x="234812" y="274536"/>
            <a:ext cx="7886700" cy="9942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Reader’s Toolbox: </a:t>
            </a:r>
            <a:endParaRPr dirty="0"/>
          </a:p>
          <a:p>
            <a:pPr marL="0" lvl="0" indent="0" algn="l" rtl="0">
              <a:spcBef>
                <a:spcPts val="0"/>
              </a:spcBef>
              <a:spcAft>
                <a:spcPts val="0"/>
              </a:spcAft>
              <a:buNone/>
            </a:pPr>
            <a:r>
              <a:rPr lang="en" sz="3200" dirty="0"/>
              <a:t>Use what you know!</a:t>
            </a:r>
            <a:r>
              <a:rPr lang="en" dirty="0"/>
              <a:t> </a:t>
            </a:r>
            <a:endParaRPr dirty="0"/>
          </a:p>
          <a:p>
            <a:pPr marL="457200" lvl="0" indent="0" algn="l" rtl="0">
              <a:spcBef>
                <a:spcPts val="0"/>
              </a:spcBef>
              <a:spcAft>
                <a:spcPts val="0"/>
              </a:spcAft>
              <a:buNone/>
            </a:pPr>
            <a:endParaRPr dirty="0"/>
          </a:p>
        </p:txBody>
      </p:sp>
      <p:sp>
        <p:nvSpPr>
          <p:cNvPr id="528" name="Google Shape;528;p87"/>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529" name="Google Shape;529;p87"/>
          <p:cNvPicPr preferRelativeResize="0"/>
          <p:nvPr/>
        </p:nvPicPr>
        <p:blipFill>
          <a:blip r:embed="rId3">
            <a:alphaModFix/>
          </a:blip>
          <a:stretch>
            <a:fillRect/>
          </a:stretch>
        </p:blipFill>
        <p:spPr>
          <a:xfrm>
            <a:off x="780250" y="1528300"/>
            <a:ext cx="2930325" cy="2930325"/>
          </a:xfrm>
          <a:prstGeom prst="rect">
            <a:avLst/>
          </a:prstGeom>
          <a:noFill/>
          <a:ln>
            <a:noFill/>
          </a:ln>
        </p:spPr>
      </p:pic>
      <p:pic>
        <p:nvPicPr>
          <p:cNvPr id="530" name="Google Shape;530;p87"/>
          <p:cNvPicPr preferRelativeResize="0"/>
          <p:nvPr/>
        </p:nvPicPr>
        <p:blipFill>
          <a:blip r:embed="rId4">
            <a:alphaModFix/>
          </a:blip>
          <a:stretch>
            <a:fillRect/>
          </a:stretch>
        </p:blipFill>
        <p:spPr>
          <a:xfrm>
            <a:off x="234812" y="3251408"/>
            <a:ext cx="1369325" cy="1369325"/>
          </a:xfrm>
          <a:prstGeom prst="rect">
            <a:avLst/>
          </a:prstGeom>
          <a:noFill/>
          <a:ln>
            <a:noFill/>
          </a:ln>
        </p:spPr>
      </p:pic>
      <p:graphicFrame>
        <p:nvGraphicFramePr>
          <p:cNvPr id="531" name="Google Shape;531;p87"/>
          <p:cNvGraphicFramePr/>
          <p:nvPr>
            <p:extLst>
              <p:ext uri="{D42A27DB-BD31-4B8C-83A1-F6EECF244321}">
                <p14:modId xmlns:p14="http://schemas.microsoft.com/office/powerpoint/2010/main" val="546448136"/>
              </p:ext>
            </p:extLst>
          </p:nvPr>
        </p:nvGraphicFramePr>
        <p:xfrm>
          <a:off x="4572000" y="19125"/>
          <a:ext cx="4328900" cy="4973105"/>
        </p:xfrm>
        <a:graphic>
          <a:graphicData uri="http://schemas.openxmlformats.org/drawingml/2006/table">
            <a:tbl>
              <a:tblPr>
                <a:noFill/>
                <a:tableStyleId>{DF822E76-C98C-4507-8808-B471EB16C584}</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532" name="Google Shape;532;p87"/>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533" name="Google Shape;533;p87"/>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534" name="Google Shape;534;p87"/>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535" name="Google Shape;535;p87"/>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536" name="Google Shape;536;p87"/>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99"/>
        <p:cNvGrpSpPr/>
        <p:nvPr/>
      </p:nvGrpSpPr>
      <p:grpSpPr>
        <a:xfrm>
          <a:off x="0" y="0"/>
          <a:ext cx="0" cy="0"/>
          <a:chOff x="0" y="0"/>
          <a:chExt cx="0" cy="0"/>
        </a:xfrm>
      </p:grpSpPr>
      <p:sp>
        <p:nvSpPr>
          <p:cNvPr id="400" name="Google Shape;400;p71"/>
          <p:cNvSpPr txBox="1">
            <a:spLocks noGrp="1"/>
          </p:cNvSpPr>
          <p:nvPr>
            <p:ph type="body" idx="1"/>
          </p:nvPr>
        </p:nvSpPr>
        <p:spPr>
          <a:xfrm>
            <a:off x="311700" y="968088"/>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100:</a:t>
            </a:r>
            <a:endParaRPr sz="1800" b="1"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Word Workout: Make It Plural Word Cards</a:t>
            </a:r>
            <a:endParaRPr sz="1800" dirty="0"/>
          </a:p>
          <a:p>
            <a:pPr marL="457200" lvl="0" indent="-342900" algn="l" rtl="0">
              <a:spcBef>
                <a:spcPts val="0"/>
              </a:spcBef>
              <a:spcAft>
                <a:spcPts val="0"/>
              </a:spcAft>
              <a:buSzPts val="1800"/>
              <a:buChar char="●"/>
            </a:pPr>
            <a:r>
              <a:rPr lang="en" sz="1800" dirty="0"/>
              <a:t>Word Workout: Make It Plural Word List </a:t>
            </a:r>
            <a:endParaRPr sz="1800" dirty="0"/>
          </a:p>
          <a:p>
            <a:pPr marL="457200" lvl="0" indent="-342900" algn="l" rtl="0">
              <a:spcBef>
                <a:spcPts val="0"/>
              </a:spcBef>
              <a:spcAft>
                <a:spcPts val="0"/>
              </a:spcAft>
              <a:buSzPts val="1800"/>
              <a:buChar char="●"/>
            </a:pPr>
            <a:r>
              <a:rPr lang="en" sz="1800" dirty="0"/>
              <a:t>Student Decodable “Babies”</a:t>
            </a:r>
            <a:endParaRPr sz="1800" dirty="0"/>
          </a:p>
          <a:p>
            <a:pPr marL="457200" lvl="0" indent="0" algn="l" rtl="0">
              <a:spcBef>
                <a:spcPts val="0"/>
              </a:spcBef>
              <a:spcAft>
                <a:spcPts val="0"/>
              </a:spcAft>
              <a:buNone/>
            </a:pPr>
            <a:endParaRPr sz="1800" dirty="0"/>
          </a:p>
          <a:p>
            <a:pPr marL="45720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401" name="Google Shape;401;p71"/>
          <p:cNvSpPr txBox="1">
            <a:spLocks noGrp="1"/>
          </p:cNvSpPr>
          <p:nvPr>
            <p:ph type="title"/>
          </p:nvPr>
        </p:nvSpPr>
        <p:spPr>
          <a:xfrm>
            <a:off x="311700" y="283188"/>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20: Lesson 100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05"/>
        <p:cNvGrpSpPr/>
        <p:nvPr/>
      </p:nvGrpSpPr>
      <p:grpSpPr>
        <a:xfrm>
          <a:off x="0" y="0"/>
          <a:ext cx="0" cy="0"/>
          <a:chOff x="0" y="0"/>
          <a:chExt cx="0" cy="0"/>
        </a:xfrm>
      </p:grpSpPr>
      <p:sp>
        <p:nvSpPr>
          <p:cNvPr id="406" name="Google Shape;406;p7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100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br>
              <a:rPr lang="en">
                <a:highlight>
                  <a:srgbClr val="FFFF00"/>
                </a:highlight>
              </a:rPr>
            </a:b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407" name="Google Shape;407;p7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20: Lesson 100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sp>
        <p:nvSpPr>
          <p:cNvPr id="412" name="Google Shape;412;p73"/>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413" name="Google Shape;413;p7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414" name="Google Shape;414;p7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415" name="Google Shape;415;p7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20: Lesson 100</a:t>
            </a:r>
            <a:endParaRPr sz="3200" b="1">
              <a:solidFill>
                <a:srgbClr val="404040"/>
              </a:solidFill>
              <a:latin typeface="Century Gothic"/>
              <a:ea typeface="Century Gothic"/>
              <a:cs typeface="Century Gothic"/>
              <a:sym typeface="Century Gothic"/>
            </a:endParaRPr>
          </a:p>
        </p:txBody>
      </p:sp>
      <p:pic>
        <p:nvPicPr>
          <p:cNvPr id="416" name="Google Shape;416;p7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417" name="Google Shape;417;p7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p7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23" name="Google Shape;423;p74"/>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3000" dirty="0">
                <a:solidFill>
                  <a:srgbClr val="FF0000"/>
                </a:solidFill>
              </a:rPr>
              <a:t>“Do you know the sound we’ll hear, the sound we’ll hear, the sound we’ll hear?                        Do you know the sound we’ll hear            sneaking in today?”</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427"/>
        <p:cNvGrpSpPr/>
        <p:nvPr/>
      </p:nvGrpSpPr>
      <p:grpSpPr>
        <a:xfrm>
          <a:off x="0" y="0"/>
          <a:ext cx="0" cy="0"/>
          <a:chOff x="0" y="0"/>
          <a:chExt cx="0" cy="0"/>
        </a:xfrm>
      </p:grpSpPr>
      <p:sp>
        <p:nvSpPr>
          <p:cNvPr id="428" name="Google Shape;428;p75"/>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429" name="Google Shape;429;p7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singular words ending in “-y” and plural words ending in “-ies” and “eys” using what I know about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430" name="Google Shape;430;p75"/>
          <p:cNvPicPr preferRelativeResize="0"/>
          <p:nvPr/>
        </p:nvPicPr>
        <p:blipFill>
          <a:blip r:embed="rId3">
            <a:alphaModFix/>
          </a:blip>
          <a:stretch>
            <a:fillRect/>
          </a:stretch>
        </p:blipFill>
        <p:spPr>
          <a:xfrm>
            <a:off x="8273667" y="4253411"/>
            <a:ext cx="784175" cy="63092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434"/>
        <p:cNvGrpSpPr/>
        <p:nvPr/>
      </p:nvGrpSpPr>
      <p:grpSpPr>
        <a:xfrm>
          <a:off x="0" y="0"/>
          <a:ext cx="0" cy="0"/>
          <a:chOff x="0" y="0"/>
          <a:chExt cx="0" cy="0"/>
        </a:xfrm>
      </p:grpSpPr>
      <p:sp>
        <p:nvSpPr>
          <p:cNvPr id="435" name="Google Shape;435;p76"/>
          <p:cNvSpPr txBox="1"/>
          <p:nvPr/>
        </p:nvSpPr>
        <p:spPr>
          <a:xfrm>
            <a:off x="222611" y="1034840"/>
            <a:ext cx="4025400" cy="3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panose="020B0502020202020204" pitchFamily="34" charset="0"/>
              </a:rPr>
              <a:t>Partner A</a:t>
            </a:r>
            <a:r>
              <a:rPr lang="en" sz="1800" dirty="0">
                <a:solidFill>
                  <a:srgbClr val="666666"/>
                </a:solidFill>
                <a:latin typeface="Century Gothic" panose="020B0502020202020204" pitchFamily="34" charset="0"/>
              </a:rPr>
              <a:t>	</a:t>
            </a:r>
            <a:r>
              <a:rPr lang="en" sz="1800" b="1" u="sng" dirty="0">
                <a:solidFill>
                  <a:srgbClr val="666666"/>
                </a:solidFill>
                <a:latin typeface="Century Gothic" panose="020B0502020202020204" pitchFamily="34" charset="0"/>
              </a:rPr>
              <a:t>Partner B</a:t>
            </a:r>
            <a:endParaRPr sz="1800" b="1" u="sng" dirty="0">
              <a:solidFill>
                <a:srgbClr val="666666"/>
              </a:solidFill>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story		tray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puppy		baby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lady		money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monkey		city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family		army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guppy		cherry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memory	berry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battery		penny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daisy		country</a:t>
            </a:r>
            <a:endParaRPr sz="1800" b="1" dirty="0">
              <a:latin typeface="Century Gothic" panose="020B0502020202020204" pitchFamily="34" charset="0"/>
            </a:endParaRPr>
          </a:p>
          <a:p>
            <a:pPr marL="0" lvl="0" indent="0" algn="l" rtl="0">
              <a:spcBef>
                <a:spcPts val="0"/>
              </a:spcBef>
              <a:spcAft>
                <a:spcPts val="0"/>
              </a:spcAft>
              <a:buNone/>
            </a:pPr>
            <a:r>
              <a:rPr lang="en" sz="1800" b="1" dirty="0">
                <a:latin typeface="Century Gothic" panose="020B0502020202020204" pitchFamily="34" charset="0"/>
              </a:rPr>
              <a:t>kitty		bunny</a:t>
            </a:r>
            <a:endParaRPr sz="1800" b="1" dirty="0">
              <a:latin typeface="Century Gothic" panose="020B0502020202020204" pitchFamily="34" charset="0"/>
            </a:endParaRPr>
          </a:p>
        </p:txBody>
      </p:sp>
      <p:sp>
        <p:nvSpPr>
          <p:cNvPr id="436" name="Google Shape;436;p76"/>
          <p:cNvSpPr txBox="1"/>
          <p:nvPr/>
        </p:nvSpPr>
        <p:spPr>
          <a:xfrm>
            <a:off x="132202" y="282753"/>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rgbClr val="666666"/>
                </a:solidFill>
                <a:latin typeface="Century Gothic" panose="020B0502020202020204" pitchFamily="34" charset="0"/>
              </a:rPr>
              <a:t>Word Workout: Make It Plural</a:t>
            </a:r>
            <a:endParaRPr sz="1800" b="1" dirty="0">
              <a:solidFill>
                <a:srgbClr val="666666"/>
              </a:solidFill>
              <a:latin typeface="Century Gothic" panose="020B0502020202020204" pitchFamily="34" charset="0"/>
            </a:endParaRPr>
          </a:p>
        </p:txBody>
      </p:sp>
      <p:graphicFrame>
        <p:nvGraphicFramePr>
          <p:cNvPr id="437" name="Google Shape;437;p76"/>
          <p:cNvGraphicFramePr/>
          <p:nvPr/>
        </p:nvGraphicFramePr>
        <p:xfrm>
          <a:off x="3951875" y="117500"/>
          <a:ext cx="4982200" cy="4267140"/>
        </p:xfrm>
        <a:graphic>
          <a:graphicData uri="http://schemas.openxmlformats.org/drawingml/2006/table">
            <a:tbl>
              <a:tblPr>
                <a:noFill/>
                <a:tableStyleId>{DF822E76-C98C-4507-8808-B471EB16C584}</a:tableStyleId>
              </a:tblPr>
              <a:tblGrid>
                <a:gridCol w="2491100">
                  <a:extLst>
                    <a:ext uri="{9D8B030D-6E8A-4147-A177-3AD203B41FA5}">
                      <a16:colId xmlns:a16="http://schemas.microsoft.com/office/drawing/2014/main" val="20000"/>
                    </a:ext>
                  </a:extLst>
                </a:gridCol>
                <a:gridCol w="249110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Singular (-y, -ey)</a:t>
                      </a:r>
                      <a:endParaRPr sz="18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Plural (-s, -ies)</a:t>
                      </a:r>
                      <a:endParaRPr sz="1800" b="1">
                        <a:solidFill>
                          <a:srgbClr val="666666"/>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graphicFrame>
        <p:nvGraphicFramePr>
          <p:cNvPr id="442" name="Google Shape;442;p77"/>
          <p:cNvGraphicFramePr/>
          <p:nvPr>
            <p:extLst>
              <p:ext uri="{D42A27DB-BD31-4B8C-83A1-F6EECF244321}">
                <p14:modId xmlns:p14="http://schemas.microsoft.com/office/powerpoint/2010/main" val="3731484849"/>
              </p:ext>
            </p:extLst>
          </p:nvPr>
        </p:nvGraphicFramePr>
        <p:xfrm>
          <a:off x="640400" y="132600"/>
          <a:ext cx="7878300" cy="3870900"/>
        </p:xfrm>
        <a:graphic>
          <a:graphicData uri="http://schemas.openxmlformats.org/drawingml/2006/table">
            <a:tbl>
              <a:tblPr>
                <a:noFill/>
                <a:tableStyleId>{DF822E76-C98C-4507-8808-B471EB16C584}</a:tableStyleId>
              </a:tblPr>
              <a:tblGrid>
                <a:gridCol w="3939150">
                  <a:extLst>
                    <a:ext uri="{9D8B030D-6E8A-4147-A177-3AD203B41FA5}">
                      <a16:colId xmlns:a16="http://schemas.microsoft.com/office/drawing/2014/main" val="20000"/>
                    </a:ext>
                  </a:extLst>
                </a:gridCol>
                <a:gridCol w="3939150">
                  <a:extLst>
                    <a:ext uri="{9D8B030D-6E8A-4147-A177-3AD203B41FA5}">
                      <a16:colId xmlns:a16="http://schemas.microsoft.com/office/drawing/2014/main" val="20001"/>
                    </a:ext>
                  </a:extLst>
                </a:gridCol>
              </a:tblGrid>
              <a:tr h="381000">
                <a:tc>
                  <a:txBody>
                    <a:bodyPr/>
                    <a:lstStyle/>
                    <a:p>
                      <a:pPr marL="0" lvl="0" indent="0" algn="ctr" rtl="0">
                        <a:spcBef>
                          <a:spcPts val="0"/>
                        </a:spcBef>
                        <a:spcAft>
                          <a:spcPts val="0"/>
                        </a:spcAft>
                        <a:buNone/>
                      </a:pPr>
                      <a:r>
                        <a:rPr lang="en" sz="1800" b="1" dirty="0">
                          <a:solidFill>
                            <a:srgbClr val="666666"/>
                          </a:solidFill>
                          <a:latin typeface="Century Gothic"/>
                          <a:ea typeface="Century Gothic"/>
                          <a:cs typeface="Century Gothic"/>
                          <a:sym typeface="Century Gothic"/>
                        </a:rPr>
                        <a:t>Singular (-y, -ey)</a:t>
                      </a:r>
                      <a:endParaRPr sz="1800" b="1" dirty="0">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rgbClr val="666666"/>
                          </a:solidFill>
                          <a:latin typeface="Century Gothic"/>
                          <a:ea typeface="Century Gothic"/>
                          <a:cs typeface="Century Gothic"/>
                          <a:sym typeface="Century Gothic"/>
                        </a:rPr>
                        <a:t>Plural (-s, -ies)</a:t>
                      </a:r>
                      <a:endParaRPr sz="1800" b="1">
                        <a:solidFill>
                          <a:srgbClr val="666666"/>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96200">
                <a:tc>
                  <a:txBody>
                    <a:bodyPr/>
                    <a:lstStyle/>
                    <a:p>
                      <a:pPr marL="0" lvl="0" indent="0" algn="l" rtl="0">
                        <a:spcBef>
                          <a:spcPts val="0"/>
                        </a:spcBef>
                        <a:spcAft>
                          <a:spcPts val="0"/>
                        </a:spcAft>
                        <a:buClr>
                          <a:srgbClr val="000000"/>
                        </a:buClr>
                        <a:buSzPts val="1100"/>
                        <a:buFont typeface="Arial"/>
                        <a:buNone/>
                      </a:pPr>
                      <a:endParaRPr lang="en"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story		tray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puppy		baby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lady		money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monkey		city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family		army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guppy		cherry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memory	berry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battery		penny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daisy		country</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kitty		bunny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dirty="0"/>
                    </a:p>
                  </a:txBody>
                  <a:tcPr marL="91425" marR="91425" marT="91425" marB="91425"/>
                </a:tc>
                <a:tc>
                  <a:txBody>
                    <a:bodyPr/>
                    <a:lstStyle/>
                    <a:p>
                      <a:pPr marL="0" lvl="0" indent="0" algn="l" rtl="0">
                        <a:spcBef>
                          <a:spcPts val="0"/>
                        </a:spcBef>
                        <a:spcAft>
                          <a:spcPts val="0"/>
                        </a:spcAft>
                        <a:buClr>
                          <a:srgbClr val="000000"/>
                        </a:buClr>
                        <a:buSzPts val="1100"/>
                        <a:buFont typeface="Arial"/>
                        <a:buNone/>
                      </a:pPr>
                      <a:endParaRPr lang="en"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stories		trays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puppies		babies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ladies		moneys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monkeys	cities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families		armies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guppies		cherries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memories	berries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batteries	pennies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daisies		countries</a:t>
                      </a:r>
                      <a:endParaRPr sz="1800" b="1" dirty="0">
                        <a:latin typeface="Century Gothic"/>
                        <a:ea typeface="Century Gothic"/>
                        <a:cs typeface="Century Gothic"/>
                        <a:sym typeface="Century Gothic"/>
                      </a:endParaRPr>
                    </a:p>
                    <a:p>
                      <a:pPr marL="0" lvl="0" indent="0" algn="l" rtl="0">
                        <a:spcBef>
                          <a:spcPts val="0"/>
                        </a:spcBef>
                        <a:spcAft>
                          <a:spcPts val="0"/>
                        </a:spcAft>
                        <a:buClr>
                          <a:srgbClr val="000000"/>
                        </a:buClr>
                        <a:buSzPts val="1100"/>
                        <a:buFont typeface="Arial"/>
                        <a:buNone/>
                      </a:pPr>
                      <a:r>
                        <a:rPr lang="en" sz="1800" b="1" dirty="0">
                          <a:latin typeface="Century Gothic"/>
                          <a:ea typeface="Century Gothic"/>
                          <a:cs typeface="Century Gothic"/>
                          <a:sym typeface="Century Gothic"/>
                        </a:rPr>
                        <a:t>kitties		bunnies</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pic>
        <p:nvPicPr>
          <p:cNvPr id="443" name="Google Shape;443;p77"/>
          <p:cNvPicPr preferRelativeResize="0"/>
          <p:nvPr/>
        </p:nvPicPr>
        <p:blipFill>
          <a:blip r:embed="rId3">
            <a:alphaModFix/>
          </a:blip>
          <a:stretch>
            <a:fillRect/>
          </a:stretch>
        </p:blipFill>
        <p:spPr>
          <a:xfrm rot="-458377" flipH="1">
            <a:off x="8242591" y="774243"/>
            <a:ext cx="704444" cy="779216"/>
          </a:xfrm>
          <a:prstGeom prst="rect">
            <a:avLst/>
          </a:prstGeom>
          <a:noFill/>
          <a:ln>
            <a:noFill/>
          </a:ln>
        </p:spPr>
      </p:pic>
      <p:pic>
        <p:nvPicPr>
          <p:cNvPr id="444" name="Google Shape;444;p77"/>
          <p:cNvPicPr preferRelativeResize="0"/>
          <p:nvPr/>
        </p:nvPicPr>
        <p:blipFill>
          <a:blip r:embed="rId4">
            <a:alphaModFix/>
          </a:blip>
          <a:stretch>
            <a:fillRect/>
          </a:stretch>
        </p:blipFill>
        <p:spPr>
          <a:xfrm>
            <a:off x="7723150" y="312377"/>
            <a:ext cx="962324" cy="747249"/>
          </a:xfrm>
          <a:prstGeom prst="rect">
            <a:avLst/>
          </a:prstGeom>
          <a:noFill/>
          <a:ln>
            <a:noFill/>
          </a:ln>
        </p:spPr>
      </p:pic>
      <p:pic>
        <p:nvPicPr>
          <p:cNvPr id="445" name="Google Shape;445;p77"/>
          <p:cNvPicPr preferRelativeResize="0"/>
          <p:nvPr/>
        </p:nvPicPr>
        <p:blipFill>
          <a:blip r:embed="rId5">
            <a:alphaModFix/>
          </a:blip>
          <a:stretch>
            <a:fillRect/>
          </a:stretch>
        </p:blipFill>
        <p:spPr>
          <a:xfrm rot="-1577367">
            <a:off x="81312" y="279201"/>
            <a:ext cx="1249725" cy="664497"/>
          </a:xfrm>
          <a:prstGeom prst="rect">
            <a:avLst/>
          </a:prstGeom>
          <a:noFill/>
          <a:ln>
            <a:noFill/>
          </a:ln>
        </p:spPr>
      </p:pic>
      <p:pic>
        <p:nvPicPr>
          <p:cNvPr id="446" name="Google Shape;446;p77"/>
          <p:cNvPicPr preferRelativeResize="0"/>
          <p:nvPr/>
        </p:nvPicPr>
        <p:blipFill>
          <a:blip r:embed="rId6">
            <a:alphaModFix/>
          </a:blip>
          <a:stretch>
            <a:fillRect/>
          </a:stretch>
        </p:blipFill>
        <p:spPr>
          <a:xfrm>
            <a:off x="8113650" y="3362925"/>
            <a:ext cx="962325" cy="1314850"/>
          </a:xfrm>
          <a:prstGeom prst="rect">
            <a:avLst/>
          </a:prstGeom>
          <a:noFill/>
          <a:ln>
            <a:noFill/>
          </a:ln>
        </p:spPr>
      </p:pic>
      <p:pic>
        <p:nvPicPr>
          <p:cNvPr id="447" name="Google Shape;447;p77"/>
          <p:cNvPicPr preferRelativeResize="0"/>
          <p:nvPr/>
        </p:nvPicPr>
        <p:blipFill>
          <a:blip r:embed="rId7">
            <a:alphaModFix/>
          </a:blip>
          <a:stretch>
            <a:fillRect/>
          </a:stretch>
        </p:blipFill>
        <p:spPr>
          <a:xfrm>
            <a:off x="7838915" y="4252182"/>
            <a:ext cx="962325" cy="564993"/>
          </a:xfrm>
          <a:prstGeom prst="rect">
            <a:avLst/>
          </a:prstGeom>
          <a:noFill/>
          <a:ln>
            <a:noFill/>
          </a:ln>
        </p:spPr>
      </p:pic>
      <p:pic>
        <p:nvPicPr>
          <p:cNvPr id="448" name="Google Shape;448;p77"/>
          <p:cNvPicPr preferRelativeResize="0"/>
          <p:nvPr/>
        </p:nvPicPr>
        <p:blipFill>
          <a:blip r:embed="rId8">
            <a:alphaModFix/>
          </a:blip>
          <a:stretch>
            <a:fillRect/>
          </a:stretch>
        </p:blipFill>
        <p:spPr>
          <a:xfrm>
            <a:off x="1123797" y="3831224"/>
            <a:ext cx="1633975" cy="1058574"/>
          </a:xfrm>
          <a:prstGeom prst="rect">
            <a:avLst/>
          </a:prstGeom>
          <a:noFill/>
          <a:ln>
            <a:noFill/>
          </a:ln>
        </p:spPr>
      </p:pic>
      <p:pic>
        <p:nvPicPr>
          <p:cNvPr id="449" name="Google Shape;449;p77"/>
          <p:cNvPicPr preferRelativeResize="0"/>
          <p:nvPr/>
        </p:nvPicPr>
        <p:blipFill>
          <a:blip r:embed="rId9">
            <a:alphaModFix/>
          </a:blip>
          <a:stretch>
            <a:fillRect/>
          </a:stretch>
        </p:blipFill>
        <p:spPr>
          <a:xfrm>
            <a:off x="5822575" y="3821455"/>
            <a:ext cx="1527500" cy="1153675"/>
          </a:xfrm>
          <a:prstGeom prst="rect">
            <a:avLst/>
          </a:prstGeom>
          <a:noFill/>
          <a:ln>
            <a:noFill/>
          </a:ln>
        </p:spPr>
      </p:pic>
      <p:pic>
        <p:nvPicPr>
          <p:cNvPr id="450" name="Google Shape;450;p77"/>
          <p:cNvPicPr preferRelativeResize="0"/>
          <p:nvPr/>
        </p:nvPicPr>
        <p:blipFill>
          <a:blip r:embed="rId10">
            <a:alphaModFix/>
          </a:blip>
          <a:stretch>
            <a:fillRect/>
          </a:stretch>
        </p:blipFill>
        <p:spPr>
          <a:xfrm>
            <a:off x="4875144" y="3758600"/>
            <a:ext cx="1161423" cy="1058575"/>
          </a:xfrm>
          <a:prstGeom prst="rect">
            <a:avLst/>
          </a:prstGeom>
          <a:noFill/>
          <a:ln>
            <a:noFill/>
          </a:ln>
        </p:spPr>
      </p:pic>
      <p:pic>
        <p:nvPicPr>
          <p:cNvPr id="451" name="Google Shape;451;p77"/>
          <p:cNvPicPr preferRelativeResize="0"/>
          <p:nvPr/>
        </p:nvPicPr>
        <p:blipFill>
          <a:blip r:embed="rId11">
            <a:alphaModFix/>
          </a:blip>
          <a:stretch>
            <a:fillRect/>
          </a:stretch>
        </p:blipFill>
        <p:spPr>
          <a:xfrm>
            <a:off x="4450500" y="70199"/>
            <a:ext cx="1181504" cy="6606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55"/>
        <p:cNvGrpSpPr/>
        <p:nvPr/>
      </p:nvGrpSpPr>
      <p:grpSpPr>
        <a:xfrm>
          <a:off x="0" y="0"/>
          <a:ext cx="0" cy="0"/>
          <a:chOff x="0" y="0"/>
          <a:chExt cx="0" cy="0"/>
        </a:xfrm>
      </p:grpSpPr>
      <p:sp>
        <p:nvSpPr>
          <p:cNvPr id="456" name="Google Shape;456;p7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57" name="Google Shape;457;p78"/>
          <p:cNvSpPr txBox="1">
            <a:spLocks noGrp="1"/>
          </p:cNvSpPr>
          <p:nvPr>
            <p:ph type="body" idx="1"/>
          </p:nvPr>
        </p:nvSpPr>
        <p:spPr>
          <a:xfrm>
            <a:off x="311700" y="1090575"/>
            <a:ext cx="8520600"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Clr>
                <a:schemeClr val="dk1"/>
              </a:buClr>
              <a:buSzPts val="1100"/>
              <a:buFont typeface="Arial"/>
              <a:buNone/>
            </a:pPr>
            <a:r>
              <a:rPr lang="en" sz="3000" i="1" dirty="0">
                <a:solidFill>
                  <a:srgbClr val="FF0000"/>
                </a:solidFill>
              </a:rPr>
              <a:t>“Do you know the exercise, the exercise, the exercise? Do you know the exercise, to practice words today?”</a:t>
            </a:r>
            <a:endParaRPr sz="3000" i="1" dirty="0">
              <a:solidFill>
                <a:srgbClr val="FF0000"/>
              </a:solidFill>
            </a:endParaRPr>
          </a:p>
          <a:p>
            <a:pPr marL="0" lvl="0" indent="0" algn="ctr" rtl="0">
              <a:lnSpc>
                <a:spcPct val="100000"/>
              </a:lnSpc>
              <a:spcBef>
                <a:spcPts val="1000"/>
              </a:spcBef>
              <a:spcAft>
                <a:spcPts val="1000"/>
              </a:spcAft>
              <a:buNone/>
            </a:pPr>
            <a:endParaRPr sz="3000" i="1"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638E1D1-E9A5-492F-9CA8-B0C7A04AED8B}"/>
</file>

<file path=customXml/itemProps2.xml><?xml version="1.0" encoding="utf-8"?>
<ds:datastoreItem xmlns:ds="http://schemas.openxmlformats.org/officeDocument/2006/customXml" ds:itemID="{03A186E9-D707-4ECD-A36A-25146C0717BC}"/>
</file>

<file path=customXml/itemProps3.xml><?xml version="1.0" encoding="utf-8"?>
<ds:datastoreItem xmlns:ds="http://schemas.openxmlformats.org/officeDocument/2006/customXml" ds:itemID="{319E1661-CBF6-4713-9AB8-A0264F9CC8AA}"/>
</file>

<file path=docProps/app.xml><?xml version="1.0" encoding="utf-8"?>
<Properties xmlns="http://schemas.openxmlformats.org/officeDocument/2006/extended-properties" xmlns:vt="http://schemas.openxmlformats.org/officeDocument/2006/docPropsVTypes">
  <TotalTime>37</TotalTime>
  <Words>4234</Words>
  <Application>Microsoft Office PowerPoint</Application>
  <PresentationFormat>On-screen Show (16:9)</PresentationFormat>
  <Paragraphs>460</Paragraphs>
  <Slides>18</Slides>
  <Notes>18</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18</vt:i4>
      </vt:variant>
    </vt:vector>
  </HeadingPairs>
  <TitlesOfParts>
    <vt:vector size="26" baseType="lpstr">
      <vt:lpstr>Arial</vt:lpstr>
      <vt:lpstr>Calibri</vt:lpstr>
      <vt:lpstr>Times New Roman</vt:lpstr>
      <vt:lpstr>Century Gothic</vt:lpstr>
      <vt:lpstr>Office Theme</vt:lpstr>
      <vt:lpstr>Office Theme</vt:lpstr>
      <vt:lpstr>Simple Light</vt:lpstr>
      <vt:lpstr>Office Theme</vt:lpstr>
      <vt:lpstr>Grade 2: Module 4: Part 1: Cycle 20: Lesson 100 Teacher slide, before teaching.</vt:lpstr>
      <vt:lpstr>Grade 2: Module 4: Part 1: Cycle 20: Lesson 100 Teacher slide, before teaching. </vt:lpstr>
      <vt:lpstr>Grade 2: Module 4: Part 1: Cycle 20: Lesson 100 Teacher slide, before teaching.</vt:lpstr>
      <vt:lpstr>PowerPoint Presentation</vt:lpstr>
      <vt:lpstr>Transition Song</vt:lpstr>
      <vt:lpstr>  Opening Learning Targets   </vt:lpstr>
      <vt:lpstr>PowerPoint Presentation</vt:lpstr>
      <vt:lpstr>PowerPoint Presentation</vt:lpstr>
      <vt:lpstr>Transition Song</vt:lpstr>
      <vt:lpstr>Word Workout: Make It Plural</vt:lpstr>
      <vt:lpstr>Word Workout: Babies - Make It Plural  </vt:lpstr>
      <vt:lpstr>Word Workout: Babies - Make It Plural </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20: Lesson 100 Teacher slide, before teaching.</dc:title>
  <dc:creator>nbravo</dc:creator>
  <cp:lastModifiedBy>me@briannadasilva.com</cp:lastModifiedBy>
  <cp:revision>5</cp:revision>
  <dcterms:modified xsi:type="dcterms:W3CDTF">2019-01-07T21:46:57Z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