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x="9144000" cy="5143500" type="screen16x9"/>
  <p:notesSz cx="6858000" cy="9144000"/>
  <p:embeddedFontLst>
    <p:embeddedFont>
      <p:font typeface="Calibri" panose="020F0502020204030204" pitchFamily="34" charset="0"/>
      <p:regular r:id="rId29"/>
      <p:bold r:id="rId30"/>
      <p:italic r:id="rId31"/>
      <p:boldItalic r:id="rId32"/>
    </p:embeddedFont>
    <p:embeddedFont>
      <p:font typeface="Century Gothic" panose="020B0502020202020204" pitchFamily="3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D60DBEA-DDE2-47D0-9F29-65108C0BF77D}">
  <a:tblStyle styleId="{9D60DBEA-DDE2-47D0-9F29-65108C0BF77D}"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DB1B4BC-4CC4-48AF-8BFD-3CA9B8BB5937}"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085" autoAdjust="0"/>
  </p:normalViewPr>
  <p:slideViewPr>
    <p:cSldViewPr snapToGrid="0">
      <p:cViewPr varScale="1">
        <p:scale>
          <a:sx n="102" d="100"/>
          <a:sy n="102" d="100"/>
        </p:scale>
        <p:origin x="-1288" y="-104"/>
      </p:cViewPr>
      <p:guideLst>
        <p:guide orient="horz" pos="1620"/>
        <p:guide pos="2880"/>
      </p:guideLst>
    </p:cSldViewPr>
  </p:slideViewPr>
  <p:notesTextViewPr>
    <p:cViewPr>
      <p:scale>
        <a:sx n="1" d="1"/>
        <a:sy n="1" d="1"/>
      </p:scale>
      <p:origin x="0" y="125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font" Target="fonts/font6.fntdata"/><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1.fntdata"/><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4.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5.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433CA8A7-F4A8-4FC2-B0F8-387E5187B7DE}"/>
    <pc:docChg chg="addSld">
      <pc:chgData name="Jennifer Snapp" userId="S::jennifer.snapp@detroitk12.org::42622253-5fe4-47d2-9c8f-1ef2d995c939" providerId="AD" clId="Web-{433CA8A7-F4A8-4FC2-B0F8-387E5187B7DE}" dt="2019-03-25T19:35:30.075" v="0"/>
      <pc:docMkLst>
        <pc:docMk/>
      </pc:docMkLst>
      <pc:sldChg chg="add">
        <pc:chgData name="Jennifer Snapp" userId="S::jennifer.snapp@detroitk12.org::42622253-5fe4-47d2-9c8f-1ef2d995c939" providerId="AD" clId="Web-{433CA8A7-F4A8-4FC2-B0F8-387E5187B7DE}" dt="2019-03-25T19:35:30.075" v="0"/>
        <pc:sldMkLst>
          <pc:docMk/>
          <pc:sldMk cId="2915244839" sldId="277"/>
        </pc:sldMkLst>
      </pc:sldChg>
      <pc:sldMasterChg chg="addSldLayout">
        <pc:chgData name="Jennifer Snapp" userId="S::jennifer.snapp@detroitk12.org::42622253-5fe4-47d2-9c8f-1ef2d995c939" providerId="AD" clId="Web-{433CA8A7-F4A8-4FC2-B0F8-387E5187B7DE}" dt="2019-03-25T19:35:30.075" v="0"/>
        <pc:sldMasterMkLst>
          <pc:docMk/>
          <pc:sldMasterMk cId="0" sldId="2147483671"/>
        </pc:sldMasterMkLst>
        <pc:sldLayoutChg chg="add replId">
          <pc:chgData name="Jennifer Snapp" userId="S::jennifer.snapp@detroitk12.org::42622253-5fe4-47d2-9c8f-1ef2d995c939" providerId="AD" clId="Web-{433CA8A7-F4A8-4FC2-B0F8-387E5187B7DE}" dt="2019-03-25T19:35:30.075" v="0"/>
          <pc:sldLayoutMkLst>
            <pc:docMk/>
            <pc:sldMasterMk cId="0" sldId="2147483671"/>
            <pc:sldLayoutMk cId="175039692"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49777992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youtube.com/watch?v=pLFO3ApBUtY"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b414f1e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has two purposes: one to examine how a storyteller uses tools, and a second to practice rereading a text for greater understanding.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complete the </a:t>
            </a:r>
            <a:r>
              <a:rPr lang="en" sz="1200" b="1" dirty="0">
                <a:solidFill>
                  <a:schemeClr val="dk1"/>
                </a:solidFill>
                <a:latin typeface="Calibri"/>
                <a:ea typeface="Calibri"/>
                <a:cs typeface="Calibri"/>
                <a:sym typeface="Calibri"/>
              </a:rPr>
              <a:t>Mid-Unit 2 Assessment </a:t>
            </a:r>
            <a:r>
              <a:rPr lang="en" sz="1200" dirty="0">
                <a:solidFill>
                  <a:schemeClr val="dk1"/>
                </a:solidFill>
                <a:latin typeface="Calibri"/>
                <a:ea typeface="Calibri"/>
                <a:cs typeface="Calibri"/>
                <a:sym typeface="Calibri"/>
              </a:rPr>
              <a:t>Part 1, where they analyze how a performer uses the techniques from the </a:t>
            </a:r>
            <a:r>
              <a:rPr lang="en" sz="1200" b="1" dirty="0">
                <a:solidFill>
                  <a:schemeClr val="dk1"/>
                </a:solidFill>
                <a:latin typeface="Calibri"/>
                <a:ea typeface="Calibri"/>
                <a:cs typeface="Calibri"/>
                <a:sym typeface="Calibri"/>
              </a:rPr>
              <a:t>Storyteller’s Toolbox anchor chart </a:t>
            </a:r>
            <a:r>
              <a:rPr lang="en" sz="1200" dirty="0">
                <a:solidFill>
                  <a:schemeClr val="dk1"/>
                </a:solidFill>
                <a:latin typeface="Calibri"/>
                <a:ea typeface="Calibri"/>
                <a:cs typeface="Calibri"/>
                <a:sym typeface="Calibri"/>
              </a:rPr>
              <a:t>to bring a poem alive. Note: Part 2 of the </a:t>
            </a:r>
            <a:r>
              <a:rPr lang="en" sz="1200" b="1" dirty="0">
                <a:solidFill>
                  <a:schemeClr val="dk1"/>
                </a:solidFill>
                <a:latin typeface="Calibri"/>
                <a:ea typeface="Calibri"/>
                <a:cs typeface="Calibri"/>
                <a:sym typeface="Calibri"/>
              </a:rPr>
              <a:t>Mid-Unit 2 Assessment </a:t>
            </a:r>
            <a:r>
              <a:rPr lang="en" sz="1200" dirty="0">
                <a:solidFill>
                  <a:schemeClr val="dk1"/>
                </a:solidFill>
                <a:latin typeface="Calibri"/>
                <a:ea typeface="Calibri"/>
                <a:cs typeface="Calibri"/>
                <a:sym typeface="Calibri"/>
              </a:rPr>
              <a:t>is in Lesson 11 and assesses many more standards. In determining grades, Part 1 of the </a:t>
            </a:r>
            <a:r>
              <a:rPr lang="en" sz="1200" b="1" dirty="0">
                <a:solidFill>
                  <a:schemeClr val="dk1"/>
                </a:solidFill>
                <a:latin typeface="Calibri"/>
                <a:ea typeface="Calibri"/>
                <a:cs typeface="Calibri"/>
                <a:sym typeface="Calibri"/>
              </a:rPr>
              <a:t>Mid-Unit 2 Assessment </a:t>
            </a:r>
            <a:r>
              <a:rPr lang="en" sz="1200" dirty="0">
                <a:solidFill>
                  <a:schemeClr val="dk1"/>
                </a:solidFill>
                <a:latin typeface="Calibri"/>
                <a:ea typeface="Calibri"/>
                <a:cs typeface="Calibri"/>
                <a:sym typeface="Calibri"/>
              </a:rPr>
              <a:t>should count much less heavily than Part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Mid-Unit 2 Assessment </a:t>
            </a:r>
            <a:r>
              <a:rPr lang="en" sz="1200" dirty="0">
                <a:solidFill>
                  <a:schemeClr val="dk1"/>
                </a:solidFill>
                <a:latin typeface="Calibri"/>
                <a:ea typeface="Calibri"/>
                <a:cs typeface="Calibri"/>
                <a:sym typeface="Calibri"/>
              </a:rPr>
              <a:t>Part 1, students watch a video of Thelma Thomas performing the poem “Harriet Tubman” by Eloise Greenfield. Students read the poem in Unit 1. See slide 3 for link. Make sure you have the technology you need so students can see and hear clearly. Consider sharing brief biographical information about the poet, Eloise Greenfield, with students (see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Please bear in mind that Youtube, social media video sites, and other website links may incorporate inappropriate content via comment banks and ads. While some lessons include these links as the most efficient means to view content in preparation for the lesson, be sure to preview links, and/or use a filter service, such as www.safeshare.tv, for actually viewing these links in the classroom.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the start of this lesson, collect the </a:t>
            </a:r>
            <a:r>
              <a:rPr lang="en" sz="1200" b="1" dirty="0">
                <a:solidFill>
                  <a:schemeClr val="dk1"/>
                </a:solidFill>
                <a:latin typeface="Calibri"/>
                <a:ea typeface="Calibri"/>
                <a:cs typeface="Calibri"/>
                <a:sym typeface="Calibri"/>
              </a:rPr>
              <a:t>Complete Sentences Practice worksheet </a:t>
            </a:r>
            <a:r>
              <a:rPr lang="en" sz="1200" dirty="0">
                <a:solidFill>
                  <a:schemeClr val="dk1"/>
                </a:solidFill>
                <a:latin typeface="Calibri"/>
                <a:ea typeface="Calibri"/>
                <a:cs typeface="Calibri"/>
                <a:sym typeface="Calibri"/>
              </a:rPr>
              <a:t>that students did for homework. Review the students’ work and take note of common strengths and errors. Use this analysis to determine how to focus the mini lesson in Lesson 8.</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complete the M</a:t>
            </a:r>
            <a:r>
              <a:rPr lang="en" sz="1200" b="1" dirty="0">
                <a:solidFill>
                  <a:schemeClr val="dk1"/>
                </a:solidFill>
                <a:latin typeface="Calibri"/>
                <a:ea typeface="Calibri"/>
                <a:cs typeface="Calibri"/>
                <a:sym typeface="Calibri"/>
              </a:rPr>
              <a:t>id-Unit 2 Assessment </a:t>
            </a:r>
            <a:r>
              <a:rPr lang="en" sz="1200" dirty="0">
                <a:solidFill>
                  <a:schemeClr val="dk1"/>
                </a:solidFill>
                <a:latin typeface="Calibri"/>
                <a:ea typeface="Calibri"/>
                <a:cs typeface="Calibri"/>
                <a:sym typeface="Calibri"/>
              </a:rPr>
              <a:t>Part 1, they should begin working individually on the </a:t>
            </a:r>
            <a:r>
              <a:rPr lang="en" sz="1200" b="1" dirty="0">
                <a:solidFill>
                  <a:schemeClr val="dk1"/>
                </a:solidFill>
                <a:latin typeface="Calibri"/>
                <a:ea typeface="Calibri"/>
                <a:cs typeface="Calibri"/>
                <a:sym typeface="Calibri"/>
              </a:rPr>
              <a:t>Excerpt 4 third read questions</a:t>
            </a:r>
            <a:r>
              <a:rPr lang="en" sz="1200" dirty="0">
                <a:solidFill>
                  <a:schemeClr val="dk1"/>
                </a:solidFill>
                <a:latin typeface="Calibri"/>
                <a:ea typeface="Calibri"/>
                <a:cs typeface="Calibri"/>
                <a:sym typeface="Calibri"/>
              </a:rPr>
              <a:t>. Once all students are done with the assessment, transition students to pair work on the third read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Back-to-Back and Face-to-Face protocol used in Work Time B provides a means for students to think and talk about the third read questions with a series of partners. Please note that the work in class is mostly oral, as talking through their ideas will help students be successful in completing the written answers to these questions for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wish to work with a small group of struggling readers during Work Time B.</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
        <p:nvSpPr>
          <p:cNvPr id="133" name="Google Shape;133;g42b414f1e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50778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432cc0715c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 and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8</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Excerpt 4 Third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lang="en"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provides students with purpose for the lesson.</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learning targets and remind them that third read questions push them to analyze Douglass’s purpose and craft. Ask them to take out the </a:t>
            </a:r>
            <a:r>
              <a:rPr lang="en" sz="1200" b="1" dirty="0">
                <a:solidFill>
                  <a:schemeClr val="dk1"/>
                </a:solidFill>
                <a:latin typeface="Calibri"/>
                <a:ea typeface="Calibri"/>
                <a:cs typeface="Calibri"/>
                <a:sym typeface="Calibri"/>
              </a:rPr>
              <a:t>Excerpt 4 Text and Questions:  The Fight with Covey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07" name="Google Shape;207;g432cc0715c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2617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31a8e733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 and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8</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Excerpt 4 Third Read Questions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Use of protocols (</a:t>
            </a:r>
            <a:r>
              <a:rPr lang="en" sz="1200" b="0" dirty="0">
                <a:solidFill>
                  <a:schemeClr val="dk1"/>
                </a:solidFill>
                <a:latin typeface="Calibri"/>
                <a:ea typeface="Calibri"/>
                <a:cs typeface="Calibri"/>
                <a:sym typeface="Calibri"/>
              </a:rPr>
              <a:t>like Back-to-Back and Face-to-Face) allows </a:t>
            </a:r>
            <a:r>
              <a:rPr lang="en" sz="1200" dirty="0">
                <a:solidFill>
                  <a:schemeClr val="dk1"/>
                </a:solidFill>
                <a:latin typeface="Calibri"/>
                <a:ea typeface="Calibri"/>
                <a:cs typeface="Calibri"/>
                <a:sym typeface="Calibri"/>
              </a:rPr>
              <a:t>for total participation of students. It encourages critical thinking, collaboration, and social construction of knowledge. It also helps students to practice their speaking and listening skills.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Students can often engage with complex questions more successfully by talking than by writing. This activity serves as a scaffold for students’ independent work with third read questions for homework.</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a:t>
            </a:r>
            <a:r>
              <a:rPr lang="en" sz="1200" b="0" dirty="0">
                <a:solidFill>
                  <a:schemeClr val="dk1"/>
                </a:solidFill>
                <a:latin typeface="Calibri"/>
                <a:ea typeface="Calibri"/>
                <a:cs typeface="Calibri"/>
                <a:sym typeface="Calibri"/>
              </a:rPr>
              <a:t>Back-to-Back, Face-to-Face protocol to have students discuss the </a:t>
            </a:r>
            <a:r>
              <a:rPr lang="en" sz="1200" b="1" dirty="0">
                <a:solidFill>
                  <a:schemeClr val="dk1"/>
                </a:solidFill>
                <a:latin typeface="Calibri"/>
                <a:ea typeface="Calibri"/>
                <a:cs typeface="Calibri"/>
                <a:sym typeface="Calibri"/>
              </a:rPr>
              <a:t>Excerpt 4 third read questions</a:t>
            </a:r>
            <a:r>
              <a:rPr lang="en" sz="1200" b="0" dirty="0">
                <a:solidFill>
                  <a:schemeClr val="dk1"/>
                </a:solidFill>
                <a:latin typeface="Calibri"/>
                <a:ea typeface="Calibri"/>
                <a:cs typeface="Calibri"/>
                <a:sym typeface="Calibri"/>
              </a:rPr>
              <a:t>. For each question, students find a new partner. They stand back-to-back with that partner while you read the question out loud and give students 1 minute to think. Then, when you say face-to-face, they turn around and share their thinking with their partner. Depending on the needs of your class, you might consider using equity sticks to call on several pairs to share out after each question.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Stress to students your expectations for how they move about the room. Also </a:t>
            </a:r>
            <a:r>
              <a:rPr lang="en" sz="1200" dirty="0">
                <a:solidFill>
                  <a:schemeClr val="dk1"/>
                </a:solidFill>
                <a:latin typeface="Calibri"/>
                <a:ea typeface="Calibri"/>
                <a:cs typeface="Calibri"/>
                <a:sym typeface="Calibri"/>
              </a:rPr>
              <a:t>emphasize that this is a chance to talk about the questions, not to write about them. Remind students that thinking and talking about these questions carefully will prepare them to do an excellent job on their homework.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the </a:t>
            </a:r>
            <a:r>
              <a:rPr lang="en" sz="1200" b="1" dirty="0">
                <a:solidFill>
                  <a:schemeClr val="dk1"/>
                </a:solidFill>
                <a:latin typeface="Calibri"/>
                <a:ea typeface="Calibri"/>
                <a:cs typeface="Calibri"/>
                <a:sym typeface="Calibri"/>
              </a:rPr>
              <a:t>Excerpt Close Reading Guide, Third Read,</a:t>
            </a:r>
            <a:r>
              <a:rPr lang="en" sz="1200" dirty="0">
                <a:solidFill>
                  <a:schemeClr val="dk1"/>
                </a:solidFill>
                <a:latin typeface="Calibri"/>
                <a:ea typeface="Calibri"/>
                <a:cs typeface="Calibri"/>
                <a:sym typeface="Calibri"/>
              </a:rPr>
              <a:t> listen for answers that are accurate and insightful.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need to be front loaded with the answers ahead of time.</a:t>
            </a:r>
            <a:endParaRPr sz="1200" dirty="0">
              <a:solidFill>
                <a:schemeClr val="dk1"/>
              </a:solidFill>
              <a:latin typeface="Calibri"/>
              <a:ea typeface="Calibri"/>
              <a:cs typeface="Calibri"/>
              <a:sym typeface="Calibri"/>
            </a:endParaRPr>
          </a:p>
        </p:txBody>
      </p:sp>
      <p:sp>
        <p:nvSpPr>
          <p:cNvPr id="214" name="Google Shape;214;g4331a8e733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51026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46b326ca4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 20  minutes (this slide,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 and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8</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Excerpt 4 Third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provides students with purpose for the lesson.</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questions for Back-To-Back and Face to Face.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“Personification</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“Cunning suggests that someone is tricky, and has a negative association. Douglass wants to show that Covey was clever while not describing him with any positive words, such as intelligent or effective.”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22" name="Google Shape;222;g446b326ca4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7321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46b326ca4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(this slide,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 and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5 of 8</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Excerpt 4 Third Read Questions </a:t>
            </a:r>
            <a:endParaRPr lang="en-US"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provides students with purpose for the lesson.</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the last 5 minutes, have students return to their seats and debrief the first several questions, focusing on how the pair conversation added to their thinking. You might read a question, call on a student to share what they wrote before they talked with their partner, then ask that student what he or she would write now that they have talked that question through.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what a complete answer might look like, and notice and name how students used their partner conversation to understand the text more deeply. Remind students that strong readers not only reread a text many times, but also talk with their colleagues to develop a deeper understanding of the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Excerpt Close Reading Guide, Third Read</a:t>
            </a:r>
            <a:r>
              <a:rPr lang="en" sz="1200" dirty="0">
                <a:solidFill>
                  <a:schemeClr val="dk1"/>
                </a:solidFill>
                <a:latin typeface="Calibri"/>
                <a:ea typeface="Calibri"/>
                <a:cs typeface="Calibri"/>
                <a:sym typeface="Calibri"/>
              </a:rPr>
              <a:t> may be useful in guiding this conversation.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their homework is to complete the written answers to the </a:t>
            </a:r>
            <a:r>
              <a:rPr lang="en" sz="1200" b="1" dirty="0">
                <a:solidFill>
                  <a:schemeClr val="dk1"/>
                </a:solidFill>
                <a:latin typeface="Calibri"/>
                <a:ea typeface="Calibri"/>
                <a:cs typeface="Calibri"/>
                <a:sym typeface="Calibri"/>
              </a:rPr>
              <a:t>Excerpt 4 third read questions</a:t>
            </a:r>
            <a:r>
              <a:rPr lang="en" sz="1200" dirty="0">
                <a:solidFill>
                  <a:schemeClr val="dk1"/>
                </a:solidFill>
                <a:latin typeface="Calibri"/>
                <a:ea typeface="Calibri"/>
                <a:cs typeface="Calibri"/>
                <a:sym typeface="Calibri"/>
              </a:rPr>
              <a:t>. They should write in a different color than they did when they were working alone after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so they can see how their partner conversations added to their thinking.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“juxtaposition</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 sentence means that he worked slaves for very long days, and only let them rest a little at night. By juxtaposing how long a day was (longest) with how he thought of it (too short), Douglass shows how hard Covey made the slaves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“metaphor</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“This is a powerful image because darkness is associated with sadness and ignorance. Douglass is suggesting that being a slave is like living in a world without the sun</a:t>
            </a:r>
            <a:r>
              <a:rPr lang="en" sz="1200" dirty="0">
                <a:solidFill>
                  <a:schemeClr val="dk1"/>
                </a:solidFill>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30" name="Google Shape;230;g446b326ca4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3687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446b326ca4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(this slide,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 and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4 of 8</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Excerpt 4 Third Read Questions </a:t>
            </a:r>
            <a:endParaRPr lang="en-US"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provides students with purpose for the lesson.</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Back-to-Back and Face to Face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 rest of the story is about how Douglass fights back. Covey had broken him—made him feel not human—but in fighting back, Douglass gains his sense of humanity back and stops feeling like a slave. Douglass wants his audience to notice not just that he won the physical fight, but that the decision to fight back changed his sense of himself.”</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endParaRPr sz="1200" dirty="0">
              <a:solidFill>
                <a:schemeClr val="dk1"/>
              </a:solidFill>
              <a:latin typeface="Calibri"/>
              <a:ea typeface="Calibri"/>
              <a:cs typeface="Calibri"/>
              <a:sym typeface="Calibri"/>
            </a:endParaRPr>
          </a:p>
          <a:p>
            <a:pPr marL="457200" lvl="0" indent="457200" algn="l" rtl="0">
              <a:lnSpc>
                <a:spcPct val="100000"/>
              </a:lnSpc>
              <a:spcBef>
                <a:spcPts val="0"/>
              </a:spcBef>
              <a:spcAft>
                <a:spcPts val="0"/>
              </a:spcAft>
              <a:buNone/>
            </a:pPr>
            <a:r>
              <a:rPr lang="en" sz="1200" dirty="0">
                <a:solidFill>
                  <a:schemeClr val="dk1"/>
                </a:solidFill>
                <a:latin typeface="Calibri"/>
                <a:ea typeface="Calibri"/>
                <a:cs typeface="Calibri"/>
                <a:sym typeface="Calibri"/>
              </a:rPr>
              <a:t>“my strength failed me</a:t>
            </a:r>
            <a:endParaRPr sz="1200" dirty="0">
              <a:solidFill>
                <a:schemeClr val="dk1"/>
              </a:solidFill>
              <a:latin typeface="Calibri"/>
              <a:ea typeface="Calibri"/>
              <a:cs typeface="Calibri"/>
              <a:sym typeface="Calibri"/>
            </a:endParaRPr>
          </a:p>
          <a:p>
            <a:pPr marL="457200" lvl="0" indent="457200" algn="l" rtl="0">
              <a:lnSpc>
                <a:spcPct val="100000"/>
              </a:lnSpc>
              <a:spcBef>
                <a:spcPts val="1000"/>
              </a:spcBef>
              <a:spcAft>
                <a:spcPts val="0"/>
              </a:spcAft>
              <a:buNone/>
            </a:pPr>
            <a:r>
              <a:rPr lang="en" sz="1200" dirty="0">
                <a:solidFill>
                  <a:schemeClr val="dk1"/>
                </a:solidFill>
                <a:latin typeface="Calibri"/>
                <a:ea typeface="Calibri"/>
                <a:cs typeface="Calibri"/>
                <a:sym typeface="Calibri"/>
              </a:rPr>
              <a:t>violent aching of the head</a:t>
            </a:r>
            <a:endParaRPr sz="1200" dirty="0">
              <a:solidFill>
                <a:schemeClr val="dk1"/>
              </a:solidFill>
              <a:latin typeface="Calibri"/>
              <a:ea typeface="Calibri"/>
              <a:cs typeface="Calibri"/>
              <a:sym typeface="Calibri"/>
            </a:endParaRPr>
          </a:p>
          <a:p>
            <a:pPr marL="457200" lvl="0" indent="457200" algn="l" rtl="0">
              <a:lnSpc>
                <a:spcPct val="100000"/>
              </a:lnSpc>
              <a:spcBef>
                <a:spcPts val="1000"/>
              </a:spcBef>
              <a:spcAft>
                <a:spcPts val="0"/>
              </a:spcAft>
              <a:buNone/>
            </a:pPr>
            <a:r>
              <a:rPr lang="en" sz="1200" dirty="0">
                <a:solidFill>
                  <a:schemeClr val="dk1"/>
                </a:solidFill>
                <a:latin typeface="Calibri"/>
                <a:ea typeface="Calibri"/>
                <a:cs typeface="Calibri"/>
                <a:sym typeface="Calibri"/>
              </a:rPr>
              <a:t>extreme dizziness</a:t>
            </a:r>
            <a:endParaRPr sz="1200" dirty="0">
              <a:solidFill>
                <a:schemeClr val="dk1"/>
              </a:solidFill>
              <a:latin typeface="Calibri"/>
              <a:ea typeface="Calibri"/>
              <a:cs typeface="Calibri"/>
              <a:sym typeface="Calibri"/>
            </a:endParaRPr>
          </a:p>
          <a:p>
            <a:pPr marL="457200" lvl="0" indent="457200" algn="l" rtl="0">
              <a:lnSpc>
                <a:spcPct val="100000"/>
              </a:lnSpc>
              <a:spcBef>
                <a:spcPts val="1000"/>
              </a:spcBef>
              <a:spcAft>
                <a:spcPts val="0"/>
              </a:spcAft>
              <a:buNone/>
            </a:pPr>
            <a:r>
              <a:rPr lang="en" sz="1200" dirty="0">
                <a:solidFill>
                  <a:schemeClr val="dk1"/>
                </a:solidFill>
                <a:latin typeface="Calibri"/>
                <a:ea typeface="Calibri"/>
                <a:cs typeface="Calibri"/>
                <a:sym typeface="Calibri"/>
              </a:rPr>
              <a:t>I trembled in every limb</a:t>
            </a:r>
            <a:endParaRPr sz="1200" dirty="0">
              <a:solidFill>
                <a:schemeClr val="dk1"/>
              </a:solidFill>
              <a:latin typeface="Calibri"/>
              <a:ea typeface="Calibri"/>
              <a:cs typeface="Calibri"/>
              <a:sym typeface="Calibri"/>
            </a:endParaRPr>
          </a:p>
          <a:p>
            <a:pPr marL="457200" lvl="0" indent="457200" algn="l" rtl="0">
              <a:lnSpc>
                <a:spcPct val="100000"/>
              </a:lnSpc>
              <a:spcBef>
                <a:spcPts val="1000"/>
              </a:spcBef>
              <a:spcAft>
                <a:spcPts val="0"/>
              </a:spcAft>
              <a:buNone/>
            </a:pPr>
            <a:r>
              <a:rPr lang="en" sz="1200" dirty="0">
                <a:solidFill>
                  <a:schemeClr val="dk1"/>
                </a:solidFill>
                <a:latin typeface="Calibri"/>
                <a:ea typeface="Calibri"/>
                <a:cs typeface="Calibri"/>
                <a:sym typeface="Calibri"/>
              </a:rPr>
              <a:t>stagger to the hopper</a:t>
            </a:r>
            <a:endParaRPr sz="1200" dirty="0">
              <a:solidFill>
                <a:schemeClr val="dk1"/>
              </a:solidFill>
              <a:latin typeface="Calibri"/>
              <a:ea typeface="Calibri"/>
              <a:cs typeface="Calibri"/>
              <a:sym typeface="Calibri"/>
            </a:endParaRPr>
          </a:p>
          <a:p>
            <a:pPr marL="457200" lvl="0" indent="457200" algn="l" rtl="0">
              <a:lnSpc>
                <a:spcPct val="100000"/>
              </a:lnSpc>
              <a:spcBef>
                <a:spcPts val="1000"/>
              </a:spcBef>
              <a:spcAft>
                <a:spcPts val="0"/>
              </a:spcAft>
              <a:buNone/>
            </a:pPr>
            <a:r>
              <a:rPr lang="en" sz="1200" dirty="0">
                <a:solidFill>
                  <a:schemeClr val="dk1"/>
                </a:solidFill>
                <a:latin typeface="Calibri"/>
                <a:ea typeface="Calibri"/>
                <a:cs typeface="Calibri"/>
                <a:sym typeface="Calibri"/>
              </a:rPr>
              <a:t>When I could stand no longer, I fell</a:t>
            </a:r>
            <a:endParaRPr sz="1200" dirty="0">
              <a:solidFill>
                <a:schemeClr val="dk1"/>
              </a:solidFill>
              <a:latin typeface="Calibri"/>
              <a:ea typeface="Calibri"/>
              <a:cs typeface="Calibri"/>
              <a:sym typeface="Calibri"/>
            </a:endParaRPr>
          </a:p>
          <a:p>
            <a:pPr marL="457200" lvl="0" indent="457200" algn="l" rtl="0">
              <a:lnSpc>
                <a:spcPct val="100000"/>
              </a:lnSpc>
              <a:spcBef>
                <a:spcPts val="400"/>
              </a:spcBef>
              <a:spcAft>
                <a:spcPts val="0"/>
              </a:spcAft>
              <a:buNone/>
            </a:pPr>
            <a:r>
              <a:rPr lang="en" sz="1200" dirty="0">
                <a:solidFill>
                  <a:schemeClr val="dk1"/>
                </a:solidFill>
                <a:latin typeface="Calibri"/>
                <a:ea typeface="Calibri"/>
                <a:cs typeface="Calibri"/>
                <a:sym typeface="Calibri"/>
              </a:rPr>
              <a:t>held down by an immense weight”</a:t>
            </a:r>
            <a:endParaRPr sz="1200" dirty="0">
              <a:solidFill>
                <a:schemeClr val="dk1"/>
              </a:solidFill>
              <a:latin typeface="Calibri"/>
              <a:ea typeface="Calibri"/>
              <a:cs typeface="Calibri"/>
              <a:sym typeface="Calibri"/>
            </a:endParaRPr>
          </a:p>
          <a:p>
            <a:pPr marL="457200" lvl="0" indent="45720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“Savage suggests cruelty. In this excerpt, Douglass is showing how cruel Covey was—he is even cruel to someone who has collapsed with exhaustion.”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38" name="Google Shape;238;g446b326ca4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57375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446b326ca4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(this slide,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 and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5 of 8</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Excerpt 4 Third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provides students with purpose for the lesson.</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questions on the slide for Back-to-Back and Face-to-Face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“He is providing suspense about what happens next, and suggesting that the issue of whipping is about to come 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endParaRPr sz="1200" dirty="0">
              <a:solidFill>
                <a:schemeClr val="dk1"/>
              </a:solidFill>
              <a:latin typeface="Calibri"/>
              <a:ea typeface="Calibri"/>
              <a:cs typeface="Calibri"/>
              <a:sym typeface="Calibri"/>
            </a:endParaRPr>
          </a:p>
          <a:p>
            <a:pPr marL="457200" lvl="0" indent="457200" algn="l" rtl="0">
              <a:spcBef>
                <a:spcPts val="0"/>
              </a:spcBef>
              <a:spcAft>
                <a:spcPts val="0"/>
              </a:spcAft>
              <a:buNone/>
            </a:pPr>
            <a:r>
              <a:rPr lang="en" sz="1200" dirty="0">
                <a:solidFill>
                  <a:schemeClr val="dk1"/>
                </a:solidFill>
                <a:latin typeface="Calibri"/>
                <a:ea typeface="Calibri"/>
                <a:cs typeface="Calibri"/>
                <a:sym typeface="Calibri"/>
              </a:rPr>
              <a:t>“Covey sneaks up on Douglass.</a:t>
            </a:r>
            <a:endParaRPr sz="1200" dirty="0">
              <a:solidFill>
                <a:schemeClr val="dk1"/>
              </a:solidFill>
              <a:latin typeface="Calibri"/>
              <a:ea typeface="Calibri"/>
              <a:cs typeface="Calibri"/>
              <a:sym typeface="Calibri"/>
            </a:endParaRPr>
          </a:p>
          <a:p>
            <a:pPr marL="457200" lvl="0" indent="457200" algn="l" rtl="0">
              <a:lnSpc>
                <a:spcPct val="145454"/>
              </a:lnSpc>
              <a:spcBef>
                <a:spcPts val="1000"/>
              </a:spcBef>
              <a:spcAft>
                <a:spcPts val="0"/>
              </a:spcAft>
              <a:buNone/>
            </a:pPr>
            <a:r>
              <a:rPr lang="en" sz="1200" dirty="0">
                <a:solidFill>
                  <a:schemeClr val="dk1"/>
                </a:solidFill>
                <a:latin typeface="Calibri"/>
                <a:ea typeface="Calibri"/>
                <a:cs typeface="Calibri"/>
                <a:sym typeface="Calibri"/>
              </a:rPr>
              <a:t>He tried to tie him up.</a:t>
            </a:r>
            <a:endParaRPr sz="1200" dirty="0">
              <a:solidFill>
                <a:schemeClr val="dk1"/>
              </a:solidFill>
              <a:latin typeface="Calibri"/>
              <a:ea typeface="Calibri"/>
              <a:cs typeface="Calibri"/>
              <a:sym typeface="Calibri"/>
            </a:endParaRPr>
          </a:p>
          <a:p>
            <a:pPr marL="457200" lvl="0" indent="457200" algn="l" rtl="0">
              <a:lnSpc>
                <a:spcPct val="145454"/>
              </a:lnSpc>
              <a:spcBef>
                <a:spcPts val="1000"/>
              </a:spcBef>
              <a:spcAft>
                <a:spcPts val="0"/>
              </a:spcAft>
              <a:buNone/>
            </a:pPr>
            <a:r>
              <a:rPr lang="en" sz="1200" dirty="0">
                <a:solidFill>
                  <a:schemeClr val="dk1"/>
                </a:solidFill>
                <a:latin typeface="Calibri"/>
                <a:ea typeface="Calibri"/>
                <a:cs typeface="Calibri"/>
                <a:sym typeface="Calibri"/>
              </a:rPr>
              <a:t>Covey didn’t expect Douglass to resist.</a:t>
            </a:r>
            <a:endParaRPr sz="1200" dirty="0">
              <a:solidFill>
                <a:schemeClr val="dk1"/>
              </a:solidFill>
              <a:latin typeface="Calibri"/>
              <a:ea typeface="Calibri"/>
              <a:cs typeface="Calibri"/>
              <a:sym typeface="Calibri"/>
            </a:endParaRPr>
          </a:p>
          <a:p>
            <a:pPr marL="457200" lvl="0" indent="457200" algn="l" rtl="0">
              <a:lnSpc>
                <a:spcPct val="145454"/>
              </a:lnSpc>
              <a:spcBef>
                <a:spcPts val="1000"/>
              </a:spcBef>
              <a:spcAft>
                <a:spcPts val="0"/>
              </a:spcAft>
              <a:buNone/>
            </a:pPr>
            <a:r>
              <a:rPr lang="en" sz="1200" dirty="0">
                <a:solidFill>
                  <a:schemeClr val="dk1"/>
                </a:solidFill>
                <a:latin typeface="Calibri"/>
                <a:ea typeface="Calibri"/>
                <a:cs typeface="Calibri"/>
                <a:sym typeface="Calibri"/>
              </a:rPr>
              <a:t>He trembled like a leaf.</a:t>
            </a:r>
            <a:endParaRPr sz="1200" dirty="0">
              <a:solidFill>
                <a:schemeClr val="dk1"/>
              </a:solidFill>
              <a:latin typeface="Calibri"/>
              <a:ea typeface="Calibri"/>
              <a:cs typeface="Calibri"/>
              <a:sym typeface="Calibri"/>
            </a:endParaRPr>
          </a:p>
          <a:p>
            <a:pPr marL="457200" lvl="0" indent="457200" algn="l" rtl="0">
              <a:lnSpc>
                <a:spcPct val="145454"/>
              </a:lnSpc>
              <a:spcBef>
                <a:spcPts val="1000"/>
              </a:spcBef>
              <a:spcAft>
                <a:spcPts val="0"/>
              </a:spcAft>
              <a:buNone/>
            </a:pPr>
            <a:r>
              <a:rPr lang="en" sz="1200" dirty="0">
                <a:solidFill>
                  <a:schemeClr val="dk1"/>
                </a:solidFill>
                <a:latin typeface="Calibri"/>
                <a:ea typeface="Calibri"/>
                <a:cs typeface="Calibri"/>
                <a:sym typeface="Calibri"/>
              </a:rPr>
              <a:t>He asked Hughes to help him.</a:t>
            </a:r>
            <a:endParaRPr sz="1200" dirty="0">
              <a:solidFill>
                <a:schemeClr val="dk1"/>
              </a:solidFill>
              <a:latin typeface="Calibri"/>
              <a:ea typeface="Calibri"/>
              <a:cs typeface="Calibri"/>
              <a:sym typeface="Calibri"/>
            </a:endParaRPr>
          </a:p>
          <a:p>
            <a:pPr marL="457200" lvl="0" indent="457200" algn="l" rtl="0">
              <a:lnSpc>
                <a:spcPct val="145454"/>
              </a:lnSpc>
              <a:spcBef>
                <a:spcPts val="400"/>
              </a:spcBef>
              <a:spcAft>
                <a:spcPts val="0"/>
              </a:spcAft>
              <a:buNone/>
            </a:pPr>
            <a:r>
              <a:rPr lang="en" sz="1200" dirty="0">
                <a:solidFill>
                  <a:schemeClr val="dk1"/>
                </a:solidFill>
                <a:latin typeface="Calibri"/>
                <a:ea typeface="Calibri"/>
                <a:cs typeface="Calibri"/>
                <a:sym typeface="Calibri"/>
              </a:rPr>
              <a:t>When Douglass kicked Hughes, Covey was scared.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“This shows that Covey had been weakened and tired by his fight with Douglass, and that he is only stopping because he is tired, not because he won (as he claims)”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46" name="Google Shape;246;g446b326ca4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9214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46b326ca4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(this slide,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 and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6 of 8</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Excerpt 4 Third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provides students with purpose for the lesson.</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questions on the slide for Back-To-Back and Face-To-Face.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the last 5 minutes, have students return to their seats and debrief the first several questions, focusing on how the pair conversation added to their thinking. You might read a question, call on a student to share what they wrote before they talked with their partner, then ask that student what he or she would write now that they have talked that question through.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 resurrection is when someone is dead and then they are brought back to life. The most common resurrection story is that of Jesus in the Bible. Douglass is comparing the re-emergence of his sense of humanity and hope to the rebirth of a soul. His audience would likely understand the allusion, and it would underline the importance of Douglass’s transformation.”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“This means that even though he was technically still a slave, he wasn’t going to think of himself as a slave nor let others treat him (by whipping him) like a slave. It follows his description of how much his resistance transformed him.”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54" name="Google Shape;254;g446b326ca4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1511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46b326ca4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(this slide,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 and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7 of 8</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Excerpt 4 Third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provides students with purpose for the lesson.</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the last 5 minutes, have students return to their seats and debrief the first several questions, focusing on how the pair conversation added to their thinking. You might read a question, call on a student to share what they wrote before they talked with their partner, then ask that student what he or she would write now that they have talked that question through.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“Douglass was broken—made to feel not human—by the hard work and terrible treatment. He was beaten for not working even when he collapsed with illness.”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“Covey is cruel, and has no compassion. He beats sick slaves and does not fight fair.”</a:t>
            </a:r>
            <a:endParaRPr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62" name="Google Shape;262;g446b326ca4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674771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46b326ca4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(this slide,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 and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8 of 8</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Excerpt 4 Third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provides students with purpose for the lesson.</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what a complete answer might look like, and notice and name how students used their partner conversation to understand the text more deeply. Remind students that strong readers not only reread a text many times, but also talk with their colleagues to develop a deeper understanding of the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their homework is to complete the written answers to the </a:t>
            </a:r>
            <a:r>
              <a:rPr lang="en" sz="1200" b="1" dirty="0">
                <a:solidFill>
                  <a:schemeClr val="dk1"/>
                </a:solidFill>
                <a:latin typeface="Calibri"/>
                <a:ea typeface="Calibri"/>
                <a:cs typeface="Calibri"/>
                <a:sym typeface="Calibri"/>
              </a:rPr>
              <a:t>Excerpt 4 third read questions</a:t>
            </a:r>
            <a:r>
              <a:rPr lang="en" sz="1200" dirty="0">
                <a:solidFill>
                  <a:schemeClr val="dk1"/>
                </a:solidFill>
                <a:latin typeface="Calibri"/>
                <a:ea typeface="Calibri"/>
                <a:cs typeface="Calibri"/>
                <a:sym typeface="Calibri"/>
              </a:rPr>
              <a:t>. They should write in a different color than they did when they were working alone after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so they can see how their partner conversations added to their thinking.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 understanding of how add to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70" name="Google Shape;270;g446b326ca4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62168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32cc0715c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Revisiting Learning Targets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Fist to Five) allows for total participation of students. It also helps students reflect on the progress they are making on any given learning target or task.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i="1" dirty="0">
                <a:solidFill>
                  <a:schemeClr val="dk1"/>
                </a:solidFill>
                <a:latin typeface="Calibri"/>
                <a:ea typeface="Calibri"/>
                <a:cs typeface="Calibri"/>
                <a:sym typeface="Calibri"/>
              </a:rPr>
              <a:t>“How confident are you of your ability to write high quality answers for the third read questions? Use a Fist to Five to show me.”</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a:t>
            </a:r>
            <a:r>
              <a:rPr lang="en" sz="1200" i="1" dirty="0">
                <a:solidFill>
                  <a:schemeClr val="dk1"/>
                </a:solidFill>
                <a:latin typeface="Calibri"/>
                <a:ea typeface="Calibri"/>
                <a:cs typeface="Calibri"/>
                <a:sym typeface="Calibri"/>
              </a:rPr>
              <a:t> “Think of one way your partner conversation will help you on your homework. Give me a thumbs-up when you think of one.”</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several students to share out.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feel confident.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partner conversation helped them analyze and think of things in a different way.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78" name="Google Shape;278;g432cc0715c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8299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2b414f1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2 Assessment, Part 1: Analyzing Storyteller’s Craft: Comparing Written and Oral Stories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2 Assessment, Part 1: Analyzing Storyteller’s Craft: Comparing Written and Oral Stories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Eloise Greenfield: Quick Facts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Video of Thelma Thomas performing “Harriet Tubman” (http://www.youtube.com/watch?v=pLFO3ApBUtY)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4 Close Reading Guide, Third Read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Storyteller’s Toolbox anchor chart </a:t>
            </a:r>
            <a:r>
              <a:rPr lang="en" sz="1200" dirty="0">
                <a:solidFill>
                  <a:schemeClr val="dk1"/>
                </a:solidFill>
                <a:latin typeface="Calibri"/>
                <a:ea typeface="Calibri"/>
                <a:cs typeface="Calibri"/>
                <a:sym typeface="Calibri"/>
              </a:rPr>
              <a:t>(begun in Lesson 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4 Text and Questions: The Fight with Covey </a:t>
            </a:r>
            <a:r>
              <a:rPr lang="en" sz="1200" dirty="0">
                <a:solidFill>
                  <a:schemeClr val="dk1"/>
                </a:solidFill>
                <a:latin typeface="Calibri"/>
                <a:ea typeface="Calibri"/>
                <a:cs typeface="Calibri"/>
                <a:sym typeface="Calibri"/>
              </a:rPr>
              <a:t>(from Lesson 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 (optional)</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2b414f1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510622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28b6d490f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86" name="Google Shape;286;g428b6d490f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307784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94" name="Google Shape;294;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46438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and review the poem, “Harriet Tubman” by Eloise Greenfield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Back to Back and Face to Face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Fist to Five</a:t>
            </a:r>
            <a:endParaRPr sz="1200" dirty="0">
              <a:solidFill>
                <a:schemeClr val="dk1"/>
              </a:solidFill>
              <a:latin typeface="Calibri"/>
              <a:ea typeface="Calibri"/>
              <a:cs typeface="Calibri"/>
              <a:sym typeface="Calibri"/>
            </a:endParaRPr>
          </a:p>
        </p:txBody>
      </p:sp>
      <p:sp>
        <p:nvSpPr>
          <p:cNvPr id="148" name="Google Shape;148;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7275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5" name="Google Shape;155;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30098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4" name="Google Shape;164;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3259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Learning Targets</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the learning targets helps focus students on the purpose of the lesson.</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point out that today they will demonstrate their ability to analyze a written and performed version of the same story.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a:t>
            </a:r>
            <a:r>
              <a:rPr lang="en" sz="1200" b="1" dirty="0">
                <a:solidFill>
                  <a:schemeClr val="dk1"/>
                </a:solidFill>
                <a:latin typeface="Calibri"/>
                <a:ea typeface="Calibri"/>
                <a:cs typeface="Calibri"/>
                <a:sym typeface="Calibri"/>
              </a:rPr>
              <a:t>Complete Sentences Practice worksheet</a:t>
            </a:r>
            <a:r>
              <a:rPr lang="en" sz="1200" dirty="0">
                <a:solidFill>
                  <a:schemeClr val="dk1"/>
                </a:solidFill>
                <a:latin typeface="Calibri"/>
                <a:ea typeface="Calibri"/>
                <a:cs typeface="Calibri"/>
                <a:sym typeface="Calibri"/>
              </a:rPr>
              <a:t>. Assure them you will review their work and address their questions in the next lesson.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paying attention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72" name="Google Shape;172;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84072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432cc0715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(this slide, 5- 8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Mid-Unit 2 Assessment Part 1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Listening to a performer read poetry as a mid-assessment is checking on the students’ ability to use to use the </a:t>
            </a:r>
            <a:r>
              <a:rPr lang="en" sz="1200" b="0" dirty="0">
                <a:solidFill>
                  <a:schemeClr val="dk1"/>
                </a:solidFill>
                <a:latin typeface="Calibri"/>
                <a:ea typeface="Calibri"/>
                <a:cs typeface="Calibri"/>
                <a:sym typeface="Calibri"/>
              </a:rPr>
              <a:t>Storyteller’s Toolbox.</a:t>
            </a:r>
            <a:endParaRPr sz="1200" b="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Mid-Unit 2 Assessment, Part 1</a:t>
            </a:r>
            <a:r>
              <a:rPr lang="en" sz="1200" dirty="0">
                <a:latin typeface="Calibri"/>
                <a:ea typeface="Calibri"/>
                <a:cs typeface="Calibri"/>
                <a:sym typeface="Calibri"/>
              </a:rPr>
              <a:t>: </a:t>
            </a:r>
            <a:r>
              <a:rPr lang="en" sz="1200" b="1" dirty="0">
                <a:latin typeface="Calibri"/>
                <a:ea typeface="Calibri"/>
                <a:cs typeface="Calibri"/>
                <a:sym typeface="Calibri"/>
              </a:rPr>
              <a:t>Analyzing Storyteller’s Craft: Comparing Written and Oral Stories.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Remind them that on this assessment, they will analyze how a written poem compares to its performed version. They should refer to the </a:t>
            </a:r>
            <a:r>
              <a:rPr lang="en" sz="1200" b="1" dirty="0">
                <a:latin typeface="Calibri"/>
                <a:ea typeface="Calibri"/>
                <a:cs typeface="Calibri"/>
                <a:sym typeface="Calibri"/>
              </a:rPr>
              <a:t>Storyteller’s Toolbox anchor chart</a:t>
            </a:r>
            <a:r>
              <a:rPr lang="en" sz="1200" dirty="0">
                <a:latin typeface="Calibri"/>
                <a:ea typeface="Calibri"/>
                <a:cs typeface="Calibri"/>
                <a:sym typeface="Calibri"/>
              </a:rPr>
              <a:t> as they complete the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Express your confidence in students’ ability to do this type of analysis. Tell students that you will work with them to read the poem and see the performance several times, and then give them time to write their answers. Encourage them to not write answers yet; they should focus on reading and watching. The directions on the assessment preview the process for them.</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poem aloud as students follow along silently. Remind students that they read and discussed this poem in Unit 1.  </a:t>
            </a:r>
            <a:endParaRPr sz="1200" dirty="0">
              <a:latin typeface="Calibri"/>
              <a:ea typeface="Calibri"/>
              <a:cs typeface="Calibri"/>
              <a:sym typeface="Calibri"/>
            </a:endParaRPr>
          </a:p>
          <a:p>
            <a:pPr marL="457200" lvl="0" indent="0" algn="l" rtl="0">
              <a:lnSpc>
                <a:spcPct val="115000"/>
              </a:lnSpc>
              <a:spcBef>
                <a:spcPts val="0"/>
              </a:spcBef>
              <a:spcAft>
                <a:spcPts val="0"/>
              </a:spcAft>
              <a:buNone/>
            </a:pPr>
            <a:endParaRPr sz="1200" dirty="0">
              <a:latin typeface="Calibri"/>
              <a:ea typeface="Calibri"/>
              <a:cs typeface="Calibri"/>
              <a:sym typeface="Calibri"/>
            </a:endParaRPr>
          </a:p>
          <a:p>
            <a:pPr marL="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listening and engaged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80" name="Google Shape;180;g432cc0715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40788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32cc0715c_0_1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3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Mid-Unit 2 Assessment Part 1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Understanding the background of an author can help students see additional perspectives when reading poetry.</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 Share brief biographical information about the author.  Ask students to volunteer to read the information on the slide.</a:t>
            </a:r>
            <a:endParaRPr sz="1200" dirty="0">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 to be paying attention.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89" name="Google Shape;189;g432cc0715c_0_1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7210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432cc0715c_0_1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(this slide, 8-10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3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Mid-Unit 2 Assessment Part 1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lang="en"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b="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Listening to a performer read poetry as a mid-assessment is checking on the students’ ability to use to use the Storyteller’s Toolbox.</a:t>
            </a:r>
            <a:endParaRPr sz="1200" b="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Play the </a:t>
            </a:r>
            <a:r>
              <a:rPr lang="en" sz="1200" b="0" dirty="0">
                <a:latin typeface="Calibri"/>
                <a:ea typeface="Calibri"/>
                <a:cs typeface="Calibri"/>
                <a:sym typeface="Calibri"/>
              </a:rPr>
              <a:t>video of Thelma Thomas performing “Harriet Tubman” </a:t>
            </a:r>
            <a:r>
              <a:rPr lang="en" sz="1200" dirty="0">
                <a:latin typeface="Calibri"/>
                <a:ea typeface="Calibri"/>
                <a:cs typeface="Calibri"/>
                <a:sym typeface="Calibri"/>
              </a:rPr>
              <a:t>(</a:t>
            </a:r>
            <a:r>
              <a:rPr lang="en" sz="1200" u="sng" dirty="0">
                <a:solidFill>
                  <a:schemeClr val="hlink"/>
                </a:solidFill>
                <a:latin typeface="Calibri"/>
                <a:ea typeface="Calibri"/>
                <a:cs typeface="Calibri"/>
                <a:sym typeface="Calibri"/>
                <a:hlinkClick r:id="rId3"/>
              </a:rPr>
              <a:t>http://www.youtube.com/watch?v=pLFO3ApBUtY</a:t>
            </a:r>
            <a:r>
              <a:rPr lang="en" sz="1200" dirty="0">
                <a:latin typeface="Calibri"/>
                <a:ea typeface="Calibri"/>
                <a:cs typeface="Calibri"/>
                <a:sym typeface="Calibri"/>
              </a:rPr>
              <a:t>). Tell students that they will watch it again before they complete the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Prompt students to circle five phrases in the poem that they remember Ms. Thomas emphasizing.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Tell students that now they will see the video again. This time, they should take notes in the margins of the poem about how she uses her voice and body to emphasize important phrases and reinforce meaning.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Play the video again.</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Encourage students to read through all of the questions on the assessment. If students would find it helpful, you might want to play the video a third time.</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Finally, direct students to complete the assessment individually and silently. When they are done, they should turn in the assessment and begin work on the </a:t>
            </a:r>
            <a:r>
              <a:rPr lang="en" sz="1200" b="1" dirty="0">
                <a:latin typeface="Calibri"/>
                <a:ea typeface="Calibri"/>
                <a:cs typeface="Calibri"/>
                <a:sym typeface="Calibri"/>
              </a:rPr>
              <a:t>Excerpt 4 third read questions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listening and making notes.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annotated poems.</a:t>
            </a:r>
            <a:endParaRPr sz="1200" dirty="0">
              <a:solidFill>
                <a:schemeClr val="dk1"/>
              </a:solidFill>
              <a:latin typeface="Calibri"/>
              <a:ea typeface="Calibri"/>
              <a:cs typeface="Calibri"/>
              <a:sym typeface="Calibri"/>
            </a:endParaRPr>
          </a:p>
        </p:txBody>
      </p:sp>
      <p:sp>
        <p:nvSpPr>
          <p:cNvPr id="197" name="Google Shape;197;g432cc0715c_0_1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2145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750396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hyperlink" Target="http://www.youtube.com/watch?v=pLFO3ApBUtY."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hyperlink" Target="http://www.youtube.com/watch?v=pLFO3ApBUtY" TargetMode="External"/><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71300"/>
            <a:ext cx="8520600" cy="34413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a:t>This lesson will take approximately 45 -55  minutes to complete. </a:t>
            </a:r>
            <a:endParaRPr sz="1800"/>
          </a:p>
          <a:p>
            <a:pPr marL="457200" lvl="0" indent="-342900" algn="l" rtl="0">
              <a:spcBef>
                <a:spcPts val="1000"/>
              </a:spcBef>
              <a:spcAft>
                <a:spcPts val="0"/>
              </a:spcAft>
              <a:buSzPts val="1800"/>
              <a:buFont typeface="Century Gothic"/>
              <a:buChar char="•"/>
            </a:pPr>
            <a:r>
              <a:rPr lang="en" sz="1800"/>
              <a:t>One purpose of today’s lesson is for students to demonstrate an ability to analyze how a storyteller uses tools to make a story come alive.</a:t>
            </a:r>
            <a:endParaRPr sz="1800"/>
          </a:p>
          <a:p>
            <a:pPr marL="457200" lvl="0" indent="-342900" algn="l" rtl="0">
              <a:spcBef>
                <a:spcPts val="1000"/>
              </a:spcBef>
              <a:spcAft>
                <a:spcPts val="0"/>
              </a:spcAft>
              <a:buSzPts val="1800"/>
              <a:buFont typeface="Century Gothic"/>
              <a:buChar char="•"/>
            </a:pPr>
            <a:r>
              <a:rPr lang="en" sz="1800"/>
              <a:t>Another purpose is for students to practice rereading a text to understand it more deeply.</a:t>
            </a:r>
            <a:endParaRPr sz="1800"/>
          </a:p>
          <a:p>
            <a:pPr marL="0" lvl="0" indent="0" algn="l" rtl="0">
              <a:spcBef>
                <a:spcPts val="1000"/>
              </a:spcBef>
              <a:spcAft>
                <a:spcPts val="0"/>
              </a:spcAft>
              <a:buNone/>
            </a:pPr>
            <a:r>
              <a:rPr lang="en" sz="1800" b="1"/>
              <a:t>The Learning Target for students today are:</a:t>
            </a:r>
            <a:endParaRPr sz="1800" b="1"/>
          </a:p>
          <a:p>
            <a:pPr marL="457200" lvl="0" indent="-342900" algn="l" rtl="0">
              <a:spcBef>
                <a:spcPts val="1000"/>
              </a:spcBef>
              <a:spcAft>
                <a:spcPts val="0"/>
              </a:spcAft>
              <a:buSzPts val="1800"/>
              <a:buChar char="•"/>
            </a:pPr>
            <a:r>
              <a:rPr lang="en" sz="1800"/>
              <a:t>I can analyze how a storyteller uses tools unique to the medium to make a story come alive.</a:t>
            </a:r>
            <a:endParaRPr sz="1800"/>
          </a:p>
          <a:p>
            <a:pPr marL="457200" lvl="0" indent="-342900" algn="l" rtl="0">
              <a:spcBef>
                <a:spcPts val="0"/>
              </a:spcBef>
              <a:spcAft>
                <a:spcPts val="0"/>
              </a:spcAft>
              <a:buSzPts val="1800"/>
              <a:buChar char="•"/>
            </a:pPr>
            <a:r>
              <a:rPr lang="en" sz="1800"/>
              <a:t>I can reread a complex text in order to understand it more deeply.</a:t>
            </a:r>
            <a:endParaRPr sz="1800"/>
          </a:p>
          <a:p>
            <a:pPr marL="457200" lvl="0" indent="-342900" algn="l" rtl="0">
              <a:spcBef>
                <a:spcPts val="0"/>
              </a:spcBef>
              <a:spcAft>
                <a:spcPts val="0"/>
              </a:spcAft>
              <a:buSzPts val="1800"/>
              <a:buChar char="•"/>
            </a:pPr>
            <a:r>
              <a:rPr lang="en" sz="1800"/>
              <a:t>I can talk with a partner in order to understand a text more deeply.</a:t>
            </a:r>
            <a:endParaRPr sz="18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a:t>I can analyze how a storyteller uses tools unique to the medium to make a story come alive.</a:t>
            </a:r>
            <a:endParaRPr sz="2400"/>
          </a:p>
          <a:p>
            <a:pPr marL="457200" lvl="0" indent="0" algn="l" rtl="0">
              <a:spcBef>
                <a:spcPts val="800"/>
              </a:spcBef>
              <a:spcAft>
                <a:spcPts val="0"/>
              </a:spcAft>
              <a:buNone/>
            </a:pPr>
            <a:endParaRPr sz="1200"/>
          </a:p>
          <a:p>
            <a:pPr marL="457200" lvl="0" indent="-381000" algn="l" rtl="0">
              <a:spcBef>
                <a:spcPts val="800"/>
              </a:spcBef>
              <a:spcAft>
                <a:spcPts val="0"/>
              </a:spcAft>
              <a:buSzPts val="2400"/>
              <a:buChar char="•"/>
            </a:pPr>
            <a:r>
              <a:rPr lang="en" sz="2400"/>
              <a:t>I can reread a complex text in order to understand it more deeply.</a:t>
            </a:r>
            <a:endParaRPr sz="2400"/>
          </a:p>
          <a:p>
            <a:pPr marL="457200" lvl="0" indent="0" algn="l" rtl="0">
              <a:spcBef>
                <a:spcPts val="800"/>
              </a:spcBef>
              <a:spcAft>
                <a:spcPts val="0"/>
              </a:spcAft>
              <a:buNone/>
            </a:pPr>
            <a:endParaRPr sz="1200"/>
          </a:p>
          <a:p>
            <a:pPr marL="457200" lvl="0" indent="-381000" algn="l" rtl="0">
              <a:spcBef>
                <a:spcPts val="800"/>
              </a:spcBef>
              <a:spcAft>
                <a:spcPts val="0"/>
              </a:spcAft>
              <a:buSzPts val="2400"/>
              <a:buChar char="•"/>
            </a:pPr>
            <a:r>
              <a:rPr lang="en" sz="2400"/>
              <a:t>I can talk with a partner in order to understand a text more deeply.</a:t>
            </a:r>
            <a:endParaRPr sz="2400"/>
          </a:p>
        </p:txBody>
      </p:sp>
      <p:sp>
        <p:nvSpPr>
          <p:cNvPr id="210" name="Google Shape;210;p34"/>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our learning targets</a:t>
            </a:r>
            <a:endParaRPr sz="3000">
              <a:latin typeface="Century Gothic"/>
              <a:ea typeface="Century Gothic"/>
              <a:cs typeface="Century Gothic"/>
              <a:sym typeface="Century Gothic"/>
            </a:endParaRPr>
          </a:p>
        </p:txBody>
      </p:sp>
      <p:pic>
        <p:nvPicPr>
          <p:cNvPr id="5" name="Google Shape;169;p29"/>
          <p:cNvPicPr preferRelativeResize="0"/>
          <p:nvPr/>
        </p:nvPicPr>
        <p:blipFill>
          <a:blip r:embed="rId3">
            <a:alphaModFix/>
          </a:blip>
          <a:stretch>
            <a:fillRect/>
          </a:stretch>
        </p:blipFill>
        <p:spPr>
          <a:xfrm>
            <a:off x="8054962" y="93764"/>
            <a:ext cx="982025" cy="1202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5"/>
          <p:cNvSpPr txBox="1">
            <a:spLocks noGrp="1"/>
          </p:cNvSpPr>
          <p:nvPr>
            <p:ph type="body" idx="1"/>
          </p:nvPr>
        </p:nvSpPr>
        <p:spPr>
          <a:xfrm>
            <a:off x="333051" y="1094857"/>
            <a:ext cx="8167007"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Font typeface="Century Gothic"/>
              <a:buAutoNum type="arabicPeriod"/>
            </a:pPr>
            <a:r>
              <a:rPr lang="en" sz="2400" dirty="0"/>
              <a:t>For each question, find a new partner.</a:t>
            </a:r>
          </a:p>
          <a:p>
            <a:pPr marL="457200" lvl="0" indent="-381000" algn="l" rtl="0">
              <a:lnSpc>
                <a:spcPct val="100000"/>
              </a:lnSpc>
              <a:spcBef>
                <a:spcPts val="0"/>
              </a:spcBef>
              <a:spcAft>
                <a:spcPts val="0"/>
              </a:spcAft>
              <a:buSzPts val="2400"/>
              <a:buFont typeface="Century Gothic"/>
              <a:buAutoNum type="arabicPeriod"/>
            </a:pPr>
            <a:endParaRPr lang="en" sz="2400" dirty="0"/>
          </a:p>
          <a:p>
            <a:pPr marL="457200" lvl="0" indent="-381000" algn="l" rtl="0">
              <a:lnSpc>
                <a:spcPct val="100000"/>
              </a:lnSpc>
              <a:spcBef>
                <a:spcPts val="0"/>
              </a:spcBef>
              <a:spcAft>
                <a:spcPts val="0"/>
              </a:spcAft>
              <a:buSzPts val="2400"/>
              <a:buFont typeface="Century Gothic"/>
              <a:buAutoNum type="arabicPeriod"/>
            </a:pPr>
            <a:r>
              <a:rPr lang="en" sz="2400" dirty="0"/>
              <a:t>Stand back-to-back with that partner while the teacher reads the question out loud and gives </a:t>
            </a:r>
            <a:r>
              <a:rPr lang="en-US" sz="2400" dirty="0"/>
              <a:t>you </a:t>
            </a:r>
            <a:r>
              <a:rPr lang="en" sz="2400" dirty="0"/>
              <a:t>1 minute to think. </a:t>
            </a:r>
          </a:p>
          <a:p>
            <a:pPr marL="457200" lvl="0" indent="-381000" algn="l" rtl="0">
              <a:lnSpc>
                <a:spcPct val="100000"/>
              </a:lnSpc>
              <a:spcBef>
                <a:spcPts val="0"/>
              </a:spcBef>
              <a:spcAft>
                <a:spcPts val="0"/>
              </a:spcAft>
              <a:buSzPts val="2400"/>
              <a:buFont typeface="Century Gothic"/>
              <a:buAutoNum type="arabicPeriod"/>
            </a:pPr>
            <a:endParaRPr lang="en" sz="2400" dirty="0"/>
          </a:p>
          <a:p>
            <a:pPr marL="457200" lvl="0" indent="-381000" algn="l" rtl="0">
              <a:lnSpc>
                <a:spcPct val="100000"/>
              </a:lnSpc>
              <a:spcBef>
                <a:spcPts val="0"/>
              </a:spcBef>
              <a:spcAft>
                <a:spcPts val="0"/>
              </a:spcAft>
              <a:buSzPts val="2400"/>
              <a:buFont typeface="Century Gothic"/>
              <a:buAutoNum type="arabicPeriod"/>
            </a:pPr>
            <a:r>
              <a:rPr lang="en" sz="2400" dirty="0"/>
              <a:t>When the teacher says face-to-face, turn around and share </a:t>
            </a:r>
            <a:r>
              <a:rPr lang="en-US" sz="2400" dirty="0"/>
              <a:t>your </a:t>
            </a:r>
            <a:r>
              <a:rPr lang="en" sz="2400" dirty="0"/>
              <a:t>thinking with your partner. </a:t>
            </a:r>
            <a:endParaRPr sz="2400" dirty="0"/>
          </a:p>
        </p:txBody>
      </p:sp>
      <p:sp>
        <p:nvSpPr>
          <p:cNvPr id="217" name="Google Shape;217;p35"/>
          <p:cNvSpPr txBox="1">
            <a:spLocks noGrp="1"/>
          </p:cNvSpPr>
          <p:nvPr>
            <p:ph type="title"/>
          </p:nvPr>
        </p:nvSpPr>
        <p:spPr>
          <a:xfrm>
            <a:off x="238171" y="282572"/>
            <a:ext cx="90357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discuss Back-to-Back and Face-to-Face</a:t>
            </a:r>
            <a:endParaRPr sz="2800" dirty="0">
              <a:latin typeface="Century Gothic"/>
              <a:ea typeface="Century Gothic"/>
              <a:cs typeface="Century Gothic"/>
              <a:sym typeface="Century Gothic"/>
            </a:endParaRPr>
          </a:p>
        </p:txBody>
      </p:sp>
      <p:pic>
        <p:nvPicPr>
          <p:cNvPr id="219" name="Google Shape;219;p35"/>
          <p:cNvPicPr preferRelativeResize="0"/>
          <p:nvPr/>
        </p:nvPicPr>
        <p:blipFill>
          <a:blip r:embed="rId3">
            <a:alphaModFix/>
          </a:blip>
          <a:stretch>
            <a:fillRect/>
          </a:stretch>
        </p:blipFill>
        <p:spPr>
          <a:xfrm>
            <a:off x="8436430" y="4354287"/>
            <a:ext cx="609514" cy="577511"/>
          </a:xfrm>
          <a:prstGeom prst="rect">
            <a:avLst/>
          </a:prstGeom>
          <a:noFill/>
          <a:ln>
            <a:noFill/>
          </a:ln>
        </p:spPr>
      </p:pic>
      <p:pic>
        <p:nvPicPr>
          <p:cNvPr id="6" name="Google Shape;169;p29"/>
          <p:cNvPicPr preferRelativeResize="0"/>
          <p:nvPr/>
        </p:nvPicPr>
        <p:blipFill>
          <a:blip r:embed="rId4">
            <a:alphaModFix/>
          </a:blip>
          <a:stretch>
            <a:fillRect/>
          </a:stretch>
        </p:blipFill>
        <p:spPr>
          <a:xfrm>
            <a:off x="8054962" y="93764"/>
            <a:ext cx="982025" cy="1202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6"/>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answer third read questions</a:t>
            </a:r>
            <a:endParaRPr sz="3000">
              <a:latin typeface="Century Gothic"/>
              <a:ea typeface="Century Gothic"/>
              <a:cs typeface="Century Gothic"/>
              <a:sym typeface="Century Gothic"/>
            </a:endParaRPr>
          </a:p>
        </p:txBody>
      </p:sp>
      <p:graphicFrame>
        <p:nvGraphicFramePr>
          <p:cNvPr id="226" name="Google Shape;226;p36"/>
          <p:cNvGraphicFramePr/>
          <p:nvPr>
            <p:extLst>
              <p:ext uri="{D42A27DB-BD31-4B8C-83A1-F6EECF244321}">
                <p14:modId xmlns:p14="http://schemas.microsoft.com/office/powerpoint/2010/main" val="4183701448"/>
              </p:ext>
            </p:extLst>
          </p:nvPr>
        </p:nvGraphicFramePr>
        <p:xfrm>
          <a:off x="152938" y="1309375"/>
          <a:ext cx="8838100" cy="3134400"/>
        </p:xfrm>
        <a:graphic>
          <a:graphicData uri="http://schemas.openxmlformats.org/drawingml/2006/table">
            <a:tbl>
              <a:tblPr>
                <a:noFill/>
                <a:tableStyleId>{9D60DBEA-DDE2-47D0-9F29-65108C0BF77D}</a:tableStyleId>
              </a:tblPr>
              <a:tblGrid>
                <a:gridCol w="1310150">
                  <a:extLst>
                    <a:ext uri="{9D8B030D-6E8A-4147-A177-3AD203B41FA5}">
                      <a16:colId xmlns:a16="http://schemas.microsoft.com/office/drawing/2014/main" val="20000"/>
                    </a:ext>
                  </a:extLst>
                </a:gridCol>
                <a:gridCol w="7527950">
                  <a:extLst>
                    <a:ext uri="{9D8B030D-6E8A-4147-A177-3AD203B41FA5}">
                      <a16:colId xmlns:a16="http://schemas.microsoft.com/office/drawing/2014/main" val="20001"/>
                    </a:ext>
                  </a:extLst>
                </a:gridCol>
              </a:tblGrid>
              <a:tr h="1785300">
                <a:tc>
                  <a:txBody>
                    <a:bodyPr/>
                    <a:lstStyle/>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Paragraph 2</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304800" lvl="0" indent="-228600" algn="l" rtl="0">
                        <a:lnSpc>
                          <a:spcPct val="145454"/>
                        </a:lnSpc>
                        <a:spcBef>
                          <a:spcPts val="0"/>
                        </a:spcBef>
                        <a:spcAft>
                          <a:spcPts val="0"/>
                        </a:spcAft>
                        <a:buFont typeface="+mj-lt"/>
                        <a:buAutoNum type="arabicPeriod"/>
                      </a:pPr>
                      <a:r>
                        <a:rPr lang="en" sz="1200" b="1" dirty="0">
                          <a:latin typeface="Century Gothic"/>
                          <a:ea typeface="Century Gothic"/>
                          <a:cs typeface="Century Gothic"/>
                          <a:sym typeface="Century Gothic"/>
                        </a:rPr>
                        <a:t>What type of figurative language does the phrase “midnight often caught us” use?</a:t>
                      </a:r>
                      <a:endParaRPr sz="1200" b="1" dirty="0">
                        <a:latin typeface="Century Gothic"/>
                        <a:ea typeface="Century Gothic"/>
                        <a:cs typeface="Century Gothic"/>
                        <a:sym typeface="Century Gothic"/>
                      </a:endParaRPr>
                    </a:p>
                    <a:p>
                      <a:pPr marL="76200" lvl="0" indent="0" algn="l" rtl="0">
                        <a:lnSpc>
                          <a:spcPct val="145454"/>
                        </a:lnSpc>
                        <a:spcBef>
                          <a:spcPts val="0"/>
                        </a:spcBef>
                        <a:spcAft>
                          <a:spcPts val="0"/>
                        </a:spcAft>
                        <a:buNone/>
                      </a:pPr>
                      <a:r>
                        <a:rPr lang="en" sz="1200" dirty="0">
                          <a:latin typeface="Century Gothic"/>
                          <a:ea typeface="Century Gothic"/>
                          <a:cs typeface="Century Gothic"/>
                          <a:sym typeface="Century Gothic"/>
                        </a:rPr>
                        <a:t>a.      metaphor</a:t>
                      </a:r>
                      <a:endParaRPr sz="1200" dirty="0">
                        <a:latin typeface="Century Gothic"/>
                        <a:ea typeface="Century Gothic"/>
                        <a:cs typeface="Century Gothic"/>
                        <a:sym typeface="Century Gothic"/>
                      </a:endParaRPr>
                    </a:p>
                    <a:p>
                      <a:pPr marL="76200" lvl="0" indent="0" algn="l" rtl="0">
                        <a:lnSpc>
                          <a:spcPct val="145454"/>
                        </a:lnSpc>
                        <a:spcBef>
                          <a:spcPts val="0"/>
                        </a:spcBef>
                        <a:spcAft>
                          <a:spcPts val="0"/>
                        </a:spcAft>
                        <a:buNone/>
                      </a:pPr>
                      <a:r>
                        <a:rPr lang="en" sz="1200" dirty="0">
                          <a:latin typeface="Century Gothic"/>
                          <a:ea typeface="Century Gothic"/>
                          <a:cs typeface="Century Gothic"/>
                          <a:sym typeface="Century Gothic"/>
                        </a:rPr>
                        <a:t>b.      simile</a:t>
                      </a:r>
                      <a:endParaRPr sz="1200" dirty="0">
                        <a:latin typeface="Century Gothic"/>
                        <a:ea typeface="Century Gothic"/>
                        <a:cs typeface="Century Gothic"/>
                        <a:sym typeface="Century Gothic"/>
                      </a:endParaRPr>
                    </a:p>
                    <a:p>
                      <a:pPr marL="76200" lvl="0" indent="0" algn="l" rtl="0">
                        <a:lnSpc>
                          <a:spcPct val="145454"/>
                        </a:lnSpc>
                        <a:spcBef>
                          <a:spcPts val="0"/>
                        </a:spcBef>
                        <a:spcAft>
                          <a:spcPts val="0"/>
                        </a:spcAft>
                        <a:buNone/>
                      </a:pPr>
                      <a:r>
                        <a:rPr lang="en" sz="1200" dirty="0">
                          <a:latin typeface="Century Gothic"/>
                          <a:ea typeface="Century Gothic"/>
                          <a:cs typeface="Century Gothic"/>
                          <a:sym typeface="Century Gothic"/>
                        </a:rPr>
                        <a:t>c.      allusion</a:t>
                      </a:r>
                      <a:endParaRPr sz="1200" dirty="0">
                        <a:latin typeface="Century Gothic"/>
                        <a:ea typeface="Century Gothic"/>
                        <a:cs typeface="Century Gothic"/>
                        <a:sym typeface="Century Gothic"/>
                      </a:endParaRPr>
                    </a:p>
                    <a:p>
                      <a:pPr marL="76200" lvl="0" indent="0" algn="l" rtl="0">
                        <a:lnSpc>
                          <a:spcPct val="145454"/>
                        </a:lnSpc>
                        <a:spcBef>
                          <a:spcPts val="0"/>
                        </a:spcBef>
                        <a:spcAft>
                          <a:spcPts val="0"/>
                        </a:spcAft>
                        <a:buNone/>
                      </a:pPr>
                      <a:r>
                        <a:rPr lang="en" sz="1200" dirty="0">
                          <a:latin typeface="Century Gothic"/>
                          <a:ea typeface="Century Gothic"/>
                          <a:cs typeface="Century Gothic"/>
                          <a:sym typeface="Century Gothic"/>
                        </a:rPr>
                        <a:t>d.      personification</a:t>
                      </a:r>
                      <a:endParaRPr sz="1200" dirty="0">
                        <a:latin typeface="Century Gothic"/>
                        <a:ea typeface="Century Gothic"/>
                        <a:cs typeface="Century Gothic"/>
                        <a:sym typeface="Century Gothic"/>
                      </a:endParaRPr>
                    </a:p>
                    <a:p>
                      <a:pPr marL="76200" lvl="0" indent="0" algn="l" rtl="0">
                        <a:lnSpc>
                          <a:spcPct val="145454"/>
                        </a:lnSpc>
                        <a:spcBef>
                          <a:spcPts val="0"/>
                        </a:spcBef>
                        <a:spcAft>
                          <a:spcPts val="0"/>
                        </a:spcAft>
                        <a:buNone/>
                      </a:pPr>
                      <a:r>
                        <a:rPr lang="en" sz="1200" dirty="0">
                          <a:latin typeface="Century Gothic"/>
                          <a:ea typeface="Century Gothic"/>
                          <a:cs typeface="Century Gothic"/>
                          <a:sym typeface="Century Gothic"/>
                        </a:rPr>
                        <a:t> </a:t>
                      </a:r>
                      <a:endParaRPr sz="1200" dirty="0">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349100">
                <a:tc>
                  <a:txBody>
                    <a:bodyPr/>
                    <a:lstStyle/>
                    <a:p>
                      <a:pPr marL="7620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3</a:t>
                      </a:r>
                      <a:endParaRPr sz="1200" b="1">
                        <a:latin typeface="Century Gothic"/>
                        <a:ea typeface="Century Gothic"/>
                        <a:cs typeface="Century Gothic"/>
                        <a:sym typeface="Century Gothic"/>
                      </a:endParaRPr>
                    </a:p>
                    <a:p>
                      <a:pPr marL="76200" lvl="0" indent="0" algn="l" rtl="0">
                        <a:lnSpc>
                          <a:spcPct val="115000"/>
                        </a:lnSpc>
                        <a:spcBef>
                          <a:spcPts val="0"/>
                        </a:spcBef>
                        <a:spcAft>
                          <a:spcPts val="0"/>
                        </a:spcAft>
                        <a:buNone/>
                      </a:pP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304800" lvl="0" indent="-228600" algn="l" rtl="0">
                        <a:lnSpc>
                          <a:spcPct val="145454"/>
                        </a:lnSpc>
                        <a:spcBef>
                          <a:spcPts val="0"/>
                        </a:spcBef>
                        <a:spcAft>
                          <a:spcPts val="0"/>
                        </a:spcAft>
                        <a:buFont typeface="+mj-lt"/>
                        <a:buAutoNum type="arabicPeriod" startAt="2"/>
                      </a:pPr>
                      <a:r>
                        <a:rPr lang="en" sz="1200" b="1" dirty="0">
                          <a:latin typeface="Century Gothic"/>
                          <a:ea typeface="Century Gothic"/>
                          <a:cs typeface="Century Gothic"/>
                          <a:sym typeface="Century Gothic"/>
                        </a:rPr>
                        <a:t>Why does Douglass use the word </a:t>
                      </a:r>
                      <a:r>
                        <a:rPr lang="en" sz="1200" b="1" i="1" dirty="0">
                          <a:latin typeface="Century Gothic"/>
                          <a:ea typeface="Century Gothic"/>
                          <a:cs typeface="Century Gothic"/>
                          <a:sym typeface="Century Gothic"/>
                        </a:rPr>
                        <a:t>cunning</a:t>
                      </a:r>
                      <a:r>
                        <a:rPr lang="en" sz="1200" b="1" dirty="0">
                          <a:latin typeface="Century Gothic"/>
                          <a:ea typeface="Century Gothic"/>
                          <a:cs typeface="Century Gothic"/>
                          <a:sym typeface="Century Gothic"/>
                        </a:rPr>
                        <a:t> to describe Covey, rather than intelligence or effectiveness? How does that connect to his purpose in telling this story.</a:t>
                      </a:r>
                      <a:endParaRPr sz="1200" b="1" dirty="0">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219;p35"/>
          <p:cNvPicPr preferRelativeResize="0"/>
          <p:nvPr/>
        </p:nvPicPr>
        <p:blipFill>
          <a:blip r:embed="rId3">
            <a:alphaModFix/>
          </a:blip>
          <a:stretch>
            <a:fillRect/>
          </a:stretch>
        </p:blipFill>
        <p:spPr>
          <a:xfrm>
            <a:off x="8436430" y="4354287"/>
            <a:ext cx="609514" cy="577511"/>
          </a:xfrm>
          <a:prstGeom prst="rect">
            <a:avLst/>
          </a:prstGeom>
          <a:noFill/>
          <a:ln>
            <a:noFill/>
          </a:ln>
        </p:spPr>
      </p:pic>
      <p:pic>
        <p:nvPicPr>
          <p:cNvPr id="7" name="Google Shape;169;p29"/>
          <p:cNvPicPr preferRelativeResize="0"/>
          <p:nvPr/>
        </p:nvPicPr>
        <p:blipFill>
          <a:blip r:embed="rId4">
            <a:alphaModFix/>
          </a:blip>
          <a:stretch>
            <a:fillRect/>
          </a:stretch>
        </p:blipFill>
        <p:spPr>
          <a:xfrm>
            <a:off x="8054962" y="93764"/>
            <a:ext cx="982025" cy="1202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7"/>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answer Paragraph 4 questions</a:t>
            </a:r>
            <a:endParaRPr sz="3000">
              <a:latin typeface="Century Gothic"/>
              <a:ea typeface="Century Gothic"/>
              <a:cs typeface="Century Gothic"/>
              <a:sym typeface="Century Gothic"/>
            </a:endParaRPr>
          </a:p>
        </p:txBody>
      </p:sp>
      <p:graphicFrame>
        <p:nvGraphicFramePr>
          <p:cNvPr id="234" name="Google Shape;234;p37"/>
          <p:cNvGraphicFramePr/>
          <p:nvPr>
            <p:extLst>
              <p:ext uri="{D42A27DB-BD31-4B8C-83A1-F6EECF244321}">
                <p14:modId xmlns:p14="http://schemas.microsoft.com/office/powerpoint/2010/main" val="2202774091"/>
              </p:ext>
            </p:extLst>
          </p:nvPr>
        </p:nvGraphicFramePr>
        <p:xfrm>
          <a:off x="152938" y="909700"/>
          <a:ext cx="8838100" cy="3826764"/>
        </p:xfrm>
        <a:graphic>
          <a:graphicData uri="http://schemas.openxmlformats.org/drawingml/2006/table">
            <a:tbl>
              <a:tblPr>
                <a:noFill/>
                <a:tableStyleId>{9D60DBEA-DDE2-47D0-9F29-65108C0BF77D}</a:tableStyleId>
              </a:tblPr>
              <a:tblGrid>
                <a:gridCol w="1521825">
                  <a:extLst>
                    <a:ext uri="{9D8B030D-6E8A-4147-A177-3AD203B41FA5}">
                      <a16:colId xmlns:a16="http://schemas.microsoft.com/office/drawing/2014/main" val="20000"/>
                    </a:ext>
                  </a:extLst>
                </a:gridCol>
                <a:gridCol w="7316275">
                  <a:extLst>
                    <a:ext uri="{9D8B030D-6E8A-4147-A177-3AD203B41FA5}">
                      <a16:colId xmlns:a16="http://schemas.microsoft.com/office/drawing/2014/main" val="20001"/>
                    </a:ext>
                  </a:extLst>
                </a:gridCol>
              </a:tblGrid>
              <a:tr h="1785300">
                <a:tc>
                  <a:txBody>
                    <a:bodyPr/>
                    <a:lstStyle/>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Paragraph  4</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76200" lvl="0" indent="0" algn="l" rtl="0">
                        <a:lnSpc>
                          <a:spcPct val="145454"/>
                        </a:lnSpc>
                        <a:spcBef>
                          <a:spcPts val="0"/>
                        </a:spcBef>
                        <a:spcAft>
                          <a:spcPts val="0"/>
                        </a:spcAft>
                        <a:buNone/>
                      </a:pPr>
                      <a:r>
                        <a:rPr lang="en" sz="1200" b="1" dirty="0">
                          <a:latin typeface="Century Gothic"/>
                          <a:ea typeface="Century Gothic"/>
                          <a:cs typeface="Century Gothic"/>
                          <a:sym typeface="Century Gothic"/>
                        </a:rPr>
                        <a:t>“The longest days were too short for him, and the shortest nights too long for him.”</a:t>
                      </a:r>
                      <a:endParaRPr sz="1200" b="1" dirty="0">
                        <a:latin typeface="Century Gothic"/>
                        <a:ea typeface="Century Gothic"/>
                        <a:cs typeface="Century Gothic"/>
                        <a:sym typeface="Century Gothic"/>
                      </a:endParaRPr>
                    </a:p>
                    <a:p>
                      <a:pPr marL="304800" lvl="0" indent="-228600" algn="l" rtl="0">
                        <a:lnSpc>
                          <a:spcPct val="145454"/>
                        </a:lnSpc>
                        <a:spcBef>
                          <a:spcPts val="0"/>
                        </a:spcBef>
                        <a:spcAft>
                          <a:spcPts val="0"/>
                        </a:spcAft>
                        <a:buFont typeface="+mj-lt"/>
                        <a:buAutoNum type="arabicPeriod"/>
                      </a:pPr>
                      <a:r>
                        <a:rPr lang="en" sz="1200" b="1" dirty="0">
                          <a:latin typeface="Century Gothic"/>
                          <a:ea typeface="Century Gothic"/>
                          <a:cs typeface="Century Gothic"/>
                          <a:sym typeface="Century Gothic"/>
                        </a:rPr>
                        <a:t>What is the name for this type of figurative language? What does this sentence mean? How does it help Douglass make his point about Covey?</a:t>
                      </a:r>
                      <a:endParaRPr sz="1200" b="1" dirty="0">
                        <a:latin typeface="Century Gothic"/>
                        <a:ea typeface="Century Gothic"/>
                        <a:cs typeface="Century Gothic"/>
                        <a:sym typeface="Century Gothic"/>
                      </a:endParaRPr>
                    </a:p>
                    <a:p>
                      <a:pPr marL="76200" lvl="0" indent="0" algn="l" rtl="0">
                        <a:lnSpc>
                          <a:spcPct val="145454"/>
                        </a:lnSpc>
                        <a:spcBef>
                          <a:spcPts val="0"/>
                        </a:spcBef>
                        <a:spcAft>
                          <a:spcPts val="0"/>
                        </a:spcAft>
                        <a:buNone/>
                      </a:pPr>
                      <a:endParaRPr sz="600" dirty="0">
                        <a:latin typeface="Century Gothic"/>
                        <a:ea typeface="Century Gothic"/>
                        <a:cs typeface="Century Gothic"/>
                        <a:sym typeface="Century Gothic"/>
                      </a:endParaRPr>
                    </a:p>
                    <a:p>
                      <a:pPr marL="76200" lvl="0" indent="0" algn="l" rtl="0">
                        <a:lnSpc>
                          <a:spcPct val="145454"/>
                        </a:lnSpc>
                        <a:spcBef>
                          <a:spcPts val="0"/>
                        </a:spcBef>
                        <a:spcAft>
                          <a:spcPts val="0"/>
                        </a:spcAft>
                        <a:buNone/>
                      </a:pPr>
                      <a:r>
                        <a:rPr lang="en" sz="1200" dirty="0">
                          <a:latin typeface="Century Gothic"/>
                          <a:ea typeface="Century Gothic"/>
                          <a:cs typeface="Century Gothic"/>
                          <a:sym typeface="Century Gothic"/>
                        </a:rPr>
                        <a:t>a.      metaphor</a:t>
                      </a:r>
                      <a:endParaRPr sz="1200" dirty="0">
                        <a:latin typeface="Century Gothic"/>
                        <a:ea typeface="Century Gothic"/>
                        <a:cs typeface="Century Gothic"/>
                        <a:sym typeface="Century Gothic"/>
                      </a:endParaRPr>
                    </a:p>
                    <a:p>
                      <a:pPr marL="76200" lvl="0" indent="0" algn="l" rtl="0">
                        <a:lnSpc>
                          <a:spcPct val="145454"/>
                        </a:lnSpc>
                        <a:spcBef>
                          <a:spcPts val="0"/>
                        </a:spcBef>
                        <a:spcAft>
                          <a:spcPts val="0"/>
                        </a:spcAft>
                        <a:buNone/>
                      </a:pPr>
                      <a:r>
                        <a:rPr lang="en" sz="1200" dirty="0">
                          <a:latin typeface="Century Gothic"/>
                          <a:ea typeface="Century Gothic"/>
                          <a:cs typeface="Century Gothic"/>
                          <a:sym typeface="Century Gothic"/>
                        </a:rPr>
                        <a:t>b.      simile</a:t>
                      </a:r>
                      <a:endParaRPr sz="1200" dirty="0">
                        <a:latin typeface="Century Gothic"/>
                        <a:ea typeface="Century Gothic"/>
                        <a:cs typeface="Century Gothic"/>
                        <a:sym typeface="Century Gothic"/>
                      </a:endParaRPr>
                    </a:p>
                    <a:p>
                      <a:pPr marL="76200" lvl="0" indent="0" algn="l" rtl="0">
                        <a:lnSpc>
                          <a:spcPct val="145454"/>
                        </a:lnSpc>
                        <a:spcBef>
                          <a:spcPts val="0"/>
                        </a:spcBef>
                        <a:spcAft>
                          <a:spcPts val="0"/>
                        </a:spcAft>
                        <a:buNone/>
                      </a:pPr>
                      <a:r>
                        <a:rPr lang="en" sz="1200" b="1" dirty="0">
                          <a:latin typeface="Century Gothic"/>
                          <a:ea typeface="Century Gothic"/>
                          <a:cs typeface="Century Gothic"/>
                          <a:sym typeface="Century Gothic"/>
                        </a:rPr>
                        <a:t>c.</a:t>
                      </a:r>
                      <a:r>
                        <a:rPr lang="en-US" sz="1200" b="1" baseline="0" dirty="0">
                          <a:latin typeface="Century Gothic"/>
                          <a:ea typeface="Century Gothic"/>
                          <a:cs typeface="Century Gothic"/>
                          <a:sym typeface="Century Gothic"/>
                        </a:rPr>
                        <a:t>      </a:t>
                      </a:r>
                      <a:r>
                        <a:rPr lang="en" sz="1200" dirty="0">
                          <a:latin typeface="Century Gothic"/>
                          <a:ea typeface="Century Gothic"/>
                          <a:cs typeface="Century Gothic"/>
                          <a:sym typeface="Century Gothic"/>
                        </a:rPr>
                        <a:t>juxtaposition</a:t>
                      </a:r>
                      <a:endParaRPr sz="1200" dirty="0">
                        <a:latin typeface="Century Gothic"/>
                        <a:ea typeface="Century Gothic"/>
                        <a:cs typeface="Century Gothic"/>
                        <a:sym typeface="Century Gothic"/>
                      </a:endParaRPr>
                    </a:p>
                    <a:p>
                      <a:pPr marL="76200" lvl="0" indent="0" algn="l" rtl="0">
                        <a:lnSpc>
                          <a:spcPct val="145454"/>
                        </a:lnSpc>
                        <a:spcBef>
                          <a:spcPts val="0"/>
                        </a:spcBef>
                        <a:spcAft>
                          <a:spcPts val="0"/>
                        </a:spcAft>
                        <a:buNone/>
                      </a:pPr>
                      <a:r>
                        <a:rPr lang="en" sz="1200" dirty="0">
                          <a:latin typeface="Century Gothic"/>
                          <a:ea typeface="Century Gothic"/>
                          <a:cs typeface="Century Gothic"/>
                          <a:sym typeface="Century Gothic"/>
                        </a:rPr>
                        <a:t>d.      personification</a:t>
                      </a:r>
                      <a:endParaRPr sz="1200" dirty="0">
                        <a:latin typeface="Century Gothic"/>
                        <a:ea typeface="Century Gothic"/>
                        <a:cs typeface="Century Gothic"/>
                        <a:sym typeface="Century Gothic"/>
                      </a:endParaRPr>
                    </a:p>
                    <a:p>
                      <a:pPr marL="0" lvl="0" indent="0" algn="l" rtl="0">
                        <a:lnSpc>
                          <a:spcPct val="145454"/>
                        </a:lnSpc>
                        <a:spcBef>
                          <a:spcPts val="0"/>
                        </a:spcBef>
                        <a:spcAft>
                          <a:spcPts val="0"/>
                        </a:spcAft>
                        <a:buNone/>
                      </a:pPr>
                      <a:endParaRPr sz="600" b="1" dirty="0">
                        <a:latin typeface="Century Gothic"/>
                        <a:ea typeface="Century Gothic"/>
                        <a:cs typeface="Century Gothic"/>
                        <a:sym typeface="Century Gothic"/>
                      </a:endParaRPr>
                    </a:p>
                    <a:p>
                      <a:pPr marL="304800" lvl="0" indent="-228600" algn="l" rtl="0">
                        <a:lnSpc>
                          <a:spcPct val="145454"/>
                        </a:lnSpc>
                        <a:spcBef>
                          <a:spcPts val="0"/>
                        </a:spcBef>
                        <a:spcAft>
                          <a:spcPts val="0"/>
                        </a:spcAft>
                        <a:buFont typeface="+mj-lt"/>
                        <a:buAutoNum type="arabicPeriod" startAt="2"/>
                      </a:pPr>
                      <a:r>
                        <a:rPr lang="en" sz="1200" b="1" dirty="0">
                          <a:latin typeface="Century Gothic"/>
                          <a:ea typeface="Century Gothic"/>
                          <a:cs typeface="Century Gothic"/>
                          <a:sym typeface="Century Gothic"/>
                        </a:rPr>
                        <a:t>Douglass says that the “dark night of slavery closed in on me.” What device from the poet’s toolbox is he using? Why is darkness a powerful image here?</a:t>
                      </a:r>
                      <a:endParaRPr sz="1200" b="1" dirty="0">
                        <a:latin typeface="Century Gothic"/>
                        <a:ea typeface="Century Gothic"/>
                        <a:cs typeface="Century Gothic"/>
                        <a:sym typeface="Century Gothic"/>
                      </a:endParaRPr>
                    </a:p>
                    <a:p>
                      <a:pPr marL="76200" lvl="0" indent="0" algn="l" rtl="0">
                        <a:lnSpc>
                          <a:spcPct val="145454"/>
                        </a:lnSpc>
                        <a:spcBef>
                          <a:spcPts val="0"/>
                        </a:spcBef>
                        <a:spcAft>
                          <a:spcPts val="0"/>
                        </a:spcAft>
                        <a:buNone/>
                      </a:pPr>
                      <a:r>
                        <a:rPr lang="en" sz="1200" dirty="0">
                          <a:latin typeface="Century Gothic"/>
                          <a:ea typeface="Century Gothic"/>
                          <a:cs typeface="Century Gothic"/>
                          <a:sym typeface="Century Gothic"/>
                        </a:rPr>
                        <a:t>a.      simile</a:t>
                      </a:r>
                      <a:endParaRPr sz="1200" dirty="0">
                        <a:latin typeface="Century Gothic"/>
                        <a:ea typeface="Century Gothic"/>
                        <a:cs typeface="Century Gothic"/>
                        <a:sym typeface="Century Gothic"/>
                      </a:endParaRPr>
                    </a:p>
                    <a:p>
                      <a:pPr marL="76200" lvl="0" indent="0" algn="l" rtl="0">
                        <a:lnSpc>
                          <a:spcPct val="145454"/>
                        </a:lnSpc>
                        <a:spcBef>
                          <a:spcPts val="0"/>
                        </a:spcBef>
                        <a:spcAft>
                          <a:spcPts val="0"/>
                        </a:spcAft>
                        <a:buNone/>
                      </a:pPr>
                      <a:r>
                        <a:rPr lang="en" sz="1200" dirty="0">
                          <a:latin typeface="Century Gothic"/>
                          <a:ea typeface="Century Gothic"/>
                          <a:cs typeface="Century Gothic"/>
                          <a:sym typeface="Century Gothic"/>
                        </a:rPr>
                        <a:t>b.</a:t>
                      </a:r>
                      <a:r>
                        <a:rPr lang="en" sz="1200" b="1" baseline="0" dirty="0">
                          <a:latin typeface="Century Gothic"/>
                          <a:ea typeface="Century Gothic"/>
                          <a:cs typeface="Century Gothic"/>
                          <a:sym typeface="Century Gothic"/>
                        </a:rPr>
                        <a:t>      </a:t>
                      </a:r>
                      <a:r>
                        <a:rPr lang="en" sz="1200" dirty="0">
                          <a:latin typeface="Century Gothic"/>
                          <a:ea typeface="Century Gothic"/>
                          <a:cs typeface="Century Gothic"/>
                          <a:sym typeface="Century Gothic"/>
                        </a:rPr>
                        <a:t>metaphor</a:t>
                      </a:r>
                      <a:endParaRPr sz="1200" dirty="0">
                        <a:latin typeface="Century Gothic"/>
                        <a:ea typeface="Century Gothic"/>
                        <a:cs typeface="Century Gothic"/>
                        <a:sym typeface="Century Gothic"/>
                      </a:endParaRPr>
                    </a:p>
                    <a:p>
                      <a:pPr marL="76200" lvl="0" indent="0" algn="l" rtl="0">
                        <a:lnSpc>
                          <a:spcPct val="145454"/>
                        </a:lnSpc>
                        <a:spcBef>
                          <a:spcPts val="0"/>
                        </a:spcBef>
                        <a:spcAft>
                          <a:spcPts val="0"/>
                        </a:spcAft>
                        <a:buNone/>
                      </a:pPr>
                      <a:r>
                        <a:rPr lang="en" sz="1200" dirty="0">
                          <a:latin typeface="Century Gothic"/>
                          <a:ea typeface="Century Gothic"/>
                          <a:cs typeface="Century Gothic"/>
                          <a:sym typeface="Century Gothic"/>
                        </a:rPr>
                        <a:t>c.      personification</a:t>
                      </a:r>
                      <a:endParaRPr sz="1200" dirty="0">
                        <a:latin typeface="Century Gothic"/>
                        <a:ea typeface="Century Gothic"/>
                        <a:cs typeface="Century Gothic"/>
                        <a:sym typeface="Century Gothic"/>
                      </a:endParaRPr>
                    </a:p>
                    <a:p>
                      <a:pPr marL="76200" lvl="0" indent="0" algn="l" rtl="0">
                        <a:lnSpc>
                          <a:spcPct val="145454"/>
                        </a:lnSpc>
                        <a:spcBef>
                          <a:spcPts val="0"/>
                        </a:spcBef>
                        <a:spcAft>
                          <a:spcPts val="0"/>
                        </a:spcAft>
                        <a:buNone/>
                      </a:pPr>
                      <a:r>
                        <a:rPr lang="en" sz="1200" dirty="0">
                          <a:latin typeface="Century Gothic"/>
                          <a:ea typeface="Century Gothic"/>
                          <a:cs typeface="Century Gothic"/>
                          <a:sym typeface="Century Gothic"/>
                        </a:rPr>
                        <a:t>d.      apostrophe</a:t>
                      </a:r>
                      <a:endParaRPr sz="1200" b="1" dirty="0"/>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pic>
        <p:nvPicPr>
          <p:cNvPr id="6" name="Google Shape;219;p35"/>
          <p:cNvPicPr preferRelativeResize="0"/>
          <p:nvPr/>
        </p:nvPicPr>
        <p:blipFill>
          <a:blip r:embed="rId3">
            <a:alphaModFix/>
          </a:blip>
          <a:stretch>
            <a:fillRect/>
          </a:stretch>
        </p:blipFill>
        <p:spPr>
          <a:xfrm>
            <a:off x="8436430" y="4354287"/>
            <a:ext cx="609514" cy="577511"/>
          </a:xfrm>
          <a:prstGeom prst="rect">
            <a:avLst/>
          </a:prstGeom>
          <a:noFill/>
          <a:ln>
            <a:noFill/>
          </a:ln>
        </p:spPr>
      </p:pic>
      <p:pic>
        <p:nvPicPr>
          <p:cNvPr id="7" name="Google Shape;169;p29"/>
          <p:cNvPicPr preferRelativeResize="0"/>
          <p:nvPr/>
        </p:nvPicPr>
        <p:blipFill>
          <a:blip r:embed="rId4">
            <a:alphaModFix/>
          </a:blip>
          <a:stretch>
            <a:fillRect/>
          </a:stretch>
        </p:blipFill>
        <p:spPr>
          <a:xfrm>
            <a:off x="8054962" y="93764"/>
            <a:ext cx="982025" cy="1202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8"/>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answer Paragraphs 6,7,8 questions</a:t>
            </a:r>
            <a:endParaRPr sz="3000">
              <a:latin typeface="Century Gothic"/>
              <a:ea typeface="Century Gothic"/>
              <a:cs typeface="Century Gothic"/>
              <a:sym typeface="Century Gothic"/>
            </a:endParaRPr>
          </a:p>
        </p:txBody>
      </p:sp>
      <p:graphicFrame>
        <p:nvGraphicFramePr>
          <p:cNvPr id="242" name="Google Shape;242;p38"/>
          <p:cNvGraphicFramePr/>
          <p:nvPr>
            <p:extLst>
              <p:ext uri="{D42A27DB-BD31-4B8C-83A1-F6EECF244321}">
                <p14:modId xmlns:p14="http://schemas.microsoft.com/office/powerpoint/2010/main" val="1226298319"/>
              </p:ext>
            </p:extLst>
          </p:nvPr>
        </p:nvGraphicFramePr>
        <p:xfrm>
          <a:off x="152938" y="1281150"/>
          <a:ext cx="8838100" cy="3159746"/>
        </p:xfrm>
        <a:graphic>
          <a:graphicData uri="http://schemas.openxmlformats.org/drawingml/2006/table">
            <a:tbl>
              <a:tblPr>
                <a:noFill/>
                <a:tableStyleId>{9D60DBEA-DDE2-47D0-9F29-65108C0BF77D}</a:tableStyleId>
              </a:tblPr>
              <a:tblGrid>
                <a:gridCol w="1521825">
                  <a:extLst>
                    <a:ext uri="{9D8B030D-6E8A-4147-A177-3AD203B41FA5}">
                      <a16:colId xmlns:a16="http://schemas.microsoft.com/office/drawing/2014/main" val="20000"/>
                    </a:ext>
                  </a:extLst>
                </a:gridCol>
                <a:gridCol w="7316275">
                  <a:extLst>
                    <a:ext uri="{9D8B030D-6E8A-4147-A177-3AD203B41FA5}">
                      <a16:colId xmlns:a16="http://schemas.microsoft.com/office/drawing/2014/main" val="20001"/>
                    </a:ext>
                  </a:extLst>
                </a:gridCol>
              </a:tblGrid>
              <a:tr h="908050">
                <a:tc>
                  <a:txBody>
                    <a:bodyPr/>
                    <a:lstStyle/>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Paragraph  6</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45454"/>
                        </a:lnSpc>
                        <a:spcBef>
                          <a:spcPts val="0"/>
                        </a:spcBef>
                        <a:spcAft>
                          <a:spcPts val="0"/>
                        </a:spcAft>
                        <a:buClr>
                          <a:schemeClr val="dk1"/>
                        </a:buClr>
                        <a:buSzPts val="1100"/>
                        <a:buFont typeface="Arial"/>
                        <a:buNone/>
                      </a:pPr>
                      <a:r>
                        <a:rPr lang="en" sz="1200" b="1" dirty="0">
                          <a:solidFill>
                            <a:schemeClr val="dk1"/>
                          </a:solidFill>
                          <a:latin typeface="Century Gothic" panose="020B0502020202020204" pitchFamily="34" charset="0"/>
                        </a:rPr>
                        <a:t> “You have seen how a man was made a slave; you shall see how a slave was made a man.”</a:t>
                      </a:r>
                      <a:endParaRPr sz="1200" b="1" dirty="0">
                        <a:solidFill>
                          <a:schemeClr val="dk1"/>
                        </a:solidFill>
                        <a:latin typeface="Century Gothic" panose="020B0502020202020204" pitchFamily="34" charset="0"/>
                      </a:endParaRPr>
                    </a:p>
                    <a:p>
                      <a:pPr marL="0" lvl="0" indent="0" algn="l" rtl="0">
                        <a:lnSpc>
                          <a:spcPct val="145454"/>
                        </a:lnSpc>
                        <a:spcBef>
                          <a:spcPts val="0"/>
                        </a:spcBef>
                        <a:spcAft>
                          <a:spcPts val="0"/>
                        </a:spcAft>
                        <a:buClr>
                          <a:schemeClr val="dk1"/>
                        </a:buClr>
                        <a:buSzPts val="1100"/>
                        <a:buFont typeface="Arial"/>
                        <a:buNone/>
                      </a:pPr>
                      <a:endParaRPr sz="600" b="1" dirty="0">
                        <a:solidFill>
                          <a:schemeClr val="dk1"/>
                        </a:solidFill>
                        <a:latin typeface="Century Gothic" panose="020B0502020202020204" pitchFamily="34" charset="0"/>
                      </a:endParaRPr>
                    </a:p>
                    <a:p>
                      <a:pPr marL="228600" lvl="0" indent="-228600" algn="l" rtl="0">
                        <a:lnSpc>
                          <a:spcPct val="145454"/>
                        </a:lnSpc>
                        <a:spcBef>
                          <a:spcPts val="0"/>
                        </a:spcBef>
                        <a:spcAft>
                          <a:spcPts val="0"/>
                        </a:spcAft>
                        <a:buFont typeface="+mj-lt"/>
                        <a:buAutoNum type="arabicPeriod" startAt="5"/>
                      </a:pPr>
                      <a:r>
                        <a:rPr lang="en" sz="1200" b="1" dirty="0">
                          <a:solidFill>
                            <a:schemeClr val="dk1"/>
                          </a:solidFill>
                          <a:latin typeface="Century Gothic" panose="020B0502020202020204" pitchFamily="34" charset="0"/>
                        </a:rPr>
                        <a:t>How does this sentence preview the rest of the story? What does Douglass want his audience to pay attention to? </a:t>
                      </a:r>
                      <a:endParaRPr sz="1200" b="1" dirty="0">
                        <a:latin typeface="Century Gothic" panose="020B0502020202020204" pitchFamily="34" charset="0"/>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059300">
                <a:tc>
                  <a:txBody>
                    <a:bodyPr/>
                    <a:lstStyle/>
                    <a:p>
                      <a:pPr marL="7620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7</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228600" lvl="0" indent="-228600" algn="l" rtl="0">
                        <a:lnSpc>
                          <a:spcPct val="145454"/>
                        </a:lnSpc>
                        <a:spcBef>
                          <a:spcPts val="0"/>
                        </a:spcBef>
                        <a:spcAft>
                          <a:spcPts val="0"/>
                        </a:spcAft>
                        <a:buFont typeface="+mj-lt"/>
                        <a:buAutoNum type="arabicPeriod" startAt="6"/>
                      </a:pPr>
                      <a:r>
                        <a:rPr lang="en" sz="1200" b="1" dirty="0">
                          <a:solidFill>
                            <a:schemeClr val="dk1"/>
                          </a:solidFill>
                          <a:latin typeface="Century Gothic" panose="020B0502020202020204" pitchFamily="34" charset="0"/>
                        </a:rPr>
                        <a:t>In this paragraph, Douglass describes how terrible he was feeling. List three words or phrases</a:t>
                      </a:r>
                      <a:r>
                        <a:rPr lang="en" sz="1200" b="1" baseline="0" dirty="0">
                          <a:solidFill>
                            <a:schemeClr val="dk1"/>
                          </a:solidFill>
                          <a:latin typeface="Century Gothic" panose="020B0502020202020204" pitchFamily="34" charset="0"/>
                        </a:rPr>
                        <a:t> </a:t>
                      </a:r>
                      <a:r>
                        <a:rPr lang="en" sz="1200" b="1" dirty="0">
                          <a:solidFill>
                            <a:schemeClr val="dk1"/>
                          </a:solidFill>
                          <a:latin typeface="Century Gothic" panose="020B0502020202020204" pitchFamily="34" charset="0"/>
                        </a:rPr>
                        <a:t>that help create the mood in this paragraph.</a:t>
                      </a:r>
                      <a:endParaRPr sz="1200" b="1" dirty="0">
                        <a:solidFill>
                          <a:schemeClr val="dk1"/>
                        </a:solidFill>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059300">
                <a:tc>
                  <a:txBody>
                    <a:bodyPr/>
                    <a:lstStyle/>
                    <a:p>
                      <a:pPr marL="7620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8</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228600" lvl="0" indent="-228600" algn="l" rtl="0">
                        <a:lnSpc>
                          <a:spcPct val="145454"/>
                        </a:lnSpc>
                        <a:spcBef>
                          <a:spcPts val="0"/>
                        </a:spcBef>
                        <a:spcAft>
                          <a:spcPts val="0"/>
                        </a:spcAft>
                        <a:buClr>
                          <a:schemeClr val="dk1"/>
                        </a:buClr>
                        <a:buSzPts val="1100"/>
                        <a:buFont typeface="+mj-lt"/>
                        <a:buAutoNum type="arabicPeriod" startAt="7"/>
                      </a:pPr>
                      <a:r>
                        <a:rPr lang="en" sz="1200" b="1" dirty="0">
                          <a:solidFill>
                            <a:schemeClr val="dk1"/>
                          </a:solidFill>
                          <a:latin typeface="Century Gothic" panose="020B0502020202020204" pitchFamily="34" charset="0"/>
                        </a:rPr>
                        <a:t>Why does Douglass describe the kick Covey gave him as “savage” and not “hard?</a:t>
                      </a:r>
                      <a:r>
                        <a:rPr lang="en-US" sz="1200" b="1" dirty="0">
                          <a:solidFill>
                            <a:schemeClr val="dk1"/>
                          </a:solidFill>
                          <a:latin typeface="Century Gothic" panose="020B0502020202020204" pitchFamily="34" charset="0"/>
                        </a:rPr>
                        <a:t>”</a:t>
                      </a:r>
                      <a:r>
                        <a:rPr lang="en" sz="1200" b="1" dirty="0">
                          <a:solidFill>
                            <a:schemeClr val="dk1"/>
                          </a:solidFill>
                          <a:latin typeface="Century Gothic" panose="020B0502020202020204" pitchFamily="34" charset="0"/>
                        </a:rPr>
                        <a:t> How does that contribute to the description of the events?</a:t>
                      </a:r>
                      <a:endParaRPr sz="1200" b="1" dirty="0">
                        <a:solidFill>
                          <a:schemeClr val="dk1"/>
                        </a:solidFill>
                        <a:latin typeface="Century Gothic" panose="020B0502020202020204" pitchFamily="34" charset="0"/>
                      </a:endParaRPr>
                    </a:p>
                    <a:p>
                      <a:pPr marL="165100" lvl="0" indent="-165100" algn="l" rtl="0">
                        <a:lnSpc>
                          <a:spcPct val="145454"/>
                        </a:lnSpc>
                        <a:spcBef>
                          <a:spcPts val="0"/>
                        </a:spcBef>
                        <a:spcAft>
                          <a:spcPts val="0"/>
                        </a:spcAft>
                        <a:buNone/>
                      </a:pPr>
                      <a:endParaRPr sz="1100" b="1" dirty="0">
                        <a:solidFill>
                          <a:schemeClr val="dk1"/>
                        </a:solidFill>
                        <a:latin typeface="Century Gothic" panose="020B0502020202020204" pitchFamily="34" charset="0"/>
                        <a:ea typeface="Times New Roman"/>
                        <a:cs typeface="Times New Roman"/>
                        <a:sym typeface="Times New Roman"/>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6" name="Google Shape;219;p35"/>
          <p:cNvPicPr preferRelativeResize="0"/>
          <p:nvPr/>
        </p:nvPicPr>
        <p:blipFill>
          <a:blip r:embed="rId3">
            <a:alphaModFix/>
          </a:blip>
          <a:stretch>
            <a:fillRect/>
          </a:stretch>
        </p:blipFill>
        <p:spPr>
          <a:xfrm>
            <a:off x="8436430" y="4354287"/>
            <a:ext cx="609514" cy="577511"/>
          </a:xfrm>
          <a:prstGeom prst="rect">
            <a:avLst/>
          </a:prstGeom>
          <a:noFill/>
          <a:ln>
            <a:noFill/>
          </a:ln>
        </p:spPr>
      </p:pic>
      <p:pic>
        <p:nvPicPr>
          <p:cNvPr id="7" name="Google Shape;169;p29"/>
          <p:cNvPicPr preferRelativeResize="0"/>
          <p:nvPr/>
        </p:nvPicPr>
        <p:blipFill>
          <a:blip r:embed="rId4">
            <a:alphaModFix/>
          </a:blip>
          <a:stretch>
            <a:fillRect/>
          </a:stretch>
        </p:blipFill>
        <p:spPr>
          <a:xfrm>
            <a:off x="8054962" y="93764"/>
            <a:ext cx="982025" cy="1202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9"/>
          <p:cNvSpPr txBox="1">
            <a:spLocks noGrp="1"/>
          </p:cNvSpPr>
          <p:nvPr>
            <p:ph type="title"/>
          </p:nvPr>
        </p:nvSpPr>
        <p:spPr>
          <a:xfrm>
            <a:off x="0" y="337000"/>
            <a:ext cx="8235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answer Paragraphs 11,12,13 questions</a:t>
            </a:r>
            <a:endParaRPr sz="3000">
              <a:latin typeface="Century Gothic"/>
              <a:ea typeface="Century Gothic"/>
              <a:cs typeface="Century Gothic"/>
              <a:sym typeface="Century Gothic"/>
            </a:endParaRPr>
          </a:p>
        </p:txBody>
      </p:sp>
      <p:graphicFrame>
        <p:nvGraphicFramePr>
          <p:cNvPr id="250" name="Google Shape;250;p39"/>
          <p:cNvGraphicFramePr/>
          <p:nvPr>
            <p:extLst>
              <p:ext uri="{D42A27DB-BD31-4B8C-83A1-F6EECF244321}">
                <p14:modId xmlns:p14="http://schemas.microsoft.com/office/powerpoint/2010/main" val="4098084834"/>
              </p:ext>
            </p:extLst>
          </p:nvPr>
        </p:nvGraphicFramePr>
        <p:xfrm>
          <a:off x="152938" y="1411300"/>
          <a:ext cx="8838100" cy="2761194"/>
        </p:xfrm>
        <a:graphic>
          <a:graphicData uri="http://schemas.openxmlformats.org/drawingml/2006/table">
            <a:tbl>
              <a:tblPr>
                <a:noFill/>
                <a:tableStyleId>{9D60DBEA-DDE2-47D0-9F29-65108C0BF77D}</a:tableStyleId>
              </a:tblPr>
              <a:tblGrid>
                <a:gridCol w="1521825">
                  <a:extLst>
                    <a:ext uri="{9D8B030D-6E8A-4147-A177-3AD203B41FA5}">
                      <a16:colId xmlns:a16="http://schemas.microsoft.com/office/drawing/2014/main" val="20000"/>
                    </a:ext>
                  </a:extLst>
                </a:gridCol>
                <a:gridCol w="7316275">
                  <a:extLst>
                    <a:ext uri="{9D8B030D-6E8A-4147-A177-3AD203B41FA5}">
                      <a16:colId xmlns:a16="http://schemas.microsoft.com/office/drawing/2014/main" val="20001"/>
                    </a:ext>
                  </a:extLst>
                </a:gridCol>
              </a:tblGrid>
              <a:tr h="951875">
                <a:tc>
                  <a:txBody>
                    <a:bodyPr/>
                    <a:lstStyle/>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Paragraph  11</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228600" lvl="0" indent="-228600" algn="l" rtl="0">
                        <a:lnSpc>
                          <a:spcPct val="145454"/>
                        </a:lnSpc>
                        <a:spcBef>
                          <a:spcPts val="0"/>
                        </a:spcBef>
                        <a:spcAft>
                          <a:spcPts val="0"/>
                        </a:spcAft>
                        <a:buClr>
                          <a:schemeClr val="dk1"/>
                        </a:buClr>
                        <a:buSzPct val="100000"/>
                        <a:buFont typeface="+mj-lt"/>
                        <a:buAutoNum type="arabicPeriod" startAt="8"/>
                      </a:pPr>
                      <a:r>
                        <a:rPr lang="en" sz="1200" b="1" dirty="0">
                          <a:solidFill>
                            <a:schemeClr val="dk1"/>
                          </a:solidFill>
                          <a:latin typeface="Century Gothic" panose="020B0502020202020204" pitchFamily="34" charset="0"/>
                        </a:rPr>
                        <a:t>Why does Douglass end the paragraph with the sentence: “On this morning, the virtue of the</a:t>
                      </a:r>
                      <a:r>
                        <a:rPr lang="en" sz="1200" b="1" baseline="0" dirty="0">
                          <a:solidFill>
                            <a:schemeClr val="dk1"/>
                          </a:solidFill>
                          <a:latin typeface="Century Gothic" panose="020B0502020202020204" pitchFamily="34" charset="0"/>
                        </a:rPr>
                        <a:t> </a:t>
                      </a:r>
                      <a:r>
                        <a:rPr lang="en" sz="1200" b="1" dirty="0">
                          <a:solidFill>
                            <a:schemeClr val="dk1"/>
                          </a:solidFill>
                          <a:latin typeface="Century Gothic" panose="020B0502020202020204" pitchFamily="34" charset="0"/>
                        </a:rPr>
                        <a:t>ROOT was fully tested?”</a:t>
                      </a:r>
                      <a:endParaRPr sz="1200" b="1" dirty="0">
                        <a:solidFill>
                          <a:schemeClr val="dk1"/>
                        </a:solidFill>
                        <a:latin typeface="Century Gothic" panose="020B0502020202020204" pitchFamily="34" charset="0"/>
                      </a:endParaRPr>
                    </a:p>
                    <a:p>
                      <a:pPr marL="76200" lvl="0" indent="0" algn="l" rtl="0">
                        <a:lnSpc>
                          <a:spcPct val="145454"/>
                        </a:lnSpc>
                        <a:spcBef>
                          <a:spcPts val="0"/>
                        </a:spcBef>
                        <a:spcAft>
                          <a:spcPts val="0"/>
                        </a:spcAft>
                        <a:buNone/>
                      </a:pPr>
                      <a:endParaRPr sz="1200" b="1"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878175">
                <a:tc>
                  <a:txBody>
                    <a:bodyPr/>
                    <a:lstStyle/>
                    <a:p>
                      <a:pPr marL="7620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12</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228600" lvl="0" indent="-228600" algn="l" rtl="0">
                        <a:lnSpc>
                          <a:spcPct val="145454"/>
                        </a:lnSpc>
                        <a:spcBef>
                          <a:spcPts val="0"/>
                        </a:spcBef>
                        <a:spcAft>
                          <a:spcPts val="0"/>
                        </a:spcAft>
                        <a:buFont typeface="+mj-lt"/>
                        <a:buAutoNum type="arabicPeriod" startAt="9"/>
                      </a:pPr>
                      <a:r>
                        <a:rPr lang="en" sz="1200" b="1" dirty="0">
                          <a:solidFill>
                            <a:schemeClr val="dk1"/>
                          </a:solidFill>
                          <a:latin typeface="Century Gothic" panose="020B0502020202020204" pitchFamily="34" charset="0"/>
                        </a:rPr>
                        <a:t>What details does Douglass provide that portray Covey as a bully and not a fair fighter?</a:t>
                      </a:r>
                      <a:endParaRPr sz="1200" b="1" dirty="0">
                        <a:solidFill>
                          <a:schemeClr val="dk1"/>
                        </a:solidFill>
                        <a:latin typeface="Century Gothic" panose="020B0502020202020204" pitchFamily="34" charset="0"/>
                      </a:endParaRPr>
                    </a:p>
                    <a:p>
                      <a:pPr marL="165100" lvl="0" indent="-165100" algn="l" rtl="0">
                        <a:lnSpc>
                          <a:spcPct val="145454"/>
                        </a:lnSpc>
                        <a:spcBef>
                          <a:spcPts val="0"/>
                        </a:spcBef>
                        <a:spcAft>
                          <a:spcPts val="0"/>
                        </a:spcAft>
                        <a:buNone/>
                      </a:pPr>
                      <a:endParaRPr sz="1100" b="1" dirty="0">
                        <a:solidFill>
                          <a:schemeClr val="dk1"/>
                        </a:solidFill>
                        <a:latin typeface="Century Gothic" panose="020B0502020202020204" pitchFamily="34" charset="0"/>
                        <a:ea typeface="Times New Roman"/>
                        <a:cs typeface="Times New Roman"/>
                        <a:sym typeface="Times New Roman"/>
                      </a:endParaRPr>
                    </a:p>
                    <a:p>
                      <a:pPr marL="0" lvl="0" indent="0" algn="l" rtl="0">
                        <a:lnSpc>
                          <a:spcPct val="145454"/>
                        </a:lnSpc>
                        <a:spcBef>
                          <a:spcPts val="0"/>
                        </a:spcBef>
                        <a:spcAft>
                          <a:spcPts val="0"/>
                        </a:spcAft>
                        <a:buNone/>
                      </a:pPr>
                      <a:endParaRPr sz="1100" b="1" dirty="0">
                        <a:solidFill>
                          <a:schemeClr val="dk1"/>
                        </a:solidFill>
                        <a:latin typeface="Century Gothic" panose="020B0502020202020204" pitchFamily="34" charset="0"/>
                        <a:ea typeface="Times New Roman"/>
                        <a:cs typeface="Times New Roman"/>
                        <a:sym typeface="Times New Roman"/>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915025">
                <a:tc>
                  <a:txBody>
                    <a:bodyPr/>
                    <a:lstStyle/>
                    <a:p>
                      <a:pPr marL="7620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13 </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228600" lvl="0" indent="-228600" algn="l" rtl="0">
                        <a:lnSpc>
                          <a:spcPct val="145454"/>
                        </a:lnSpc>
                        <a:spcBef>
                          <a:spcPts val="0"/>
                        </a:spcBef>
                        <a:spcAft>
                          <a:spcPts val="0"/>
                        </a:spcAft>
                        <a:buFont typeface="+mj-lt"/>
                        <a:buAutoNum type="arabicPeriod" startAt="10"/>
                      </a:pPr>
                      <a:r>
                        <a:rPr lang="en" sz="1200" b="1" dirty="0">
                          <a:solidFill>
                            <a:schemeClr val="dk1"/>
                          </a:solidFill>
                          <a:latin typeface="Century Gothic" panose="020B0502020202020204" pitchFamily="34" charset="0"/>
                        </a:rPr>
                        <a:t>Why does Douglass describe Covey as “puffing and blowing at a great rate?</a:t>
                      </a:r>
                      <a:r>
                        <a:rPr lang="en-US" sz="1200" b="1" dirty="0">
                          <a:solidFill>
                            <a:schemeClr val="dk1"/>
                          </a:solidFill>
                          <a:latin typeface="Century Gothic" panose="020B0502020202020204" pitchFamily="34" charset="0"/>
                        </a:rPr>
                        <a:t>”</a:t>
                      </a:r>
                      <a:endParaRPr sz="1200" b="1" dirty="0">
                        <a:solidFill>
                          <a:schemeClr val="dk1"/>
                        </a:solidFill>
                        <a:latin typeface="Century Gothic" panose="020B0502020202020204" pitchFamily="34" charset="0"/>
                      </a:endParaRPr>
                    </a:p>
                    <a:p>
                      <a:pPr marL="0" lvl="0" indent="0" algn="l" rtl="0">
                        <a:lnSpc>
                          <a:spcPct val="145454"/>
                        </a:lnSpc>
                        <a:spcBef>
                          <a:spcPts val="0"/>
                        </a:spcBef>
                        <a:spcAft>
                          <a:spcPts val="0"/>
                        </a:spcAft>
                        <a:buNone/>
                      </a:pPr>
                      <a:endParaRPr sz="1200" b="1" dirty="0">
                        <a:solidFill>
                          <a:schemeClr val="dk1"/>
                        </a:solidFill>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6" name="Google Shape;219;p35"/>
          <p:cNvPicPr preferRelativeResize="0"/>
          <p:nvPr/>
        </p:nvPicPr>
        <p:blipFill>
          <a:blip r:embed="rId3">
            <a:alphaModFix/>
          </a:blip>
          <a:stretch>
            <a:fillRect/>
          </a:stretch>
        </p:blipFill>
        <p:spPr>
          <a:xfrm>
            <a:off x="8436430" y="4354287"/>
            <a:ext cx="609514" cy="577511"/>
          </a:xfrm>
          <a:prstGeom prst="rect">
            <a:avLst/>
          </a:prstGeom>
          <a:noFill/>
          <a:ln>
            <a:noFill/>
          </a:ln>
        </p:spPr>
      </p:pic>
      <p:pic>
        <p:nvPicPr>
          <p:cNvPr id="7" name="Google Shape;169;p29"/>
          <p:cNvPicPr preferRelativeResize="0"/>
          <p:nvPr/>
        </p:nvPicPr>
        <p:blipFill>
          <a:blip r:embed="rId4">
            <a:alphaModFix/>
          </a:blip>
          <a:stretch>
            <a:fillRect/>
          </a:stretch>
        </p:blipFill>
        <p:spPr>
          <a:xfrm>
            <a:off x="8054962" y="93764"/>
            <a:ext cx="982025" cy="1202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0"/>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answer Paragraphs 14, 15 questions</a:t>
            </a:r>
            <a:endParaRPr sz="3000" dirty="0">
              <a:latin typeface="Century Gothic"/>
              <a:ea typeface="Century Gothic"/>
              <a:cs typeface="Century Gothic"/>
              <a:sym typeface="Century Gothic"/>
            </a:endParaRPr>
          </a:p>
        </p:txBody>
      </p:sp>
      <p:graphicFrame>
        <p:nvGraphicFramePr>
          <p:cNvPr id="258" name="Google Shape;258;p40"/>
          <p:cNvGraphicFramePr/>
          <p:nvPr>
            <p:extLst>
              <p:ext uri="{D42A27DB-BD31-4B8C-83A1-F6EECF244321}">
                <p14:modId xmlns:p14="http://schemas.microsoft.com/office/powerpoint/2010/main" val="493160713"/>
              </p:ext>
            </p:extLst>
          </p:nvPr>
        </p:nvGraphicFramePr>
        <p:xfrm>
          <a:off x="152938" y="1258150"/>
          <a:ext cx="8838100" cy="2387473"/>
        </p:xfrm>
        <a:graphic>
          <a:graphicData uri="http://schemas.openxmlformats.org/drawingml/2006/table">
            <a:tbl>
              <a:tblPr>
                <a:noFill/>
                <a:tableStyleId>{9D60DBEA-DDE2-47D0-9F29-65108C0BF77D}</a:tableStyleId>
              </a:tblPr>
              <a:tblGrid>
                <a:gridCol w="1521825">
                  <a:extLst>
                    <a:ext uri="{9D8B030D-6E8A-4147-A177-3AD203B41FA5}">
                      <a16:colId xmlns:a16="http://schemas.microsoft.com/office/drawing/2014/main" val="20000"/>
                    </a:ext>
                  </a:extLst>
                </a:gridCol>
                <a:gridCol w="7316275">
                  <a:extLst>
                    <a:ext uri="{9D8B030D-6E8A-4147-A177-3AD203B41FA5}">
                      <a16:colId xmlns:a16="http://schemas.microsoft.com/office/drawing/2014/main" val="20001"/>
                    </a:ext>
                  </a:extLst>
                </a:gridCol>
              </a:tblGrid>
              <a:tr h="886725">
                <a:tc>
                  <a:txBody>
                    <a:bodyPr/>
                    <a:lstStyle/>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Paragraph 14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228600" lvl="0" indent="-228600" algn="l" rtl="0">
                        <a:lnSpc>
                          <a:spcPct val="145454"/>
                        </a:lnSpc>
                        <a:spcBef>
                          <a:spcPts val="0"/>
                        </a:spcBef>
                        <a:spcAft>
                          <a:spcPts val="0"/>
                        </a:spcAft>
                        <a:buClr>
                          <a:schemeClr val="dk1"/>
                        </a:buClr>
                        <a:buSzPct val="100000"/>
                        <a:buFont typeface="+mj-lt"/>
                        <a:buAutoNum type="arabicPeriod" startAt="11"/>
                      </a:pPr>
                      <a:r>
                        <a:rPr lang="en" sz="1200" b="1" dirty="0">
                          <a:solidFill>
                            <a:schemeClr val="dk1"/>
                          </a:solidFill>
                          <a:latin typeface="Century Gothic" panose="020B0502020202020204" pitchFamily="34" charset="0"/>
                        </a:rPr>
                        <a:t>Why does Douglass refer to the fight as a “resurrection?</a:t>
                      </a:r>
                      <a:r>
                        <a:rPr lang="en-US" sz="1200" b="1" dirty="0">
                          <a:solidFill>
                            <a:schemeClr val="dk1"/>
                          </a:solidFill>
                          <a:latin typeface="Century Gothic" panose="020B0502020202020204" pitchFamily="34" charset="0"/>
                        </a:rPr>
                        <a:t>”</a:t>
                      </a:r>
                      <a:r>
                        <a:rPr lang="en" sz="1200" b="1" dirty="0">
                          <a:solidFill>
                            <a:schemeClr val="dk1"/>
                          </a:solidFill>
                          <a:latin typeface="Century Gothic" panose="020B0502020202020204" pitchFamily="34" charset="0"/>
                        </a:rPr>
                        <a:t> To what is he alluding? Why would this appeal to his audience?</a:t>
                      </a:r>
                      <a:endParaRPr sz="1200" b="1" dirty="0">
                        <a:solidFill>
                          <a:schemeClr val="dk1"/>
                        </a:solidFill>
                        <a:latin typeface="Century Gothic" panose="020B0502020202020204" pitchFamily="34" charset="0"/>
                      </a:endParaRPr>
                    </a:p>
                    <a:p>
                      <a:pPr marL="76200" lvl="0" indent="0" algn="l" rtl="0">
                        <a:lnSpc>
                          <a:spcPct val="145454"/>
                        </a:lnSpc>
                        <a:spcBef>
                          <a:spcPts val="0"/>
                        </a:spcBef>
                        <a:spcAft>
                          <a:spcPts val="0"/>
                        </a:spcAft>
                        <a:buNone/>
                      </a:pPr>
                      <a:endParaRPr sz="1200" b="1"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886725">
                <a:tc>
                  <a:txBody>
                    <a:bodyPr/>
                    <a:lstStyle/>
                    <a:p>
                      <a:pPr marL="7620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14</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45454"/>
                        </a:lnSpc>
                        <a:spcBef>
                          <a:spcPts val="0"/>
                        </a:spcBef>
                        <a:spcAft>
                          <a:spcPts val="0"/>
                        </a:spcAft>
                        <a:buClr>
                          <a:schemeClr val="dk1"/>
                        </a:buClr>
                        <a:buSzPts val="1100"/>
                        <a:buFont typeface="Arial"/>
                        <a:buNone/>
                      </a:pPr>
                      <a:r>
                        <a:rPr lang="en" sz="1200" b="1" dirty="0">
                          <a:solidFill>
                            <a:schemeClr val="dk1"/>
                          </a:solidFill>
                          <a:latin typeface="Century Gothic" panose="020B0502020202020204" pitchFamily="34" charset="0"/>
                        </a:rPr>
                        <a:t>“I now resolved that, however long I might remain a slave in form, the day had passed forever when I could be a slave in fact.”</a:t>
                      </a:r>
                      <a:endParaRPr sz="1200" b="1" dirty="0">
                        <a:solidFill>
                          <a:schemeClr val="dk1"/>
                        </a:solidFill>
                        <a:latin typeface="Century Gothic" panose="020B0502020202020204" pitchFamily="34" charset="0"/>
                      </a:endParaRPr>
                    </a:p>
                    <a:p>
                      <a:pPr marL="0" lvl="0" indent="0" algn="l" rtl="0">
                        <a:lnSpc>
                          <a:spcPct val="145454"/>
                        </a:lnSpc>
                        <a:spcBef>
                          <a:spcPts val="0"/>
                        </a:spcBef>
                        <a:spcAft>
                          <a:spcPts val="0"/>
                        </a:spcAft>
                        <a:buClr>
                          <a:schemeClr val="dk1"/>
                        </a:buClr>
                        <a:buSzPts val="1100"/>
                        <a:buFont typeface="Arial"/>
                        <a:buNone/>
                      </a:pPr>
                      <a:r>
                        <a:rPr lang="en" sz="1200" b="1" dirty="0">
                          <a:solidFill>
                            <a:schemeClr val="dk1"/>
                          </a:solidFill>
                          <a:latin typeface="Century Gothic" panose="020B0502020202020204" pitchFamily="34" charset="0"/>
                        </a:rPr>
                        <a:t> </a:t>
                      </a:r>
                      <a:endParaRPr sz="1200" b="1" dirty="0">
                        <a:solidFill>
                          <a:schemeClr val="dk1"/>
                        </a:solidFill>
                        <a:latin typeface="Century Gothic" panose="020B0502020202020204" pitchFamily="34" charset="0"/>
                      </a:endParaRPr>
                    </a:p>
                    <a:p>
                      <a:pPr marL="228600" lvl="0" indent="-228600" algn="l" rtl="0">
                        <a:lnSpc>
                          <a:spcPct val="145454"/>
                        </a:lnSpc>
                        <a:spcBef>
                          <a:spcPts val="0"/>
                        </a:spcBef>
                        <a:spcAft>
                          <a:spcPts val="0"/>
                        </a:spcAft>
                        <a:buClr>
                          <a:schemeClr val="dk1"/>
                        </a:buClr>
                        <a:buSzPct val="100000"/>
                        <a:buFont typeface="+mj-lt"/>
                        <a:buAutoNum type="arabicPeriod" startAt="12"/>
                      </a:pPr>
                      <a:r>
                        <a:rPr lang="en" sz="1200" b="1" dirty="0">
                          <a:solidFill>
                            <a:schemeClr val="dk1"/>
                          </a:solidFill>
                          <a:latin typeface="Century Gothic" panose="020B0502020202020204" pitchFamily="34" charset="0"/>
                        </a:rPr>
                        <a:t>What does that mean? How does the rest of the paragraph support it?</a:t>
                      </a:r>
                      <a:endParaRPr sz="1200" b="1" dirty="0">
                        <a:solidFill>
                          <a:schemeClr val="dk1"/>
                        </a:solidFill>
                        <a:latin typeface="Century Gothic" panose="020B0502020202020204" pitchFamily="34" charset="0"/>
                      </a:endParaRPr>
                    </a:p>
                    <a:p>
                      <a:pPr marL="165100" lvl="0" indent="-165100" algn="l" rtl="0">
                        <a:lnSpc>
                          <a:spcPct val="145454"/>
                        </a:lnSpc>
                        <a:spcBef>
                          <a:spcPts val="0"/>
                        </a:spcBef>
                        <a:spcAft>
                          <a:spcPts val="0"/>
                        </a:spcAft>
                        <a:buNone/>
                      </a:pPr>
                      <a:endParaRPr sz="1100" b="1" dirty="0">
                        <a:solidFill>
                          <a:schemeClr val="dk1"/>
                        </a:solidFill>
                        <a:latin typeface="Century Gothic" panose="020B0502020202020204" pitchFamily="34" charset="0"/>
                        <a:ea typeface="Times New Roman"/>
                        <a:cs typeface="Times New Roman"/>
                        <a:sym typeface="Times New Roman"/>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219;p35"/>
          <p:cNvPicPr preferRelativeResize="0"/>
          <p:nvPr/>
        </p:nvPicPr>
        <p:blipFill>
          <a:blip r:embed="rId3">
            <a:alphaModFix/>
          </a:blip>
          <a:stretch>
            <a:fillRect/>
          </a:stretch>
        </p:blipFill>
        <p:spPr>
          <a:xfrm>
            <a:off x="8436430" y="4354287"/>
            <a:ext cx="609514" cy="577511"/>
          </a:xfrm>
          <a:prstGeom prst="rect">
            <a:avLst/>
          </a:prstGeom>
          <a:noFill/>
          <a:ln>
            <a:noFill/>
          </a:ln>
        </p:spPr>
      </p:pic>
      <p:pic>
        <p:nvPicPr>
          <p:cNvPr id="7" name="Google Shape;169;p29"/>
          <p:cNvPicPr preferRelativeResize="0"/>
          <p:nvPr/>
        </p:nvPicPr>
        <p:blipFill>
          <a:blip r:embed="rId4">
            <a:alphaModFix/>
          </a:blip>
          <a:stretch>
            <a:fillRect/>
          </a:stretch>
        </p:blipFill>
        <p:spPr>
          <a:xfrm>
            <a:off x="8054962" y="93764"/>
            <a:ext cx="982025" cy="12029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1"/>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answer whole excerpt questions</a:t>
            </a:r>
            <a:endParaRPr sz="3000">
              <a:latin typeface="Century Gothic"/>
              <a:ea typeface="Century Gothic"/>
              <a:cs typeface="Century Gothic"/>
              <a:sym typeface="Century Gothic"/>
            </a:endParaRPr>
          </a:p>
        </p:txBody>
      </p:sp>
      <p:graphicFrame>
        <p:nvGraphicFramePr>
          <p:cNvPr id="266" name="Google Shape;266;p41"/>
          <p:cNvGraphicFramePr/>
          <p:nvPr>
            <p:extLst>
              <p:ext uri="{D42A27DB-BD31-4B8C-83A1-F6EECF244321}">
                <p14:modId xmlns:p14="http://schemas.microsoft.com/office/powerpoint/2010/main" val="3596068580"/>
              </p:ext>
            </p:extLst>
          </p:nvPr>
        </p:nvGraphicFramePr>
        <p:xfrm>
          <a:off x="152938" y="1258150"/>
          <a:ext cx="8838100" cy="2434781"/>
        </p:xfrm>
        <a:graphic>
          <a:graphicData uri="http://schemas.openxmlformats.org/drawingml/2006/table">
            <a:tbl>
              <a:tblPr>
                <a:noFill/>
                <a:tableStyleId>{9D60DBEA-DDE2-47D0-9F29-65108C0BF77D}</a:tableStyleId>
              </a:tblPr>
              <a:tblGrid>
                <a:gridCol w="1521825">
                  <a:extLst>
                    <a:ext uri="{9D8B030D-6E8A-4147-A177-3AD203B41FA5}">
                      <a16:colId xmlns:a16="http://schemas.microsoft.com/office/drawing/2014/main" val="20000"/>
                    </a:ext>
                  </a:extLst>
                </a:gridCol>
                <a:gridCol w="7316275">
                  <a:extLst>
                    <a:ext uri="{9D8B030D-6E8A-4147-A177-3AD203B41FA5}">
                      <a16:colId xmlns:a16="http://schemas.microsoft.com/office/drawing/2014/main" val="20001"/>
                    </a:ext>
                  </a:extLst>
                </a:gridCol>
              </a:tblGrid>
              <a:tr h="1785300">
                <a:tc>
                  <a:txBody>
                    <a:bodyPr/>
                    <a:lstStyle/>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Whole Excerpt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45454"/>
                        </a:lnSpc>
                        <a:spcBef>
                          <a:spcPts val="0"/>
                        </a:spcBef>
                        <a:spcAft>
                          <a:spcPts val="0"/>
                        </a:spcAft>
                        <a:buNone/>
                      </a:pPr>
                      <a:r>
                        <a:rPr lang="en" sz="1100" b="1" dirty="0">
                          <a:solidFill>
                            <a:schemeClr val="dk1"/>
                          </a:solidFill>
                          <a:latin typeface="Century Gothic" panose="020B0502020202020204" pitchFamily="34" charset="0"/>
                          <a:ea typeface="Georgia"/>
                          <a:cs typeface="Georgia"/>
                          <a:sym typeface="Georgia"/>
                        </a:rPr>
                        <a:t>Purpose: How does this excerpt support the two positions Douglass held about slavery that are listed below?</a:t>
                      </a:r>
                      <a:endParaRPr sz="1100" b="1" dirty="0">
                        <a:solidFill>
                          <a:schemeClr val="dk1"/>
                        </a:solidFill>
                        <a:latin typeface="Century Gothic" panose="020B0502020202020204" pitchFamily="34" charset="0"/>
                        <a:ea typeface="Georgia"/>
                        <a:cs typeface="Georgia"/>
                        <a:sym typeface="Georgia"/>
                      </a:endParaRPr>
                    </a:p>
                    <a:p>
                      <a:pPr marL="0" lvl="0" indent="0" algn="l" rtl="0">
                        <a:lnSpc>
                          <a:spcPct val="145454"/>
                        </a:lnSpc>
                        <a:spcBef>
                          <a:spcPts val="0"/>
                        </a:spcBef>
                        <a:spcAft>
                          <a:spcPts val="0"/>
                        </a:spcAft>
                        <a:buNone/>
                      </a:pPr>
                      <a:r>
                        <a:rPr lang="en" sz="1100" b="1" dirty="0">
                          <a:solidFill>
                            <a:schemeClr val="dk1"/>
                          </a:solidFill>
                          <a:latin typeface="Century Gothic" panose="020B0502020202020204" pitchFamily="34" charset="0"/>
                          <a:ea typeface="Georgia"/>
                          <a:cs typeface="Georgia"/>
                          <a:sym typeface="Georgia"/>
                        </a:rPr>
                        <a:t> </a:t>
                      </a:r>
                      <a:endParaRPr sz="1100" b="1" dirty="0">
                        <a:solidFill>
                          <a:schemeClr val="dk1"/>
                        </a:solidFill>
                        <a:latin typeface="Century Gothic" panose="020B0502020202020204" pitchFamily="34" charset="0"/>
                        <a:ea typeface="Georgia"/>
                        <a:cs typeface="Georgia"/>
                        <a:sym typeface="Georgia"/>
                      </a:endParaRPr>
                    </a:p>
                    <a:p>
                      <a:pPr marL="228600" lvl="0" indent="-228600" algn="l" rtl="0">
                        <a:lnSpc>
                          <a:spcPct val="145454"/>
                        </a:lnSpc>
                        <a:spcBef>
                          <a:spcPts val="0"/>
                        </a:spcBef>
                        <a:spcAft>
                          <a:spcPts val="0"/>
                        </a:spcAft>
                        <a:buFont typeface="+mj-lt"/>
                        <a:buAutoNum type="arabicPeriod"/>
                      </a:pPr>
                      <a:r>
                        <a:rPr lang="en" sz="1200" dirty="0">
                          <a:solidFill>
                            <a:schemeClr val="dk1"/>
                          </a:solidFill>
                          <a:latin typeface="Century Gothic" panose="020B0502020202020204" pitchFamily="34" charset="0"/>
                        </a:rPr>
                        <a:t>Slavery is terrible for slaves.</a:t>
                      </a:r>
                    </a:p>
                    <a:p>
                      <a:pPr marL="228600" lvl="0" indent="-228600" algn="l" rtl="0">
                        <a:lnSpc>
                          <a:spcPct val="145454"/>
                        </a:lnSpc>
                        <a:spcBef>
                          <a:spcPts val="0"/>
                        </a:spcBef>
                        <a:spcAft>
                          <a:spcPts val="0"/>
                        </a:spcAft>
                        <a:buFont typeface="+mj-lt"/>
                        <a:buAutoNum type="arabicPeriod"/>
                      </a:pPr>
                      <a:endParaRPr lang="en" sz="1200" dirty="0">
                        <a:solidFill>
                          <a:schemeClr val="dk1"/>
                        </a:solidFill>
                        <a:latin typeface="Century Gothic" panose="020B0502020202020204" pitchFamily="34" charset="0"/>
                        <a:ea typeface="Times New Roman"/>
                        <a:cs typeface="Times New Roman"/>
                        <a:sym typeface="Times New Roman"/>
                      </a:endParaRPr>
                    </a:p>
                    <a:p>
                      <a:pPr marL="228600" lvl="0" indent="-228600" algn="l" rtl="0">
                        <a:lnSpc>
                          <a:spcPct val="145454"/>
                        </a:lnSpc>
                        <a:spcBef>
                          <a:spcPts val="0"/>
                        </a:spcBef>
                        <a:spcAft>
                          <a:spcPts val="0"/>
                        </a:spcAft>
                        <a:buFont typeface="+mj-lt"/>
                        <a:buAutoNum type="arabicPeriod"/>
                      </a:pPr>
                      <a:endParaRPr lang="en" sz="1200" dirty="0">
                        <a:solidFill>
                          <a:schemeClr val="dk1"/>
                        </a:solidFill>
                        <a:latin typeface="Century Gothic" panose="020B0502020202020204" pitchFamily="34" charset="0"/>
                        <a:ea typeface="Times New Roman"/>
                        <a:cs typeface="Times New Roman"/>
                        <a:sym typeface="Times New Roman"/>
                      </a:endParaRPr>
                    </a:p>
                    <a:p>
                      <a:pPr marL="228600" lvl="0" indent="-228600" algn="l" rtl="0">
                        <a:lnSpc>
                          <a:spcPct val="145454"/>
                        </a:lnSpc>
                        <a:spcBef>
                          <a:spcPts val="0"/>
                        </a:spcBef>
                        <a:spcAft>
                          <a:spcPts val="0"/>
                        </a:spcAft>
                        <a:buFont typeface="+mj-lt"/>
                        <a:buAutoNum type="arabicPeriod"/>
                      </a:pPr>
                      <a:r>
                        <a:rPr lang="en" sz="1200" dirty="0">
                          <a:solidFill>
                            <a:schemeClr val="dk1"/>
                          </a:solidFill>
                          <a:latin typeface="Century Gothic" panose="020B0502020202020204" pitchFamily="34" charset="0"/>
                          <a:ea typeface="Times New Roman"/>
                          <a:cs typeface="Times New Roman"/>
                          <a:sym typeface="Times New Roman"/>
                        </a:rPr>
                        <a:t>Slavery corrupts slave holders.</a:t>
                      </a:r>
                      <a:endParaRPr sz="1200" dirty="0">
                        <a:solidFill>
                          <a:schemeClr val="dk1"/>
                        </a:solidFill>
                        <a:latin typeface="Century Gothic" panose="020B0502020202020204" pitchFamily="34" charset="0"/>
                        <a:ea typeface="Times New Roman"/>
                        <a:cs typeface="Times New Roman"/>
                        <a:sym typeface="Times New Roman"/>
                      </a:endParaRPr>
                    </a:p>
                    <a:p>
                      <a:pPr marL="0" lvl="0" indent="0" algn="l" rtl="0">
                        <a:lnSpc>
                          <a:spcPct val="145454"/>
                        </a:lnSpc>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76200" lvl="0" indent="0" algn="l" rtl="0">
                        <a:lnSpc>
                          <a:spcPct val="145454"/>
                        </a:lnSpc>
                        <a:spcBef>
                          <a:spcPts val="0"/>
                        </a:spcBef>
                        <a:spcAft>
                          <a:spcPts val="0"/>
                        </a:spcAft>
                        <a:buNone/>
                      </a:pPr>
                      <a:endParaRPr sz="1200" b="1" dirty="0"/>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pic>
        <p:nvPicPr>
          <p:cNvPr id="6" name="Google Shape;219;p35"/>
          <p:cNvPicPr preferRelativeResize="0"/>
          <p:nvPr/>
        </p:nvPicPr>
        <p:blipFill>
          <a:blip r:embed="rId3">
            <a:alphaModFix/>
          </a:blip>
          <a:stretch>
            <a:fillRect/>
          </a:stretch>
        </p:blipFill>
        <p:spPr>
          <a:xfrm>
            <a:off x="8436430" y="4354287"/>
            <a:ext cx="609514" cy="577511"/>
          </a:xfrm>
          <a:prstGeom prst="rect">
            <a:avLst/>
          </a:prstGeom>
          <a:noFill/>
          <a:ln>
            <a:noFill/>
          </a:ln>
        </p:spPr>
      </p:pic>
      <p:pic>
        <p:nvPicPr>
          <p:cNvPr id="7" name="Google Shape;169;p29"/>
          <p:cNvPicPr preferRelativeResize="0"/>
          <p:nvPr/>
        </p:nvPicPr>
        <p:blipFill>
          <a:blip r:embed="rId4">
            <a:alphaModFix/>
          </a:blip>
          <a:stretch>
            <a:fillRect/>
          </a:stretch>
        </p:blipFill>
        <p:spPr>
          <a:xfrm>
            <a:off x="8054962" y="93764"/>
            <a:ext cx="982025" cy="12029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2"/>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look at a complete answer</a:t>
            </a:r>
            <a:endParaRPr sz="3000">
              <a:latin typeface="Century Gothic"/>
              <a:ea typeface="Century Gothic"/>
              <a:cs typeface="Century Gothic"/>
              <a:sym typeface="Century Gothic"/>
            </a:endParaRPr>
          </a:p>
        </p:txBody>
      </p:sp>
      <p:graphicFrame>
        <p:nvGraphicFramePr>
          <p:cNvPr id="274" name="Google Shape;274;p42"/>
          <p:cNvGraphicFramePr/>
          <p:nvPr>
            <p:extLst>
              <p:ext uri="{D42A27DB-BD31-4B8C-83A1-F6EECF244321}">
                <p14:modId xmlns:p14="http://schemas.microsoft.com/office/powerpoint/2010/main" val="754268880"/>
              </p:ext>
            </p:extLst>
          </p:nvPr>
        </p:nvGraphicFramePr>
        <p:xfrm>
          <a:off x="152938" y="1608425"/>
          <a:ext cx="8838100" cy="1970723"/>
        </p:xfrm>
        <a:graphic>
          <a:graphicData uri="http://schemas.openxmlformats.org/drawingml/2006/table">
            <a:tbl>
              <a:tblPr>
                <a:noFill/>
                <a:tableStyleId>{9D60DBEA-DDE2-47D0-9F29-65108C0BF77D}</a:tableStyleId>
              </a:tblPr>
              <a:tblGrid>
                <a:gridCol w="1521825">
                  <a:extLst>
                    <a:ext uri="{9D8B030D-6E8A-4147-A177-3AD203B41FA5}">
                      <a16:colId xmlns:a16="http://schemas.microsoft.com/office/drawing/2014/main" val="20000"/>
                    </a:ext>
                  </a:extLst>
                </a:gridCol>
                <a:gridCol w="7316275">
                  <a:extLst>
                    <a:ext uri="{9D8B030D-6E8A-4147-A177-3AD203B41FA5}">
                      <a16:colId xmlns:a16="http://schemas.microsoft.com/office/drawing/2014/main" val="20001"/>
                    </a:ext>
                  </a:extLst>
                </a:gridCol>
              </a:tblGrid>
              <a:tr h="1662675">
                <a:tc>
                  <a:txBody>
                    <a:bodyPr/>
                    <a:lstStyle/>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Paragraph 14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 </a:t>
                      </a:r>
                      <a:endParaRPr sz="1200" b="1" dirty="0">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165100" algn="l" rtl="0">
                        <a:lnSpc>
                          <a:spcPct val="145454"/>
                        </a:lnSpc>
                        <a:spcBef>
                          <a:spcPts val="0"/>
                        </a:spcBef>
                        <a:spcAft>
                          <a:spcPts val="0"/>
                        </a:spcAft>
                        <a:buNone/>
                      </a:pPr>
                      <a:r>
                        <a:rPr lang="en" sz="1200" b="1" dirty="0">
                          <a:solidFill>
                            <a:schemeClr val="dk1"/>
                          </a:solidFill>
                          <a:latin typeface="Century Gothic" panose="020B0502020202020204" pitchFamily="34" charset="0"/>
                        </a:rPr>
                        <a:t>Why does Douglass refer to the fight as a “resurrection?</a:t>
                      </a:r>
                      <a:r>
                        <a:rPr lang="en-US" sz="1200" b="1" dirty="0">
                          <a:solidFill>
                            <a:schemeClr val="dk1"/>
                          </a:solidFill>
                          <a:latin typeface="Century Gothic" panose="020B0502020202020204" pitchFamily="34" charset="0"/>
                        </a:rPr>
                        <a:t>”</a:t>
                      </a:r>
                      <a:r>
                        <a:rPr lang="en" sz="1200" b="1" dirty="0">
                          <a:solidFill>
                            <a:schemeClr val="dk1"/>
                          </a:solidFill>
                          <a:latin typeface="Century Gothic" panose="020B0502020202020204" pitchFamily="34" charset="0"/>
                        </a:rPr>
                        <a:t> To what is he alluding? Why would this</a:t>
                      </a:r>
                      <a:r>
                        <a:rPr lang="en" sz="1200" b="1" baseline="0" dirty="0">
                          <a:solidFill>
                            <a:schemeClr val="dk1"/>
                          </a:solidFill>
                          <a:latin typeface="Century Gothic" panose="020B0502020202020204" pitchFamily="34" charset="0"/>
                        </a:rPr>
                        <a:t> </a:t>
                      </a:r>
                      <a:r>
                        <a:rPr lang="en" sz="1200" b="1" dirty="0">
                          <a:solidFill>
                            <a:schemeClr val="dk1"/>
                          </a:solidFill>
                          <a:latin typeface="Century Gothic" panose="020B0502020202020204" pitchFamily="34" charset="0"/>
                        </a:rPr>
                        <a:t>appeal to his audience?</a:t>
                      </a:r>
                      <a:endParaRPr sz="1200" b="1" dirty="0">
                        <a:solidFill>
                          <a:schemeClr val="dk1"/>
                        </a:solidFill>
                        <a:latin typeface="Century Gothic" panose="020B0502020202020204" pitchFamily="34" charset="0"/>
                      </a:endParaRPr>
                    </a:p>
                    <a:p>
                      <a:pPr marL="0" lvl="0" indent="0" algn="l" rtl="0">
                        <a:lnSpc>
                          <a:spcPct val="145454"/>
                        </a:lnSpc>
                        <a:spcBef>
                          <a:spcPts val="0"/>
                        </a:spcBef>
                        <a:spcAft>
                          <a:spcPts val="0"/>
                        </a:spcAft>
                        <a:buNone/>
                      </a:pPr>
                      <a:r>
                        <a:rPr lang="en" sz="1200" dirty="0">
                          <a:solidFill>
                            <a:schemeClr val="dk1"/>
                          </a:solidFill>
                          <a:latin typeface="Century Gothic" panose="020B0502020202020204" pitchFamily="34" charset="0"/>
                        </a:rPr>
                        <a:t>A resurrection is when someone is dead and then they are brought back to life. The most common resurrection story is that of Jesus in the Bible. Douglass is comparing the re-emergence of his sense of humanity and hope to the rebirth of a soul. His audience would likely understand the allusion, and it would underline the importance of Douglass’s transformation.</a:t>
                      </a:r>
                      <a:endParaRPr sz="1200" dirty="0">
                        <a:solidFill>
                          <a:schemeClr val="dk1"/>
                        </a:solidFill>
                        <a:latin typeface="Century Gothic" panose="020B0502020202020204" pitchFamily="34" charset="0"/>
                      </a:endParaRPr>
                    </a:p>
                    <a:p>
                      <a:pPr marL="76200" lvl="0" indent="0" algn="l" rtl="0">
                        <a:lnSpc>
                          <a:spcPct val="145454"/>
                        </a:lnSpc>
                        <a:spcBef>
                          <a:spcPts val="0"/>
                        </a:spcBef>
                        <a:spcAft>
                          <a:spcPts val="0"/>
                        </a:spcAft>
                        <a:buNone/>
                      </a:pPr>
                      <a:endParaRPr sz="1200" b="1" dirty="0"/>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pic>
        <p:nvPicPr>
          <p:cNvPr id="6" name="Google Shape;219;p35"/>
          <p:cNvPicPr preferRelativeResize="0"/>
          <p:nvPr/>
        </p:nvPicPr>
        <p:blipFill>
          <a:blip r:embed="rId3">
            <a:alphaModFix/>
          </a:blip>
          <a:stretch>
            <a:fillRect/>
          </a:stretch>
        </p:blipFill>
        <p:spPr>
          <a:xfrm>
            <a:off x="8436430" y="4354287"/>
            <a:ext cx="609514" cy="577511"/>
          </a:xfrm>
          <a:prstGeom prst="rect">
            <a:avLst/>
          </a:prstGeom>
          <a:noFill/>
          <a:ln>
            <a:noFill/>
          </a:ln>
        </p:spPr>
      </p:pic>
      <p:pic>
        <p:nvPicPr>
          <p:cNvPr id="7" name="Google Shape;169;p29"/>
          <p:cNvPicPr preferRelativeResize="0"/>
          <p:nvPr/>
        </p:nvPicPr>
        <p:blipFill>
          <a:blip r:embed="rId4">
            <a:alphaModFix/>
          </a:blip>
          <a:stretch>
            <a:fillRect/>
          </a:stretch>
        </p:blipFill>
        <p:spPr>
          <a:xfrm>
            <a:off x="8054962" y="93764"/>
            <a:ext cx="982025" cy="12029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3"/>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reflect on our learning today</a:t>
            </a:r>
            <a:endParaRPr sz="3000">
              <a:latin typeface="Century Gothic"/>
              <a:ea typeface="Century Gothic"/>
              <a:cs typeface="Century Gothic"/>
              <a:sym typeface="Century Gothic"/>
            </a:endParaRPr>
          </a:p>
        </p:txBody>
      </p:sp>
      <p:sp>
        <p:nvSpPr>
          <p:cNvPr id="282" name="Google Shape;282;p43"/>
          <p:cNvSpPr txBox="1"/>
          <p:nvPr/>
        </p:nvSpPr>
        <p:spPr>
          <a:xfrm>
            <a:off x="319050" y="1299175"/>
            <a:ext cx="8505900" cy="316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How confident are you of your ability to write high quality answers for the third read questions? Use a Fist to Five to show me.</a:t>
            </a:r>
          </a:p>
          <a:p>
            <a:pPr marL="457200" lvl="0" indent="-381000" algn="l" rtl="0">
              <a:spcBef>
                <a:spcPts val="0"/>
              </a:spcBef>
              <a:spcAft>
                <a:spcPts val="0"/>
              </a:spcAft>
              <a:buClr>
                <a:schemeClr val="dk1"/>
              </a:buClr>
              <a:buSzPts val="2400"/>
              <a:buFont typeface="Century Gothic"/>
              <a:buAutoNum type="arabicPeriod"/>
            </a:pPr>
            <a:endParaRPr lang="en" sz="2400" dirty="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Think of one way your partner conversation will help you on your homework. Give me a thumbs-up when you think of one.</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p:txBody>
      </p:sp>
      <p:pic>
        <p:nvPicPr>
          <p:cNvPr id="283" name="Google Shape;283;p43"/>
          <p:cNvPicPr preferRelativeResize="0"/>
          <p:nvPr/>
        </p:nvPicPr>
        <p:blipFill>
          <a:blip r:embed="rId3">
            <a:alphaModFix/>
          </a:blip>
          <a:stretch>
            <a:fillRect/>
          </a:stretch>
        </p:blipFill>
        <p:spPr>
          <a:xfrm>
            <a:off x="8475173" y="4343866"/>
            <a:ext cx="572700" cy="572700"/>
          </a:xfrm>
          <a:prstGeom prst="rect">
            <a:avLst/>
          </a:prstGeom>
          <a:noFill/>
          <a:ln>
            <a:noFill/>
          </a:ln>
        </p:spPr>
      </p:pic>
      <p:pic>
        <p:nvPicPr>
          <p:cNvPr id="6" name="Google Shape;169;p29"/>
          <p:cNvPicPr preferRelativeResize="0"/>
          <p:nvPr/>
        </p:nvPicPr>
        <p:blipFill>
          <a:blip r:embed="rId4">
            <a:alphaModFix/>
          </a:blip>
          <a:stretch>
            <a:fillRect/>
          </a:stretch>
        </p:blipFill>
        <p:spPr>
          <a:xfrm>
            <a:off x="8054962" y="93764"/>
            <a:ext cx="982025" cy="12029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600" b="1">
              <a:latin typeface="Century Gothic"/>
              <a:ea typeface="Century Gothic"/>
              <a:cs typeface="Century Gothic"/>
              <a:sym typeface="Century Gothic"/>
            </a:endParaRPr>
          </a:p>
        </p:txBody>
      </p:sp>
      <p:sp>
        <p:nvSpPr>
          <p:cNvPr id="144" name="Google Shape;144;p26"/>
          <p:cNvSpPr txBox="1">
            <a:spLocks noGrp="1"/>
          </p:cNvSpPr>
          <p:nvPr>
            <p:ph type="body" idx="1"/>
          </p:nvPr>
        </p:nvSpPr>
        <p:spPr>
          <a:xfrm>
            <a:off x="381975" y="1158325"/>
            <a:ext cx="8520600" cy="3474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400" b="1">
                <a:solidFill>
                  <a:schemeClr val="dk1"/>
                </a:solidFill>
                <a:latin typeface="Century Gothic"/>
                <a:ea typeface="Century Gothic"/>
                <a:cs typeface="Century Gothic"/>
                <a:sym typeface="Century Gothic"/>
              </a:rPr>
              <a:t>Preparing for Lesson #</a:t>
            </a:r>
            <a:r>
              <a:rPr lang="en" sz="1400" b="1"/>
              <a:t>7</a:t>
            </a:r>
            <a:endParaRPr sz="1400" b="1"/>
          </a:p>
          <a:p>
            <a:pPr marL="0" lvl="0" indent="0" algn="l" rtl="0">
              <a:lnSpc>
                <a:spcPct val="90000"/>
              </a:lnSpc>
              <a:spcBef>
                <a:spcPts val="800"/>
              </a:spcBef>
              <a:spcAft>
                <a:spcPts val="0"/>
              </a:spcAft>
              <a:buClr>
                <a:schemeClr val="dk1"/>
              </a:buClr>
              <a:buSzPts val="2500"/>
              <a:buFont typeface="Arial"/>
              <a:buNone/>
            </a:pPr>
            <a:r>
              <a:rPr lang="en" sz="1400">
                <a:solidFill>
                  <a:schemeClr val="dk1"/>
                </a:solidFill>
                <a:latin typeface="Century Gothic"/>
                <a:ea typeface="Century Gothic"/>
                <a:cs typeface="Century Gothic"/>
                <a:sym typeface="Century Gothic"/>
              </a:rPr>
              <a:t>Materials and classroom preparation:</a:t>
            </a:r>
            <a:endParaRPr sz="140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400"/>
          </a:p>
        </p:txBody>
      </p:sp>
      <p:sp>
        <p:nvSpPr>
          <p:cNvPr id="145" name="Google Shape;145;p26"/>
          <p:cNvSpPr txBox="1"/>
          <p:nvPr/>
        </p:nvSpPr>
        <p:spPr>
          <a:xfrm>
            <a:off x="381975" y="1552375"/>
            <a:ext cx="8450400" cy="3263400"/>
          </a:xfrm>
          <a:prstGeom prst="rect">
            <a:avLst/>
          </a:prstGeom>
          <a:noFill/>
          <a:ln>
            <a:noFill/>
          </a:ln>
        </p:spPr>
        <p:txBody>
          <a:bodyPr spcFirstLastPara="1" wrap="square" lIns="91425" tIns="91425" rIns="91425" bIns="91425" anchor="ctr" anchorCtr="0">
            <a:noAutofit/>
          </a:bodyPr>
          <a:lstStyle/>
          <a:p>
            <a:pPr marL="457200" lvl="0" indent="-330200" algn="l" rtl="0">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Mid-Unit 2 Assessment, Part 1: Analyzing Storyteller’s Craft: Comparing Written and Oral Stories</a:t>
            </a:r>
            <a:r>
              <a:rPr lang="en" sz="1600" dirty="0">
                <a:solidFill>
                  <a:schemeClr val="dk1"/>
                </a:solidFill>
                <a:latin typeface="Century Gothic"/>
                <a:ea typeface="Century Gothic"/>
                <a:cs typeface="Century Gothic"/>
                <a:sym typeface="Century Gothic"/>
              </a:rPr>
              <a:t> (one per student)</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Mid-Unit 2 Assessment, Part 1: Analyzing Storyteller’s Craft: Comparing Written and Oral Stories (answers, for teacher reference)</a:t>
            </a:r>
            <a:endParaRPr sz="1600" b="1"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Storyteller’s Toolbox anchor chart </a:t>
            </a:r>
            <a:r>
              <a:rPr lang="en" sz="1600" dirty="0">
                <a:solidFill>
                  <a:schemeClr val="dk1"/>
                </a:solidFill>
                <a:latin typeface="Century Gothic"/>
                <a:ea typeface="Century Gothic"/>
                <a:cs typeface="Century Gothic"/>
                <a:sym typeface="Century Gothic"/>
              </a:rPr>
              <a:t>(begun in Lesson 5)</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Eloise Greenfield: Quick Facts (for teacher reference)</a:t>
            </a:r>
            <a:endParaRPr sz="1600" b="1"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Video of Thelma Thomas performing “Harriet Tubman” (http://www.youtube.com/watch?v=pLFO3ApBUtY)</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Excerpt 4 Text and Questions: The Fight with Covey</a:t>
            </a:r>
            <a:r>
              <a:rPr lang="en" sz="1600" dirty="0">
                <a:solidFill>
                  <a:schemeClr val="dk1"/>
                </a:solidFill>
                <a:latin typeface="Century Gothic"/>
                <a:ea typeface="Century Gothic"/>
                <a:cs typeface="Century Gothic"/>
                <a:sym typeface="Century Gothic"/>
              </a:rPr>
              <a:t> (from Lesson 5)</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Equity sticks (optional)</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Excerpt 4 Close Reading Guide, Third Read (for teacher reference)</a:t>
            </a:r>
            <a:endParaRPr sz="1600" b="1"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89" name="Google Shape;289;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90" name="Google Shape;290;p44"/>
          <p:cNvSpPr txBox="1">
            <a:spLocks noGrp="1"/>
          </p:cNvSpPr>
          <p:nvPr>
            <p:ph type="body" idx="1"/>
          </p:nvPr>
        </p:nvSpPr>
        <p:spPr>
          <a:xfrm>
            <a:off x="311700" y="1292725"/>
            <a:ext cx="80502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dirty="0"/>
              <a:t>Add to your </a:t>
            </a:r>
            <a:r>
              <a:rPr lang="en" sz="2400" b="1" dirty="0"/>
              <a:t>third read answers for Excerpt 4 </a:t>
            </a:r>
            <a:r>
              <a:rPr lang="en" sz="2400" dirty="0"/>
              <a:t>based on  the partner conversations you had in class today. </a:t>
            </a:r>
            <a:endParaRPr sz="2400" dirty="0"/>
          </a:p>
          <a:p>
            <a:pPr marL="457200" lvl="0" indent="0" algn="l" rtl="0">
              <a:spcBef>
                <a:spcPts val="800"/>
              </a:spcBef>
              <a:spcAft>
                <a:spcPts val="0"/>
              </a:spcAft>
              <a:buNone/>
            </a:pPr>
            <a:endParaRPr sz="2400" dirty="0"/>
          </a:p>
          <a:p>
            <a:pPr marL="457200" lvl="0" indent="-361950" algn="l" rtl="0">
              <a:spcBef>
                <a:spcPts val="800"/>
              </a:spcBef>
              <a:spcAft>
                <a:spcPts val="0"/>
              </a:spcAft>
              <a:buSzPts val="2100"/>
              <a:buChar char="•"/>
            </a:pPr>
            <a:r>
              <a:rPr lang="en" sz="2400" dirty="0"/>
              <a:t>Write in a different color than you did when you were working alone after the </a:t>
            </a:r>
            <a:r>
              <a:rPr lang="en" sz="2400" b="1" dirty="0"/>
              <a:t>mid-unit assessment</a:t>
            </a:r>
            <a:r>
              <a:rPr lang="en" sz="2400" dirty="0"/>
              <a:t>, so you can see how their partner conversations added to their thinking</a:t>
            </a:r>
            <a:r>
              <a:rPr lang="en" sz="1200" dirty="0"/>
              <a:t>.</a:t>
            </a:r>
            <a:endParaRPr sz="1200" dirty="0"/>
          </a:p>
          <a:p>
            <a:pPr marL="0" lvl="0" indent="0" algn="ctr" rtl="0">
              <a:spcBef>
                <a:spcPts val="800"/>
              </a:spcBef>
              <a:spcAft>
                <a:spcPts val="0"/>
              </a:spcAft>
              <a:buNone/>
            </a:pPr>
            <a:endParaRPr sz="2400" dirty="0">
              <a:latin typeface="Times New Roman"/>
              <a:ea typeface="Times New Roman"/>
              <a:cs typeface="Times New Roman"/>
              <a:sym typeface="Times New Roman"/>
            </a:endParaRPr>
          </a:p>
        </p:txBody>
      </p:sp>
      <p:pic>
        <p:nvPicPr>
          <p:cNvPr id="6" name="Google Shape;169;p29"/>
          <p:cNvPicPr preferRelativeResize="0"/>
          <p:nvPr/>
        </p:nvPicPr>
        <p:blipFill>
          <a:blip r:embed="rId3">
            <a:alphaModFix/>
          </a:blip>
          <a:stretch>
            <a:fillRect/>
          </a:stretch>
        </p:blipFill>
        <p:spPr>
          <a:xfrm>
            <a:off x="8054962" y="93764"/>
            <a:ext cx="982025" cy="12029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7" name="Google Shape;297;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98" name="Google Shape;298;p45"/>
          <p:cNvGraphicFramePr/>
          <p:nvPr/>
        </p:nvGraphicFramePr>
        <p:xfrm>
          <a:off x="577191" y="1248212"/>
          <a:ext cx="7989600" cy="3230175"/>
        </p:xfrm>
        <a:graphic>
          <a:graphicData uri="http://schemas.openxmlformats.org/drawingml/2006/table">
            <a:tbl>
              <a:tblPr firstRow="1" bandRow="1">
                <a:noFill/>
                <a:tableStyleId>{5DB1B4BC-4CC4-48AF-8BFD-3CA9B8BB5937}</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2915244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1" name="Google Shape;151;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2" name="Google Shape;152;p27"/>
          <p:cNvSpPr txBox="1"/>
          <p:nvPr/>
        </p:nvSpPr>
        <p:spPr>
          <a:xfrm>
            <a:off x="311700" y="1123700"/>
            <a:ext cx="8520600" cy="37419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7</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chemeClr val="dk1"/>
                </a:solidFill>
                <a:latin typeface="Century Gothic"/>
                <a:ea typeface="Century Gothic"/>
                <a:cs typeface="Century Gothic"/>
                <a:sym typeface="Century Gothic"/>
              </a:rPr>
              <a:t>Before students come, please prepare by doing this:</a:t>
            </a: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100" dirty="0">
              <a:solidFill>
                <a:schemeClr val="dk1"/>
              </a:solidFill>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Read and review the poem, “Harriet Tubman” by Eloise Greenfield</a:t>
            </a:r>
            <a:r>
              <a:rPr lang="en-US"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In advance: Prepare video of Thelma Thomas performing “Harriet Tubman.” </a:t>
            </a:r>
            <a:r>
              <a:rPr lang="en" sz="1800" u="sng" dirty="0">
                <a:solidFill>
                  <a:schemeClr val="hlink"/>
                </a:solidFill>
                <a:latin typeface="Century Gothic"/>
                <a:ea typeface="Century Gothic"/>
                <a:cs typeface="Century Gothic"/>
                <a:sym typeface="Century Gothic"/>
                <a:hlinkClick r:id="rId3"/>
              </a:rPr>
              <a:t>http://www.youtube.com/watch?v=pLFO3ApBUtY.</a:t>
            </a:r>
            <a:r>
              <a:rPr lang="en"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100" dirty="0">
              <a:solidFill>
                <a:schemeClr val="dk1"/>
              </a:solidFill>
            </a:endParaRPr>
          </a:p>
          <a:p>
            <a:pPr marL="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r>
              <a:rPr lang="en"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6"/>
        <p:cNvGrpSpPr/>
        <p:nvPr/>
      </p:nvGrpSpPr>
      <p:grpSpPr>
        <a:xfrm>
          <a:off x="0" y="0"/>
          <a:ext cx="0" cy="0"/>
          <a:chOff x="0" y="0"/>
          <a:chExt cx="0" cy="0"/>
        </a:xfrm>
      </p:grpSpPr>
      <p:pic>
        <p:nvPicPr>
          <p:cNvPr id="157" name="Google Shape;157;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8" name="Google Shape;158;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9" name="Google Shape;159;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7</a:t>
            </a:r>
            <a:endParaRPr sz="3000" b="0" i="0" u="none" strike="noStrike" cap="none">
              <a:solidFill>
                <a:srgbClr val="404040"/>
              </a:solidFill>
              <a:latin typeface="Calibri"/>
              <a:ea typeface="Calibri"/>
              <a:cs typeface="Calibri"/>
              <a:sym typeface="Calibri"/>
            </a:endParaRPr>
          </a:p>
        </p:txBody>
      </p:sp>
      <p:pic>
        <p:nvPicPr>
          <p:cNvPr id="160" name="Google Shape;160;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1" name="Google Shape;161;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7" name="Google Shape;167;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8" name="Google Shape;168;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Review Learning Targets</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b="1" dirty="0">
                <a:latin typeface="Century Gothic"/>
                <a:ea typeface="Century Gothic"/>
                <a:cs typeface="Century Gothic"/>
                <a:sym typeface="Century Gothic"/>
              </a:rPr>
              <a:t>Mid-</a:t>
            </a:r>
            <a:r>
              <a:rPr lang="en-US" sz="2400" b="1" dirty="0">
                <a:latin typeface="Century Gothic"/>
                <a:ea typeface="Century Gothic"/>
                <a:cs typeface="Century Gothic"/>
                <a:sym typeface="Century Gothic"/>
              </a:rPr>
              <a:t>Unit </a:t>
            </a:r>
            <a:r>
              <a:rPr lang="en" sz="2400" b="1" dirty="0">
                <a:latin typeface="Century Gothic"/>
                <a:ea typeface="Century Gothic"/>
                <a:cs typeface="Century Gothic"/>
                <a:sym typeface="Century Gothic"/>
              </a:rPr>
              <a:t>Assessment </a:t>
            </a:r>
            <a:r>
              <a:rPr lang="en" sz="2400" dirty="0">
                <a:latin typeface="Century Gothic"/>
                <a:ea typeface="Century Gothic"/>
                <a:cs typeface="Century Gothic"/>
                <a:sym typeface="Century Gothic"/>
              </a:rPr>
              <a:t>- Part 1</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b="1" dirty="0">
                <a:latin typeface="Century Gothic"/>
                <a:ea typeface="Century Gothic"/>
                <a:cs typeface="Century Gothic"/>
                <a:sym typeface="Century Gothic"/>
              </a:rPr>
              <a:t>Third Read and questions of Excerpt 4</a:t>
            </a:r>
            <a:endParaRPr sz="2400" b="1" dirty="0">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a:p>
            <a:pPr marL="91440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9" name="Google Shape;169;p29"/>
          <p:cNvPicPr preferRelativeResize="0"/>
          <p:nvPr/>
        </p:nvPicPr>
        <p:blipFill>
          <a:blip r:embed="rId3">
            <a:alphaModFix/>
          </a:blip>
          <a:stretch>
            <a:fillRect/>
          </a:stretch>
        </p:blipFill>
        <p:spPr>
          <a:xfrm>
            <a:off x="8054962" y="93764"/>
            <a:ext cx="982025" cy="12029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5" name="Google Shape;175;p30"/>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the learning targets</a:t>
            </a:r>
            <a:endParaRPr sz="3000">
              <a:latin typeface="Century Gothic"/>
              <a:ea typeface="Century Gothic"/>
              <a:cs typeface="Century Gothic"/>
              <a:sym typeface="Century Gothic"/>
            </a:endParaRPr>
          </a:p>
        </p:txBody>
      </p:sp>
      <p:sp>
        <p:nvSpPr>
          <p:cNvPr id="176" name="Google Shape;176;p30"/>
          <p:cNvSpPr txBox="1">
            <a:spLocks noGrp="1"/>
          </p:cNvSpPr>
          <p:nvPr>
            <p:ph type="body" idx="1"/>
          </p:nvPr>
        </p:nvSpPr>
        <p:spPr>
          <a:xfrm>
            <a:off x="311700" y="1305325"/>
            <a:ext cx="8618100" cy="3263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r>
              <a:rPr lang="en" sz="2400"/>
              <a:t>Our learning targets for today are:</a:t>
            </a:r>
            <a:endParaRPr sz="2400"/>
          </a:p>
          <a:p>
            <a:pPr marL="457200" lvl="0" indent="-381000" algn="l" rtl="0">
              <a:spcBef>
                <a:spcPts val="800"/>
              </a:spcBef>
              <a:spcAft>
                <a:spcPts val="0"/>
              </a:spcAft>
              <a:buSzPts val="2400"/>
              <a:buChar char="•"/>
            </a:pPr>
            <a:r>
              <a:rPr lang="en" sz="2400"/>
              <a:t>I can analyze how a storyteller uses tools unique to the medium to make a story come alive.</a:t>
            </a:r>
            <a:endParaRPr sz="2400"/>
          </a:p>
          <a:p>
            <a:pPr marL="457200" lvl="0" indent="-381000" algn="l" rtl="0">
              <a:spcBef>
                <a:spcPts val="0"/>
              </a:spcBef>
              <a:spcAft>
                <a:spcPts val="0"/>
              </a:spcAft>
              <a:buSzPts val="2400"/>
              <a:buChar char="•"/>
            </a:pPr>
            <a:r>
              <a:rPr lang="en" sz="2400"/>
              <a:t>I can reread a complex text in order to understand it more deeply.</a:t>
            </a:r>
            <a:endParaRPr sz="2400"/>
          </a:p>
          <a:p>
            <a:pPr marL="457200" lvl="0" indent="-381000" algn="l" rtl="0">
              <a:spcBef>
                <a:spcPts val="0"/>
              </a:spcBef>
              <a:spcAft>
                <a:spcPts val="0"/>
              </a:spcAft>
              <a:buSzPts val="2400"/>
              <a:buChar char="•"/>
            </a:pPr>
            <a:r>
              <a:rPr lang="en" sz="2400"/>
              <a:t>I can talk with a partner in order to understand a text more deeply.</a:t>
            </a:r>
            <a:endParaRPr sz="2400"/>
          </a:p>
          <a:p>
            <a:pPr marL="0" lvl="0" indent="0" algn="l" rtl="0">
              <a:lnSpc>
                <a:spcPct val="145454"/>
              </a:lnSpc>
              <a:spcBef>
                <a:spcPts val="0"/>
              </a:spcBef>
              <a:spcAft>
                <a:spcPts val="0"/>
              </a:spcAft>
              <a:buNone/>
            </a:pPr>
            <a:endParaRPr sz="2400"/>
          </a:p>
          <a:p>
            <a:pPr marL="0" lvl="0" indent="0" algn="l" rtl="0">
              <a:lnSpc>
                <a:spcPct val="145454"/>
              </a:lnSpc>
              <a:spcBef>
                <a:spcPts val="0"/>
              </a:spcBef>
              <a:spcAft>
                <a:spcPts val="0"/>
              </a:spcAft>
              <a:buClr>
                <a:schemeClr val="dk1"/>
              </a:buClr>
              <a:buSzPts val="1100"/>
              <a:buFont typeface="Arial"/>
              <a:buNone/>
            </a:pPr>
            <a:endParaRPr sz="1800"/>
          </a:p>
          <a:p>
            <a:pPr marL="45720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2400"/>
          </a:p>
        </p:txBody>
      </p:sp>
      <p:pic>
        <p:nvPicPr>
          <p:cNvPr id="6" name="Google Shape;169;p29"/>
          <p:cNvPicPr preferRelativeResize="0"/>
          <p:nvPr/>
        </p:nvPicPr>
        <p:blipFill>
          <a:blip r:embed="rId3">
            <a:alphaModFix/>
          </a:blip>
          <a:stretch>
            <a:fillRect/>
          </a:stretch>
        </p:blipFill>
        <p:spPr>
          <a:xfrm>
            <a:off x="8054962" y="93764"/>
            <a:ext cx="982025" cy="1202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1"/>
          <p:cNvSpPr txBox="1">
            <a:spLocks noGrp="1"/>
          </p:cNvSpPr>
          <p:nvPr>
            <p:ph type="body" idx="1"/>
          </p:nvPr>
        </p:nvSpPr>
        <p:spPr>
          <a:xfrm>
            <a:off x="332425" y="681250"/>
            <a:ext cx="4114800" cy="4208700"/>
          </a:xfrm>
          <a:prstGeom prst="rect">
            <a:avLst/>
          </a:prstGeom>
          <a:noFill/>
          <a:ln>
            <a:noFill/>
          </a:ln>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1200">
                <a:latin typeface="Arial"/>
                <a:ea typeface="Arial"/>
                <a:cs typeface="Arial"/>
                <a:sym typeface="Arial"/>
              </a:rPr>
              <a:t> </a:t>
            </a:r>
            <a:endParaRPr sz="1200">
              <a:latin typeface="Arial"/>
              <a:ea typeface="Arial"/>
              <a:cs typeface="Arial"/>
              <a:sym typeface="Arial"/>
            </a:endParaRPr>
          </a:p>
          <a:p>
            <a:pPr marL="0" lvl="0" indent="0" algn="l" rtl="0">
              <a:spcBef>
                <a:spcPts val="800"/>
              </a:spcBef>
              <a:spcAft>
                <a:spcPts val="0"/>
              </a:spcAft>
              <a:buClr>
                <a:schemeClr val="dk1"/>
              </a:buClr>
              <a:buSzPts val="1100"/>
              <a:buFont typeface="Arial"/>
              <a:buNone/>
            </a:pPr>
            <a:endParaRPr sz="1200">
              <a:latin typeface="Arial"/>
              <a:ea typeface="Arial"/>
              <a:cs typeface="Arial"/>
              <a:sym typeface="Arial"/>
            </a:endParaRPr>
          </a:p>
        </p:txBody>
      </p:sp>
      <p:sp>
        <p:nvSpPr>
          <p:cNvPr id="183" name="Google Shape;183;p31"/>
          <p:cNvSpPr txBox="1">
            <a:spLocks noGrp="1"/>
          </p:cNvSpPr>
          <p:nvPr>
            <p:ph type="title"/>
          </p:nvPr>
        </p:nvSpPr>
        <p:spPr>
          <a:xfrm>
            <a:off x="183700" y="174850"/>
            <a:ext cx="8052300" cy="506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show off our poetry reading skills</a:t>
            </a:r>
            <a:endParaRPr sz="3000">
              <a:latin typeface="Century Gothic"/>
              <a:ea typeface="Century Gothic"/>
              <a:cs typeface="Century Gothic"/>
              <a:sym typeface="Century Gothic"/>
            </a:endParaRPr>
          </a:p>
        </p:txBody>
      </p:sp>
      <p:sp>
        <p:nvSpPr>
          <p:cNvPr id="185" name="Google Shape;185;p31"/>
          <p:cNvSpPr txBox="1"/>
          <p:nvPr/>
        </p:nvSpPr>
        <p:spPr>
          <a:xfrm>
            <a:off x="4572000" y="1369225"/>
            <a:ext cx="4322400" cy="3395100"/>
          </a:xfrm>
          <a:prstGeom prst="rect">
            <a:avLst/>
          </a:prstGeom>
          <a:noFill/>
          <a:ln>
            <a:noFill/>
          </a:ln>
        </p:spPr>
        <p:txBody>
          <a:bodyPr spcFirstLastPara="1" wrap="square" lIns="91425" tIns="91425" rIns="91425" bIns="91425" anchor="t" anchorCtr="0">
            <a:noAutofit/>
          </a:bodyPr>
          <a:lstStyle/>
          <a:p>
            <a:pPr marL="457200" lvl="0" indent="-342900" algn="l" rtl="0">
              <a:lnSpc>
                <a:spcPct val="90000"/>
              </a:lnSpc>
              <a:spcBef>
                <a:spcPts val="800"/>
              </a:spcBef>
              <a:spcAft>
                <a:spcPts val="0"/>
              </a:spcAft>
              <a:buSzPts val="1800"/>
              <a:buFont typeface="Century Gothic"/>
              <a:buChar char="●"/>
            </a:pPr>
            <a:r>
              <a:rPr lang="en" sz="1800" dirty="0">
                <a:latin typeface="Century Gothic"/>
                <a:ea typeface="Century Gothic"/>
                <a:cs typeface="Century Gothic"/>
                <a:sym typeface="Century Gothic"/>
              </a:rPr>
              <a:t>Today you will be taking a </a:t>
            </a:r>
            <a:r>
              <a:rPr lang="en" sz="1800" b="1" dirty="0">
                <a:latin typeface="Century Gothic"/>
                <a:ea typeface="Century Gothic"/>
                <a:cs typeface="Century Gothic"/>
                <a:sym typeface="Century Gothic"/>
              </a:rPr>
              <a:t>mid-unit assessment</a:t>
            </a:r>
            <a:r>
              <a:rPr lang="en" sz="1800" dirty="0">
                <a:latin typeface="Century Gothic"/>
                <a:ea typeface="Century Gothic"/>
                <a:cs typeface="Century Gothic"/>
                <a:sym typeface="Century Gothic"/>
              </a:rPr>
              <a:t>.  You will be analyzing how a written poem compares to its performed version.</a:t>
            </a:r>
            <a:endParaRPr sz="1800" dirty="0">
              <a:latin typeface="Century Gothic"/>
              <a:ea typeface="Century Gothic"/>
              <a:cs typeface="Century Gothic"/>
              <a:sym typeface="Century Gothic"/>
            </a:endParaRPr>
          </a:p>
          <a:p>
            <a:pPr marL="457200" lvl="0" indent="0" algn="l" rtl="0">
              <a:lnSpc>
                <a:spcPct val="90000"/>
              </a:lnSpc>
              <a:spcBef>
                <a:spcPts val="800"/>
              </a:spcBef>
              <a:spcAft>
                <a:spcPts val="0"/>
              </a:spcAft>
              <a:buNone/>
            </a:pPr>
            <a:endParaRPr sz="1800" dirty="0">
              <a:latin typeface="Century Gothic"/>
              <a:ea typeface="Century Gothic"/>
              <a:cs typeface="Century Gothic"/>
              <a:sym typeface="Century Gothic"/>
            </a:endParaRPr>
          </a:p>
          <a:p>
            <a:pPr marL="457200" lvl="0" indent="-342900" algn="l" rtl="0">
              <a:lnSpc>
                <a:spcPct val="90000"/>
              </a:lnSpc>
              <a:spcBef>
                <a:spcPts val="800"/>
              </a:spcBef>
              <a:spcAft>
                <a:spcPts val="0"/>
              </a:spcAft>
              <a:buSzPts val="1800"/>
              <a:buFont typeface="Century Gothic"/>
              <a:buChar char="●"/>
            </a:pPr>
            <a:r>
              <a:rPr lang="en" sz="1800" dirty="0">
                <a:latin typeface="Century Gothic"/>
                <a:ea typeface="Century Gothic"/>
                <a:cs typeface="Century Gothic"/>
                <a:sym typeface="Century Gothic"/>
              </a:rPr>
              <a:t>Refer to your Storyteller’s Toolbox as you complete the assessment.</a:t>
            </a:r>
            <a:endParaRPr sz="1800" dirty="0">
              <a:latin typeface="Century Gothic"/>
              <a:ea typeface="Century Gothic"/>
              <a:cs typeface="Century Gothic"/>
              <a:sym typeface="Century Gothic"/>
            </a:endParaRPr>
          </a:p>
        </p:txBody>
      </p:sp>
      <p:pic>
        <p:nvPicPr>
          <p:cNvPr id="7" name="Google Shape;169;p29"/>
          <p:cNvPicPr preferRelativeResize="0"/>
          <p:nvPr/>
        </p:nvPicPr>
        <p:blipFill>
          <a:blip r:embed="rId3">
            <a:alphaModFix/>
          </a:blip>
          <a:stretch>
            <a:fillRect/>
          </a:stretch>
        </p:blipFill>
        <p:spPr>
          <a:xfrm>
            <a:off x="8054962" y="93764"/>
            <a:ext cx="982025" cy="1202975"/>
          </a:xfrm>
          <a:prstGeom prst="rect">
            <a:avLst/>
          </a:prstGeom>
          <a:noFill/>
          <a:ln>
            <a:noFill/>
          </a:ln>
        </p:spPr>
      </p:pic>
      <p:pic>
        <p:nvPicPr>
          <p:cNvPr id="2" name="Picture 1"/>
          <p:cNvPicPr>
            <a:picLocks noChangeAspect="1"/>
          </p:cNvPicPr>
          <p:nvPr/>
        </p:nvPicPr>
        <p:blipFill>
          <a:blip r:embed="rId4"/>
          <a:stretch>
            <a:fillRect/>
          </a:stretch>
        </p:blipFill>
        <p:spPr>
          <a:xfrm>
            <a:off x="1208314" y="848525"/>
            <a:ext cx="2568348" cy="3915800"/>
          </a:xfrm>
          <a:prstGeom prst="rect">
            <a:avLst/>
          </a:prstGeom>
          <a:ln>
            <a:solidFill>
              <a:schemeClr val="tx1"/>
            </a:solid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2"/>
          <p:cNvSpPr txBox="1">
            <a:spLocks noGrp="1"/>
          </p:cNvSpPr>
          <p:nvPr>
            <p:ph type="body" idx="1"/>
          </p:nvPr>
        </p:nvSpPr>
        <p:spPr>
          <a:xfrm>
            <a:off x="332425" y="681250"/>
            <a:ext cx="4114800" cy="42087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endParaRPr sz="1200">
              <a:latin typeface="Arial"/>
              <a:ea typeface="Arial"/>
              <a:cs typeface="Arial"/>
              <a:sym typeface="Arial"/>
            </a:endParaRPr>
          </a:p>
          <a:p>
            <a:pPr marL="0" lvl="0" indent="0" algn="l" rtl="0">
              <a:spcBef>
                <a:spcPts val="800"/>
              </a:spcBef>
              <a:spcAft>
                <a:spcPts val="0"/>
              </a:spcAft>
              <a:buNone/>
            </a:pPr>
            <a:r>
              <a:rPr lang="en" sz="1200">
                <a:latin typeface="Arial"/>
                <a:ea typeface="Arial"/>
                <a:cs typeface="Arial"/>
                <a:sym typeface="Arial"/>
              </a:rPr>
              <a:t> </a:t>
            </a:r>
            <a:endParaRPr sz="1200">
              <a:latin typeface="Arial"/>
              <a:ea typeface="Arial"/>
              <a:cs typeface="Arial"/>
              <a:sym typeface="Arial"/>
            </a:endParaRPr>
          </a:p>
          <a:p>
            <a:pPr marL="0" lvl="0" indent="0" algn="l" rtl="0">
              <a:spcBef>
                <a:spcPts val="800"/>
              </a:spcBef>
              <a:spcAft>
                <a:spcPts val="0"/>
              </a:spcAft>
              <a:buNone/>
            </a:pPr>
            <a:endParaRPr sz="1200">
              <a:latin typeface="Arial"/>
              <a:ea typeface="Arial"/>
              <a:cs typeface="Arial"/>
              <a:sym typeface="Arial"/>
            </a:endParaRPr>
          </a:p>
        </p:txBody>
      </p:sp>
      <p:sp>
        <p:nvSpPr>
          <p:cNvPr id="192" name="Google Shape;192;p32"/>
          <p:cNvSpPr txBox="1">
            <a:spLocks noGrp="1"/>
          </p:cNvSpPr>
          <p:nvPr>
            <p:ph type="title"/>
          </p:nvPr>
        </p:nvSpPr>
        <p:spPr>
          <a:xfrm>
            <a:off x="332425" y="265638"/>
            <a:ext cx="8052300" cy="506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learn about Eloise Greenfield</a:t>
            </a:r>
            <a:endParaRPr sz="3000" dirty="0">
              <a:latin typeface="Century Gothic"/>
              <a:ea typeface="Century Gothic"/>
              <a:cs typeface="Century Gothic"/>
              <a:sym typeface="Century Gothic"/>
            </a:endParaRPr>
          </a:p>
        </p:txBody>
      </p:sp>
      <p:sp>
        <p:nvSpPr>
          <p:cNvPr id="194" name="Google Shape;194;p32"/>
          <p:cNvSpPr txBox="1"/>
          <p:nvPr/>
        </p:nvSpPr>
        <p:spPr>
          <a:xfrm>
            <a:off x="332425" y="1133444"/>
            <a:ext cx="8482800" cy="3395100"/>
          </a:xfrm>
          <a:prstGeom prst="rect">
            <a:avLst/>
          </a:prstGeom>
          <a:noFill/>
          <a:ln>
            <a:noFill/>
          </a:ln>
        </p:spPr>
        <p:txBody>
          <a:bodyPr spcFirstLastPara="1" wrap="square" lIns="91425" tIns="91425" rIns="91425" bIns="91425" anchor="t" anchorCtr="0">
            <a:noAutofit/>
          </a:bodyPr>
          <a:lstStyle/>
          <a:p>
            <a:pPr marL="457200" lvl="0" indent="-355600" algn="l" rtl="0">
              <a:lnSpc>
                <a:spcPct val="90000"/>
              </a:lnSpc>
              <a:spcBef>
                <a:spcPts val="800"/>
              </a:spcBef>
              <a:spcAft>
                <a:spcPts val="0"/>
              </a:spcAft>
              <a:buSzPts val="2000"/>
              <a:buChar char="●"/>
            </a:pPr>
            <a:r>
              <a:rPr lang="en" sz="2000" dirty="0">
                <a:latin typeface="Century Gothic" panose="020B0502020202020204" pitchFamily="34" charset="0"/>
              </a:rPr>
              <a:t>Eloise Greenfield was born in Parmele, North Carolina, on May 17, 1929. Shortly after, her family moved to Washington, D.C., where she still resides today.</a:t>
            </a:r>
            <a:endParaRPr sz="2000" dirty="0">
              <a:latin typeface="Century Gothic" panose="020B0502020202020204" pitchFamily="34" charset="0"/>
            </a:endParaRPr>
          </a:p>
          <a:p>
            <a:pPr marL="457200" lvl="0" indent="-355600" algn="l" rtl="0">
              <a:lnSpc>
                <a:spcPct val="90000"/>
              </a:lnSpc>
              <a:spcBef>
                <a:spcPts val="0"/>
              </a:spcBef>
              <a:spcAft>
                <a:spcPts val="0"/>
              </a:spcAft>
              <a:buSzPts val="2000"/>
              <a:buChar char="●"/>
            </a:pPr>
            <a:r>
              <a:rPr lang="en" sz="2000" dirty="0">
                <a:latin typeface="Century Gothic" panose="020B0502020202020204" pitchFamily="34" charset="0"/>
              </a:rPr>
              <a:t>She has published 38 children's books, including picture books, novels, poetry, and biographies.</a:t>
            </a:r>
            <a:endParaRPr sz="2000" dirty="0">
              <a:latin typeface="Century Gothic" panose="020B0502020202020204" pitchFamily="34" charset="0"/>
            </a:endParaRPr>
          </a:p>
          <a:p>
            <a:pPr marL="457200" lvl="0" indent="-355600" algn="l" rtl="0">
              <a:lnSpc>
                <a:spcPct val="90000"/>
              </a:lnSpc>
              <a:spcBef>
                <a:spcPts val="0"/>
              </a:spcBef>
              <a:spcAft>
                <a:spcPts val="0"/>
              </a:spcAft>
              <a:buSzPts val="2000"/>
              <a:buChar char="●"/>
            </a:pPr>
            <a:r>
              <a:rPr lang="en" sz="2000" dirty="0">
                <a:latin typeface="Century Gothic" panose="020B0502020202020204" pitchFamily="34" charset="0"/>
              </a:rPr>
              <a:t>Her books have a strong focus on loving African American families and communities, similar to the ones she experienced growing up.</a:t>
            </a:r>
            <a:endParaRPr sz="2000" dirty="0">
              <a:latin typeface="Century Gothic" panose="020B0502020202020204" pitchFamily="34" charset="0"/>
            </a:endParaRPr>
          </a:p>
          <a:p>
            <a:pPr marL="457200" lvl="0" indent="-355600" algn="l" rtl="0">
              <a:lnSpc>
                <a:spcPct val="90000"/>
              </a:lnSpc>
              <a:spcBef>
                <a:spcPts val="0"/>
              </a:spcBef>
              <a:spcAft>
                <a:spcPts val="0"/>
              </a:spcAft>
              <a:buSzPts val="2000"/>
              <a:buChar char="●"/>
            </a:pPr>
            <a:r>
              <a:rPr lang="en" sz="2000" dirty="0">
                <a:latin typeface="Century Gothic" panose="020B0502020202020204" pitchFamily="34" charset="0"/>
              </a:rPr>
              <a:t>Greenfield first published a poem in the Hartford Times in 1962. Ten years later, her first book was published.</a:t>
            </a:r>
            <a:endParaRPr sz="2000" dirty="0">
              <a:latin typeface="Century Gothic" panose="020B0502020202020204" pitchFamily="34" charset="0"/>
            </a:endParaRPr>
          </a:p>
          <a:p>
            <a:pPr marL="0" lvl="0" indent="0" algn="l" rtl="0">
              <a:lnSpc>
                <a:spcPct val="90000"/>
              </a:lnSpc>
              <a:spcBef>
                <a:spcPts val="800"/>
              </a:spcBef>
              <a:spcAft>
                <a:spcPts val="0"/>
              </a:spcAft>
              <a:buNone/>
            </a:pPr>
            <a:endParaRPr dirty="0"/>
          </a:p>
        </p:txBody>
      </p:sp>
      <p:pic>
        <p:nvPicPr>
          <p:cNvPr id="6" name="Google Shape;169;p29"/>
          <p:cNvPicPr preferRelativeResize="0"/>
          <p:nvPr/>
        </p:nvPicPr>
        <p:blipFill>
          <a:blip r:embed="rId3">
            <a:alphaModFix/>
          </a:blip>
          <a:stretch>
            <a:fillRect/>
          </a:stretch>
        </p:blipFill>
        <p:spPr>
          <a:xfrm>
            <a:off x="8054962" y="93764"/>
            <a:ext cx="982025" cy="1202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3"/>
          <p:cNvSpPr txBox="1">
            <a:spLocks noGrp="1"/>
          </p:cNvSpPr>
          <p:nvPr>
            <p:ph type="body" idx="1"/>
          </p:nvPr>
        </p:nvSpPr>
        <p:spPr>
          <a:xfrm>
            <a:off x="332425" y="681250"/>
            <a:ext cx="4114800" cy="42087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endParaRPr sz="1200">
              <a:latin typeface="Arial"/>
              <a:ea typeface="Arial"/>
              <a:cs typeface="Arial"/>
              <a:sym typeface="Arial"/>
            </a:endParaRPr>
          </a:p>
          <a:p>
            <a:pPr marL="0" lvl="0" indent="0" algn="l" rtl="0">
              <a:spcBef>
                <a:spcPts val="800"/>
              </a:spcBef>
              <a:spcAft>
                <a:spcPts val="0"/>
              </a:spcAft>
              <a:buNone/>
            </a:pPr>
            <a:r>
              <a:rPr lang="en" sz="1200">
                <a:latin typeface="Arial"/>
                <a:ea typeface="Arial"/>
                <a:cs typeface="Arial"/>
                <a:sym typeface="Arial"/>
              </a:rPr>
              <a:t> </a:t>
            </a:r>
            <a:endParaRPr sz="1200">
              <a:latin typeface="Arial"/>
              <a:ea typeface="Arial"/>
              <a:cs typeface="Arial"/>
              <a:sym typeface="Arial"/>
            </a:endParaRPr>
          </a:p>
          <a:p>
            <a:pPr marL="0" lvl="0" indent="0" algn="l" rtl="0">
              <a:spcBef>
                <a:spcPts val="800"/>
              </a:spcBef>
              <a:spcAft>
                <a:spcPts val="0"/>
              </a:spcAft>
              <a:buNone/>
            </a:pPr>
            <a:endParaRPr sz="1200">
              <a:latin typeface="Arial"/>
              <a:ea typeface="Arial"/>
              <a:cs typeface="Arial"/>
              <a:sym typeface="Arial"/>
            </a:endParaRPr>
          </a:p>
        </p:txBody>
      </p:sp>
      <p:sp>
        <p:nvSpPr>
          <p:cNvPr id="200" name="Google Shape;200;p33"/>
          <p:cNvSpPr txBox="1">
            <a:spLocks noGrp="1"/>
          </p:cNvSpPr>
          <p:nvPr>
            <p:ph type="title"/>
          </p:nvPr>
        </p:nvSpPr>
        <p:spPr>
          <a:xfrm>
            <a:off x="183700" y="174850"/>
            <a:ext cx="8052300" cy="506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000"/>
              <a:t>Let’s analyze how a written </a:t>
            </a:r>
            <a:r>
              <a:rPr lang="en" sz="2000" u="sng">
                <a:solidFill>
                  <a:schemeClr val="hlink"/>
                </a:solidFill>
                <a:hlinkClick r:id="rId3"/>
              </a:rPr>
              <a:t>poem</a:t>
            </a:r>
            <a:r>
              <a:rPr lang="en" sz="2000"/>
              <a:t> compares to a performance</a:t>
            </a:r>
            <a:endParaRPr sz="2000">
              <a:latin typeface="Century Gothic"/>
              <a:ea typeface="Century Gothic"/>
              <a:cs typeface="Century Gothic"/>
              <a:sym typeface="Century Gothic"/>
            </a:endParaRPr>
          </a:p>
        </p:txBody>
      </p:sp>
      <p:sp>
        <p:nvSpPr>
          <p:cNvPr id="202" name="Google Shape;202;p33"/>
          <p:cNvSpPr txBox="1"/>
          <p:nvPr/>
        </p:nvSpPr>
        <p:spPr>
          <a:xfrm>
            <a:off x="5111925" y="1369225"/>
            <a:ext cx="3782400" cy="3395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800"/>
              </a:spcBef>
              <a:spcAft>
                <a:spcPts val="0"/>
              </a:spcAft>
              <a:buNone/>
            </a:pPr>
            <a:endParaRPr/>
          </a:p>
        </p:txBody>
      </p:sp>
      <p:sp>
        <p:nvSpPr>
          <p:cNvPr id="203" name="Google Shape;203;p33"/>
          <p:cNvSpPr txBox="1"/>
          <p:nvPr/>
        </p:nvSpPr>
        <p:spPr>
          <a:xfrm>
            <a:off x="3790100" y="1360375"/>
            <a:ext cx="4731000" cy="31455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Century Gothic"/>
              <a:buChar char="●"/>
            </a:pPr>
            <a:r>
              <a:rPr lang="en" dirty="0">
                <a:latin typeface="Century Gothic"/>
                <a:ea typeface="Century Gothic"/>
                <a:cs typeface="Century Gothic"/>
                <a:sym typeface="Century Gothic"/>
              </a:rPr>
              <a:t>While listening the </a:t>
            </a:r>
            <a:r>
              <a:rPr lang="en" b="1" dirty="0">
                <a:latin typeface="Century Gothic"/>
                <a:ea typeface="Century Gothic"/>
                <a:cs typeface="Century Gothic"/>
                <a:sym typeface="Century Gothic"/>
              </a:rPr>
              <a:t>first time</a:t>
            </a:r>
            <a:r>
              <a:rPr lang="en" dirty="0">
                <a:latin typeface="Century Gothic"/>
                <a:ea typeface="Century Gothic"/>
                <a:cs typeface="Century Gothic"/>
                <a:sym typeface="Century Gothic"/>
              </a:rPr>
              <a:t>, </a:t>
            </a:r>
            <a:r>
              <a:rPr lang="en" b="1" dirty="0">
                <a:latin typeface="Century Gothic"/>
                <a:ea typeface="Century Gothic"/>
                <a:cs typeface="Century Gothic"/>
                <a:sym typeface="Century Gothic"/>
              </a:rPr>
              <a:t>circle five phrases</a:t>
            </a:r>
            <a:r>
              <a:rPr lang="en" dirty="0">
                <a:latin typeface="Century Gothic"/>
                <a:ea typeface="Century Gothic"/>
                <a:cs typeface="Century Gothic"/>
                <a:sym typeface="Century Gothic"/>
              </a:rPr>
              <a:t> you remember Ms. Thomas emphasizing.</a:t>
            </a:r>
            <a:endParaRPr dirty="0">
              <a:latin typeface="Century Gothic"/>
              <a:ea typeface="Century Gothic"/>
              <a:cs typeface="Century Gothic"/>
              <a:sym typeface="Century Gothic"/>
            </a:endParaRPr>
          </a:p>
          <a:p>
            <a:pPr marL="457200" lvl="0" indent="0" algn="l" rtl="0">
              <a:spcBef>
                <a:spcPts val="0"/>
              </a:spcBef>
              <a:spcAft>
                <a:spcPts val="0"/>
              </a:spcAft>
              <a:buNone/>
            </a:pP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dirty="0">
                <a:latin typeface="Century Gothic"/>
                <a:ea typeface="Century Gothic"/>
                <a:cs typeface="Century Gothic"/>
                <a:sym typeface="Century Gothic"/>
              </a:rPr>
              <a:t>While listening the second time, take notes in the margins about how she uses her voice and body to emphasize the important phrases and reinforce meaning.</a:t>
            </a:r>
            <a:endParaRPr dirty="0">
              <a:latin typeface="Century Gothic"/>
              <a:ea typeface="Century Gothic"/>
              <a:cs typeface="Century Gothic"/>
              <a:sym typeface="Century Gothic"/>
            </a:endParaRPr>
          </a:p>
          <a:p>
            <a:pPr marL="457200" lvl="0" indent="0" algn="l" rtl="0">
              <a:spcBef>
                <a:spcPts val="0"/>
              </a:spcBef>
              <a:spcAft>
                <a:spcPts val="0"/>
              </a:spcAft>
              <a:buNone/>
            </a:pP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dirty="0">
                <a:latin typeface="Century Gothic"/>
                <a:ea typeface="Century Gothic"/>
                <a:cs typeface="Century Gothic"/>
                <a:sym typeface="Century Gothic"/>
              </a:rPr>
              <a:t>Complete the questions on the assessment individually and silently.</a:t>
            </a:r>
            <a:endParaRPr dirty="0">
              <a:latin typeface="Century Gothic"/>
              <a:ea typeface="Century Gothic"/>
              <a:cs typeface="Century Gothic"/>
              <a:sym typeface="Century Gothic"/>
            </a:endParaRPr>
          </a:p>
          <a:p>
            <a:pPr marL="457200" lvl="0" indent="0" algn="l" rtl="0">
              <a:spcBef>
                <a:spcPts val="0"/>
              </a:spcBef>
              <a:spcAft>
                <a:spcPts val="0"/>
              </a:spcAft>
              <a:buNone/>
            </a:pP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dirty="0">
                <a:latin typeface="Century Gothic"/>
                <a:ea typeface="Century Gothic"/>
                <a:cs typeface="Century Gothic"/>
                <a:sym typeface="Century Gothic"/>
              </a:rPr>
              <a:t>When you finish, begin work on </a:t>
            </a:r>
            <a:r>
              <a:rPr lang="en" b="1" dirty="0">
                <a:latin typeface="Century Gothic"/>
                <a:ea typeface="Century Gothic"/>
                <a:cs typeface="Century Gothic"/>
                <a:sym typeface="Century Gothic"/>
              </a:rPr>
              <a:t>Excerpt 4 third read questions</a:t>
            </a:r>
            <a:r>
              <a:rPr lang="en" dirty="0">
                <a:latin typeface="Century Gothic"/>
                <a:ea typeface="Century Gothic"/>
                <a:cs typeface="Century Gothic"/>
                <a:sym typeface="Century Gothic"/>
              </a:rPr>
              <a:t>.</a:t>
            </a:r>
            <a:endParaRPr dirty="0">
              <a:latin typeface="Century Gothic"/>
              <a:ea typeface="Century Gothic"/>
              <a:cs typeface="Century Gothic"/>
              <a:sym typeface="Century Gothic"/>
            </a:endParaRPr>
          </a:p>
        </p:txBody>
      </p:sp>
      <p:pic>
        <p:nvPicPr>
          <p:cNvPr id="204" name="Google Shape;204;p33"/>
          <p:cNvPicPr preferRelativeResize="0"/>
          <p:nvPr/>
        </p:nvPicPr>
        <p:blipFill>
          <a:blip r:embed="rId4">
            <a:alphaModFix/>
          </a:blip>
          <a:stretch>
            <a:fillRect/>
          </a:stretch>
        </p:blipFill>
        <p:spPr>
          <a:xfrm>
            <a:off x="652125" y="750125"/>
            <a:ext cx="2617675" cy="3833449"/>
          </a:xfrm>
          <a:prstGeom prst="rect">
            <a:avLst/>
          </a:prstGeom>
          <a:noFill/>
          <a:ln>
            <a:noFill/>
          </a:ln>
        </p:spPr>
      </p:pic>
      <p:pic>
        <p:nvPicPr>
          <p:cNvPr id="8" name="Google Shape;169;p29"/>
          <p:cNvPicPr preferRelativeResize="0"/>
          <p:nvPr/>
        </p:nvPicPr>
        <p:blipFill>
          <a:blip r:embed="rId5">
            <a:alphaModFix/>
          </a:blip>
          <a:stretch>
            <a:fillRect/>
          </a:stretch>
        </p:blipFill>
        <p:spPr>
          <a:xfrm>
            <a:off x="8054962" y="93764"/>
            <a:ext cx="982025" cy="12029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F1B1FF4-CC9F-4F15-B161-951F65B1854B}">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C857CF4-947D-4787-BC50-8D3810A8FA58}">
  <ds:schemaRefs>
    <ds:schemaRef ds:uri="http://schemas.microsoft.com/sharepoint/v3/contenttype/forms"/>
  </ds:schemaRefs>
</ds:datastoreItem>
</file>

<file path=customXml/itemProps3.xml><?xml version="1.0" encoding="utf-8"?>
<ds:datastoreItem xmlns:ds="http://schemas.openxmlformats.org/officeDocument/2006/customXml" ds:itemID="{AC73F8FC-2A39-47B2-80DA-96C7BE4AC3CA}"/>
</file>

<file path=docProps/app.xml><?xml version="1.0" encoding="utf-8"?>
<Properties xmlns="http://schemas.openxmlformats.org/officeDocument/2006/extended-properties" xmlns:vt="http://schemas.openxmlformats.org/officeDocument/2006/docPropsVTypes">
  <TotalTime>54</TotalTime>
  <Words>5211</Words>
  <Application>Microsoft Office PowerPoint</Application>
  <PresentationFormat>On-screen Show (16:9)</PresentationFormat>
  <Paragraphs>532</Paragraphs>
  <Slides>22</Slides>
  <Notes>21</Notes>
  <HiddenSlides>0</HiddenSlides>
  <MMClips>0</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Simple Light</vt:lpstr>
      <vt:lpstr>Office Theme</vt:lpstr>
      <vt:lpstr>PowerPoint Presentation</vt:lpstr>
      <vt:lpstr>PowerPoint Presentation</vt:lpstr>
      <vt:lpstr>PowerPoint Presentation</vt:lpstr>
      <vt:lpstr>Grade 7: Module 3:  Unit 2: Lesson 7</vt:lpstr>
      <vt:lpstr>PowerPoint Presentation</vt:lpstr>
      <vt:lpstr>Let’s review the learning targets</vt:lpstr>
      <vt:lpstr>Let’s show off our poetry reading skills</vt:lpstr>
      <vt:lpstr>Let’s learn about Eloise Greenfield</vt:lpstr>
      <vt:lpstr>Let’s analyze how a written poem compares to a performance</vt:lpstr>
      <vt:lpstr>Let’s review our learning targets</vt:lpstr>
      <vt:lpstr>Let’s discuss Back-to-Back and Face-to-Face</vt:lpstr>
      <vt:lpstr>Let’s answer third read questions</vt:lpstr>
      <vt:lpstr>Let’s answer Paragraph 4 questions</vt:lpstr>
      <vt:lpstr>Let’s answer Paragraphs 6,7,8 questions</vt:lpstr>
      <vt:lpstr>Let’s answer Paragraphs 11,12,13 questions</vt:lpstr>
      <vt:lpstr>Let’s answer Paragraphs 14, 15 questions</vt:lpstr>
      <vt:lpstr>Let’s answer whole excerpt questions</vt:lpstr>
      <vt:lpstr>Let’s look at a complete answer</vt:lpstr>
      <vt:lpstr>Let’s reflect on our learning today</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12</cp:revision>
  <dcterms:modified xsi:type="dcterms:W3CDTF">2019-03-25T19:35:31Z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