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33.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6108154-F2D6-489F-881F-35EA09BA4E80}">
  <a:tblStyle styleId="{96108154-F2D6-489F-881F-35EA09BA4E8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189" autoAdjust="0"/>
  </p:normalViewPr>
  <p:slideViewPr>
    <p:cSldViewPr snapToGrid="0">
      <p:cViewPr varScale="1">
        <p:scale>
          <a:sx n="53" d="100"/>
          <a:sy n="53" d="100"/>
        </p:scale>
        <p:origin x="-696" y="-112"/>
      </p:cViewPr>
      <p:guideLst>
        <p:guide orient="horz" pos="1620"/>
        <p:guide pos="2880"/>
      </p:guideLst>
    </p:cSldViewPr>
  </p:slideViewPr>
  <p:notesTextViewPr>
    <p:cViewPr>
      <p:scale>
        <a:sx n="1" d="1"/>
        <a:sy n="1" d="1"/>
      </p:scale>
      <p:origin x="0" y="72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5" Type="http://schemas.openxmlformats.org/officeDocument/2006/relationships/customXml" Target="../customXml/item1.xml"/><Relationship Id="rId20" Type="http://schemas.openxmlformats.org/officeDocument/2006/relationships/printerSettings" Target="printerSettings/printerSettings1.bin"/><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ableStyles" Target="tableStyle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theme" Target="theme/theme1.xml"/><Relationship Id="rId15" Type="http://schemas.openxmlformats.org/officeDocument/2006/relationships/slide" Target="slides/slide12.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notesMaster" Target="notesMasters/notesMaster1.xml"/><Relationship Id="rId9" Type="http://schemas.openxmlformats.org/officeDocument/2006/relationships/slide" Target="slides/slide6.xml"/><Relationship Id="rId22" Type="http://schemas.openxmlformats.org/officeDocument/2006/relationships/viewProps" Target="view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882351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Chapter 11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(8-10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Listening to a Speech (22-25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Analyzing the Speech for Speaker’s Purpose and Evaluating Motives (12-15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b="0" dirty="0">
                <a:solidFill>
                  <a:schemeClr val="dk1"/>
                </a:solidFill>
                <a:latin typeface="Calibri"/>
                <a:ea typeface="Calibri"/>
                <a:cs typeface="Calibri"/>
                <a:sym typeface="Calibri"/>
              </a:rPr>
              <a:t>Sharing </a:t>
            </a:r>
            <a:r>
              <a:rPr lang="en" sz="1200" b="1" dirty="0">
                <a:solidFill>
                  <a:schemeClr val="dk1"/>
                </a:solidFill>
                <a:latin typeface="Calibri"/>
                <a:ea typeface="Calibri"/>
                <a:cs typeface="Calibri"/>
                <a:sym typeface="Calibri"/>
              </a:rPr>
              <a:t>Author’s Purpose Graphic Organizers </a:t>
            </a:r>
            <a:r>
              <a:rPr lang="en" sz="1200" dirty="0">
                <a:solidFill>
                  <a:schemeClr val="dk1"/>
                </a:solidFill>
                <a:latin typeface="Calibri"/>
                <a:ea typeface="Calibri"/>
                <a:cs typeface="Calibri"/>
                <a:sym typeface="Calibri"/>
              </a:rPr>
              <a:t>(5-8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Read Chapter 12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Begin filling out the </a:t>
            </a:r>
            <a:r>
              <a:rPr lang="en" sz="1200" b="1" dirty="0">
                <a:solidFill>
                  <a:schemeClr val="dk1"/>
                </a:solidFill>
                <a:latin typeface="Calibri"/>
                <a:ea typeface="Calibri"/>
                <a:cs typeface="Calibri"/>
                <a:sym typeface="Calibri"/>
              </a:rPr>
              <a:t>Food Chain graphic organizer </a:t>
            </a:r>
            <a:r>
              <a:rPr lang="en" sz="1200" dirty="0">
                <a:solidFill>
                  <a:schemeClr val="dk1"/>
                </a:solidFill>
                <a:latin typeface="Calibri"/>
                <a:ea typeface="Calibri"/>
                <a:cs typeface="Calibri"/>
                <a:sym typeface="Calibri"/>
              </a:rPr>
              <a:t>for Michael Pollan’s local sustainable food chain.</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0593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1) Analyzing the Speech for Speaker’s Purpose and Evaluating Motives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3 for Work Time B. On this slide, students will discuss the purpose of the speech after listening to the media once.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Teammates Consult) allows for total participation of students. It encourages critical thinking, collaboration, and social construction of knowledge. It also helps students to practice their speaking and listening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next part of the </a:t>
            </a:r>
            <a:r>
              <a:rPr lang="en" sz="1200" b="1" dirty="0">
                <a:solidFill>
                  <a:schemeClr val="dk1"/>
                </a:solidFill>
                <a:latin typeface="Calibri"/>
                <a:ea typeface="Calibri"/>
                <a:cs typeface="Calibri"/>
                <a:sym typeface="Calibri"/>
              </a:rPr>
              <a:t>Speaker’s Purpose graphic organizer</a:t>
            </a:r>
            <a:r>
              <a:rPr lang="en" sz="1200" dirty="0">
                <a:solidFill>
                  <a:schemeClr val="dk1"/>
                </a:solidFill>
                <a:latin typeface="Calibri"/>
                <a:ea typeface="Calibri"/>
                <a:cs typeface="Calibri"/>
                <a:sym typeface="Calibri"/>
              </a:rPr>
              <a:t>. Remind them that they filled out something very similar when analyzing Michael Pollan’s text for author’s purpose. Point out that there isn’t a section for conflicting viewpoints or evidence on this organizer. Tell them to ignore the final two boxes about the motives of the media clip for now, as they will address this later.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Teammates Consult protocol in which they discuss answers and come to an agreement before they all pick up their pens to write at the same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use their gist notes to discuss the first two questions on the slide in their triads.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filling out the first two boxes on the organizer using student responses. Invite students to fill out their organizers at the same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use their gist notes to discuss the last question on the slide in </a:t>
            </a:r>
            <a:r>
              <a:rPr lang="en" sz="1200" dirty="0" smtClean="0">
                <a:solidFill>
                  <a:schemeClr val="dk1"/>
                </a:solidFill>
                <a:latin typeface="Calibri"/>
                <a:ea typeface="Calibri"/>
                <a:cs typeface="Calibri"/>
                <a:sym typeface="Calibri"/>
              </a:rPr>
              <a:t>triads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filling out only one detail in the “How do you know?”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 triads, following the Teammates Consult protocol to finish filling out the “How do you know?” box on their graphic organizer using the model as a starting point.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triads to follow the protocol to discuss and form accurate responses about the speech’s purpose.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0" name="Google Shape;270;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7376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7189d8422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2) Analyzing the Speech for Speaker’s Purpose and Evaluating Motives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3 for Work Time B. On this slide, students will analyze the motives of the speech.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attention on the final box of the organizer, “What are the motives of this media clip?”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t>
            </a:r>
            <a:r>
              <a:rPr lang="en-US" sz="1200" dirty="0" smtClean="0">
                <a:solidFill>
                  <a:schemeClr val="dk1"/>
                </a:solidFill>
                <a:latin typeface="Calibri"/>
                <a:ea typeface="Calibri"/>
                <a:cs typeface="Calibri"/>
                <a:sym typeface="Calibri"/>
              </a:rPr>
              <a:t>t</a:t>
            </a:r>
            <a:r>
              <a:rPr lang="en" sz="1200" dirty="0" smtClean="0">
                <a:solidFill>
                  <a:schemeClr val="dk1"/>
                </a:solidFill>
                <a:latin typeface="Calibri"/>
                <a:ea typeface="Calibri"/>
                <a:cs typeface="Calibri"/>
                <a:sym typeface="Calibri"/>
              </a:rPr>
              <a:t>hink </a:t>
            </a:r>
            <a:r>
              <a:rPr lang="en" sz="1200" dirty="0">
                <a:solidFill>
                  <a:schemeClr val="dk1"/>
                </a:solidFill>
                <a:latin typeface="Calibri"/>
                <a:ea typeface="Calibri"/>
                <a:cs typeface="Calibri"/>
                <a:sym typeface="Calibri"/>
              </a:rPr>
              <a:t>about the bigger picture and the person who made clip—for example, the director of the movie—rather than just what the speaker is saying. </a:t>
            </a:r>
            <a:r>
              <a:rPr lang="en-US" sz="1200" dirty="0" smtClean="0">
                <a:solidFill>
                  <a:schemeClr val="dk1"/>
                </a:solidFill>
                <a:latin typeface="Calibri"/>
                <a:ea typeface="Calibri"/>
                <a:cs typeface="Calibri"/>
                <a:sym typeface="Calibri"/>
              </a:rPr>
              <a:t>D</a:t>
            </a:r>
            <a:r>
              <a:rPr lang="en" sz="1200" dirty="0" smtClean="0">
                <a:solidFill>
                  <a:schemeClr val="dk1"/>
                </a:solidFill>
                <a:latin typeface="Calibri"/>
                <a:ea typeface="Calibri"/>
                <a:cs typeface="Calibri"/>
                <a:sym typeface="Calibri"/>
              </a:rPr>
              <a:t>iscuss </a:t>
            </a:r>
            <a:r>
              <a:rPr lang="en" sz="1200" dirty="0">
                <a:solidFill>
                  <a:schemeClr val="dk1"/>
                </a:solidFill>
                <a:latin typeface="Calibri"/>
                <a:ea typeface="Calibri"/>
                <a:cs typeface="Calibri"/>
                <a:sym typeface="Calibri"/>
              </a:rPr>
              <a:t>the questions on the slide in triads.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questions on the slide aloud. After giving triads some time to discuss, model filling out the first boxes on the organizer using student responses.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fill out their organizers at the same time.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277" name="Google Shape;277;g47189d8422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1801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7189d842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Triads (Teammates Consult Protocol)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(Slide 3) Analyzing the Speech for Speaker’s Purpose and Evaluating Motives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3 of 3 for Work Time B. On this slide, students will discuss evidence of the motives of the speech.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final box, “Why do you think that?”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triads to discuss the questions on the slide in triads.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It may be useful to replay the clip at this point if students are struggling to determine the motives of the media. The motives will depend on the media excerpt you choose.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filling out only one detail in the “Why do you think that?” box.</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 to guide students include: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Positive music, which makes the viewer feel more positive about what is being said, or negative music that has the opposite effect.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Positive or negative images played at the same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Camera angles of someone—for example, zooming in on someone’s face when he or she has a certain facial expression.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dirty="0"/>
          </a:p>
        </p:txBody>
      </p:sp>
      <p:sp>
        <p:nvSpPr>
          <p:cNvPr id="284" name="Google Shape;284;g47189d8422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1537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5-8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Student Pairings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Closing and Assessment A. Sharing Author’s Purpose Graphic Organizers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Having students pair up with someone else to compare their work can give students the opportunity to gain a deeper understanding, learn from peers, and improve their own work as a result.</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Pair students up to share their completed </a:t>
            </a:r>
            <a:r>
              <a:rPr lang="en" sz="1200" b="1">
                <a:solidFill>
                  <a:schemeClr val="dk1"/>
                </a:solidFill>
                <a:latin typeface="Calibri"/>
                <a:ea typeface="Calibri"/>
                <a:cs typeface="Calibri"/>
                <a:sym typeface="Calibri"/>
              </a:rPr>
              <a:t>Speaker’s Purpose graphic organizer</a:t>
            </a:r>
            <a:r>
              <a:rPr lang="en" sz="1200">
                <a:solidFill>
                  <a:schemeClr val="dk1"/>
                </a:solidFill>
                <a:latin typeface="Calibri"/>
                <a:ea typeface="Calibri"/>
                <a:cs typeface="Calibri"/>
                <a:sym typeface="Calibri"/>
              </a:rPr>
              <a:t>. Invite them to add details they are missing or revise details where necessary.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a new </a:t>
            </a:r>
            <a:r>
              <a:rPr lang="en" sz="1200" b="1">
                <a:solidFill>
                  <a:schemeClr val="dk1"/>
                </a:solidFill>
                <a:latin typeface="Calibri"/>
                <a:ea typeface="Calibri"/>
                <a:cs typeface="Calibri"/>
                <a:sym typeface="Calibri"/>
              </a:rPr>
              <a:t>Food Chain graphic organizer</a:t>
            </a:r>
            <a:r>
              <a:rPr lang="en" sz="1200">
                <a:solidFill>
                  <a:schemeClr val="dk1"/>
                </a:solidFill>
                <a:latin typeface="Calibri"/>
                <a:ea typeface="Calibri"/>
                <a:cs typeface="Calibri"/>
                <a:sym typeface="Calibri"/>
              </a:rPr>
              <a:t>.</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Support for Any Students Who Need It: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91" name="Google Shape;291;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7783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298" name="Google Shape;298;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0036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05" name="Google Shape;305;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3191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Media excerpt and the technology to </a:t>
            </a:r>
            <a:r>
              <a:rPr lang="en" sz="1200" dirty="0" smtClean="0">
                <a:solidFill>
                  <a:schemeClr val="dk1"/>
                </a:solidFill>
                <a:latin typeface="Calibri"/>
                <a:ea typeface="Calibri"/>
                <a:cs typeface="Calibri"/>
                <a:sym typeface="Calibri"/>
              </a:rPr>
              <a:t>play </a:t>
            </a:r>
            <a:r>
              <a:rPr lang="en" sz="1200" dirty="0">
                <a:solidFill>
                  <a:schemeClr val="dk1"/>
                </a:solidFill>
                <a:latin typeface="Calibri"/>
                <a:ea typeface="Calibri"/>
                <a:cs typeface="Calibri"/>
                <a:sym typeface="Calibri"/>
              </a:rPr>
              <a:t>the excerpt to the whole group (media source containing a speaker with a purpose; see Teaching Note)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Speaker’s Purpose graphic organizer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Omnivore’s Dilemma, </a:t>
            </a:r>
            <a:r>
              <a:rPr lang="en" sz="1200" dirty="0">
                <a:solidFill>
                  <a:schemeClr val="dk1"/>
                </a:solidFill>
                <a:latin typeface="Calibri"/>
                <a:ea typeface="Calibri"/>
                <a:cs typeface="Calibri"/>
                <a:sym typeface="Calibri"/>
              </a:rPr>
              <a:t>Young Readers Edition (book; one per student). </a:t>
            </a:r>
            <a:r>
              <a:rPr lang="en" sz="1200" b="0" dirty="0">
                <a:solidFill>
                  <a:schemeClr val="dk1"/>
                </a:solidFill>
                <a:latin typeface="Calibri"/>
                <a:ea typeface="Calibri"/>
                <a:cs typeface="Calibri"/>
                <a:sym typeface="Calibri"/>
              </a:rPr>
              <a:t>Please Note: </a:t>
            </a:r>
            <a:r>
              <a:rPr lang="en" sz="1200" dirty="0">
                <a:solidFill>
                  <a:schemeClr val="dk1"/>
                </a:solidFill>
                <a:latin typeface="Calibri"/>
                <a:ea typeface="Calibri"/>
                <a:cs typeface="Calibri"/>
                <a:sym typeface="Calibri"/>
              </a:rPr>
              <a:t>There is a discrepancy in page numbers (only page numbers, not content) in the lessons in this Module depending on what path is used to access the lesson plans. If you are using the downloaded materials from the EL Education website, as opposed to the hyperlinked lesson title, the page numbers will align with these slides.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(from Lesson 2; new blank copy;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361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Organic Food Chain graphic organizer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media you are going to play to students in order to determine the speaker’s purpose and the motives of the media.</a:t>
            </a:r>
            <a:endParaRPr sz="12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Teammates Consult Protocol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0879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Analyzing a Speaker’s Purpose and Motives of a Media Excerpt</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49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3568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c3ec676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Engaging the Reader: Chapter 11 of </a:t>
            </a:r>
            <a:r>
              <a:rPr lang="en" sz="1200" b="1" i="1" dirty="0">
                <a:solidFill>
                  <a:schemeClr val="dk1"/>
                </a:solidFill>
                <a:latin typeface="Calibri"/>
                <a:ea typeface="Calibri"/>
                <a:cs typeface="Calibri"/>
                <a:sym typeface="Calibri"/>
              </a:rPr>
              <a:t>The Omnivore’s Dilemma</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Opening the lesson by asking students to share their homework makes students accountable for completing the homework. It also gives you the opportunity to monitor which children have not been completing their homework.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 sure students have their text, </a:t>
            </a:r>
            <a:r>
              <a:rPr lang="en" sz="1200" i="1" dirty="0">
                <a:solidFill>
                  <a:schemeClr val="dk1"/>
                </a:solidFill>
                <a:latin typeface="Calibri"/>
                <a:ea typeface="Calibri"/>
                <a:cs typeface="Calibri"/>
                <a:sym typeface="Calibri"/>
              </a:rPr>
              <a:t>The Omnivore’s Dilemma.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they were to read Chapter 11 and fill out their </a:t>
            </a:r>
            <a:r>
              <a:rPr lang="en" sz="1200" b="1" dirty="0">
                <a:solidFill>
                  <a:schemeClr val="dk1"/>
                </a:solidFill>
                <a:latin typeface="Calibri"/>
                <a:ea typeface="Calibri"/>
                <a:cs typeface="Calibri"/>
                <a:sym typeface="Calibri"/>
              </a:rPr>
              <a:t>Food Chain graphic organizer</a:t>
            </a:r>
            <a:r>
              <a:rPr lang="en" sz="1200" dirty="0">
                <a:solidFill>
                  <a:schemeClr val="dk1"/>
                </a:solidFill>
                <a:latin typeface="Calibri"/>
                <a:ea typeface="Calibri"/>
                <a:cs typeface="Calibri"/>
                <a:sym typeface="Calibri"/>
              </a:rPr>
              <a:t> for the industrial organic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what they recorded on their organizers.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to and revise their organizers where they think necessary based on what they hear from other students.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Industrial Organic Food Chain graphic organizer (answers, for teacher reference) </a:t>
            </a:r>
            <a:r>
              <a:rPr lang="en" sz="1200" dirty="0">
                <a:solidFill>
                  <a:schemeClr val="dk1"/>
                </a:solidFill>
                <a:latin typeface="Calibri"/>
                <a:ea typeface="Calibri"/>
                <a:cs typeface="Calibri"/>
                <a:sym typeface="Calibri"/>
              </a:rPr>
              <a:t>to guide students toward the information their notes should include.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c3ec676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508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B.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Learning targets are a research-based strategy that helps all students, especially challenged learners.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Posting learning targets allows students to reference them throughout the lesson to check their understanding. The learning targets also provide a reminder to students and teachers about the intended learning behind a given lesson or activity.</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volunteers to read aloud the targets for today’s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of what author’s purpose is and tell them that in a speech or documentary where people are interviewed, like an author in a text, speakers also have a purpose.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Think-Pair-Share: </a:t>
            </a:r>
            <a:r>
              <a:rPr lang="en" sz="1200" i="1">
                <a:solidFill>
                  <a:schemeClr val="dk1"/>
                </a:solidFill>
                <a:latin typeface="Calibri"/>
                <a:ea typeface="Calibri"/>
                <a:cs typeface="Calibri"/>
                <a:sym typeface="Calibri"/>
              </a:rPr>
              <a:t>“What does it mean by the motives of a media presentation? What are motives?”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Select volunteers to share their responses.	</a:t>
            </a:r>
            <a:endParaRPr sz="1200">
              <a:solidFill>
                <a:schemeClr val="dk1"/>
              </a:solidFill>
              <a:latin typeface="Calibri"/>
              <a:ea typeface="Calibri"/>
              <a:cs typeface="Calibri"/>
              <a:sym typeface="Calibri"/>
            </a:endParaRPr>
          </a:p>
          <a:p>
            <a:pPr marL="9144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explain that motives are the reason the medium was made. Provide them with an example: A TV advertisement is made to make people buy a product.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Reviewing academic vocabulary words benefits all students developing academic language.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47" name="Google Shape;247;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7054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11-12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Listening to a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Explain that they will have the opportunity to watch/listen to the media clip a few times, so the first time they should just listen carefully.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a:t>
            </a:r>
            <a:r>
              <a:rPr lang="en" sz="1200" b="0" dirty="0">
                <a:solidFill>
                  <a:schemeClr val="dk1"/>
                </a:solidFill>
                <a:latin typeface="Calibri"/>
                <a:ea typeface="Calibri"/>
                <a:cs typeface="Calibri"/>
                <a:sym typeface="Calibri"/>
              </a:rPr>
              <a:t>media excerpt </a:t>
            </a:r>
            <a:r>
              <a:rPr lang="en" sz="1200" dirty="0">
                <a:solidFill>
                  <a:schemeClr val="dk1"/>
                </a:solidFill>
                <a:latin typeface="Calibri"/>
                <a:ea typeface="Calibri"/>
                <a:cs typeface="Calibri"/>
                <a:sym typeface="Calibri"/>
              </a:rPr>
              <a:t>once.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responses to the questions on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with the whole group.</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5" name="Google Shape;255;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007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7189d842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11-12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Listening to a Speech</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Speaker’s Purpose graphic organizer </a:t>
            </a:r>
            <a:r>
              <a:rPr lang="en" sz="1200" dirty="0">
                <a:solidFill>
                  <a:schemeClr val="dk1"/>
                </a:solidFill>
                <a:latin typeface="Calibri"/>
                <a:ea typeface="Calibri"/>
                <a:cs typeface="Calibri"/>
                <a:sym typeface="Calibri"/>
              </a:rPr>
              <a:t>and focus students’ attention on the box at the top of the organizer, which asks them to take notes for the gist.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gist is what it is mostly about, so they will be listening/watching for what the excerpt is mostly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listening for the gist by playing a very short excerpt of the media clip and recording some gist notes on the displayed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watch/listen to the media clip again and take notes for the gist this time.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the clip again.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into their triads to share their gist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add any information they have missed and to revise any information they may have recorded inaccurately.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gist notes with the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student ideas on the displayed organizer to ensure that students have a complete list of gist notes to refer to in the next section of Work Time.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the graphic organizers or recording forms, consider using a document camera, or another type of technology, to display the document for students who struggle with auditory processing.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especially challenged learners.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3" name="Google Shape;263;g47189d842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5767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537575" y="391373"/>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537575" y="1093400"/>
            <a:ext cx="7886700" cy="3596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This lesson will take approximately 50-60 minutes to complete. </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purpose of today’s lesson is to:</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Have students consider a speaker’s purpose in order to practice speaking and listening in preparation for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Give students an opportunity to analyze the speaker’s purpose and evaluate the motives of the media. </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800" dirty="0">
                <a:latin typeface="Century Gothic"/>
                <a:ea typeface="Century Gothic"/>
                <a:cs typeface="Century Gothic"/>
                <a:sym typeface="Century Gothic"/>
              </a:rPr>
              <a:t>The Learning Targets for students today are:</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describe the purpose of a speaker.</a:t>
            </a:r>
            <a:endParaRPr sz="1800" i="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evaluate the motives of a media presentation</a:t>
            </a:r>
            <a:r>
              <a:rPr lang="en" sz="1800" dirty="0">
                <a:latin typeface="Century Gothic"/>
                <a:ea typeface="Century Gothic"/>
                <a:cs typeface="Century Gothic"/>
                <a:sym typeface="Century Gothic"/>
              </a:rPr>
              <a:t>.</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6"/>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Analyze a Speech for Purpose </a:t>
            </a:r>
            <a:endParaRPr sz="3300" i="0" u="none" strike="noStrike" cap="none">
              <a:solidFill>
                <a:schemeClr val="dk1"/>
              </a:solidFill>
              <a:latin typeface="Century Gothic"/>
              <a:ea typeface="Century Gothic"/>
              <a:cs typeface="Century Gothic"/>
              <a:sym typeface="Century Gothic"/>
            </a:endParaRPr>
          </a:p>
        </p:txBody>
      </p:sp>
      <p:sp>
        <p:nvSpPr>
          <p:cNvPr id="273" name="Google Shape;273;p46"/>
          <p:cNvSpPr txBox="1">
            <a:spLocks noGrp="1"/>
          </p:cNvSpPr>
          <p:nvPr>
            <p:ph type="body" idx="1"/>
          </p:nvPr>
        </p:nvSpPr>
        <p:spPr>
          <a:xfrm>
            <a:off x="713675" y="1106500"/>
            <a:ext cx="7886700" cy="32712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latin typeface="Century Gothic"/>
                <a:ea typeface="Century Gothic"/>
                <a:cs typeface="Century Gothic"/>
                <a:sym typeface="Century Gothic"/>
              </a:rPr>
              <a:t>In your triads, discuss the following questions about the purpose of the speech:</a:t>
            </a:r>
            <a:endParaRPr sz="18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9144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is the speaker’s purpose? Is it to entertain? Is it to inform? It is to persuade? Is it more than one of those things?</a:t>
            </a:r>
            <a:endParaRPr sz="1800">
              <a:latin typeface="Century Gothic"/>
              <a:ea typeface="Century Gothic"/>
              <a:cs typeface="Century Gothic"/>
              <a:sym typeface="Century Gothic"/>
            </a:endParaRPr>
          </a:p>
          <a:p>
            <a:pPr marL="9144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How do you know? Is the speaker giving us just facts? Or is he making a claim and supporting it with evidence? Or is he doing both?</a:t>
            </a:r>
            <a:endParaRPr sz="1800">
              <a:latin typeface="Century Gothic"/>
              <a:ea typeface="Century Gothic"/>
              <a:cs typeface="Century Gothic"/>
              <a:sym typeface="Century Gothic"/>
            </a:endParaRPr>
          </a:p>
          <a:p>
            <a:pPr marL="9144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How do you know what the speaker’s purpose is? What details from the speech can you use to support your claim?</a:t>
            </a:r>
            <a:endParaRPr sz="18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600">
              <a:latin typeface="Century Gothic"/>
              <a:ea typeface="Century Gothic"/>
              <a:cs typeface="Century Gothic"/>
              <a:sym typeface="Century Gothic"/>
            </a:endParaRPr>
          </a:p>
        </p:txBody>
      </p:sp>
      <p:pic>
        <p:nvPicPr>
          <p:cNvPr id="5" name="Google Shape;267;p45"/>
          <p:cNvPicPr preferRelativeResize="0"/>
          <p:nvPr/>
        </p:nvPicPr>
        <p:blipFill>
          <a:blip r:embed="rId3">
            <a:alphaModFix/>
          </a:blip>
          <a:stretch>
            <a:fillRect/>
          </a:stretch>
        </p:blipFill>
        <p:spPr>
          <a:xfrm>
            <a:off x="8515328" y="4414144"/>
            <a:ext cx="474130" cy="48982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Analyze a Speech for Motives </a:t>
            </a:r>
            <a:endParaRPr sz="3300" i="0" u="none" strike="noStrike" cap="none">
              <a:solidFill>
                <a:schemeClr val="dk1"/>
              </a:solidFill>
              <a:latin typeface="Century Gothic"/>
              <a:ea typeface="Century Gothic"/>
              <a:cs typeface="Century Gothic"/>
              <a:sym typeface="Century Gothic"/>
            </a:endParaRPr>
          </a:p>
        </p:txBody>
      </p:sp>
      <p:sp>
        <p:nvSpPr>
          <p:cNvPr id="280" name="Google Shape;280;p47"/>
          <p:cNvSpPr txBox="1">
            <a:spLocks noGrp="1"/>
          </p:cNvSpPr>
          <p:nvPr>
            <p:ph type="body" idx="1"/>
          </p:nvPr>
        </p:nvSpPr>
        <p:spPr>
          <a:xfrm>
            <a:off x="730825" y="1162950"/>
            <a:ext cx="7886700" cy="31062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In your triads, discuss the following questions about the motives of the speech:</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Why do you think was this clip made?</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was the director trying to do? What were his/her motives in making it?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Was it to advertise their company to make you want to buy their products? To make you not want to buy their products? To encourage you to eat a certain way or choose particular foods?</a:t>
            </a:r>
            <a:endParaRPr sz="1800">
              <a:latin typeface="Century Gothic"/>
              <a:ea typeface="Century Gothic"/>
              <a:cs typeface="Century Gothic"/>
              <a:sym typeface="Century Gothic"/>
            </a:endParaRPr>
          </a:p>
        </p:txBody>
      </p:sp>
      <p:pic>
        <p:nvPicPr>
          <p:cNvPr id="5" name="Google Shape;267;p45"/>
          <p:cNvPicPr preferRelativeResize="0"/>
          <p:nvPr/>
        </p:nvPicPr>
        <p:blipFill>
          <a:blip r:embed="rId3">
            <a:alphaModFix/>
          </a:blip>
          <a:stretch>
            <a:fillRect/>
          </a:stretch>
        </p:blipFill>
        <p:spPr>
          <a:xfrm>
            <a:off x="8515328" y="4414144"/>
            <a:ext cx="474130" cy="48982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8"/>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Discuss Evidence of the </a:t>
            </a:r>
            <a:endParaRPr>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Motives of the Speech </a:t>
            </a:r>
            <a:endParaRPr sz="3300" i="0" u="none" strike="noStrike" cap="none">
              <a:solidFill>
                <a:schemeClr val="dk1"/>
              </a:solidFill>
              <a:latin typeface="Century Gothic"/>
              <a:ea typeface="Century Gothic"/>
              <a:cs typeface="Century Gothic"/>
              <a:sym typeface="Century Gothic"/>
            </a:endParaRPr>
          </a:p>
        </p:txBody>
      </p:sp>
      <p:sp>
        <p:nvSpPr>
          <p:cNvPr id="287" name="Google Shape;287;p48"/>
          <p:cNvSpPr txBox="1">
            <a:spLocks noGrp="1"/>
          </p:cNvSpPr>
          <p:nvPr>
            <p:ph type="body" idx="1"/>
          </p:nvPr>
        </p:nvSpPr>
        <p:spPr>
          <a:xfrm>
            <a:off x="628650" y="1265800"/>
            <a:ext cx="7886700" cy="36165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In your triads, discuss the following questions about the evidence of the motives of the speech:</a:t>
            </a:r>
            <a:endParaRPr sz="180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So why do you think that was the motive?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What evidence do you have from the clip? Is it just what the speaker said? </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Is it a camera angle that makes you feel a certain way? Is it music or images that are playing at the same time?”</a:t>
            </a:r>
            <a:endParaRPr sz="1800">
              <a:latin typeface="Century Gothic"/>
              <a:ea typeface="Century Gothic"/>
              <a:cs typeface="Century Gothic"/>
              <a:sym typeface="Century Gothic"/>
            </a:endParaRPr>
          </a:p>
        </p:txBody>
      </p:sp>
      <p:pic>
        <p:nvPicPr>
          <p:cNvPr id="5" name="Google Shape;267;p45"/>
          <p:cNvPicPr preferRelativeResize="0"/>
          <p:nvPr/>
        </p:nvPicPr>
        <p:blipFill>
          <a:blip r:embed="rId3">
            <a:alphaModFix/>
          </a:blip>
          <a:stretch>
            <a:fillRect/>
          </a:stretch>
        </p:blipFill>
        <p:spPr>
          <a:xfrm>
            <a:off x="8515328" y="4414144"/>
            <a:ext cx="474130" cy="48982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9"/>
          <p:cNvSpPr txBox="1">
            <a:spLocks noGrp="1"/>
          </p:cNvSpPr>
          <p:nvPr>
            <p:ph type="title"/>
          </p:nvPr>
        </p:nvSpPr>
        <p:spPr>
          <a:xfrm>
            <a:off x="628650" y="165724"/>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Understanding</a:t>
            </a:r>
            <a:endParaRPr sz="3300" i="0" u="none" strike="noStrike" cap="none">
              <a:solidFill>
                <a:schemeClr val="dk1"/>
              </a:solidFill>
              <a:latin typeface="Century Gothic"/>
              <a:ea typeface="Century Gothic"/>
              <a:cs typeface="Century Gothic"/>
              <a:sym typeface="Century Gothic"/>
            </a:endParaRPr>
          </a:p>
        </p:txBody>
      </p:sp>
      <p:pic>
        <p:nvPicPr>
          <p:cNvPr id="294" name="Google Shape;294;p49"/>
          <p:cNvPicPr preferRelativeResize="0"/>
          <p:nvPr/>
        </p:nvPicPr>
        <p:blipFill>
          <a:blip r:embed="rId3">
            <a:alphaModFix/>
          </a:blip>
          <a:stretch>
            <a:fillRect/>
          </a:stretch>
        </p:blipFill>
        <p:spPr>
          <a:xfrm>
            <a:off x="2456475" y="1119325"/>
            <a:ext cx="4231025" cy="3638975"/>
          </a:xfrm>
          <a:prstGeom prst="rect">
            <a:avLst/>
          </a:prstGeom>
          <a:noFill/>
          <a:ln>
            <a:noFill/>
          </a:ln>
        </p:spPr>
      </p:pic>
      <p:pic>
        <p:nvPicPr>
          <p:cNvPr id="295" name="Google Shape;295;p49"/>
          <p:cNvPicPr preferRelativeResize="0"/>
          <p:nvPr/>
        </p:nvPicPr>
        <p:blipFill>
          <a:blip r:embed="rId4">
            <a:alphaModFix/>
          </a:blip>
          <a:stretch>
            <a:fillRect/>
          </a:stretch>
        </p:blipFill>
        <p:spPr>
          <a:xfrm>
            <a:off x="8469086" y="4386944"/>
            <a:ext cx="493275" cy="55641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01" name="Google Shape;301;p5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Read Chapter 12 of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Begin filling out the</a:t>
            </a:r>
            <a:r>
              <a:rPr lang="en" sz="2400" b="1">
                <a:latin typeface="Century Gothic"/>
                <a:ea typeface="Century Gothic"/>
                <a:cs typeface="Century Gothic"/>
                <a:sym typeface="Century Gothic"/>
              </a:rPr>
              <a:t> Food Chain graphic organizer </a:t>
            </a:r>
            <a:r>
              <a:rPr lang="en" sz="2400">
                <a:latin typeface="Century Gothic"/>
                <a:ea typeface="Century Gothic"/>
                <a:cs typeface="Century Gothic"/>
                <a:sym typeface="Century Gothic"/>
              </a:rPr>
              <a:t>for Michael Pollan’s local sustainable food chain.</a:t>
            </a:r>
            <a:endParaRPr sz="24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08" name="Google Shape;308;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09" name="Google Shape;309;p51"/>
          <p:cNvGraphicFramePr/>
          <p:nvPr/>
        </p:nvGraphicFramePr>
        <p:xfrm>
          <a:off x="577216" y="1385887"/>
          <a:ext cx="7989600" cy="3230175"/>
        </p:xfrm>
        <a:graphic>
          <a:graphicData uri="http://schemas.openxmlformats.org/drawingml/2006/table">
            <a:tbl>
              <a:tblPr firstRow="1" bandRow="1">
                <a:noFill/>
                <a:tableStyleId>{96108154-F2D6-489F-881F-35EA09BA4E80}</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89856" y="273848"/>
            <a:ext cx="8025494"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1: Lesson 6</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89856" y="1369225"/>
            <a:ext cx="8238443"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6: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advance, prepare the following new materials: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Media excerpt and the technology to </a:t>
            </a:r>
            <a:r>
              <a:rPr lang="en" sz="1800" dirty="0" smtClean="0">
                <a:latin typeface="Century Gothic"/>
                <a:ea typeface="Century Gothic"/>
                <a:cs typeface="Century Gothic"/>
                <a:sym typeface="Century Gothic"/>
              </a:rPr>
              <a:t>play </a:t>
            </a:r>
            <a:r>
              <a:rPr lang="en" sz="1800" dirty="0">
                <a:latin typeface="Century Gothic"/>
                <a:ea typeface="Century Gothic"/>
                <a:cs typeface="Century Gothic"/>
                <a:sym typeface="Century Gothic"/>
              </a:rPr>
              <a:t>the excerpt to the whole group (media source containing a speaker with a purpose; see Teaching Note)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b="1" dirty="0">
                <a:latin typeface="Century Gothic"/>
                <a:ea typeface="Century Gothic"/>
                <a:cs typeface="Century Gothic"/>
                <a:sym typeface="Century Gothic"/>
              </a:rPr>
              <a:t>Speaker’s Purpose graphic organizer</a:t>
            </a:r>
            <a:endParaRPr sz="1800" dirty="0">
              <a:latin typeface="Century Gothic"/>
              <a:ea typeface="Century Gothic"/>
              <a:cs typeface="Century Gothic"/>
              <a:sym typeface="Century Gothic"/>
            </a:endParaRPr>
          </a:p>
          <a:p>
            <a:pPr marL="0" lvl="0" indent="0" algn="l" rtl="0">
              <a:lnSpc>
                <a:spcPct val="100000"/>
              </a:lnSpc>
              <a:spcBef>
                <a:spcPts val="1000"/>
              </a:spcBef>
              <a:spcAft>
                <a:spcPts val="0"/>
              </a:spcAft>
              <a:buNone/>
            </a:pP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1: Lesson 6</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6: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and annotate the </a:t>
            </a:r>
            <a:r>
              <a:rPr lang="en" sz="1800" b="1" dirty="0">
                <a:latin typeface="Century Gothic"/>
                <a:ea typeface="Century Gothic"/>
                <a:cs typeface="Century Gothic"/>
                <a:sym typeface="Century Gothic"/>
              </a:rPr>
              <a:t>Industrial Organic Food Chain graphic organizer (answers, for teacher reference).</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Prepare technology to play media. Review the media you are going to play to students in order to determine the speaker’s purpose and the motives of the media.</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6"/>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94004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watch/listen to a media clip of a speaker and analyze the speaker’s purpose and evaluate the motives of the media, which will help you prepare for the </a:t>
            </a:r>
            <a:r>
              <a:rPr lang="en" sz="1800" b="1" dirty="0">
                <a:latin typeface="Century Gothic"/>
                <a:ea typeface="Century Gothic"/>
                <a:cs typeface="Century Gothic"/>
                <a:sym typeface="Century Gothic"/>
              </a:rPr>
              <a:t>mid-unit assessment </a:t>
            </a:r>
            <a:r>
              <a:rPr lang="en" sz="1800" dirty="0">
                <a:latin typeface="Century Gothic"/>
                <a:ea typeface="Century Gothic"/>
                <a:cs typeface="Century Gothic"/>
                <a:sym typeface="Century Gothic"/>
              </a:rPr>
              <a:t>in Lesson 7.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Discuss key ideas/words from Chapter 11 of </a:t>
            </a:r>
            <a:r>
              <a:rPr lang="en" sz="1800" i="1" dirty="0">
                <a:latin typeface="Century Gothic"/>
                <a:ea typeface="Century Gothic"/>
                <a:cs typeface="Century Gothic"/>
                <a:sym typeface="Century Gothic"/>
              </a:rPr>
              <a:t>The Omnivore’s Dilemma</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Actively listen to a speech in preparation for the lesson.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Work in partners to analyze the speech.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responses from the </a:t>
            </a:r>
            <a:r>
              <a:rPr lang="en" sz="1800" b="1" dirty="0">
                <a:latin typeface="Century Gothic"/>
                <a:ea typeface="Century Gothic"/>
                <a:cs typeface="Century Gothic"/>
                <a:sym typeface="Century Gothic"/>
              </a:rPr>
              <a:t>Author’s Purpose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0" y="307150"/>
            <a:ext cx="4283100" cy="3055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Understanding</a:t>
            </a:r>
            <a:endParaRPr sz="3300" i="0" u="none" strike="noStrike" cap="none">
              <a:solidFill>
                <a:schemeClr val="dk1"/>
              </a:solidFill>
              <a:latin typeface="Century Gothic"/>
              <a:ea typeface="Century Gothic"/>
              <a:cs typeface="Century Gothic"/>
              <a:sym typeface="Century Gothic"/>
            </a:endParaRPr>
          </a:p>
        </p:txBody>
      </p:sp>
      <p:pic>
        <p:nvPicPr>
          <p:cNvPr id="244" name="Google Shape;244;p42"/>
          <p:cNvPicPr preferRelativeResize="0"/>
          <p:nvPr/>
        </p:nvPicPr>
        <p:blipFill>
          <a:blip r:embed="rId3">
            <a:alphaModFix/>
          </a:blip>
          <a:stretch>
            <a:fillRect/>
          </a:stretch>
        </p:blipFill>
        <p:spPr>
          <a:xfrm>
            <a:off x="4179424" y="154860"/>
            <a:ext cx="4137200" cy="4529450"/>
          </a:xfrm>
          <a:prstGeom prst="rect">
            <a:avLst/>
          </a:prstGeom>
          <a:noFill/>
          <a:ln w="19050" cap="flat" cmpd="sng">
            <a:solidFill>
              <a:srgbClr val="44546A"/>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50" name="Google Shape;250;p43"/>
          <p:cNvSpPr txBox="1">
            <a:spLocks noGrp="1"/>
          </p:cNvSpPr>
          <p:nvPr>
            <p:ph type="body" idx="1"/>
          </p:nvPr>
        </p:nvSpPr>
        <p:spPr>
          <a:xfrm>
            <a:off x="628650" y="1529248"/>
            <a:ext cx="7886700" cy="20850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Who would like to read the learning targets today?</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describe the purpose of a speaker.</a:t>
            </a:r>
            <a:endParaRPr sz="2400" i="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evaluate the motives of a media presentation</a:t>
            </a:r>
            <a:r>
              <a:rPr lang="en" sz="2400">
                <a:latin typeface="Century Gothic"/>
                <a:ea typeface="Century Gothic"/>
                <a:cs typeface="Century Gothic"/>
                <a:sym typeface="Century Gothic"/>
              </a:rPr>
              <a:t>.</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8436430" y="4354287"/>
            <a:ext cx="583961" cy="528629"/>
          </a:xfrm>
          <a:prstGeom prst="rect">
            <a:avLst/>
          </a:prstGeom>
          <a:noFill/>
          <a:ln>
            <a:noFill/>
          </a:ln>
        </p:spPr>
      </p:pic>
      <p:pic>
        <p:nvPicPr>
          <p:cNvPr id="252" name="Google Shape;252;p43"/>
          <p:cNvPicPr preferRelativeResize="0"/>
          <p:nvPr/>
        </p:nvPicPr>
        <p:blipFill>
          <a:blip r:embed="rId4">
            <a:alphaModFix/>
          </a:blip>
          <a:stretch>
            <a:fillRect/>
          </a:stretch>
        </p:blipFill>
        <p:spPr>
          <a:xfrm>
            <a:off x="7902692" y="4339487"/>
            <a:ext cx="580000" cy="580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Watch for Understanding</a:t>
            </a:r>
            <a:endParaRPr sz="3300" i="0" u="none" strike="noStrike" cap="none">
              <a:solidFill>
                <a:schemeClr val="dk1"/>
              </a:solidFill>
              <a:latin typeface="Century Gothic"/>
              <a:ea typeface="Century Gothic"/>
              <a:cs typeface="Century Gothic"/>
              <a:sym typeface="Century Gothic"/>
            </a:endParaRPr>
          </a:p>
        </p:txBody>
      </p:sp>
      <p:sp>
        <p:nvSpPr>
          <p:cNvPr id="258" name="Google Shape;258;p44"/>
          <p:cNvSpPr txBox="1">
            <a:spLocks noGrp="1"/>
          </p:cNvSpPr>
          <p:nvPr>
            <p:ph type="body" idx="1"/>
          </p:nvPr>
        </p:nvSpPr>
        <p:spPr>
          <a:xfrm>
            <a:off x="713675" y="1236850"/>
            <a:ext cx="7886700" cy="2705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000">
                <a:latin typeface="Century Gothic"/>
                <a:ea typeface="Century Gothic"/>
                <a:cs typeface="Century Gothic"/>
                <a:sym typeface="Century Gothic"/>
              </a:rPr>
              <a:t>Now, you’ll be watching a media clip of someone speaking and you will analyze it for speaker’s purpose, just as you did with </a:t>
            </a:r>
            <a:r>
              <a:rPr lang="en" sz="2000" i="1">
                <a:latin typeface="Century Gothic"/>
                <a:ea typeface="Century Gothic"/>
                <a:cs typeface="Century Gothic"/>
                <a:sym typeface="Century Gothic"/>
              </a:rPr>
              <a:t>The Omnivore’s Dilemma.</a:t>
            </a:r>
            <a:r>
              <a:rPr lang="en" sz="2000">
                <a:latin typeface="Century Gothic"/>
                <a:ea typeface="Century Gothic"/>
                <a:cs typeface="Century Gothic"/>
                <a:sym typeface="Century Gothic"/>
              </a:rPr>
              <a:t> You will then evaluate the motives of the media, answering these questions:</a:t>
            </a:r>
            <a:endParaRPr sz="20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000" i="1">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What did you learn from the clip? </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 sz="2000">
                <a:latin typeface="Century Gothic"/>
                <a:ea typeface="Century Gothic"/>
                <a:cs typeface="Century Gothic"/>
                <a:sym typeface="Century Gothic"/>
              </a:rPr>
              <a:t>What does the speaker say?</a:t>
            </a:r>
            <a:endParaRPr sz="2000">
              <a:latin typeface="Century Gothic"/>
              <a:ea typeface="Century Gothic"/>
              <a:cs typeface="Century Gothic"/>
              <a:sym typeface="Century Gothic"/>
            </a:endParaRPr>
          </a:p>
        </p:txBody>
      </p:sp>
      <p:pic>
        <p:nvPicPr>
          <p:cNvPr id="259" name="Google Shape;259;p44"/>
          <p:cNvPicPr preferRelativeResize="0"/>
          <p:nvPr/>
        </p:nvPicPr>
        <p:blipFill>
          <a:blip r:embed="rId3">
            <a:alphaModFix/>
          </a:blip>
          <a:stretch>
            <a:fillRect/>
          </a:stretch>
        </p:blipFill>
        <p:spPr>
          <a:xfrm>
            <a:off x="8482692" y="4299857"/>
            <a:ext cx="558386" cy="611236"/>
          </a:xfrm>
          <a:prstGeom prst="rect">
            <a:avLst/>
          </a:prstGeom>
          <a:noFill/>
          <a:ln>
            <a:noFill/>
          </a:ln>
        </p:spPr>
      </p:pic>
      <p:pic>
        <p:nvPicPr>
          <p:cNvPr id="260" name="Google Shape;260;p44"/>
          <p:cNvPicPr preferRelativeResize="0"/>
          <p:nvPr/>
        </p:nvPicPr>
        <p:blipFill>
          <a:blip r:embed="rId4">
            <a:alphaModFix/>
          </a:blip>
          <a:stretch>
            <a:fillRect/>
          </a:stretch>
        </p:blipFill>
        <p:spPr>
          <a:xfrm>
            <a:off x="8014756" y="4282175"/>
            <a:ext cx="467936" cy="646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
                <a:latin typeface="Century Gothic"/>
                <a:ea typeface="Century Gothic"/>
                <a:cs typeface="Century Gothic"/>
                <a:sym typeface="Century Gothic"/>
              </a:rPr>
              <a:t>Let’s Figure Out the Gist of a Speech</a:t>
            </a:r>
            <a:endParaRPr>
              <a:latin typeface="Century Gothic"/>
              <a:ea typeface="Century Gothic"/>
              <a:cs typeface="Century Gothic"/>
              <a:sym typeface="Century Gothic"/>
            </a:endParaRPr>
          </a:p>
        </p:txBody>
      </p:sp>
      <p:pic>
        <p:nvPicPr>
          <p:cNvPr id="266" name="Google Shape;266;p45"/>
          <p:cNvPicPr preferRelativeResize="0"/>
          <p:nvPr/>
        </p:nvPicPr>
        <p:blipFill>
          <a:blip r:embed="rId3">
            <a:alphaModFix/>
          </a:blip>
          <a:stretch>
            <a:fillRect/>
          </a:stretch>
        </p:blipFill>
        <p:spPr>
          <a:xfrm>
            <a:off x="1401027" y="1034352"/>
            <a:ext cx="6341924" cy="3668250"/>
          </a:xfrm>
          <a:prstGeom prst="rect">
            <a:avLst/>
          </a:prstGeom>
          <a:noFill/>
          <a:ln>
            <a:noFill/>
          </a:ln>
        </p:spPr>
      </p:pic>
      <p:pic>
        <p:nvPicPr>
          <p:cNvPr id="267" name="Google Shape;267;p45"/>
          <p:cNvPicPr preferRelativeResize="0"/>
          <p:nvPr/>
        </p:nvPicPr>
        <p:blipFill>
          <a:blip r:embed="rId4">
            <a:alphaModFix/>
          </a:blip>
          <a:stretch>
            <a:fillRect/>
          </a:stretch>
        </p:blipFill>
        <p:spPr>
          <a:xfrm>
            <a:off x="8515328" y="4414144"/>
            <a:ext cx="474130" cy="48982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3FEF21C-D0F9-4DEA-9316-9A3EB9C105B5}"/>
</file>

<file path=customXml/itemProps2.xml><?xml version="1.0" encoding="utf-8"?>
<ds:datastoreItem xmlns:ds="http://schemas.openxmlformats.org/officeDocument/2006/customXml" ds:itemID="{3EEEDC5A-8CB5-44BE-98B4-B42729A08604}"/>
</file>

<file path=customXml/itemProps3.xml><?xml version="1.0" encoding="utf-8"?>
<ds:datastoreItem xmlns:ds="http://schemas.openxmlformats.org/officeDocument/2006/customXml" ds:itemID="{9B998C8A-12B3-4F58-9D7C-77C6E4A5C5FC}"/>
</file>

<file path=docProps/app.xml><?xml version="1.0" encoding="utf-8"?>
<Properties xmlns="http://schemas.openxmlformats.org/officeDocument/2006/extended-properties" xmlns:vt="http://schemas.openxmlformats.org/officeDocument/2006/docPropsVTypes">
  <TotalTime>11</TotalTime>
  <Words>2520</Words>
  <Application>Microsoft Macintosh PowerPoint</Application>
  <PresentationFormat>On-screen Show (16:9)</PresentationFormat>
  <Paragraphs>295</Paragraphs>
  <Slides>15</Slides>
  <Notes>15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Simple Light</vt:lpstr>
      <vt:lpstr>Office Theme</vt:lpstr>
      <vt:lpstr>Office Theme</vt:lpstr>
      <vt:lpstr> Grade 8: Module 4: Unit 1: Lesson 6 Teacher slide, before teaching. </vt:lpstr>
      <vt:lpstr>  Grade 8: Module 4: Unit 1: Lesson 6 Teacher slide, before teaching. </vt:lpstr>
      <vt:lpstr>  Grade 8: Module 4: Unit 1: Lesson 6 Teacher slide, before teaching. </vt:lpstr>
      <vt:lpstr>Grade 8: Module 4:  Unit 1: Lesson 6</vt:lpstr>
      <vt:lpstr>Hello, Students!</vt:lpstr>
      <vt:lpstr>Let’s Share Understanding</vt:lpstr>
      <vt:lpstr>Let’s Unpack the Learning Targets</vt:lpstr>
      <vt:lpstr>Let’s Watch for Understanding</vt:lpstr>
      <vt:lpstr>Let’s Figure Out the Gist of a Speech</vt:lpstr>
      <vt:lpstr>Let’s Analyze a Speech for Purpose </vt:lpstr>
      <vt:lpstr>Let’s Analyze a Speech for Motives </vt:lpstr>
      <vt:lpstr>Let’s Discuss Evidence of the  Motives of the Speech </vt:lpstr>
      <vt:lpstr>Let’s Share Understanding</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1: Lesson 6 Teacher slide, before teaching. </dc:title>
  <dc:creator>nbravo</dc:creator>
  <cp:lastModifiedBy>Alexander Specht</cp:lastModifiedBy>
  <cp:revision>4</cp:revision>
  <dcterms:modified xsi:type="dcterms:W3CDTF">2018-11-27T02:44:19Z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