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4085DF-D1C3-4D47-9562-BD75C14B2D8E}" v="20" dt="2018-09-07T18:18:16.6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82226" autoAdjust="0"/>
  </p:normalViewPr>
  <p:slideViewPr>
    <p:cSldViewPr snapToGrid="0">
      <p:cViewPr varScale="1">
        <p:scale>
          <a:sx n="153" d="100"/>
          <a:sy n="153" d="100"/>
        </p:scale>
        <p:origin x="414" y="1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4870E00-F43F-465D-BD61-6D636D4A27A7}"/>
    <pc:docChg chg="modSld">
      <pc:chgData name="" userId="" providerId="" clId="Web-{F4870E00-F43F-465D-BD61-6D636D4A27A7}" dt="2018-08-11T22:57:39.788" v="1" actId="1076"/>
      <pc:docMkLst>
        <pc:docMk/>
      </pc:docMkLst>
      <pc:sldChg chg="addSp modSp">
        <pc:chgData name="" userId="" providerId="" clId="Web-{F4870E00-F43F-465D-BD61-6D636D4A27A7}" dt="2018-08-11T22:57:39.788" v="1" actId="1076"/>
        <pc:sldMkLst>
          <pc:docMk/>
          <pc:sldMk cId="2705973645" sldId="269"/>
        </pc:sldMkLst>
        <pc:picChg chg="add mod">
          <ac:chgData name="" userId="" providerId="" clId="Web-{F4870E00-F43F-465D-BD61-6D636D4A27A7}" dt="2018-08-11T22:57:39.788" v="1" actId="1076"/>
          <ac:picMkLst>
            <pc:docMk/>
            <pc:sldMk cId="2705973645" sldId="269"/>
            <ac:picMk id="2" creationId="{0128107B-C128-40BF-BC6C-1D0519E5F1CC}"/>
          </ac:picMkLst>
        </pc:picChg>
      </pc:sldChg>
    </pc:docChg>
  </pc:docChgLst>
  <pc:docChgLst>
    <pc:chgData name="Natalie Ivey" userId="2c81a4b0-7596-4a42-b4da-e7aac4dfeff9" providerId="ADAL" clId="{374085DF-D1C3-4D47-9562-BD75C14B2D8E}"/>
    <pc:docChg chg="modSld modMainMaster">
      <pc:chgData name="Natalie Ivey" userId="2c81a4b0-7596-4a42-b4da-e7aac4dfeff9" providerId="ADAL" clId="{374085DF-D1C3-4D47-9562-BD75C14B2D8E}" dt="2018-09-07T18:18:16.681" v="19" actId="1076"/>
      <pc:docMkLst>
        <pc:docMk/>
      </pc:docMkLst>
      <pc:sldChg chg="addSp modSp">
        <pc:chgData name="Natalie Ivey" userId="2c81a4b0-7596-4a42-b4da-e7aac4dfeff9" providerId="ADAL" clId="{374085DF-D1C3-4D47-9562-BD75C14B2D8E}" dt="2018-09-07T18:17:01.246" v="3" actId="1076"/>
        <pc:sldMkLst>
          <pc:docMk/>
          <pc:sldMk cId="0" sldId="259"/>
        </pc:sldMkLst>
        <pc:picChg chg="add mod">
          <ac:chgData name="Natalie Ivey" userId="2c81a4b0-7596-4a42-b4da-e7aac4dfeff9" providerId="ADAL" clId="{374085DF-D1C3-4D47-9562-BD75C14B2D8E}" dt="2018-09-07T18:17:01.246" v="3" actId="1076"/>
          <ac:picMkLst>
            <pc:docMk/>
            <pc:sldMk cId="0" sldId="259"/>
            <ac:picMk id="3" creationId="{F6D1640D-A663-4732-9136-0C4A5C9DFE1D}"/>
          </ac:picMkLst>
        </pc:picChg>
      </pc:sldChg>
      <pc:sldChg chg="addSp modSp">
        <pc:chgData name="Natalie Ivey" userId="2c81a4b0-7596-4a42-b4da-e7aac4dfeff9" providerId="ADAL" clId="{374085DF-D1C3-4D47-9562-BD75C14B2D8E}" dt="2018-09-07T18:17:29.430" v="11" actId="1076"/>
        <pc:sldMkLst>
          <pc:docMk/>
          <pc:sldMk cId="3647260987" sldId="266"/>
        </pc:sldMkLst>
        <pc:spChg chg="mod">
          <ac:chgData name="Natalie Ivey" userId="2c81a4b0-7596-4a42-b4da-e7aac4dfeff9" providerId="ADAL" clId="{374085DF-D1C3-4D47-9562-BD75C14B2D8E}" dt="2018-09-07T18:17:16.613" v="7" actId="14100"/>
          <ac:spMkLst>
            <pc:docMk/>
            <pc:sldMk cId="3647260987" sldId="266"/>
            <ac:spMk id="130" creationId="{00000000-0000-0000-0000-000000000000}"/>
          </ac:spMkLst>
        </pc:spChg>
        <pc:spChg chg="mod">
          <ac:chgData name="Natalie Ivey" userId="2c81a4b0-7596-4a42-b4da-e7aac4dfeff9" providerId="ADAL" clId="{374085DF-D1C3-4D47-9562-BD75C14B2D8E}" dt="2018-09-07T18:17:10.213" v="5" actId="14100"/>
          <ac:spMkLst>
            <pc:docMk/>
            <pc:sldMk cId="3647260987" sldId="266"/>
            <ac:spMk id="131" creationId="{00000000-0000-0000-0000-000000000000}"/>
          </ac:spMkLst>
        </pc:spChg>
        <pc:picChg chg="add mod">
          <ac:chgData name="Natalie Ivey" userId="2c81a4b0-7596-4a42-b4da-e7aac4dfeff9" providerId="ADAL" clId="{374085DF-D1C3-4D47-9562-BD75C14B2D8E}" dt="2018-09-07T18:17:29.430" v="11" actId="1076"/>
          <ac:picMkLst>
            <pc:docMk/>
            <pc:sldMk cId="3647260987" sldId="266"/>
            <ac:picMk id="3" creationId="{3E75CB4E-15F8-4BAC-AD56-89FCF96B9C86}"/>
          </ac:picMkLst>
        </pc:picChg>
      </pc:sldChg>
      <pc:sldMasterChg chg="addSp modSp">
        <pc:chgData name="Natalie Ivey" userId="2c81a4b0-7596-4a42-b4da-e7aac4dfeff9" providerId="ADAL" clId="{374085DF-D1C3-4D47-9562-BD75C14B2D8E}" dt="2018-09-07T18:18:16.681" v="19" actId="1076"/>
        <pc:sldMasterMkLst>
          <pc:docMk/>
          <pc:sldMasterMk cId="0" sldId="2147483670"/>
        </pc:sldMasterMkLst>
        <pc:picChg chg="add mod">
          <ac:chgData name="Natalie Ivey" userId="2c81a4b0-7596-4a42-b4da-e7aac4dfeff9" providerId="ADAL" clId="{374085DF-D1C3-4D47-9562-BD75C14B2D8E}" dt="2018-09-07T18:17:48.641" v="13" actId="1076"/>
          <ac:picMkLst>
            <pc:docMk/>
            <pc:sldMasterMk cId="0" sldId="2147483670"/>
            <ac:picMk id="3" creationId="{7D4330BF-7563-4DAB-A7C6-5BA0FB630504}"/>
          </ac:picMkLst>
        </pc:picChg>
        <pc:picChg chg="add mod">
          <ac:chgData name="Natalie Ivey" userId="2c81a4b0-7596-4a42-b4da-e7aac4dfeff9" providerId="ADAL" clId="{374085DF-D1C3-4D47-9562-BD75C14B2D8E}" dt="2018-09-07T18:18:06.980" v="17" actId="1076"/>
          <ac:picMkLst>
            <pc:docMk/>
            <pc:sldMasterMk cId="0" sldId="2147483670"/>
            <ac:picMk id="5" creationId="{34EC89D6-9730-4FE0-AFB7-B91500C4299D}"/>
          </ac:picMkLst>
        </pc:picChg>
        <pc:picChg chg="add mod">
          <ac:chgData name="Natalie Ivey" userId="2c81a4b0-7596-4a42-b4da-e7aac4dfeff9" providerId="ADAL" clId="{374085DF-D1C3-4D47-9562-BD75C14B2D8E}" dt="2018-09-07T18:18:16.681" v="19" actId="1076"/>
          <ac:picMkLst>
            <pc:docMk/>
            <pc:sldMasterMk cId="0" sldId="2147483670"/>
            <ac:picMk id="10" creationId="{C3D9F55B-B1D7-4B08-8BA4-D792D1B2BFC9}"/>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0222876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spcBef>
                <a:spcPts val="0"/>
              </a:spcBef>
              <a:spcAft>
                <a:spcPts val="0"/>
              </a:spcAft>
              <a:buNone/>
            </a:pPr>
            <a:endParaRPr sz="1200" b="1" dirty="0">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(3-4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Drafting the Essay (30-35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Analyzing NYS Expository Writing Evaluation Rubric Row 3 </a:t>
            </a:r>
            <a:r>
              <a:rPr lang="en" sz="1200" dirty="0">
                <a:solidFill>
                  <a:schemeClr val="dk1"/>
                </a:solidFill>
                <a:latin typeface="Calibri"/>
                <a:ea typeface="Calibri"/>
                <a:cs typeface="Calibri"/>
                <a:sym typeface="Calibri"/>
              </a:rPr>
              <a:t>and Self-Assessing Draft Essay (12-14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Selecting a Refugee Experience for Further Research (5-8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(1-2 minutes) Continue reading in your independent reading book for this unit at home. </a:t>
            </a:r>
            <a:endParaRPr sz="1200" dirty="0">
              <a:latin typeface="Calibri"/>
              <a:ea typeface="Calibri"/>
              <a:cs typeface="Calibri"/>
              <a:sym typeface="Calibri"/>
            </a:endParaRPr>
          </a:p>
        </p:txBody>
      </p:sp>
    </p:spTree>
    <p:extLst>
      <p:ext uri="{BB962C8B-B14F-4D97-AF65-F5344CB8AC3E}">
        <p14:creationId xmlns:p14="http://schemas.microsoft.com/office/powerpoint/2010/main" val="1877997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Google Shape;181;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Lesson 20, review students’ draft essays and provide specific feedback. Focus feedback on strengths and next steps related to the top two rows of the </a:t>
            </a:r>
            <a:r>
              <a:rPr lang="en" sz="1200" b="1" dirty="0">
                <a:solidFill>
                  <a:schemeClr val="dk1"/>
                </a:solidFill>
                <a:latin typeface="Calibri"/>
                <a:ea typeface="Calibri"/>
                <a:cs typeface="Calibri"/>
                <a:sym typeface="Calibri"/>
              </a:rPr>
              <a:t>NYS rubric</a:t>
            </a:r>
            <a:r>
              <a:rPr lang="en" sz="1200" dirty="0">
                <a:solidFill>
                  <a:schemeClr val="dk1"/>
                </a:solidFill>
                <a:latin typeface="Calibri"/>
                <a:ea typeface="Calibri"/>
                <a:cs typeface="Calibri"/>
                <a:sym typeface="Calibri"/>
              </a:rPr>
              <a:t>. In Lesson 20, students have time to revise their essays.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 18 and 19 involve research toward the Final Performance Task. Review students’ exit tickets to form Research Teams (heterogeneous groups of three to four students). Begin to prepare the research texts (see Lesson 18 Supporting Materials for this list of research texts).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Preview the homework.</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79121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9690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430610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6170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4433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881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Writer’s Glossary for Row 3 of the NYS Writing Rubric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Expository Writing Evaluation Rubric: Row 3—Conclusion</a:t>
            </a:r>
            <a:r>
              <a:rPr lang="en" sz="1200" dirty="0">
                <a:solidFill>
                  <a:schemeClr val="dk1"/>
                </a:solidFill>
                <a:latin typeface="Calibri"/>
                <a:ea typeface="Calibri"/>
                <a:cs typeface="Calibri"/>
                <a:sym typeface="Calibri"/>
              </a:rPr>
              <a:t> (one per student and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Unit 2 assessment prompt (introduced in Lesson 8; included again here one per student and one for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Inside Out &amp; Back Again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“How Ha’s Mother is Turned ‘Inside Out’” </a:t>
            </a:r>
            <a:r>
              <a:rPr lang="en" sz="1200" dirty="0">
                <a:solidFill>
                  <a:schemeClr val="dk1"/>
                </a:solidFill>
                <a:latin typeface="Calibri"/>
                <a:ea typeface="Calibri"/>
                <a:cs typeface="Calibri"/>
                <a:sym typeface="Calibri"/>
              </a:rPr>
              <a:t>(from Lesson 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Grade 6-8 Expository Writing Evaluation Rubric </a:t>
            </a:r>
            <a:r>
              <a:rPr lang="en" sz="1200" dirty="0">
                <a:solidFill>
                  <a:schemeClr val="dk1"/>
                </a:solidFill>
                <a:latin typeface="Calibri"/>
                <a:ea typeface="Calibri"/>
                <a:cs typeface="Calibri"/>
                <a:sym typeface="Calibri"/>
              </a:rPr>
              <a:t>(from Lesson 11)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“Refugees: Who, Where, Why” (from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 Children in Canada” (from Lesson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Who Is Ha? small group anchor charts </a:t>
            </a:r>
            <a:r>
              <a:rPr lang="en" sz="1200" dirty="0">
                <a:solidFill>
                  <a:schemeClr val="dk1"/>
                </a:solidFill>
                <a:latin typeface="Calibri"/>
                <a:ea typeface="Calibri"/>
                <a:cs typeface="Calibri"/>
                <a:sym typeface="Calibri"/>
              </a:rPr>
              <a:t>(begun in Unit 1,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anchor chart and Back Again anchor chart </a:t>
            </a:r>
            <a:r>
              <a:rPr lang="en" sz="1200" dirty="0">
                <a:solidFill>
                  <a:schemeClr val="dk1"/>
                </a:solidFill>
                <a:latin typeface="Calibri"/>
                <a:ea typeface="Calibri"/>
                <a:cs typeface="Calibri"/>
                <a:sym typeface="Calibri"/>
              </a:rPr>
              <a:t>(begun in Lesson 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Citing Books and Articles anchor chart </a:t>
            </a:r>
            <a:r>
              <a:rPr lang="en" sz="1200" dirty="0">
                <a:solidFill>
                  <a:schemeClr val="dk1"/>
                </a:solidFill>
                <a:latin typeface="Calibri"/>
                <a:ea typeface="Calibri"/>
                <a:cs typeface="Calibri"/>
                <a:sym typeface="Calibri"/>
              </a:rPr>
              <a:t>(from Lesson 15)</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Half sheet of paper for exit ticket (one per student)</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9322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Unit 2 assessment prompt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Writer’s Glossary for Row 3 of the NYS Writing Rubric</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Expository Writing Evaluation Rubric: Row 3—Conclusion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596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End of Unit 2 Assessment, Part One: </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First Draft of Analysis Essay</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508066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2154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Unpacking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read the learning targets with you.</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t>
            </a:r>
            <a:r>
              <a:rPr lang="en" sz="1200" i="1" dirty="0">
                <a:solidFill>
                  <a:schemeClr val="dk1"/>
                </a:solidFill>
                <a:latin typeface="Calibri"/>
                <a:ea typeface="Calibri"/>
                <a:cs typeface="Calibri"/>
                <a:sym typeface="Calibri"/>
              </a:rPr>
              <a:t>“How do today’s targets help you know what specifically you will need to focus on as you draft your essay?”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students to explain that their essay needs to include the strongest evidence from both informational and literary texts to support their claims.</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244541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30-35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Drafting the Essay</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End of Unit 2 assessment prompt (introduced in Lesson 8)</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to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They have already gathered their evidence and planned their four paragraphs.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Today is about pulling the information together in clear and coherent paragraphs.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They will then get feedback from you and have a chance to revise in a few days.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planning materials listed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anchor charts posted around the room.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Who Is Ha? small group anchor charts</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Inside Out anchor chart</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Back Again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anchor charts are also resources that they can use to help draft their essays.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Citing Books and Articles anchor chart </a:t>
            </a:r>
            <a:r>
              <a:rPr lang="en" sz="1200" dirty="0">
                <a:solidFill>
                  <a:schemeClr val="dk1"/>
                </a:solidFill>
                <a:latin typeface="Calibri"/>
                <a:ea typeface="Calibri"/>
                <a:cs typeface="Calibri"/>
                <a:sym typeface="Calibri"/>
              </a:rPr>
              <a:t>to remind students to cite sources in their essay correctly and to create a Works Cited list at the end of their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should raise their hand if they have questions, but otherwise set the expectation that this drafting should be done individually.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begin.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 class works, circulate around the room. If students finish early, encourage them to reread their essay in a whisper voice to check for the overall flow.</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look for how well students are using their planning resources for their drafting. Guide them toward using their resources as needed.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assessment, ensure that all IEP accommodations and modifications are being followed.</a:t>
            </a:r>
            <a:endParaRPr sz="1200" dirty="0">
              <a:latin typeface="Calibri"/>
              <a:ea typeface="Calibri"/>
              <a:cs typeface="Calibri"/>
              <a:sym typeface="Calibri"/>
            </a:endParaRPr>
          </a:p>
        </p:txBody>
      </p:sp>
    </p:spTree>
    <p:extLst>
      <p:ext uri="{BB962C8B-B14F-4D97-AF65-F5344CB8AC3E}">
        <p14:creationId xmlns:p14="http://schemas.microsoft.com/office/powerpoint/2010/main" val="1034286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Google Shape;16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Analyzing NYS Expository Writing Evaluation Rubric Row 3 and Self-Assessing Draft Essay</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glossary page should already have a simple definition for each of the words.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copy of the</a:t>
            </a:r>
            <a:r>
              <a:rPr lang="en" sz="1200" b="1" dirty="0">
                <a:solidFill>
                  <a:schemeClr val="dk1"/>
                </a:solidFill>
                <a:latin typeface="Calibri"/>
                <a:ea typeface="Calibri"/>
                <a:cs typeface="Calibri"/>
                <a:sym typeface="Calibri"/>
              </a:rPr>
              <a:t> NYS Grade 6-8 Expository Writing Evaluation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Writer’s Glossary for Row 3 of the NYS Grade 6–8 Expository Writing Evaluation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Compare the words they circled with the ones that are on the dictionary page: </a:t>
            </a:r>
            <a:r>
              <a:rPr lang="en" sz="1200" i="1" dirty="0">
                <a:solidFill>
                  <a:schemeClr val="dk1"/>
                </a:solidFill>
                <a:latin typeface="Calibri"/>
                <a:ea typeface="Calibri"/>
                <a:cs typeface="Calibri"/>
                <a:sym typeface="Calibri"/>
              </a:rPr>
              <a:t>coherence/incoherence, style, complex ideas, concepts, precise, appropriate/inappropriate, transitions, unified, enhance, exhibit, predominantly.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a student volunteer read the words and definitions that are on the dictionary page.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 word further if necessary. Be sure to point out the words that are matched with their opposite, i.e., </a:t>
            </a:r>
            <a:r>
              <a:rPr lang="en" sz="1200" i="1" dirty="0">
                <a:solidFill>
                  <a:schemeClr val="dk1"/>
                </a:solidFill>
                <a:latin typeface="Calibri"/>
                <a:ea typeface="Calibri"/>
                <a:cs typeface="Calibri"/>
                <a:sym typeface="Calibri"/>
              </a:rPr>
              <a:t>coherence/incoherence, appropriate/inappropriate.</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have other words they questioned, ask them to add those to their list and share with the class.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NYS Writing Rubric: Row 3—Conclusion </a:t>
            </a: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document camera. </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focus on this third section of Row 3 of the rubric: “Provide a concluding statement or section that follows from the topic and information presented.”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follow steps 2-4 on the slide.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give their own word, see if they can tell what the words mean; if not, give a simple definition.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87406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Google Shape;17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Exit Ticket: Selecting a Refugee Experience for Further Research</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half sheets of paper </a:t>
            </a:r>
            <a:r>
              <a:rPr lang="en" sz="1200" dirty="0">
                <a:solidFill>
                  <a:schemeClr val="dk1"/>
                </a:solidFill>
                <a:latin typeface="Calibri"/>
                <a:ea typeface="Calibri"/>
                <a:cs typeface="Calibri"/>
                <a:sym typeface="Calibri"/>
              </a:rPr>
              <a:t>to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indicate their first and second choice: </a:t>
            </a:r>
            <a:r>
              <a:rPr lang="en" sz="1200" i="1" dirty="0">
                <a:solidFill>
                  <a:schemeClr val="dk1"/>
                </a:solidFill>
                <a:latin typeface="Calibri"/>
                <a:ea typeface="Calibri"/>
                <a:cs typeface="Calibri"/>
                <a:sym typeface="Calibri"/>
              </a:rPr>
              <a:t>“Out of the refugee experiences we have learned about, identify which one you would like to learn more about and write why.” </a:t>
            </a:r>
            <a:r>
              <a:rPr lang="en" sz="1200" dirty="0">
                <a:solidFill>
                  <a:schemeClr val="dk1"/>
                </a:solidFill>
                <a:latin typeface="Calibri"/>
                <a:ea typeface="Calibri"/>
                <a:cs typeface="Calibri"/>
                <a:sym typeface="Calibri"/>
              </a:rPr>
              <a:t>The list includes Kurdish refugee, Bosnian refugee, or Afghani refugee.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exit tickets.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899135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673024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484094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D4330BF-7563-4DAB-A7C6-5BA0FB630504}"/>
              </a:ext>
            </a:extLst>
          </p:cNvPr>
          <p:cNvPicPr>
            <a:picLocks noChangeAspect="1"/>
          </p:cNvPicPr>
          <p:nvPr userDrawn="1"/>
        </p:nvPicPr>
        <p:blipFill>
          <a:blip r:embed="rId15"/>
          <a:stretch>
            <a:fillRect/>
          </a:stretch>
        </p:blipFill>
        <p:spPr>
          <a:xfrm>
            <a:off x="8277947" y="4930382"/>
            <a:ext cx="762000" cy="142875"/>
          </a:xfrm>
          <a:prstGeom prst="rect">
            <a:avLst/>
          </a:prstGeom>
        </p:spPr>
      </p:pic>
      <p:pic>
        <p:nvPicPr>
          <p:cNvPr id="5" name="Picture 4">
            <a:extLst>
              <a:ext uri="{FF2B5EF4-FFF2-40B4-BE49-F238E27FC236}">
                <a16:creationId xmlns:a16="http://schemas.microsoft.com/office/drawing/2014/main" id="{34EC89D6-9730-4FE0-AFB7-B91500C4299D}"/>
              </a:ext>
            </a:extLst>
          </p:cNvPr>
          <p:cNvPicPr>
            <a:picLocks noChangeAspect="1"/>
          </p:cNvPicPr>
          <p:nvPr userDrawn="1"/>
        </p:nvPicPr>
        <p:blipFill>
          <a:blip r:embed="rId16"/>
          <a:stretch>
            <a:fillRect/>
          </a:stretch>
        </p:blipFill>
        <p:spPr>
          <a:xfrm>
            <a:off x="4255255" y="4524642"/>
            <a:ext cx="742630" cy="618858"/>
          </a:xfrm>
          <a:prstGeom prst="rect">
            <a:avLst/>
          </a:prstGeom>
        </p:spPr>
      </p:pic>
      <p:pic>
        <p:nvPicPr>
          <p:cNvPr id="10" name="Picture 9">
            <a:extLst>
              <a:ext uri="{FF2B5EF4-FFF2-40B4-BE49-F238E27FC236}">
                <a16:creationId xmlns:a16="http://schemas.microsoft.com/office/drawing/2014/main" id="{C3D9F55B-B1D7-4B08-8BA4-D792D1B2BFC9}"/>
              </a:ext>
            </a:extLst>
          </p:cNvPr>
          <p:cNvPicPr>
            <a:picLocks noChangeAspect="1"/>
          </p:cNvPicPr>
          <p:nvPr userDrawn="1"/>
        </p:nvPicPr>
        <p:blipFill>
          <a:blip r:embed="rId17"/>
          <a:stretch>
            <a:fillRect/>
          </a:stretch>
        </p:blipFill>
        <p:spPr>
          <a:xfrm>
            <a:off x="25052" y="455667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7457"/>
            <a:ext cx="8520600" cy="957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1:</a:t>
            </a:r>
            <a:r>
              <a:rPr lang="en" sz="3400" dirty="0"/>
              <a:t> Unit </a:t>
            </a:r>
            <a:r>
              <a:rPr lang="en" dirty="0"/>
              <a:t>2</a:t>
            </a:r>
            <a:r>
              <a:rPr lang="en" sz="3400" dirty="0"/>
              <a:t>: Lesson </a:t>
            </a:r>
            <a:r>
              <a:rPr lang="en" dirty="0"/>
              <a:t>17</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30" name="Google Shape;130;p25"/>
          <p:cNvSpPr txBox="1">
            <a:spLocks noGrp="1"/>
          </p:cNvSpPr>
          <p:nvPr>
            <p:ph type="body" idx="1"/>
          </p:nvPr>
        </p:nvSpPr>
        <p:spPr>
          <a:xfrm>
            <a:off x="311700" y="1566900"/>
            <a:ext cx="8520600" cy="3375214"/>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b="1" dirty="0">
                <a:solidFill>
                  <a:schemeClr val="dk1"/>
                </a:solidFill>
              </a:rPr>
              <a:t>This lesson will take 50-60 minutes to complete. </a:t>
            </a:r>
            <a:endParaRPr sz="1600" b="1"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for students to pull together all of their graphic organizers and planning notes and draft their essay.</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write an essay explaining the universal refugee experience of turning </a:t>
            </a:r>
            <a:r>
              <a:rPr lang="en-US" sz="1600" dirty="0">
                <a:solidFill>
                  <a:schemeClr val="dk1"/>
                </a:solidFill>
              </a:rPr>
              <a:t>“</a:t>
            </a:r>
            <a:r>
              <a:rPr lang="en" sz="1600" dirty="0">
                <a:solidFill>
                  <a:schemeClr val="dk1"/>
                </a:solidFill>
              </a:rPr>
              <a:t>inside out</a:t>
            </a:r>
            <a:r>
              <a:rPr lang="en-US" sz="1600" dirty="0">
                <a:solidFill>
                  <a:schemeClr val="dk1"/>
                </a:solidFill>
              </a:rPr>
              <a:t>”</a:t>
            </a:r>
            <a:r>
              <a:rPr lang="en" sz="1600" dirty="0">
                <a:solidFill>
                  <a:schemeClr val="dk1"/>
                </a:solidFill>
              </a:rPr>
              <a:t> and </a:t>
            </a:r>
            <a:r>
              <a:rPr lang="en-US" sz="1600" dirty="0">
                <a:solidFill>
                  <a:schemeClr val="dk1"/>
                </a:solidFill>
              </a:rPr>
              <a:t>“</a:t>
            </a:r>
            <a:r>
              <a:rPr lang="en" sz="1600" dirty="0">
                <a:solidFill>
                  <a:schemeClr val="dk1"/>
                </a:solidFill>
              </a:rPr>
              <a:t>back again.</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the strongest evidence from informational texts to support my claims about how refugees turn “inside out” and “back again.”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the strongest evidence from the novel </a:t>
            </a:r>
            <a:r>
              <a:rPr lang="en" sz="1600" i="1" dirty="0">
                <a:solidFill>
                  <a:schemeClr val="dk1"/>
                </a:solidFill>
              </a:rPr>
              <a:t>Inside Out &amp; Back Again </a:t>
            </a:r>
            <a:r>
              <a:rPr lang="en" sz="1600" dirty="0">
                <a:solidFill>
                  <a:schemeClr val="dk1"/>
                </a:solidFill>
              </a:rPr>
              <a:t>to support my claims about who Ha is before she flees, and how she is turned “inside out” and “back again.”</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where I found my evidence.</a:t>
            </a:r>
            <a:endParaRPr sz="16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184" name="Google Shape;184;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solidFill>
                  <a:schemeClr val="dk1"/>
                </a:solidFill>
              </a:rPr>
              <a:t>Continue reading in your independent reading book for this unit at home.</a:t>
            </a:r>
            <a:endParaRPr sz="2400">
              <a:solidFill>
                <a:schemeClr val="dk1"/>
              </a:solidFill>
            </a:endParaRPr>
          </a:p>
          <a:p>
            <a:pPr marL="0" lvl="0" indent="0">
              <a:spcBef>
                <a:spcPts val="0"/>
              </a:spcBef>
              <a:spcAft>
                <a:spcPts val="0"/>
              </a:spcAft>
              <a:buNone/>
            </a:pPr>
            <a:endParaRPr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39982"/>
            <a:ext cx="7886700" cy="775853"/>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73036"/>
            <a:ext cx="7886700" cy="108682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3E75CB4E-15F8-4BAC-AD56-89FCF96B9C86}"/>
              </a:ext>
            </a:extLst>
          </p:cNvPr>
          <p:cNvPicPr>
            <a:picLocks noChangeAspect="1"/>
          </p:cNvPicPr>
          <p:nvPr/>
        </p:nvPicPr>
        <p:blipFill>
          <a:blip r:embed="rId3"/>
          <a:stretch>
            <a:fillRect/>
          </a:stretch>
        </p:blipFill>
        <p:spPr>
          <a:xfrm>
            <a:off x="3561258" y="235529"/>
            <a:ext cx="2021483" cy="929065"/>
          </a:xfrm>
          <a:prstGeom prst="rect">
            <a:avLst/>
          </a:prstGeom>
        </p:spPr>
      </p:pic>
    </p:spTree>
    <p:extLst>
      <p:ext uri="{BB962C8B-B14F-4D97-AF65-F5344CB8AC3E}">
        <p14:creationId xmlns:p14="http://schemas.microsoft.com/office/powerpoint/2010/main" val="3647260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545192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035303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0128107B-C128-40BF-BC6C-1D0519E5F1CC}"/>
              </a:ext>
            </a:extLst>
          </p:cNvPr>
          <p:cNvPicPr>
            <a:picLocks noChangeAspect="1"/>
          </p:cNvPicPr>
          <p:nvPr/>
        </p:nvPicPr>
        <p:blipFill>
          <a:blip r:embed="rId3"/>
          <a:stretch>
            <a:fillRect/>
          </a:stretch>
        </p:blipFill>
        <p:spPr>
          <a:xfrm>
            <a:off x="8204799" y="4457700"/>
            <a:ext cx="623618" cy="623618"/>
          </a:xfrm>
          <a:prstGeom prst="rect">
            <a:avLst/>
          </a:prstGeom>
        </p:spPr>
      </p:pic>
    </p:spTree>
    <p:extLst>
      <p:ext uri="{BB962C8B-B14F-4D97-AF65-F5344CB8AC3E}">
        <p14:creationId xmlns:p14="http://schemas.microsoft.com/office/powerpoint/2010/main" val="2705973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93733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67362" y="1475057"/>
            <a:ext cx="8409275" cy="3401743"/>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17: </a:t>
            </a:r>
            <a:r>
              <a:rPr lang="en" sz="1600" dirty="0">
                <a:solidFill>
                  <a:schemeClr val="dk1"/>
                </a:solidFill>
              </a:rPr>
              <a:t>Materials and classroom preparation</a:t>
            </a: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Be sure students have </a:t>
            </a:r>
            <a:r>
              <a:rPr lang="en" sz="1600" b="1" dirty="0">
                <a:solidFill>
                  <a:schemeClr val="dk1"/>
                </a:solidFill>
              </a:rPr>
              <a:t>all their materials from previous lessons </a:t>
            </a:r>
            <a:r>
              <a:rPr lang="en" sz="1600" dirty="0">
                <a:solidFill>
                  <a:schemeClr val="dk1"/>
                </a:solidFill>
              </a:rPr>
              <a:t>to be ready for drafting their essay:</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their novel</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informational texts</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structured notes</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completed </a:t>
            </a:r>
            <a:r>
              <a:rPr lang="en" sz="1600" b="1" dirty="0">
                <a:solidFill>
                  <a:schemeClr val="dk1"/>
                </a:solidFill>
              </a:rPr>
              <a:t>Forming Evidence-Based Claims graphic organizers </a:t>
            </a:r>
            <a:endParaRPr sz="1600" b="1"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None/>
            </a:pPr>
            <a:r>
              <a:rPr lang="en" sz="1600" dirty="0">
                <a:solidFill>
                  <a:schemeClr val="dk1"/>
                </a:solidFill>
              </a:rPr>
              <a:t>Have on hand </a:t>
            </a:r>
            <a:r>
              <a:rPr lang="en" sz="1600" b="1" dirty="0">
                <a:solidFill>
                  <a:schemeClr val="dk1"/>
                </a:solidFill>
              </a:rPr>
              <a:t>a few clean copies of the two articles </a:t>
            </a:r>
            <a:r>
              <a:rPr lang="en" sz="1600" dirty="0">
                <a:solidFill>
                  <a:schemeClr val="dk1"/>
                </a:solidFill>
              </a:rPr>
              <a:t>(“Refugees: Who, Where, Why” and “Refugee Children in Canada”).</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None/>
            </a:pPr>
            <a:r>
              <a:rPr lang="en" sz="1600" b="1" dirty="0">
                <a:solidFill>
                  <a:schemeClr val="dk1"/>
                </a:solidFill>
              </a:rPr>
              <a:t>Post Learning Targets and anchor charts </a:t>
            </a:r>
            <a:r>
              <a:rPr lang="en" sz="1600" dirty="0">
                <a:solidFill>
                  <a:schemeClr val="dk1"/>
                </a:solidFill>
              </a:rPr>
              <a:t>(</a:t>
            </a:r>
            <a:r>
              <a:rPr lang="en" sz="1600" b="1" dirty="0">
                <a:solidFill>
                  <a:schemeClr val="dk1"/>
                </a:solidFill>
              </a:rPr>
              <a:t>Who Is Ha? small group anchor charts; Inside Out anchor chart; Back Again anchor chart</a:t>
            </a:r>
            <a:r>
              <a:rPr lang="en" sz="1600" dirty="0">
                <a:solidFill>
                  <a:schemeClr val="dk1"/>
                </a:solidFill>
              </a:rPr>
              <a:t>) where all students can see them for reference.</a:t>
            </a:r>
            <a:endParaRPr sz="1600" dirty="0">
              <a:solidFill>
                <a:schemeClr val="dk1"/>
              </a:solidFill>
            </a:endParaRPr>
          </a:p>
          <a:p>
            <a:pPr marL="0" lvl="0" indent="0" rtl="0">
              <a:lnSpc>
                <a:spcPct val="90000"/>
              </a:lnSpc>
              <a:spcBef>
                <a:spcPts val="0"/>
              </a:spcBef>
              <a:spcAft>
                <a:spcPts val="0"/>
              </a:spcAft>
              <a:buNone/>
            </a:pP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53830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17: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end of Unit 2 assessment prompt in preparation for circulating to support during the assessment and for giving feedback after. </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Writer’s Glossary for Row 3 of the NYS Writing Rubric and NYS Expository Writing Evaluation Rubric: Row 3—Conclusion </a:t>
            </a:r>
            <a:r>
              <a:rPr lang="en" dirty="0">
                <a:solidFill>
                  <a:schemeClr val="dk1"/>
                </a:solidFill>
              </a:rPr>
              <a:t>in preparation for Work Time B.</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17</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F6D1640D-A663-4732-9136-0C4A5C9DFE1D}"/>
              </a:ext>
            </a:extLst>
          </p:cNvPr>
          <p:cNvPicPr>
            <a:picLocks noChangeAspect="1"/>
          </p:cNvPicPr>
          <p:nvPr/>
        </p:nvPicPr>
        <p:blipFill>
          <a:blip r:embed="rId3"/>
          <a:stretch>
            <a:fillRect/>
          </a:stretch>
        </p:blipFill>
        <p:spPr>
          <a:xfrm>
            <a:off x="3580958" y="289494"/>
            <a:ext cx="1982084" cy="91095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a:t>In this Unit, you’ve been working hard on gathering evidence and details to support claims. Now, you’re going to </a:t>
            </a:r>
            <a:r>
              <a:rPr lang="en" b="1"/>
              <a:t>pull together all of your graphic organizers and planning notes</a:t>
            </a:r>
            <a:r>
              <a:rPr lang="en"/>
              <a:t> to use while you </a:t>
            </a:r>
            <a:r>
              <a:rPr lang="en" b="1"/>
              <a:t>draft your essay!</a:t>
            </a:r>
            <a:endParaRPr b="1"/>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b="1"/>
              <a:t>Here’s what you’ll be doing today:</a:t>
            </a:r>
            <a:endParaRPr b="1"/>
          </a:p>
          <a:p>
            <a:pPr marL="457200" lvl="0" indent="-342900" rtl="0">
              <a:lnSpc>
                <a:spcPct val="100000"/>
              </a:lnSpc>
              <a:spcBef>
                <a:spcPts val="0"/>
              </a:spcBef>
              <a:spcAft>
                <a:spcPts val="0"/>
              </a:spcAft>
              <a:buSzPts val="1800"/>
              <a:buChar char="●"/>
            </a:pPr>
            <a:r>
              <a:rPr lang="en"/>
              <a:t>Look at our Learning Targets again.</a:t>
            </a:r>
            <a:endParaRPr/>
          </a:p>
          <a:p>
            <a:pPr marL="457200" lvl="0" indent="-342900" rtl="0">
              <a:lnSpc>
                <a:spcPct val="100000"/>
              </a:lnSpc>
              <a:spcBef>
                <a:spcPts val="0"/>
              </a:spcBef>
              <a:spcAft>
                <a:spcPts val="0"/>
              </a:spcAft>
              <a:buSzPts val="1800"/>
              <a:buChar char="●"/>
            </a:pPr>
            <a:r>
              <a:rPr lang="en"/>
              <a:t>Draft your essay (Remember, this is just a </a:t>
            </a:r>
            <a:r>
              <a:rPr lang="en" b="1"/>
              <a:t>first draft!)</a:t>
            </a:r>
            <a:endParaRPr b="1"/>
          </a:p>
          <a:p>
            <a:pPr marL="457200" lvl="0" indent="-342900" rtl="0">
              <a:lnSpc>
                <a:spcPct val="100000"/>
              </a:lnSpc>
              <a:spcBef>
                <a:spcPts val="0"/>
              </a:spcBef>
              <a:spcAft>
                <a:spcPts val="0"/>
              </a:spcAft>
              <a:buSzPts val="1800"/>
              <a:buChar char="●"/>
            </a:pPr>
            <a:r>
              <a:rPr lang="en"/>
              <a:t>Take a closer look at Row 3 of the writing rubric- the conclusion.</a:t>
            </a:r>
            <a:endParaRPr/>
          </a:p>
          <a:p>
            <a:pPr marL="457200" lvl="0" indent="-342900" rtl="0">
              <a:lnSpc>
                <a:spcPct val="100000"/>
              </a:lnSpc>
              <a:spcBef>
                <a:spcPts val="0"/>
              </a:spcBef>
              <a:spcAft>
                <a:spcPts val="0"/>
              </a:spcAft>
              <a:buSzPts val="1800"/>
              <a:buChar char="●"/>
            </a:pPr>
            <a:r>
              <a:rPr lang="en"/>
              <a:t>Select a location to research in your next project.</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334175"/>
            <a:ext cx="8520600" cy="1130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our Learning Target for today’s assessment.</a:t>
            </a:r>
            <a:endParaRPr dirty="0"/>
          </a:p>
        </p:txBody>
      </p:sp>
      <p:sp>
        <p:nvSpPr>
          <p:cNvPr id="159" name="Google Shape;159;p30"/>
          <p:cNvSpPr txBox="1">
            <a:spLocks noGrp="1"/>
          </p:cNvSpPr>
          <p:nvPr>
            <p:ph type="body" idx="1"/>
          </p:nvPr>
        </p:nvSpPr>
        <p:spPr>
          <a:xfrm>
            <a:off x="311700" y="1727100"/>
            <a:ext cx="8520600" cy="2605414"/>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1700" b="1" dirty="0">
                <a:solidFill>
                  <a:schemeClr val="dk1"/>
                </a:solidFill>
              </a:rPr>
              <a:t>The Learning Targets for today are:</a:t>
            </a:r>
            <a:endParaRPr sz="17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700" dirty="0">
                <a:solidFill>
                  <a:schemeClr val="dk1"/>
                </a:solidFill>
              </a:rPr>
              <a:t>I can write an essay explaining the universal refugee experience of turning </a:t>
            </a:r>
            <a:r>
              <a:rPr lang="en-US" sz="1700" dirty="0">
                <a:solidFill>
                  <a:schemeClr val="dk1"/>
                </a:solidFill>
              </a:rPr>
              <a:t>“</a:t>
            </a:r>
            <a:r>
              <a:rPr lang="en" sz="1700" dirty="0">
                <a:solidFill>
                  <a:schemeClr val="dk1"/>
                </a:solidFill>
              </a:rPr>
              <a:t>inside out</a:t>
            </a:r>
            <a:r>
              <a:rPr lang="en-US" sz="1700" dirty="0">
                <a:solidFill>
                  <a:schemeClr val="dk1"/>
                </a:solidFill>
              </a:rPr>
              <a:t>”</a:t>
            </a:r>
            <a:r>
              <a:rPr lang="en" sz="1700" dirty="0">
                <a:solidFill>
                  <a:schemeClr val="dk1"/>
                </a:solidFill>
              </a:rPr>
              <a:t> and </a:t>
            </a:r>
            <a:r>
              <a:rPr lang="en-US" sz="1700" dirty="0">
                <a:solidFill>
                  <a:schemeClr val="dk1"/>
                </a:solidFill>
              </a:rPr>
              <a:t>“</a:t>
            </a:r>
            <a:r>
              <a:rPr lang="en" sz="1700" dirty="0">
                <a:solidFill>
                  <a:schemeClr val="dk1"/>
                </a:solidFill>
              </a:rPr>
              <a:t>back again.</a:t>
            </a:r>
            <a:r>
              <a:rPr lang="en-US" sz="1700" dirty="0">
                <a:solidFill>
                  <a:schemeClr val="dk1"/>
                </a:solidFill>
              </a:rPr>
              <a:t>”</a:t>
            </a:r>
            <a:endParaRPr sz="17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700" dirty="0">
                <a:solidFill>
                  <a:schemeClr val="dk1"/>
                </a:solidFill>
              </a:rPr>
              <a:t>I can cite the strongest evidence from informational texts to support my claims about how refugees turn “inside out” and “back again.”</a:t>
            </a:r>
            <a:endParaRPr sz="17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700" dirty="0">
                <a:solidFill>
                  <a:schemeClr val="dk1"/>
                </a:solidFill>
              </a:rPr>
              <a:t>I can cite the strongest evidence from the novel Inside Out &amp; Back Again to support my claims about who Ha is before she flees, and how she is turned “inside out” and “back again.”</a:t>
            </a:r>
            <a:endParaRPr sz="17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700" dirty="0">
                <a:solidFill>
                  <a:schemeClr val="dk1"/>
                </a:solidFill>
              </a:rPr>
              <a:t>I can cite where I found my evidence.</a:t>
            </a:r>
            <a:endParaRPr sz="17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a:p>
            <a:pPr marL="0" lvl="0" indent="0" rtl="0">
              <a:spcBef>
                <a:spcPts val="0"/>
              </a:spcBef>
              <a:spcAft>
                <a:spcPts val="0"/>
              </a:spcAft>
              <a:buNone/>
            </a:pPr>
            <a:endParaRPr dirty="0"/>
          </a:p>
        </p:txBody>
      </p:sp>
      <p:pic>
        <p:nvPicPr>
          <p:cNvPr id="160" name="Google Shape;160;p30"/>
          <p:cNvPicPr preferRelativeResize="0"/>
          <p:nvPr/>
        </p:nvPicPr>
        <p:blipFill>
          <a:blip r:embed="rId3">
            <a:alphaModFix/>
          </a:blip>
          <a:stretch>
            <a:fillRect/>
          </a:stretch>
        </p:blipFill>
        <p:spPr>
          <a:xfrm>
            <a:off x="8284028" y="4484914"/>
            <a:ext cx="674915" cy="478972"/>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1300" y="4485272"/>
            <a:ext cx="493128" cy="4931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400064"/>
            <a:ext cx="8520600" cy="68563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It’s time to </a:t>
            </a:r>
            <a:r>
              <a:rPr lang="en" b="1" dirty="0"/>
              <a:t>draft your essay!</a:t>
            </a:r>
            <a:endParaRPr b="1" dirty="0"/>
          </a:p>
        </p:txBody>
      </p:sp>
      <p:sp>
        <p:nvSpPr>
          <p:cNvPr id="166" name="Google Shape;166;p31"/>
          <p:cNvSpPr txBox="1">
            <a:spLocks noGrp="1"/>
          </p:cNvSpPr>
          <p:nvPr>
            <p:ph type="body" idx="1"/>
          </p:nvPr>
        </p:nvSpPr>
        <p:spPr>
          <a:xfrm>
            <a:off x="311700" y="1085700"/>
            <a:ext cx="8520600" cy="4057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solidFill>
                  <a:schemeClr val="dk1"/>
                </a:solidFill>
              </a:rPr>
              <a:t>You have had a lot of time over the past few lessons to think, talk, and take notes about what you want to write. Today, your job is to do your best full draft on your own!</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r>
              <a:rPr lang="en" sz="1600" b="1" dirty="0">
                <a:solidFill>
                  <a:schemeClr val="dk1"/>
                </a:solidFill>
              </a:rPr>
              <a:t>Here are the materials from past lessons you will need:</a:t>
            </a:r>
            <a:endParaRPr sz="1600" b="1" dirty="0">
              <a:solidFill>
                <a:schemeClr val="dk1"/>
              </a:solidFill>
            </a:endParaRPr>
          </a:p>
          <a:p>
            <a:pPr marL="0" lvl="0" indent="0">
              <a:spcBef>
                <a:spcPts val="0"/>
              </a:spcBef>
              <a:spcAft>
                <a:spcPts val="0"/>
              </a:spcAft>
              <a:buNone/>
            </a:pPr>
            <a:endParaRPr sz="1600" b="1" dirty="0">
              <a:solidFill>
                <a:schemeClr val="dk1"/>
              </a:solidFill>
            </a:endParaRPr>
          </a:p>
          <a:p>
            <a:pPr marL="457200" lvl="0" indent="-330200" rtl="0">
              <a:spcBef>
                <a:spcPts val="0"/>
              </a:spcBef>
              <a:spcAft>
                <a:spcPts val="0"/>
              </a:spcAft>
              <a:buClr>
                <a:schemeClr val="dk1"/>
              </a:buClr>
              <a:buSzPts val="1600"/>
              <a:buChar char="●"/>
            </a:pPr>
            <a:r>
              <a:rPr lang="en" sz="1600" i="1" dirty="0">
                <a:solidFill>
                  <a:schemeClr val="dk1"/>
                </a:solidFill>
              </a:rPr>
              <a:t>Inside Out &amp; Back Again</a:t>
            </a:r>
            <a:endParaRPr sz="1600" i="1"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Planning Your Essay graphic organizer </a:t>
            </a:r>
            <a:r>
              <a:rPr lang="en" sz="1600" dirty="0">
                <a:solidFill>
                  <a:schemeClr val="dk1"/>
                </a:solidFill>
              </a:rPr>
              <a:t>(completed)</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Three Forming Evidence-Based Claims graphic organizers </a:t>
            </a:r>
            <a:r>
              <a:rPr lang="en" sz="1600" dirty="0">
                <a:solidFill>
                  <a:schemeClr val="dk1"/>
                </a:solidFill>
              </a:rPr>
              <a:t>(completed in Lessons 15 and 16)</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Structured notes</a:t>
            </a:r>
            <a:endParaRPr sz="1600"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Model essay</a:t>
            </a:r>
            <a:endParaRPr sz="1600" b="1" dirty="0">
              <a:solidFill>
                <a:schemeClr val="dk1"/>
              </a:solidFill>
            </a:endParaRPr>
          </a:p>
          <a:p>
            <a:pPr marL="457200" lvl="0" indent="-330200" rtl="0">
              <a:spcBef>
                <a:spcPts val="0"/>
              </a:spcBef>
              <a:spcAft>
                <a:spcPts val="0"/>
              </a:spcAft>
              <a:buClr>
                <a:schemeClr val="dk1"/>
              </a:buClr>
              <a:buSzPts val="1600"/>
              <a:buChar char="●"/>
            </a:pPr>
            <a:r>
              <a:rPr lang="en" sz="1600" b="1" dirty="0">
                <a:solidFill>
                  <a:schemeClr val="dk1"/>
                </a:solidFill>
              </a:rPr>
              <a:t>NYS Grade 6-8 Expository Writing Evaluation Rubric</a:t>
            </a:r>
            <a:endParaRPr sz="1600" b="1"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“Refugees: Who, Where, Why”</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“Refugee Children in Canada”</a:t>
            </a:r>
            <a:endParaRPr sz="1600" dirty="0">
              <a:solidFill>
                <a:schemeClr val="dk1"/>
              </a:solidFill>
            </a:endParaRPr>
          </a:p>
          <a:p>
            <a:pPr marL="0" lvl="0" indent="0" rtl="0">
              <a:spcBef>
                <a:spcPts val="0"/>
              </a:spcBef>
              <a:spcAft>
                <a:spcPts val="0"/>
              </a:spcAft>
              <a:buNone/>
            </a:pPr>
            <a:endParaRPr dirty="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51753"/>
            <a:ext cx="8520600" cy="122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focus on the coherence and organization of our essays.</a:t>
            </a:r>
            <a:endParaRPr b="1" dirty="0"/>
          </a:p>
        </p:txBody>
      </p:sp>
      <p:sp>
        <p:nvSpPr>
          <p:cNvPr id="172" name="Google Shape;172;p32"/>
          <p:cNvSpPr txBox="1">
            <a:spLocks noGrp="1"/>
          </p:cNvSpPr>
          <p:nvPr>
            <p:ph type="body" idx="1"/>
          </p:nvPr>
        </p:nvSpPr>
        <p:spPr>
          <a:xfrm>
            <a:off x="311700" y="1678368"/>
            <a:ext cx="8520600" cy="30102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dirty="0">
                <a:solidFill>
                  <a:schemeClr val="dk1"/>
                </a:solidFill>
              </a:rPr>
              <a:t>Look at Row 3 of the </a:t>
            </a:r>
            <a:r>
              <a:rPr lang="en" b="1" dirty="0">
                <a:solidFill>
                  <a:schemeClr val="dk1"/>
                </a:solidFill>
              </a:rPr>
              <a:t>Writing Rubric</a:t>
            </a:r>
            <a:r>
              <a:rPr lang="en" dirty="0">
                <a:solidFill>
                  <a:schemeClr val="dk1"/>
                </a:solidFill>
              </a:rPr>
              <a:t>. You will use this row to self-assess parts of your draft essay.</a:t>
            </a:r>
            <a:endParaRPr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Read through this row and circle any words you don’t know.</a:t>
            </a:r>
            <a:endParaRPr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Self-assess your conclusion using this part of the rubric.</a:t>
            </a:r>
            <a:endParaRPr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Highlight on the rubric where you think the conclusion of your draft essay fits.</a:t>
            </a:r>
            <a:endParaRPr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Justify why on the lines underneath by citing evidence from your essay.</a:t>
            </a:r>
            <a:endParaRPr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0" lvl="0" indent="0" rtl="0">
              <a:spcBef>
                <a:spcPts val="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3"/>
          <p:cNvSpPr txBox="1">
            <a:spLocks noGrp="1"/>
          </p:cNvSpPr>
          <p:nvPr>
            <p:ph type="title"/>
          </p:nvPr>
        </p:nvSpPr>
        <p:spPr>
          <a:xfrm>
            <a:off x="311700" y="334175"/>
            <a:ext cx="8520600" cy="124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minute to look ahead to our </a:t>
            </a:r>
            <a:r>
              <a:rPr lang="en" b="1"/>
              <a:t>next unit!</a:t>
            </a:r>
            <a:endParaRPr b="1"/>
          </a:p>
        </p:txBody>
      </p:sp>
      <p:sp>
        <p:nvSpPr>
          <p:cNvPr id="178" name="Google Shape;178;p33"/>
          <p:cNvSpPr txBox="1">
            <a:spLocks noGrp="1"/>
          </p:cNvSpPr>
          <p:nvPr>
            <p:ph type="body" idx="1"/>
          </p:nvPr>
        </p:nvSpPr>
        <p:spPr>
          <a:xfrm>
            <a:off x="311700" y="15809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In the next lesson, you will begin a </a:t>
            </a:r>
            <a:r>
              <a:rPr lang="en" b="1">
                <a:solidFill>
                  <a:schemeClr val="dk1"/>
                </a:solidFill>
              </a:rPr>
              <a:t>short research project</a:t>
            </a:r>
            <a:r>
              <a:rPr lang="en">
                <a:solidFill>
                  <a:schemeClr val="dk1"/>
                </a:solidFill>
              </a:rPr>
              <a:t> about real refugees from </a:t>
            </a:r>
            <a:r>
              <a:rPr lang="en" b="1">
                <a:solidFill>
                  <a:schemeClr val="dk1"/>
                </a:solidFill>
              </a:rPr>
              <a:t>several different countries.</a:t>
            </a:r>
            <a:r>
              <a:rPr lang="en">
                <a:solidFill>
                  <a:schemeClr val="dk1"/>
                </a:solidFill>
              </a:rPr>
              <a:t> This project will help you find out more about life for refugees.</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You will have the </a:t>
            </a:r>
            <a:r>
              <a:rPr lang="en" b="1">
                <a:solidFill>
                  <a:schemeClr val="dk1"/>
                </a:solidFill>
              </a:rPr>
              <a:t>chance to be creative </a:t>
            </a:r>
            <a:r>
              <a:rPr lang="en">
                <a:solidFill>
                  <a:schemeClr val="dk1"/>
                </a:solidFill>
              </a:rPr>
              <a:t>by using your research to write some “inside out” and “back again” poems similar to those by Ha in the novel!</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On your exit ticket, write down your </a:t>
            </a:r>
            <a:r>
              <a:rPr lang="en" b="1">
                <a:solidFill>
                  <a:schemeClr val="dk1"/>
                </a:solidFill>
              </a:rPr>
              <a:t>first and second choice</a:t>
            </a:r>
            <a:r>
              <a:rPr lang="en">
                <a:solidFill>
                  <a:schemeClr val="dk1"/>
                </a:solidFill>
              </a:rPr>
              <a:t> for your research project.</a:t>
            </a:r>
            <a:endParaRPr>
              <a:solidFill>
                <a:schemeClr val="dk1"/>
              </a:solidFill>
            </a:endParaRPr>
          </a:p>
          <a:p>
            <a:pPr marL="0" lvl="0" indent="0" rtl="0">
              <a:spcBef>
                <a:spcPts val="0"/>
              </a:spcBef>
              <a:spcAft>
                <a:spcPts val="0"/>
              </a:spcAft>
              <a:buNone/>
            </a:pPr>
            <a:endParaRPr sz="240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F45739C-67DA-41B8-AB33-740935C167D5}">
  <ds:schemaRefs>
    <ds:schemaRef ds:uri="http://schemas.microsoft.com/sharepoint/v3/contenttype/forms"/>
  </ds:schemaRefs>
</ds:datastoreItem>
</file>

<file path=customXml/itemProps2.xml><?xml version="1.0" encoding="utf-8"?>
<ds:datastoreItem xmlns:ds="http://schemas.openxmlformats.org/officeDocument/2006/customXml" ds:itemID="{61E04F4D-F05C-4A55-B765-320364CEB5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E5C38CF-09F2-495C-AB93-08F2C1B83132}">
  <ds:schemaRefs>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9</TotalTime>
  <Words>3203</Words>
  <Application>Microsoft Office PowerPoint</Application>
  <PresentationFormat>On-screen Show (16:9)</PresentationFormat>
  <Paragraphs>307</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Overlock</vt:lpstr>
      <vt:lpstr>Century Gothic</vt:lpstr>
      <vt:lpstr>Calibri</vt:lpstr>
      <vt:lpstr>Times New Roman</vt:lpstr>
      <vt:lpstr>Simple Light</vt:lpstr>
      <vt:lpstr>Grade 8: Module 1: Unit 2: Lesson 17 Teacher slide, before teaching.</vt:lpstr>
      <vt:lpstr>Grade 8: Module 1: Unit 2: Lesson 17 Teacher slide, before teaching.</vt:lpstr>
      <vt:lpstr>Grade 8: Module 1: Unit 2: Lesson 17 Teacher slide, before teaching.</vt:lpstr>
      <vt:lpstr>PowerPoint Presentation</vt:lpstr>
      <vt:lpstr>Hello, Students!</vt:lpstr>
      <vt:lpstr>Let’s look at our Learning Target for today’s assessment.</vt:lpstr>
      <vt:lpstr>It’s time to draft your essay!</vt:lpstr>
      <vt:lpstr>Let’s focus on the coherence and organization of our essays.</vt:lpstr>
      <vt:lpstr>Let’s take a minute to look ahead to our next unit!</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17 Teacher slide, before teaching.</dc:title>
  <dc:creator>nbravo</dc:creator>
  <cp:lastModifiedBy>Natalie Ivey</cp:lastModifiedBy>
  <cp:revision>6</cp:revision>
  <dcterms:modified xsi:type="dcterms:W3CDTF">2018-09-07T18:18:19Z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