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2"/>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07970F-3182-49F4-92D9-39D7C45CD281}" v="12" dt="2018-10-09T14:03:15.956"/>
  </p1510:revLst>
</p1510:revInfo>
</file>

<file path=ppt/tableStyles.xml><?xml version="1.0" encoding="utf-8"?>
<a:tblStyleLst xmlns:a="http://schemas.openxmlformats.org/drawingml/2006/main" def="{60ABA818-2F64-4D30-9A69-00E8C74A88CC}">
  <a:tblStyle styleId="{60ABA818-2F64-4D30-9A69-00E8C74A88C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716" autoAdjust="0"/>
  </p:normalViewPr>
  <p:slideViewPr>
    <p:cSldViewPr snapToGrid="0">
      <p:cViewPr varScale="1">
        <p:scale>
          <a:sx n="78" d="100"/>
          <a:sy n="78" d="100"/>
        </p:scale>
        <p:origin x="940"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9207970F-3182-49F4-92D9-39D7C45CD281}"/>
    <pc:docChg chg="modSld modMainMaster">
      <pc:chgData name="Steven Benson" userId="7888f041-e9c4-484d-a793-6a135ed92492" providerId="ADAL" clId="{9207970F-3182-49F4-92D9-39D7C45CD281}" dt="2018-10-09T14:03:15.956" v="11" actId="14100"/>
      <pc:docMkLst>
        <pc:docMk/>
      </pc:docMkLst>
      <pc:sldChg chg="addSp modSp">
        <pc:chgData name="Steven Benson" userId="7888f041-e9c4-484d-a793-6a135ed92492" providerId="ADAL" clId="{9207970F-3182-49F4-92D9-39D7C45CD281}" dt="2018-10-09T14:02:55.509" v="8" actId="1076"/>
        <pc:sldMkLst>
          <pc:docMk/>
          <pc:sldMk cId="0" sldId="259"/>
        </pc:sldMkLst>
        <pc:picChg chg="add mod">
          <ac:chgData name="Steven Benson" userId="7888f041-e9c4-484d-a793-6a135ed92492" providerId="ADAL" clId="{9207970F-3182-49F4-92D9-39D7C45CD281}" dt="2018-10-09T14:02:55.509" v="8" actId="1076"/>
          <ac:picMkLst>
            <pc:docMk/>
            <pc:sldMk cId="0" sldId="259"/>
            <ac:picMk id="3" creationId="{107DF9AB-10BA-4B7B-8F1E-C295F92AB24B}"/>
          </ac:picMkLst>
        </pc:picChg>
      </pc:sldChg>
      <pc:sldChg chg="modSp">
        <pc:chgData name="Steven Benson" userId="7888f041-e9c4-484d-a793-6a135ed92492" providerId="ADAL" clId="{9207970F-3182-49F4-92D9-39D7C45CD281}" dt="2018-10-09T14:03:15.956" v="11" actId="14100"/>
        <pc:sldMkLst>
          <pc:docMk/>
          <pc:sldMk cId="0" sldId="264"/>
        </pc:sldMkLst>
        <pc:picChg chg="mod">
          <ac:chgData name="Steven Benson" userId="7888f041-e9c4-484d-a793-6a135ed92492" providerId="ADAL" clId="{9207970F-3182-49F4-92D9-39D7C45CD281}" dt="2018-10-09T14:03:15.956" v="11" actId="14100"/>
          <ac:picMkLst>
            <pc:docMk/>
            <pc:sldMk cId="0" sldId="264"/>
            <ac:picMk id="229" creationId="{00000000-0000-0000-0000-000000000000}"/>
          </ac:picMkLst>
        </pc:picChg>
      </pc:sldChg>
      <pc:sldChg chg="modSp">
        <pc:chgData name="Steven Benson" userId="7888f041-e9c4-484d-a793-6a135ed92492" providerId="ADAL" clId="{9207970F-3182-49F4-92D9-39D7C45CD281}" dt="2018-10-09T14:03:12.156" v="10" actId="14100"/>
        <pc:sldMkLst>
          <pc:docMk/>
          <pc:sldMk cId="0" sldId="265"/>
        </pc:sldMkLst>
        <pc:picChg chg="mod">
          <ac:chgData name="Steven Benson" userId="7888f041-e9c4-484d-a793-6a135ed92492" providerId="ADAL" clId="{9207970F-3182-49F4-92D9-39D7C45CD281}" dt="2018-10-09T14:03:12.156" v="10" actId="14100"/>
          <ac:picMkLst>
            <pc:docMk/>
            <pc:sldMk cId="0" sldId="265"/>
            <ac:picMk id="237" creationId="{00000000-0000-0000-0000-000000000000}"/>
          </ac:picMkLst>
        </pc:picChg>
      </pc:sldChg>
      <pc:sldChg chg="modSp">
        <pc:chgData name="Steven Benson" userId="7888f041-e9c4-484d-a793-6a135ed92492" providerId="ADAL" clId="{9207970F-3182-49F4-92D9-39D7C45CD281}" dt="2018-10-09T14:03:08.454" v="9" actId="14100"/>
        <pc:sldMkLst>
          <pc:docMk/>
          <pc:sldMk cId="0" sldId="266"/>
        </pc:sldMkLst>
        <pc:picChg chg="mod">
          <ac:chgData name="Steven Benson" userId="7888f041-e9c4-484d-a793-6a135ed92492" providerId="ADAL" clId="{9207970F-3182-49F4-92D9-39D7C45CD281}" dt="2018-10-09T14:03:08.454" v="9" actId="14100"/>
          <ac:picMkLst>
            <pc:docMk/>
            <pc:sldMk cId="0" sldId="266"/>
            <ac:picMk id="246" creationId="{00000000-0000-0000-0000-000000000000}"/>
          </ac:picMkLst>
        </pc:picChg>
      </pc:sldChg>
      <pc:sldMasterChg chg="addSp modSp">
        <pc:chgData name="Steven Benson" userId="7888f041-e9c4-484d-a793-6a135ed92492" providerId="ADAL" clId="{9207970F-3182-49F4-92D9-39D7C45CD281}" dt="2018-10-09T14:02:31.532" v="1" actId="1076"/>
        <pc:sldMasterMkLst>
          <pc:docMk/>
          <pc:sldMasterMk cId="0" sldId="2147483681"/>
        </pc:sldMasterMkLst>
        <pc:picChg chg="add mod">
          <ac:chgData name="Steven Benson" userId="7888f041-e9c4-484d-a793-6a135ed92492" providerId="ADAL" clId="{9207970F-3182-49F4-92D9-39D7C45CD281}" dt="2018-10-09T14:02:31.532" v="1" actId="1076"/>
          <ac:picMkLst>
            <pc:docMk/>
            <pc:sldMasterMk cId="0" sldId="2147483681"/>
            <ac:picMk id="5" creationId="{46BA56D1-13F5-4964-B390-AAC02E746DC2}"/>
          </ac:picMkLst>
        </pc:picChg>
        <pc:picChg chg="add mod">
          <ac:chgData name="Steven Benson" userId="7888f041-e9c4-484d-a793-6a135ed92492" providerId="ADAL" clId="{9207970F-3182-49F4-92D9-39D7C45CD281}" dt="2018-10-09T14:02:31.532" v="1" actId="1076"/>
          <ac:picMkLst>
            <pc:docMk/>
            <pc:sldMasterMk cId="0" sldId="2147483681"/>
            <ac:picMk id="9" creationId="{A9052AFA-33ED-4013-AD22-E3935D824F1B}"/>
          </ac:picMkLst>
        </pc:picChg>
        <pc:picChg chg="add mod">
          <ac:chgData name="Steven Benson" userId="7888f041-e9c4-484d-a793-6a135ed92492" providerId="ADAL" clId="{9207970F-3182-49F4-92D9-39D7C45CD281}" dt="2018-10-09T14:02:31.532" v="1" actId="1076"/>
          <ac:picMkLst>
            <pc:docMk/>
            <pc:sldMasterMk cId="0" sldId="2147483681"/>
            <ac:picMk id="10" creationId="{E7815B0B-65F0-47ED-8BFF-2D2713930B8E}"/>
          </ac:picMkLst>
        </pc:picChg>
      </pc:sldMasterChg>
      <pc:sldMasterChg chg="addSp modSp">
        <pc:chgData name="Steven Benson" userId="7888f041-e9c4-484d-a793-6a135ed92492" providerId="ADAL" clId="{9207970F-3182-49F4-92D9-39D7C45CD281}" dt="2018-10-09T14:02:38.695" v="4" actId="1076"/>
        <pc:sldMasterMkLst>
          <pc:docMk/>
          <pc:sldMasterMk cId="0" sldId="2147483682"/>
        </pc:sldMasterMkLst>
        <pc:picChg chg="add mod">
          <ac:chgData name="Steven Benson" userId="7888f041-e9c4-484d-a793-6a135ed92492" providerId="ADAL" clId="{9207970F-3182-49F4-92D9-39D7C45CD281}" dt="2018-10-09T14:02:38.695" v="4" actId="1076"/>
          <ac:picMkLst>
            <pc:docMk/>
            <pc:sldMasterMk cId="0" sldId="2147483682"/>
            <ac:picMk id="5" creationId="{46BA56D1-13F5-4964-B390-AAC02E746DC2}"/>
          </ac:picMkLst>
        </pc:picChg>
        <pc:picChg chg="add mod">
          <ac:chgData name="Steven Benson" userId="7888f041-e9c4-484d-a793-6a135ed92492" providerId="ADAL" clId="{9207970F-3182-49F4-92D9-39D7C45CD281}" dt="2018-10-09T14:02:38.695" v="4" actId="1076"/>
          <ac:picMkLst>
            <pc:docMk/>
            <pc:sldMasterMk cId="0" sldId="2147483682"/>
            <ac:picMk id="6" creationId="{A9052AFA-33ED-4013-AD22-E3935D824F1B}"/>
          </ac:picMkLst>
        </pc:picChg>
        <pc:picChg chg="add mod">
          <ac:chgData name="Steven Benson" userId="7888f041-e9c4-484d-a793-6a135ed92492" providerId="ADAL" clId="{9207970F-3182-49F4-92D9-39D7C45CD281}" dt="2018-10-09T14:02:38.695" v="4" actId="1076"/>
          <ac:picMkLst>
            <pc:docMk/>
            <pc:sldMasterMk cId="0" sldId="2147483682"/>
            <ac:picMk id="7" creationId="{E7815B0B-65F0-47ED-8BFF-2D2713930B8E}"/>
          </ac:picMkLst>
        </pc:picChg>
      </pc:sldMasterChg>
      <pc:sldMasterChg chg="addSp modSp">
        <pc:chgData name="Steven Benson" userId="7888f041-e9c4-484d-a793-6a135ed92492" providerId="ADAL" clId="{9207970F-3182-49F4-92D9-39D7C45CD281}" dt="2018-10-09T14:02:43.905" v="6" actId="1076"/>
        <pc:sldMasterMkLst>
          <pc:docMk/>
          <pc:sldMasterMk cId="0" sldId="2147483683"/>
        </pc:sldMasterMkLst>
        <pc:picChg chg="add mod">
          <ac:chgData name="Steven Benson" userId="7888f041-e9c4-484d-a793-6a135ed92492" providerId="ADAL" clId="{9207970F-3182-49F4-92D9-39D7C45CD281}" dt="2018-10-09T14:02:43.905" v="6" actId="1076"/>
          <ac:picMkLst>
            <pc:docMk/>
            <pc:sldMasterMk cId="0" sldId="2147483683"/>
            <ac:picMk id="7" creationId="{46BA56D1-13F5-4964-B390-AAC02E746DC2}"/>
          </ac:picMkLst>
        </pc:picChg>
        <pc:picChg chg="add mod">
          <ac:chgData name="Steven Benson" userId="7888f041-e9c4-484d-a793-6a135ed92492" providerId="ADAL" clId="{9207970F-3182-49F4-92D9-39D7C45CD281}" dt="2018-10-09T14:02:43.905" v="6" actId="1076"/>
          <ac:picMkLst>
            <pc:docMk/>
            <pc:sldMasterMk cId="0" sldId="2147483683"/>
            <ac:picMk id="8" creationId="{A9052AFA-33ED-4013-AD22-E3935D824F1B}"/>
          </ac:picMkLst>
        </pc:picChg>
        <pc:picChg chg="add mod">
          <ac:chgData name="Steven Benson" userId="7888f041-e9c4-484d-a793-6a135ed92492" providerId="ADAL" clId="{9207970F-3182-49F4-92D9-39D7C45CD281}" dt="2018-10-09T14:02:43.905" v="6" actId="1076"/>
          <ac:picMkLst>
            <pc:docMk/>
            <pc:sldMasterMk cId="0" sldId="2147483683"/>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388911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2ee8235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2ee8235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and Reviewing Learning Targets: Reading “Incident” (5-7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Text Structure in “Incident” (35-40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Close Reading Jigsaw: Scout’s Perspective about Boo Radley (20-22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Debriefing Learning Targets and Previewing Homework (5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Chapter 9. Take notes using the </a:t>
            </a:r>
            <a:r>
              <a:rPr lang="en" sz="1200" b="1" dirty="0">
                <a:solidFill>
                  <a:schemeClr val="dk1"/>
                </a:solidFill>
                <a:latin typeface="Calibri"/>
                <a:ea typeface="Calibri"/>
                <a:cs typeface="Calibri"/>
                <a:sym typeface="Calibri"/>
              </a:rPr>
              <a:t>Structured Notes graphic organizer</a:t>
            </a:r>
            <a:endParaRPr sz="1200" b="1" dirty="0">
              <a:latin typeface="Calibri"/>
              <a:ea typeface="Calibri"/>
              <a:cs typeface="Calibri"/>
              <a:sym typeface="Calibri"/>
            </a:endParaRPr>
          </a:p>
        </p:txBody>
      </p:sp>
    </p:spTree>
    <p:extLst>
      <p:ext uri="{BB962C8B-B14F-4D97-AF65-F5344CB8AC3E}">
        <p14:creationId xmlns:p14="http://schemas.microsoft.com/office/powerpoint/2010/main" val="1910407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fc84d2010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fc84d2010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Appointment)/Whole Class</a:t>
            </a:r>
            <a:br>
              <a:rPr lang="en" sz="1200" b="1" dirty="0">
                <a:solidFill>
                  <a:schemeClr val="dk1"/>
                </a:solidFill>
                <a:latin typeface="Calibri"/>
                <a:ea typeface="Calibri"/>
                <a:cs typeface="Calibri"/>
                <a:sym typeface="Calibri"/>
              </a:rPr>
            </a:b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Analyzing Text Structure in “Incident”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chart paper, or other means of modeling ready for this portion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this question is numbered 6 on the handout, however it is actually question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question 3 of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of the instructions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work 5-7 minutes on the Note-catcher. Circulate and support as students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5-7 minutes, refocus the class and remind students to support their answers with text evidence and to revise their answers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 and fill their answers on  a blank </a:t>
            </a:r>
            <a:r>
              <a:rPr lang="en" sz="1200" b="1" dirty="0">
                <a:solidFill>
                  <a:schemeClr val="dk1"/>
                </a:solidFill>
                <a:latin typeface="Calibri"/>
                <a:ea typeface="Calibri"/>
                <a:cs typeface="Calibri"/>
                <a:sym typeface="Calibri"/>
              </a:rPr>
              <a:t>“Incident” Note-catcher </a:t>
            </a:r>
            <a:r>
              <a:rPr lang="en" sz="1200" dirty="0">
                <a:solidFill>
                  <a:schemeClr val="dk1"/>
                </a:solidFill>
                <a:latin typeface="Calibri"/>
                <a:ea typeface="Calibri"/>
                <a:cs typeface="Calibri"/>
                <a:sym typeface="Calibri"/>
              </a:rPr>
              <a:t>using a document camera, chart paper, etc. as students share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noting their ideas, model writing the answer for the Class Consensus to this question.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What do you think this poem seems to be saying about the Golden Rule?: </a:t>
            </a:r>
            <a:r>
              <a:rPr lang="en" sz="1200" b="0" dirty="0">
                <a:solidFill>
                  <a:schemeClr val="dk1"/>
                </a:solidFill>
                <a:latin typeface="Calibri"/>
                <a:ea typeface="Calibri"/>
                <a:cs typeface="Calibri"/>
                <a:sym typeface="Calibri"/>
              </a:rPr>
              <a:t>This poem seems to indicate that when we don’t treat others the way we wish to be treated, we can have a lasting impact on other people that can even ruin an otherwise wonderful experience.</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endParaRPr sz="1200" b="1" dirty="0">
              <a:solidFill>
                <a:schemeClr val="dk1"/>
              </a:solidFill>
              <a:latin typeface="Times New Roman"/>
              <a:ea typeface="Times New Roman"/>
              <a:cs typeface="Times New Roman"/>
              <a:sym typeface="Times New Roman"/>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Specify lines of the poem for students to focus on if they’re having difficulty with specific questions on the Note-Catcher. (see </a:t>
            </a:r>
            <a:r>
              <a:rPr lang="en" sz="1200" b="1" dirty="0">
                <a:solidFill>
                  <a:schemeClr val="dk1"/>
                </a:solidFill>
                <a:latin typeface="Calibri"/>
                <a:ea typeface="Calibri"/>
                <a:cs typeface="Calibri"/>
                <a:sym typeface="Calibri"/>
              </a:rPr>
              <a:t>Structure Note-Catcher: Answers for Teacher Reference</a:t>
            </a:r>
            <a:r>
              <a:rPr lang="en" sz="1200" dirty="0">
                <a:solidFill>
                  <a:schemeClr val="dk1"/>
                </a:solidFill>
                <a:latin typeface="Calibri"/>
                <a:ea typeface="Calibri"/>
                <a:cs typeface="Calibri"/>
                <a:sym typeface="Calibri"/>
              </a:rPr>
              <a:t>).</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Encourage students that provided strong answers to model their thought process for those in the class that might be having difficulty with these questions.</a:t>
            </a:r>
            <a:endParaRPr sz="1200" dirty="0">
              <a:latin typeface="Calibri"/>
              <a:ea typeface="Calibri"/>
              <a:cs typeface="Calibri"/>
              <a:sym typeface="Calibri"/>
            </a:endParaRPr>
          </a:p>
        </p:txBody>
      </p:sp>
    </p:spTree>
    <p:extLst>
      <p:ext uri="{BB962C8B-B14F-4D97-AF65-F5344CB8AC3E}">
        <p14:creationId xmlns:p14="http://schemas.microsoft.com/office/powerpoint/2010/main" val="3743327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06241ddb0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406241ddb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Close Reading Jigsaw: Scout’s Perspective about Boo Radley (22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Work Time, the reading focus in this lesson is first for students to analyze a quote that shows Scout’s perspective about Boo Radley. These quotes are pulled from several chapters, not just Chapter 8. The purpose is for students to participate in a jigsaw in order to understand how Scout’s perspective about Boo Radley changes over the course of the book. The focus on Boo is built into this lesson because the incident when Boo puts the blanket on Scout’s shoulders is a turning point in the way Scout thinks of Boo.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groupings for the next section of work time. Groups should consist of four students with each of the quotes represented.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“As you work toward the second learning target, you’ll continue working with your same Discussion Appointment partner to understand how quotes based on events in the novel show Scout’s perspective about Boo Radley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the </a:t>
            </a:r>
            <a:r>
              <a:rPr lang="en" sz="1200" b="1" dirty="0">
                <a:solidFill>
                  <a:schemeClr val="dk1"/>
                </a:solidFill>
                <a:latin typeface="Calibri"/>
                <a:ea typeface="Calibri"/>
                <a:cs typeface="Calibri"/>
                <a:sym typeface="Calibri"/>
              </a:rPr>
              <a:t>Analyzing Scout’s Perspective about Boo Radley Note-catcher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Jigsaw excerpts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read along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point to the row on their Note-catcher that matches the excerpt they have.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they will first work with their Discussion Appointment partner to infer Scout’s perspective about Boo Radley as expressed in their quote and fill out their Note-catcher accordingly.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must check the context of the quote in their copies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they work, circulate and make sure that students’ inferences are logical given the quote they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5-8 minutes to complete this work.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Chapter 1  Scout’s Perspective: </a:t>
            </a:r>
            <a:r>
              <a:rPr lang="en" sz="1200" b="0" dirty="0">
                <a:solidFill>
                  <a:schemeClr val="dk1"/>
                </a:solidFill>
                <a:latin typeface="Calibri"/>
                <a:ea typeface="Calibri"/>
                <a:cs typeface="Calibri"/>
                <a:sym typeface="Calibri"/>
              </a:rPr>
              <a:t>Scout thinks that Boo Radley is a scary monster or ghost.  Evidence:Scout describes Boo as “a malevolent phantom” (10). /She also calls Jem’s description of Boo as “reasonable.” He describes someone who eats animals raw and is frightening to look at.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Chapter 4  Scout’s Perspective: Scout is less afraid of the Radley residence. Evidence: Even though everyone believes that things from the Radley place (like the pecans) are poisonous, Scout chews the gum she finds in their tree. When Jem tells her to spit out the gum, she says, “I’ve been chewin’ it all afternoon and I ain’t dead yet, not even sick” (45).</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Chapter 6 &amp; 7  Scout’s Perspective: After being shot at by Nathan Radley, Scout is afraid of Boo again. However, when Jem finds his pants mended, Scout isn’t sure about whether the Radleys are good or bad. Evidence: Scout can’t sleep because she’s afraid that Boo is lurking outside her window. But later, she realizes that someone mended Jem’s pants, a very kind thing to do.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Chapter 6 &amp; 7  Scout’s Perspective: Scout still fears Boo, but here she finds out that Boo draped a blanket over her shoulder. This is another kind thing that Boo did, so her perspective is slowly shifting. Evidence: Atticus tells Scout she needs to thank the person who brought her the blanket.  “Thank who?” I asked. “Boo Radley. You were so busy looking at the fire you didn’t know it when he put the blanket around you” (96).</a:t>
            </a:r>
            <a:endParaRPr sz="1200" b="0" dirty="0">
              <a:solidFill>
                <a:schemeClr val="dk1"/>
              </a:solidFill>
              <a:latin typeface="Calibri"/>
              <a:ea typeface="Calibri"/>
              <a:cs typeface="Calibri"/>
              <a:sym typeface="Calibri"/>
            </a:endParaRPr>
          </a:p>
          <a:p>
            <a:pPr marL="45720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aren’t providing logical inferences for their assigned quote, prob</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them to explain how the text supports those inferences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words in the quotation show you that Scout has this feeling? What is the meaning of that word/phrase? What connotation does that word have?</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 By specifically directing them to words and phrases in the text, they can reconsider their initial inferences.</a:t>
            </a:r>
            <a:endParaRPr dirty="0"/>
          </a:p>
        </p:txBody>
      </p:sp>
    </p:spTree>
    <p:extLst>
      <p:ext uri="{BB962C8B-B14F-4D97-AF65-F5344CB8AC3E}">
        <p14:creationId xmlns:p14="http://schemas.microsoft.com/office/powerpoint/2010/main" val="681646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02ee8235f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02ee8235f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Close Reading Jigsaw: Scout’s Perspective about Boo Radley (22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had 5-8 minutes to work with their partner, assemble students into groups of four with each excerpt represented.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them to share their inferences in order: </a:t>
            </a:r>
            <a:r>
              <a:rPr lang="en" sz="1200" i="0" dirty="0">
                <a:solidFill>
                  <a:schemeClr val="dk1"/>
                </a:solidFill>
                <a:latin typeface="Calibri"/>
                <a:ea typeface="Calibri"/>
                <a:cs typeface="Calibri"/>
                <a:sym typeface="Calibri"/>
              </a:rPr>
              <a:t>Chapter 1 first, then Chapter 4, then Chapters 6 and 7, and finally Chapter 8. </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all students are responsible for taking notes on their Note-catcher as their group mates 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groups work, again checking to make sure students’ inferences make sense given the excerpts. Clarify any confusion.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refocus the groups whole class.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inferences (again in order from Chapter 1 to Chapter 8).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appropriate inferences and evidence (see slide 10).</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probing questions about word choice and connotation. Require students to reread the quote in the context of the text for clarification.</a:t>
            </a:r>
            <a:endParaRPr dirty="0"/>
          </a:p>
        </p:txBody>
      </p:sp>
    </p:spTree>
    <p:extLst>
      <p:ext uri="{BB962C8B-B14F-4D97-AF65-F5344CB8AC3E}">
        <p14:creationId xmlns:p14="http://schemas.microsoft.com/office/powerpoint/2010/main" val="2974138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02ee8235f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02ee8235f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-4</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learning. This research-based strategy supports struggling learners most.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read the learning targets again.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they will continue to work on these skills as they continue reading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i="1" dirty="0"/>
          </a:p>
        </p:txBody>
      </p:sp>
    </p:spTree>
    <p:extLst>
      <p:ext uri="{BB962C8B-B14F-4D97-AF65-F5344CB8AC3E}">
        <p14:creationId xmlns:p14="http://schemas.microsoft.com/office/powerpoint/2010/main" val="1148587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02ee8235f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02ee8235f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i="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9</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if they have any questions about what significance means.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necessary. Remind students that significance means “importance.”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dirty="0">
              <a:solidFill>
                <a:schemeClr val="dk1"/>
              </a:solidFill>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47586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ffd85e94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3ffd85e94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73" name="Google Shape;273;g3ffd85e94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8270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ee8235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ee8235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New Materials to Prepare in Advance: </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“Incident” by Countee Cullen (one per student)</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panose="020F0502020204030204" pitchFamily="34" charset="0"/>
                <a:ea typeface="Calibri"/>
                <a:cs typeface="Calibri"/>
                <a:sym typeface="Calibri"/>
              </a:rPr>
              <a:t>“Incident” Structure Note-catcher </a:t>
            </a:r>
            <a:r>
              <a:rPr lang="en" sz="1200" dirty="0">
                <a:solidFill>
                  <a:schemeClr val="dk1"/>
                </a:solidFill>
                <a:latin typeface="Calibri" panose="020F0502020204030204" pitchFamily="34" charset="0"/>
                <a:ea typeface="Calibri"/>
                <a:cs typeface="Calibri"/>
                <a:sym typeface="Calibri"/>
              </a:rPr>
              <a:t>(one per student and one for teacher modeling)</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panose="020F0502020204030204" pitchFamily="34" charset="0"/>
                <a:ea typeface="Calibri"/>
                <a:cs typeface="Calibri"/>
                <a:sym typeface="Calibri"/>
              </a:rPr>
              <a:t>“Incident” Structure Note-catcher </a:t>
            </a:r>
            <a:r>
              <a:rPr lang="en" sz="1200" dirty="0">
                <a:solidFill>
                  <a:schemeClr val="dk1"/>
                </a:solidFill>
                <a:latin typeface="Calibri" panose="020F0502020204030204" pitchFamily="34" charset="0"/>
                <a:ea typeface="Calibri"/>
                <a:cs typeface="Calibri"/>
                <a:sym typeface="Calibri"/>
              </a:rPr>
              <a:t>(for Teacher Reference)</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panose="020F0502020204030204" pitchFamily="34" charset="0"/>
                <a:ea typeface="Calibri"/>
                <a:cs typeface="Calibri"/>
                <a:sym typeface="Calibri"/>
              </a:rPr>
              <a:t>Analyzing Scout’s Perspective about Boo Radley Note-catcher </a:t>
            </a:r>
            <a:r>
              <a:rPr lang="en" sz="1200" dirty="0">
                <a:solidFill>
                  <a:schemeClr val="dk1"/>
                </a:solidFill>
                <a:latin typeface="Calibri" panose="020F0502020204030204" pitchFamily="34" charset="0"/>
                <a:ea typeface="Calibri"/>
                <a:cs typeface="Calibri"/>
                <a:sym typeface="Calibri"/>
              </a:rPr>
              <a:t>(one per student) </a:t>
            </a:r>
            <a:r>
              <a:rPr lang="en" sz="1200" i="0" dirty="0">
                <a:solidFill>
                  <a:schemeClr val="dk1"/>
                </a:solidFill>
                <a:latin typeface="Calibri" panose="020F0502020204030204" pitchFamily="34" charset="0"/>
                <a:ea typeface="Calibri"/>
                <a:cs typeface="Calibri"/>
                <a:sym typeface="Calibri"/>
              </a:rPr>
              <a:t>Note: </a:t>
            </a:r>
            <a:r>
              <a:rPr lang="en" sz="1200" i="0" dirty="0">
                <a:latin typeface="Calibri" panose="020F0502020204030204" pitchFamily="34" charset="0"/>
                <a:sym typeface="Calibri"/>
              </a:rPr>
              <a:t>There appears to be an error on the student and teacher Note-Catchers. This question is numbered 6; however, the previous question is number 3.</a:t>
            </a:r>
            <a:endParaRPr sz="1200" i="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panose="020F0502020204030204" pitchFamily="34" charset="0"/>
                <a:ea typeface="Calibri"/>
                <a:cs typeface="Calibri"/>
                <a:sym typeface="Calibri"/>
              </a:rPr>
              <a:t>Analyzing Scout’s Perspective about Boo Radley Note-catcher (for Teacher Reference)</a:t>
            </a:r>
            <a:endParaRPr sz="1200" b="1"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panose="020F0502020204030204" pitchFamily="34" charset="0"/>
                <a:ea typeface="Calibri"/>
                <a:cs typeface="Calibri"/>
                <a:sym typeface="Calibri"/>
              </a:rPr>
              <a:t>Jigsaw excerpts </a:t>
            </a:r>
            <a:r>
              <a:rPr lang="en" sz="1200" dirty="0">
                <a:solidFill>
                  <a:schemeClr val="dk1"/>
                </a:solidFill>
                <a:latin typeface="Calibri" panose="020F0502020204030204" pitchFamily="34" charset="0"/>
                <a:ea typeface="Calibri"/>
                <a:cs typeface="Calibri"/>
                <a:sym typeface="Calibri"/>
              </a:rPr>
              <a:t>(one per pair of students)</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panose="020F0502020204030204" pitchFamily="34" charset="0"/>
                <a:ea typeface="Calibri"/>
                <a:cs typeface="Calibri"/>
                <a:sym typeface="Calibri"/>
              </a:rPr>
              <a:t>To Kill a Mockingbird</a:t>
            </a:r>
            <a:r>
              <a:rPr lang="en" sz="1200" b="1" dirty="0">
                <a:solidFill>
                  <a:schemeClr val="dk1"/>
                </a:solidFill>
                <a:latin typeface="Calibri" panose="020F0502020204030204" pitchFamily="34" charset="0"/>
                <a:ea typeface="Calibri"/>
                <a:cs typeface="Calibri"/>
                <a:sym typeface="Calibri"/>
              </a:rPr>
              <a:t> Structured Notes, Chapter 9 </a:t>
            </a:r>
            <a:r>
              <a:rPr lang="en" sz="1200" dirty="0">
                <a:solidFill>
                  <a:schemeClr val="dk1"/>
                </a:solidFill>
                <a:latin typeface="Calibri" panose="020F0502020204030204" pitchFamily="34" charset="0"/>
                <a:ea typeface="Calibri"/>
                <a:cs typeface="Calibri"/>
                <a:sym typeface="Calibri"/>
              </a:rPr>
              <a:t>(one per student)</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panose="020F0502020204030204" pitchFamily="34" charset="0"/>
                <a:ea typeface="Calibri"/>
                <a:cs typeface="Calibri"/>
                <a:sym typeface="Calibri"/>
              </a:rPr>
              <a:t>To Kill a Mockingbird</a:t>
            </a:r>
            <a:r>
              <a:rPr lang="en" sz="1200" b="1" dirty="0">
                <a:solidFill>
                  <a:schemeClr val="dk1"/>
                </a:solidFill>
                <a:latin typeface="Calibri" panose="020F0502020204030204" pitchFamily="34" charset="0"/>
                <a:ea typeface="Calibri"/>
                <a:cs typeface="Calibri"/>
                <a:sym typeface="Calibri"/>
              </a:rPr>
              <a:t> Supported Structured Notes, Chapter 9 </a:t>
            </a:r>
            <a:r>
              <a:rPr lang="en" sz="1200" dirty="0">
                <a:solidFill>
                  <a:schemeClr val="dk1"/>
                </a:solidFill>
                <a:latin typeface="Calibri" panose="020F0502020204030204" pitchFamily="34" charset="0"/>
                <a:ea typeface="Calibri"/>
                <a:cs typeface="Calibri"/>
                <a:sym typeface="Calibri"/>
              </a:rPr>
              <a:t>(optional for students needing more support)</a:t>
            </a: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Materials to Gather from Previous Lessons:</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panose="020F0502020204030204" pitchFamily="34" charset="0"/>
              </a:rPr>
              <a:t>To Kill a Mockingbird</a:t>
            </a:r>
            <a:r>
              <a:rPr lang="en" sz="1200" dirty="0">
                <a:solidFill>
                  <a:schemeClr val="dk1"/>
                </a:solidFill>
                <a:latin typeface="Calibri" panose="020F0502020204030204" pitchFamily="34" charset="0"/>
              </a:rPr>
              <a:t> (book; one per student)</a:t>
            </a: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rPr>
              <a:t>Document camera (if available)</a:t>
            </a:r>
            <a:endParaRPr sz="1200" dirty="0">
              <a:solidFill>
                <a:schemeClr val="dk1"/>
              </a:solidFill>
              <a:latin typeface="Calibri" panose="020F0502020204030204" pitchFamily="34" charset="0"/>
            </a:endParaRPr>
          </a:p>
          <a:p>
            <a:pPr marL="457200" lvl="0" indent="0" rtl="0">
              <a:spcBef>
                <a:spcPts val="0"/>
              </a:spcBef>
              <a:spcAft>
                <a:spcPts val="0"/>
              </a:spcAft>
              <a:buNone/>
            </a:pPr>
            <a:endParaRPr sz="1200" dirty="0">
              <a:solidFill>
                <a:schemeClr val="dk1"/>
              </a:solidFill>
              <a:latin typeface="Calibri" panose="020F0502020204030204" pitchFamily="34" charset="0"/>
              <a:ea typeface="Calibri"/>
              <a:cs typeface="Calibri"/>
              <a:sym typeface="Calibri"/>
            </a:endParaRPr>
          </a:p>
          <a:p>
            <a:pPr marL="0" lvl="0" indent="0" rtl="0">
              <a:spcBef>
                <a:spcPts val="0"/>
              </a:spcBef>
              <a:spcAft>
                <a:spcPts val="0"/>
              </a:spcAft>
              <a:buNone/>
            </a:pPr>
            <a:r>
              <a:rPr lang="en" sz="1200" dirty="0">
                <a:solidFill>
                  <a:schemeClr val="dk1"/>
                </a:solidFill>
                <a:latin typeface="Calibri" panose="020F0502020204030204" pitchFamily="34" charset="0"/>
                <a:ea typeface="Calibri"/>
                <a:cs typeface="Calibri"/>
                <a:sym typeface="Calibri"/>
              </a:rPr>
              <a:t>Prepare classroom systems for active learning:</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Post: Learning targets.</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In advance: Decide which Discussion Appointment to use today. In addition to working with a Discussion Appointment partner, students will also form groups of four to share out during the Jigsaw. Consider pre-planning these heterogeneous groups to ensure that each student has a different quote to share with the group.                                              </a:t>
            </a:r>
            <a:endParaRPr sz="1200" dirty="0">
              <a:solidFill>
                <a:schemeClr val="dk1"/>
              </a:solidFill>
              <a:latin typeface="Calibri" panose="020F0502020204030204" pitchFamily="34" charset="0"/>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panose="020F0502020204030204" pitchFamily="34" charset="0"/>
                <a:ea typeface="Calibri"/>
                <a:cs typeface="Calibri"/>
                <a:sym typeface="Calibri"/>
              </a:rPr>
              <a:t>Document camera, chart paper, or other means for modeling</a:t>
            </a:r>
            <a:r>
              <a:rPr lang="en-US" sz="1200" dirty="0">
                <a:solidFill>
                  <a:schemeClr val="dk1"/>
                </a:solidFill>
                <a:latin typeface="Calibri" panose="020F0502020204030204" pitchFamily="34" charset="0"/>
                <a:ea typeface="Calibri"/>
                <a:cs typeface="Calibri"/>
                <a:sym typeface="Calibri"/>
              </a:rPr>
              <a:t>.</a:t>
            </a:r>
            <a:endParaRPr sz="1200" dirty="0">
              <a:solidFill>
                <a:schemeClr val="dk1"/>
              </a:solidFill>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4254638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2ee8235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02ee8235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“Incident” by Countee Cullen. </a:t>
            </a:r>
            <a:r>
              <a:rPr lang="en" sz="1200" b="0" dirty="0">
                <a:solidFill>
                  <a:schemeClr val="dk1"/>
                </a:solidFill>
                <a:latin typeface="Calibri"/>
                <a:ea typeface="Calibri"/>
                <a:cs typeface="Calibri"/>
                <a:sym typeface="Calibri"/>
              </a:rPr>
              <a:t>Note that the poem directly refers to a moment when the Golden Rule is not followed, and it involves a racial slur. Be sure to read the poem in advance and be prepared to handle this offensive slur sensitively with students.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“Incident” Structure Note-catcher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Analyzing Scout’s Perspective about Boo Radley Note-catcher (for Teacher Reference)</a:t>
            </a:r>
            <a:endParaRPr sz="1200" b="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Jigsaw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9512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02ee8235f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02ee8235f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702000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02ee8235f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02ee8235f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1517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02ee8235f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02ee8235f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and Reviewing Learning Targets: Reading “Incident”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handle the offensive slur within this poem sensitively with students. You may consider addressing this prior to their reading.</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“Incident.”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reading the poem in their heads and writing a gist statement next to each stanza.</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there are students that may have difficulty reading this poem to themselves, consider forming a small group and conduct a read aloud with them.</a:t>
            </a:r>
            <a:endParaRPr dirty="0"/>
          </a:p>
        </p:txBody>
      </p:sp>
    </p:spTree>
    <p:extLst>
      <p:ext uri="{BB962C8B-B14F-4D97-AF65-F5344CB8AC3E}">
        <p14:creationId xmlns:p14="http://schemas.microsoft.com/office/powerpoint/2010/main" val="1921597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02ee8235f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02ee8235f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and Reviewing Learning Targets: Reading “Incident”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targets posted in the classroom for student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They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learning targets will be revisited in the closing of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read the learning targets.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902714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02ee8235f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02ee8235f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Analyzing Text Structure in “Incident”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Reading </a:t>
            </a:r>
            <a:r>
              <a:rPr lang="en" sz="1200" dirty="0">
                <a:solidFill>
                  <a:schemeClr val="dk1"/>
                </a:solidFill>
                <a:latin typeface="Calibri"/>
                <a:ea typeface="Calibri"/>
                <a:cs typeface="Calibri"/>
                <a:sym typeface="Calibri"/>
              </a:rPr>
              <a:t>and </a:t>
            </a:r>
            <a:r>
              <a:rPr lang="en-US" sz="1200" dirty="0">
                <a:solidFill>
                  <a:schemeClr val="dk1"/>
                </a:solidFill>
                <a:latin typeface="Calibri"/>
                <a:ea typeface="Calibri"/>
                <a:cs typeface="Calibri"/>
                <a:sym typeface="Calibri"/>
              </a:rPr>
              <a:t>re</a:t>
            </a:r>
            <a:r>
              <a:rPr lang="en" sz="1200" dirty="0">
                <a:solidFill>
                  <a:schemeClr val="dk1"/>
                </a:solidFill>
                <a:latin typeface="Calibri"/>
                <a:ea typeface="Calibri"/>
                <a:cs typeface="Calibri"/>
                <a:sym typeface="Calibri"/>
              </a:rPr>
              <a:t>reading out loud are important strategies for students to access and comprehend poetry.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beginning of this lesson builds in more practice for students to analyze the meaning and structure of a poem, a skill introduced in Lesson 15. However, in this lesson, the analysis does not go as in-depth with questions pertaining to word choice or perspective, since this text is more accessible. Remind students that even though they are focused on structure, they need to keep in mind those other elements of poetry in order to understand the meaning. In Lesson 17, students will come back to this poem and compare it to the novel.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prior to the lesson which Discussion Appointment you’d like students to work with throughout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part of the work time has been broken down over several slides to chunk the work into more manageable sections. Rather than reviewing the Note-catcher with the class after it has been completed, this will be done by sections. This is slide 1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sit with their selected Discussion Appointment partner and distribute the </a:t>
            </a:r>
            <a:r>
              <a:rPr lang="en" sz="1200" b="1" dirty="0">
                <a:solidFill>
                  <a:schemeClr val="dk1"/>
                </a:solidFill>
                <a:latin typeface="Calibri"/>
                <a:ea typeface="Calibri"/>
                <a:cs typeface="Calibri"/>
                <a:sym typeface="Calibri"/>
              </a:rPr>
              <a:t>“Incident” Structure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“In the previous lesson, you analyzed the text structure of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Those Winter Sundays.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Today, you’ll be doing something similar with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Incident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by Countee Cullen. This poem was published in 1925.”</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 aloud as students read along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they have done that, they may begin to work through the </a:t>
            </a:r>
            <a:r>
              <a:rPr lang="en" sz="1200" b="1" dirty="0">
                <a:solidFill>
                  <a:schemeClr val="dk1"/>
                </a:solidFill>
                <a:latin typeface="Calibri"/>
                <a:ea typeface="Calibri"/>
                <a:cs typeface="Calibri"/>
                <a:sym typeface="Calibri"/>
              </a:rPr>
              <a:t>“Incident”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work 5-7  minutes to work on these two questions on their Note-catcher. Circulate and support as students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5-7 minutes, refocus the class and tell students, </a:t>
            </a:r>
            <a:r>
              <a:rPr lang="en" sz="1200" i="1" dirty="0">
                <a:solidFill>
                  <a:schemeClr val="dk1"/>
                </a:solidFill>
                <a:latin typeface="Calibri"/>
                <a:ea typeface="Calibri"/>
                <a:cs typeface="Calibri"/>
                <a:sym typeface="Calibri"/>
              </a:rPr>
              <a:t>“As you share out your answers, be sure to support them with evidence from the text.</a:t>
            </a:r>
            <a:r>
              <a:rPr lang="en-US" sz="120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As your classmates share out, you may learn something new. Revise your answers to reflect this new understanding.”</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 and fill their answers on  a blank </a:t>
            </a:r>
            <a:r>
              <a:rPr lang="en" sz="1200" b="1" dirty="0">
                <a:solidFill>
                  <a:schemeClr val="dk1"/>
                </a:solidFill>
                <a:latin typeface="Calibri"/>
                <a:ea typeface="Calibri"/>
                <a:cs typeface="Calibri"/>
                <a:sym typeface="Calibri"/>
              </a:rPr>
              <a:t>“Incident” Note-catcher </a:t>
            </a:r>
            <a:r>
              <a:rPr lang="en" sz="1200" dirty="0">
                <a:solidFill>
                  <a:schemeClr val="dk1"/>
                </a:solidFill>
                <a:latin typeface="Calibri"/>
                <a:ea typeface="Calibri"/>
                <a:cs typeface="Calibri"/>
                <a:sym typeface="Calibri"/>
              </a:rPr>
              <a:t>using a document camera, chart paper, etc. as students share out.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citing lines from the poem and making appropriate inferences about the narrator and events in the poem and the impact that the structure has on our understanding. See Slide 9 for specifics.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1. Gist: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Despite all of the wonderful things the narrator saw on his trip, the only thing he remembers is a terrible unkindness from a stranger.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2. What do the three stanzas tell us about the narrator and his experience in Baltimore?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Stanza 1 Evidence: </a:t>
            </a:r>
            <a:r>
              <a:rPr lang="en" sz="1200" b="0" dirty="0">
                <a:solidFill>
                  <a:schemeClr val="dk1"/>
                </a:solidFill>
                <a:latin typeface="Calibri"/>
                <a:ea typeface="Calibri"/>
                <a:cs typeface="Calibri"/>
                <a:sym typeface="Calibri"/>
              </a:rPr>
              <a:t>The narrator describes his feelings as he is riding around Baltimore on a trip. This experience is very positive, as he is filled with glee. Elaborate: Cullen’s description shows that this trip is very  exciting, and the young boy, the narrator, is happy to be there.</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Stanza 2 Evidence: The narrator describes a fellow rider who is very similar to himself. The narrator then explains how the rider sticks out his tongue and calls him “nigger” when the narrator smiles at him.     Elaboration: This description shows that the narrator was a pleasant boy who thought he might have found a friend on the bus or train, but, sadly, his attempt to be kind to a stranger is met with a terrible reaction from the Baltimorean.</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 Stanza 3 Evidence: </a:t>
            </a:r>
            <a:r>
              <a:rPr lang="en" sz="1200" b="0" dirty="0">
                <a:solidFill>
                  <a:schemeClr val="dk1"/>
                </a:solidFill>
                <a:latin typeface="Calibri"/>
                <a:ea typeface="Calibri"/>
                <a:cs typeface="Calibri"/>
                <a:sym typeface="Calibri"/>
              </a:rPr>
              <a:t>The narrator explains how, despite the fact that he saw many wonderful things in Baltimore, the only thing he remembers is the incident in which he was called an awful name.  Elaboration: The final stanza shows the impact of having a kindness met with terrible unkindness. Even looking back on this trip, all the narrator remembers is being called a name.</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Specify lines of the poem for students to focus on if they’re having difficulty with specific questions on the Note-Catcher. (see </a:t>
            </a:r>
            <a:r>
              <a:rPr lang="en" sz="1200" b="1" dirty="0">
                <a:solidFill>
                  <a:schemeClr val="dk1"/>
                </a:solidFill>
                <a:latin typeface="Calibri"/>
                <a:ea typeface="Calibri"/>
                <a:cs typeface="Calibri"/>
                <a:sym typeface="Calibri"/>
              </a:rPr>
              <a:t>Structure Note-Catcher: Answers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that provided strong answers to model their thought process for those in the class that might be having difficulty with these questions.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1252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fe6d56441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fe6d56441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Analyzing Text Structure in “Incident”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question 3 of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of the instructions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work 5-7 minutes on the Note-catcher. Circulate and support as students 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5-7 minutes, refocus the class and remind students to support their answers with text evidence and to revise their answers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thinking and fill their answers on  a blank </a:t>
            </a:r>
            <a:r>
              <a:rPr lang="en" sz="1200" b="1" dirty="0">
                <a:solidFill>
                  <a:schemeClr val="dk1"/>
                </a:solidFill>
                <a:latin typeface="Calibri"/>
                <a:ea typeface="Calibri"/>
                <a:cs typeface="Calibri"/>
                <a:sym typeface="Calibri"/>
              </a:rPr>
              <a:t>“Incident” Note-catcher </a:t>
            </a:r>
            <a:r>
              <a:rPr lang="en" sz="1200" dirty="0">
                <a:solidFill>
                  <a:schemeClr val="dk1"/>
                </a:solidFill>
                <a:latin typeface="Calibri"/>
                <a:ea typeface="Calibri"/>
                <a:cs typeface="Calibri"/>
                <a:sym typeface="Calibri"/>
              </a:rPr>
              <a:t>using a document camera, chart paper, etc. as students share out.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citing lines from the poem and making appropriate inferences about the narrator and events in the poem and the impact that the structure has on our understanding.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last two lines of the poem, the poet reflects back on his time in Baltimore. How does the poet structure this poem so that the last two lines accomplish this?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Stanza 1</a:t>
            </a:r>
            <a:r>
              <a:rPr lang="en" sz="1200" b="0" dirty="0">
                <a:solidFill>
                  <a:schemeClr val="dk1"/>
                </a:solidFill>
                <a:latin typeface="Calibri"/>
                <a:ea typeface="Calibri"/>
                <a:cs typeface="Calibri"/>
                <a:sym typeface="Calibri"/>
              </a:rPr>
              <a:t>: the poet describes the feelings of joy the narrator has to be “riding in Old Baltimore.”</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Stanza 2: the poet describes the narrator’s attempt to be kind to a fellow passenger. This kindness is met with an ugly, hurtful reaction—he is called “nigger.”</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First lines of Stanza 3: the poet describes how the narrator’s trip was actually quite long and encompassed more than that one incident on the train or bus.</a:t>
            </a:r>
            <a:endParaRPr sz="1200" b="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b="0" dirty="0">
                <a:solidFill>
                  <a:schemeClr val="dk1"/>
                </a:solidFill>
                <a:latin typeface="Calibri"/>
                <a:ea typeface="Calibri"/>
                <a:cs typeface="Calibri"/>
                <a:sym typeface="Calibri"/>
              </a:rPr>
              <a:t>Last two lines of Stanza 3: </a:t>
            </a:r>
            <a:r>
              <a:rPr lang="en" sz="1200" b="0" dirty="0">
                <a:solidFill>
                  <a:schemeClr val="dk1"/>
                </a:solidFill>
                <a:latin typeface="Times New Roman"/>
                <a:ea typeface="Times New Roman"/>
                <a:cs typeface="Times New Roman"/>
                <a:sym typeface="Times New Roman"/>
              </a:rPr>
              <a:t>t</a:t>
            </a:r>
            <a:r>
              <a:rPr lang="en" sz="1200" b="0" dirty="0">
                <a:solidFill>
                  <a:schemeClr val="dk1"/>
                </a:solidFill>
                <a:latin typeface="Calibri"/>
                <a:ea typeface="Calibri"/>
                <a:cs typeface="Calibri"/>
                <a:sym typeface="Calibri"/>
              </a:rPr>
              <a:t>he poet makes it clear that the narrator remembers only the awful word that a stranger on the bus called him in response to his smile</a:t>
            </a:r>
            <a:r>
              <a:rPr lang="en" sz="1200" b="0" dirty="0">
                <a:solidFill>
                  <a:schemeClr val="dk1"/>
                </a:solidFill>
                <a:latin typeface="Times New Roman"/>
                <a:ea typeface="Times New Roman"/>
                <a:cs typeface="Times New Roman"/>
                <a:sym typeface="Times New Roman"/>
              </a:rPr>
              <a:t>.</a:t>
            </a:r>
            <a:endParaRPr sz="1200" b="0" dirty="0">
              <a:solidFill>
                <a:schemeClr val="dk1"/>
              </a:solidFill>
              <a:latin typeface="Times New Roman"/>
              <a:ea typeface="Times New Roman"/>
              <a:cs typeface="Times New Roman"/>
              <a:sym typeface="Times New Roman"/>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Specify lines of the poem for students to focus on if they’re having difficulty with specific questions on the Note-Catcher. (see </a:t>
            </a:r>
            <a:r>
              <a:rPr lang="en" sz="1200" b="1" dirty="0">
                <a:solidFill>
                  <a:schemeClr val="dk1"/>
                </a:solidFill>
                <a:latin typeface="Calibri"/>
                <a:ea typeface="Calibri"/>
                <a:cs typeface="Calibri"/>
                <a:sym typeface="Calibri"/>
              </a:rPr>
              <a:t>Structure Note-Catcher: Answers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that provided strong answers to model their thought process for those in the class that might be having difficulty with these questions.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1101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4173"/>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92264"/>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9226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16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50-75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600" dirty="0">
                <a:solidFill>
                  <a:schemeClr val="dk1"/>
                </a:solidFill>
              </a:rPr>
              <a:t>continue the work of Lesson 15 in analyzing the meaning and structure of poetry </a:t>
            </a:r>
            <a:r>
              <a:rPr lang="en-US" sz="1600" dirty="0">
                <a:solidFill>
                  <a:schemeClr val="dk1"/>
                </a:solidFill>
              </a:rPr>
              <a:t>while </a:t>
            </a:r>
            <a:r>
              <a:rPr lang="en" sz="1600" dirty="0">
                <a:solidFill>
                  <a:schemeClr val="dk1"/>
                </a:solidFill>
              </a:rPr>
              <a:t>building in more practice for students with a more accessible poem, “Incident</a:t>
            </a:r>
            <a:r>
              <a:rPr lang="en-US" sz="1600" dirty="0">
                <a:solidFill>
                  <a:schemeClr val="dk1"/>
                </a:solidFill>
              </a:rPr>
              <a:t>.</a:t>
            </a:r>
            <a:r>
              <a:rPr lang="en" sz="1600" dirty="0">
                <a:solidFill>
                  <a:schemeClr val="dk1"/>
                </a:solidFill>
              </a:rPr>
              <a:t>”</a:t>
            </a:r>
            <a:endParaRPr sz="16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600" dirty="0">
                <a:solidFill>
                  <a:schemeClr val="dk1"/>
                </a:solidFill>
              </a:rPr>
              <a:t>allow students to understand how Scout’s perspective about Boo Radley changes over the course of the book by reading and analyzing several quotes various chapters of </a:t>
            </a:r>
            <a:r>
              <a:rPr lang="en" sz="1600" i="1" dirty="0">
                <a:solidFill>
                  <a:schemeClr val="dk1"/>
                </a:solidFill>
              </a:rPr>
              <a:t>To Kill a Mockingbird</a:t>
            </a:r>
            <a:r>
              <a:rPr lang="en-US" sz="1600" i="1" dirty="0">
                <a:solidFill>
                  <a:schemeClr val="dk1"/>
                </a:solidFill>
              </a:rPr>
              <a:t>.</a:t>
            </a:r>
            <a:endParaRPr sz="1600" i="1"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i="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how the structure of “Incident” helps create meaning.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infer how Scout’s perspective about Boo Radley changes from Chapter 1 to Chapter 8 based on events in these chapters.</a:t>
            </a:r>
            <a:br>
              <a:rPr lang="en" sz="1600" dirty="0">
                <a:solidFill>
                  <a:schemeClr val="dk1"/>
                </a:solidFill>
              </a:rPr>
            </a:b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Let’s Connect to the Theme of The Golden Rule</a:t>
            </a:r>
            <a:endParaRPr sz="2800"/>
          </a:p>
        </p:txBody>
      </p:sp>
      <p:sp>
        <p:nvSpPr>
          <p:cNvPr id="236" name="Google Shape;236;p46"/>
          <p:cNvSpPr txBox="1">
            <a:spLocks noGrp="1"/>
          </p:cNvSpPr>
          <p:nvPr>
            <p:ph type="body" idx="1"/>
          </p:nvPr>
        </p:nvSpPr>
        <p:spPr>
          <a:xfrm>
            <a:off x="311700" y="1152475"/>
            <a:ext cx="451875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a:p>
            <a:pPr marL="0" lvl="0" indent="0">
              <a:spcBef>
                <a:spcPts val="0"/>
              </a:spcBef>
              <a:spcAft>
                <a:spcPts val="0"/>
              </a:spcAft>
              <a:buNone/>
            </a:pPr>
            <a:endParaRPr dirty="0"/>
          </a:p>
          <a:p>
            <a:pPr marL="457200" lvl="0" indent="-330200" rtl="0">
              <a:spcBef>
                <a:spcPts val="0"/>
              </a:spcBef>
              <a:spcAft>
                <a:spcPts val="0"/>
              </a:spcAft>
              <a:buClr>
                <a:schemeClr val="dk1"/>
              </a:buClr>
              <a:buSzPts val="1600"/>
              <a:buAutoNum type="arabicPeriod"/>
            </a:pPr>
            <a:r>
              <a:rPr lang="en" sz="1600" dirty="0">
                <a:solidFill>
                  <a:schemeClr val="dk1"/>
                </a:solidFill>
              </a:rPr>
              <a:t>Silently, review the text.</a:t>
            </a:r>
          </a:p>
          <a:p>
            <a:pPr marL="457200" lvl="0" indent="-330200" rtl="0">
              <a:spcBef>
                <a:spcPts val="0"/>
              </a:spcBef>
              <a:spcAft>
                <a:spcPts val="0"/>
              </a:spcAft>
              <a:buClr>
                <a:schemeClr val="dk1"/>
              </a:buClr>
              <a:buSzPts val="1600"/>
              <a:buAutoNum type="arabicPeriod"/>
            </a:pPr>
            <a:endParaRPr lang="en"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After you have reviewed, you may  begin to work with your partner to answer the final question.</a:t>
            </a:r>
            <a:br>
              <a:rPr lang="en" sz="1600" dirty="0">
                <a:solidFill>
                  <a:schemeClr val="dk1"/>
                </a:solidFill>
              </a:rPr>
            </a:b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Be prepared to share your thinking with the class.</a:t>
            </a:r>
            <a:endParaRPr dirty="0">
              <a:solidFill>
                <a:schemeClr val="dk1"/>
              </a:solidFill>
            </a:endParaRPr>
          </a:p>
          <a:p>
            <a:pPr marL="457200" lvl="0" indent="0" rtl="0">
              <a:spcBef>
                <a:spcPts val="0"/>
              </a:spcBef>
              <a:spcAft>
                <a:spcPts val="0"/>
              </a:spcAft>
              <a:buNone/>
            </a:pPr>
            <a:endParaRPr dirty="0"/>
          </a:p>
        </p:txBody>
      </p:sp>
      <p:pic>
        <p:nvPicPr>
          <p:cNvPr id="237" name="Google Shape;237;p46"/>
          <p:cNvPicPr preferRelativeResize="0"/>
          <p:nvPr/>
        </p:nvPicPr>
        <p:blipFill>
          <a:blip r:embed="rId3">
            <a:alphaModFix/>
          </a:blip>
          <a:stretch>
            <a:fillRect/>
          </a:stretch>
        </p:blipFill>
        <p:spPr>
          <a:xfrm>
            <a:off x="8441550" y="4512450"/>
            <a:ext cx="595400" cy="451436"/>
          </a:xfrm>
          <a:prstGeom prst="rect">
            <a:avLst/>
          </a:prstGeom>
          <a:noFill/>
          <a:ln>
            <a:noFill/>
          </a:ln>
        </p:spPr>
      </p:pic>
      <p:pic>
        <p:nvPicPr>
          <p:cNvPr id="238" name="Google Shape;238;p46"/>
          <p:cNvPicPr preferRelativeResize="0"/>
          <p:nvPr/>
        </p:nvPicPr>
        <p:blipFill>
          <a:blip r:embed="rId4">
            <a:alphaModFix/>
          </a:blip>
          <a:stretch>
            <a:fillRect/>
          </a:stretch>
        </p:blipFill>
        <p:spPr>
          <a:xfrm>
            <a:off x="4830450" y="1152472"/>
            <a:ext cx="3611100" cy="37216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Let’s Make Inferences about a Character’s Perspective </a:t>
            </a:r>
            <a:endParaRPr sz="2400"/>
          </a:p>
          <a:p>
            <a:pPr marL="0" lvl="0" indent="0" rtl="0">
              <a:spcBef>
                <a:spcPts val="0"/>
              </a:spcBef>
              <a:spcAft>
                <a:spcPts val="0"/>
              </a:spcAft>
              <a:buNone/>
            </a:pPr>
            <a:endParaRPr sz="2800"/>
          </a:p>
          <a:p>
            <a:pPr marL="0" lvl="0" indent="0" rtl="0">
              <a:spcBef>
                <a:spcPts val="0"/>
              </a:spcBef>
              <a:spcAft>
                <a:spcPts val="0"/>
              </a:spcAft>
              <a:buNone/>
            </a:pPr>
            <a:endParaRPr sz="2800"/>
          </a:p>
        </p:txBody>
      </p:sp>
      <p:sp>
        <p:nvSpPr>
          <p:cNvPr id="244" name="Google Shape;244;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a:t>A character’s words and actions </a:t>
            </a:r>
            <a:endParaRPr sz="2000"/>
          </a:p>
          <a:p>
            <a:pPr marL="0" lvl="0" indent="0">
              <a:spcBef>
                <a:spcPts val="0"/>
              </a:spcBef>
              <a:spcAft>
                <a:spcPts val="0"/>
              </a:spcAft>
              <a:buNone/>
            </a:pPr>
            <a:r>
              <a:rPr lang="en" sz="2000"/>
              <a:t>can reveal their feelings and </a:t>
            </a:r>
            <a:endParaRPr sz="2000"/>
          </a:p>
          <a:p>
            <a:pPr marL="0" lvl="0" indent="0">
              <a:spcBef>
                <a:spcPts val="0"/>
              </a:spcBef>
              <a:spcAft>
                <a:spcPts val="0"/>
              </a:spcAft>
              <a:buNone/>
            </a:pPr>
            <a:r>
              <a:rPr lang="en" sz="2000"/>
              <a:t>perspective towards another </a:t>
            </a:r>
            <a:endParaRPr sz="2000"/>
          </a:p>
          <a:p>
            <a:pPr marL="0" lvl="0" indent="0">
              <a:spcBef>
                <a:spcPts val="0"/>
              </a:spcBef>
              <a:spcAft>
                <a:spcPts val="0"/>
              </a:spcAft>
              <a:buNone/>
            </a:pPr>
            <a:r>
              <a:rPr lang="en" sz="2000"/>
              <a:t>character.</a:t>
            </a:r>
            <a:endParaRPr sz="2000"/>
          </a:p>
          <a:p>
            <a:pPr marL="0" lvl="0" indent="0">
              <a:spcBef>
                <a:spcPts val="0"/>
              </a:spcBef>
              <a:spcAft>
                <a:spcPts val="0"/>
              </a:spcAft>
              <a:buNone/>
            </a:pPr>
            <a:endParaRPr sz="2000"/>
          </a:p>
          <a:p>
            <a:pPr marL="0" lvl="0" indent="0">
              <a:spcBef>
                <a:spcPts val="0"/>
              </a:spcBef>
              <a:spcAft>
                <a:spcPts val="0"/>
              </a:spcAft>
              <a:buNone/>
            </a:pPr>
            <a:endParaRPr sz="2000"/>
          </a:p>
          <a:p>
            <a:pPr marL="0" lvl="0" indent="0">
              <a:spcBef>
                <a:spcPts val="0"/>
              </a:spcBef>
              <a:spcAft>
                <a:spcPts val="0"/>
              </a:spcAft>
              <a:buNone/>
            </a:pPr>
            <a:r>
              <a:rPr lang="en" sz="2000"/>
              <a:t>Let’s review quotes based on </a:t>
            </a:r>
            <a:endParaRPr sz="2000"/>
          </a:p>
          <a:p>
            <a:pPr marL="0" lvl="0" indent="0">
              <a:spcBef>
                <a:spcPts val="0"/>
              </a:spcBef>
              <a:spcAft>
                <a:spcPts val="0"/>
              </a:spcAft>
              <a:buNone/>
            </a:pPr>
            <a:r>
              <a:rPr lang="en" sz="2000"/>
              <a:t>events from the novel to infer</a:t>
            </a:r>
            <a:endParaRPr sz="2000"/>
          </a:p>
          <a:p>
            <a:pPr marL="0" lvl="0" indent="0">
              <a:spcBef>
                <a:spcPts val="0"/>
              </a:spcBef>
              <a:spcAft>
                <a:spcPts val="0"/>
              </a:spcAft>
              <a:buNone/>
            </a:pPr>
            <a:r>
              <a:rPr lang="en" sz="2000"/>
              <a:t>Scout’s perspective towards</a:t>
            </a:r>
            <a:endParaRPr sz="2000"/>
          </a:p>
          <a:p>
            <a:pPr marL="0" lvl="0" indent="0" rtl="0">
              <a:spcBef>
                <a:spcPts val="0"/>
              </a:spcBef>
              <a:spcAft>
                <a:spcPts val="0"/>
              </a:spcAft>
              <a:buNone/>
            </a:pPr>
            <a:r>
              <a:rPr lang="en" sz="2000"/>
              <a:t>Boo Radley.</a:t>
            </a:r>
            <a:endParaRPr sz="2000"/>
          </a:p>
        </p:txBody>
      </p:sp>
      <p:pic>
        <p:nvPicPr>
          <p:cNvPr id="245" name="Google Shape;245;p47"/>
          <p:cNvPicPr preferRelativeResize="0"/>
          <p:nvPr/>
        </p:nvPicPr>
        <p:blipFill>
          <a:blip r:embed="rId3">
            <a:alphaModFix/>
          </a:blip>
          <a:stretch>
            <a:fillRect/>
          </a:stretch>
        </p:blipFill>
        <p:spPr>
          <a:xfrm>
            <a:off x="4735467" y="1152474"/>
            <a:ext cx="3600883" cy="3416400"/>
          </a:xfrm>
          <a:prstGeom prst="rect">
            <a:avLst/>
          </a:prstGeom>
          <a:noFill/>
          <a:ln>
            <a:noFill/>
          </a:ln>
        </p:spPr>
      </p:pic>
      <p:pic>
        <p:nvPicPr>
          <p:cNvPr id="246" name="Google Shape;246;p47"/>
          <p:cNvPicPr preferRelativeResize="0"/>
          <p:nvPr/>
        </p:nvPicPr>
        <p:blipFill>
          <a:blip r:embed="rId4">
            <a:alphaModFix/>
          </a:blip>
          <a:stretch>
            <a:fillRect/>
          </a:stretch>
        </p:blipFill>
        <p:spPr>
          <a:xfrm>
            <a:off x="8441550" y="4512450"/>
            <a:ext cx="595400" cy="426943"/>
          </a:xfrm>
          <a:prstGeom prst="rect">
            <a:avLst/>
          </a:prstGeom>
          <a:noFill/>
          <a:ln>
            <a:noFill/>
          </a:ln>
        </p:spPr>
      </p:pic>
      <p:pic>
        <p:nvPicPr>
          <p:cNvPr id="247" name="Google Shape;247;p47"/>
          <p:cNvPicPr preferRelativeResize="0"/>
          <p:nvPr/>
        </p:nvPicPr>
        <p:blipFill>
          <a:blip r:embed="rId5">
            <a:alphaModFix/>
          </a:blip>
          <a:stretch>
            <a:fillRect/>
          </a:stretch>
        </p:blipFill>
        <p:spPr>
          <a:xfrm>
            <a:off x="7827250" y="4512450"/>
            <a:ext cx="509100" cy="509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800"/>
              <a:t>Let’s Analyze a Character’s Changing Perspective</a:t>
            </a:r>
            <a:endParaRPr sz="2800"/>
          </a:p>
          <a:p>
            <a:pPr marL="0" lvl="0" indent="0">
              <a:spcBef>
                <a:spcPts val="0"/>
              </a:spcBef>
              <a:spcAft>
                <a:spcPts val="0"/>
              </a:spcAft>
              <a:buNone/>
            </a:pPr>
            <a:endParaRPr sz="2800"/>
          </a:p>
          <a:p>
            <a:pPr marL="0" lvl="0" indent="0" rtl="0">
              <a:spcBef>
                <a:spcPts val="0"/>
              </a:spcBef>
              <a:spcAft>
                <a:spcPts val="0"/>
              </a:spcAft>
              <a:buNone/>
            </a:pPr>
            <a:endParaRPr sz="2800"/>
          </a:p>
        </p:txBody>
      </p:sp>
      <p:sp>
        <p:nvSpPr>
          <p:cNvPr id="253" name="Google Shape;253;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2000"/>
          </a:p>
          <a:p>
            <a:pPr marL="0" lvl="0" indent="0">
              <a:spcBef>
                <a:spcPts val="0"/>
              </a:spcBef>
              <a:spcAft>
                <a:spcPts val="0"/>
              </a:spcAft>
              <a:buNone/>
            </a:pPr>
            <a:r>
              <a:rPr lang="en" sz="2000"/>
              <a:t>Characters are just like us! Their </a:t>
            </a:r>
            <a:endParaRPr sz="2000"/>
          </a:p>
          <a:p>
            <a:pPr marL="0" lvl="0" indent="0">
              <a:spcBef>
                <a:spcPts val="0"/>
              </a:spcBef>
              <a:spcAft>
                <a:spcPts val="0"/>
              </a:spcAft>
              <a:buNone/>
            </a:pPr>
            <a:r>
              <a:rPr lang="en" sz="2000"/>
              <a:t>impressions and opinions of others</a:t>
            </a:r>
            <a:endParaRPr sz="2000"/>
          </a:p>
          <a:p>
            <a:pPr marL="0" lvl="0" indent="0">
              <a:spcBef>
                <a:spcPts val="0"/>
              </a:spcBef>
              <a:spcAft>
                <a:spcPts val="0"/>
              </a:spcAft>
              <a:buNone/>
            </a:pPr>
            <a:r>
              <a:rPr lang="en" sz="2000"/>
              <a:t>can change over time through</a:t>
            </a:r>
            <a:endParaRPr sz="2000"/>
          </a:p>
          <a:p>
            <a:pPr marL="0" lvl="0" indent="0">
              <a:spcBef>
                <a:spcPts val="0"/>
              </a:spcBef>
              <a:spcAft>
                <a:spcPts val="0"/>
              </a:spcAft>
              <a:buNone/>
            </a:pPr>
            <a:r>
              <a:rPr lang="en" sz="2000"/>
              <a:t>experiences.</a:t>
            </a:r>
            <a:endParaRPr sz="2000"/>
          </a:p>
          <a:p>
            <a:pPr marL="0" lvl="0" indent="0">
              <a:spcBef>
                <a:spcPts val="0"/>
              </a:spcBef>
              <a:spcAft>
                <a:spcPts val="0"/>
              </a:spcAft>
              <a:buNone/>
            </a:pPr>
            <a:endParaRPr sz="2000"/>
          </a:p>
          <a:p>
            <a:pPr marL="0" lvl="0" indent="0">
              <a:spcBef>
                <a:spcPts val="0"/>
              </a:spcBef>
              <a:spcAft>
                <a:spcPts val="0"/>
              </a:spcAft>
              <a:buNone/>
            </a:pPr>
            <a:r>
              <a:rPr lang="en" sz="2000"/>
              <a:t>Let’s share our quote and inference</a:t>
            </a:r>
            <a:endParaRPr sz="2000"/>
          </a:p>
          <a:p>
            <a:pPr marL="0" lvl="0" indent="0">
              <a:spcBef>
                <a:spcPts val="0"/>
              </a:spcBef>
              <a:spcAft>
                <a:spcPts val="0"/>
              </a:spcAft>
              <a:buNone/>
            </a:pPr>
            <a:r>
              <a:rPr lang="en" sz="2000"/>
              <a:t>with our new group and discuss </a:t>
            </a:r>
            <a:endParaRPr sz="2000"/>
          </a:p>
          <a:p>
            <a:pPr marL="0" lvl="0" indent="0">
              <a:spcBef>
                <a:spcPts val="0"/>
              </a:spcBef>
              <a:spcAft>
                <a:spcPts val="0"/>
              </a:spcAft>
              <a:buNone/>
            </a:pPr>
            <a:r>
              <a:rPr lang="en" sz="2000"/>
              <a:t>how Scout’s perspective towards Boo</a:t>
            </a:r>
            <a:endParaRPr sz="2000"/>
          </a:p>
          <a:p>
            <a:pPr marL="0" lvl="0" indent="0" rtl="0">
              <a:spcBef>
                <a:spcPts val="0"/>
              </a:spcBef>
              <a:spcAft>
                <a:spcPts val="0"/>
              </a:spcAft>
              <a:buNone/>
            </a:pPr>
            <a:r>
              <a:rPr lang="en" sz="2000"/>
              <a:t> is changing.</a:t>
            </a:r>
            <a:endParaRPr sz="2000"/>
          </a:p>
        </p:txBody>
      </p:sp>
      <p:pic>
        <p:nvPicPr>
          <p:cNvPr id="254" name="Google Shape;254;p48"/>
          <p:cNvPicPr preferRelativeResize="0"/>
          <p:nvPr/>
        </p:nvPicPr>
        <p:blipFill>
          <a:blip r:embed="rId3">
            <a:alphaModFix/>
          </a:blip>
          <a:stretch>
            <a:fillRect/>
          </a:stretch>
        </p:blipFill>
        <p:spPr>
          <a:xfrm>
            <a:off x="5105417" y="1001474"/>
            <a:ext cx="3600883" cy="3416400"/>
          </a:xfrm>
          <a:prstGeom prst="rect">
            <a:avLst/>
          </a:prstGeom>
          <a:noFill/>
          <a:ln>
            <a:noFill/>
          </a:ln>
        </p:spPr>
      </p:pic>
      <p:pic>
        <p:nvPicPr>
          <p:cNvPr id="255" name="Google Shape;255;p48"/>
          <p:cNvPicPr preferRelativeResize="0"/>
          <p:nvPr/>
        </p:nvPicPr>
        <p:blipFill>
          <a:blip r:embed="rId4">
            <a:alphaModFix/>
          </a:blip>
          <a:stretch>
            <a:fillRect/>
          </a:stretch>
        </p:blipFill>
        <p:spPr>
          <a:xfrm>
            <a:off x="8441550" y="4512450"/>
            <a:ext cx="595400" cy="509100"/>
          </a:xfrm>
          <a:prstGeom prst="rect">
            <a:avLst/>
          </a:prstGeom>
          <a:noFill/>
          <a:ln>
            <a:noFill/>
          </a:ln>
        </p:spPr>
      </p:pic>
      <p:pic>
        <p:nvPicPr>
          <p:cNvPr id="256" name="Google Shape;256;p48"/>
          <p:cNvPicPr preferRelativeResize="0"/>
          <p:nvPr/>
        </p:nvPicPr>
        <p:blipFill>
          <a:blip r:embed="rId5">
            <a:alphaModFix/>
          </a:blip>
          <a:stretch>
            <a:fillRect/>
          </a:stretch>
        </p:blipFill>
        <p:spPr>
          <a:xfrm>
            <a:off x="7740950" y="4512450"/>
            <a:ext cx="595400" cy="509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9"/>
          <p:cNvSpPr txBox="1">
            <a:spLocks noGrp="1"/>
          </p:cNvSpPr>
          <p:nvPr>
            <p:ph type="title"/>
          </p:nvPr>
        </p:nvSpPr>
        <p:spPr>
          <a:xfrm>
            <a:off x="3879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Revisit Our Learning Targets</a:t>
            </a:r>
            <a:endParaRPr/>
          </a:p>
        </p:txBody>
      </p:sp>
      <p:sp>
        <p:nvSpPr>
          <p:cNvPr id="262" name="Google Shape;262;p4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dirty="0"/>
              <a:t>I can analyze how the structure of “Incident” helps create meaning. </a:t>
            </a:r>
          </a:p>
          <a:p>
            <a:pPr marL="457200" lvl="0" indent="-381000" rtl="0">
              <a:spcBef>
                <a:spcPts val="0"/>
              </a:spcBef>
              <a:spcAft>
                <a:spcPts val="0"/>
              </a:spcAft>
              <a:buSzPts val="2400"/>
              <a:buAutoNum type="arabicPeriod"/>
            </a:pPr>
            <a:endParaRPr lang="en" sz="2400" dirty="0"/>
          </a:p>
          <a:p>
            <a:pPr marL="457200" lvl="0" indent="-381000" rtl="0">
              <a:spcBef>
                <a:spcPts val="0"/>
              </a:spcBef>
              <a:spcAft>
                <a:spcPts val="0"/>
              </a:spcAft>
              <a:buSzPts val="2400"/>
              <a:buAutoNum type="arabicPeriod"/>
            </a:pPr>
            <a:r>
              <a:rPr lang="en" sz="2400" dirty="0"/>
              <a:t>I can infer how Scout’s perspective about Boo Radley changes from Chapter 1 to Chapter 8 based on events in these chapters.</a:t>
            </a:r>
            <a:br>
              <a:rPr lang="en" sz="2400" dirty="0"/>
            </a:br>
            <a:br>
              <a:rPr lang="en" sz="2400" dirty="0"/>
            </a:br>
            <a:br>
              <a:rPr lang="en" sz="2400" dirty="0"/>
            </a:br>
            <a:endParaRPr sz="2400" dirty="0"/>
          </a:p>
        </p:txBody>
      </p:sp>
      <p:pic>
        <p:nvPicPr>
          <p:cNvPr id="263" name="Google Shape;263;p49"/>
          <p:cNvPicPr preferRelativeResize="0"/>
          <p:nvPr/>
        </p:nvPicPr>
        <p:blipFill>
          <a:blip r:embed="rId3">
            <a:alphaModFix/>
          </a:blip>
          <a:stretch>
            <a:fillRect/>
          </a:stretch>
        </p:blipFill>
        <p:spPr>
          <a:xfrm>
            <a:off x="8320100" y="4429125"/>
            <a:ext cx="635925" cy="514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69" name="Google Shape;269;p50"/>
          <p:cNvSpPr txBox="1">
            <a:spLocks noGrp="1"/>
          </p:cNvSpPr>
          <p:nvPr>
            <p:ph type="body" idx="1"/>
          </p:nvPr>
        </p:nvSpPr>
        <p:spPr>
          <a:xfrm>
            <a:off x="311700" y="1204425"/>
            <a:ext cx="8520600" cy="3416400"/>
          </a:xfrm>
          <a:prstGeom prst="rect">
            <a:avLst/>
          </a:prstGeom>
        </p:spPr>
        <p:txBody>
          <a:bodyPr spcFirstLastPara="1" wrap="square" lIns="91425" tIns="91425" rIns="91425" bIns="91425" anchor="t" anchorCtr="0">
            <a:noAutofit/>
          </a:bodyPr>
          <a:lstStyle/>
          <a:p>
            <a:pPr marL="457200" lvl="0" indent="-355600" rtl="0">
              <a:spcBef>
                <a:spcPts val="0"/>
              </a:spcBef>
              <a:spcAft>
                <a:spcPts val="0"/>
              </a:spcAft>
              <a:buClr>
                <a:schemeClr val="dk1"/>
              </a:buClr>
              <a:buSzPts val="2000"/>
              <a:buChar char="●"/>
            </a:pPr>
            <a:r>
              <a:rPr lang="en" sz="2000">
                <a:solidFill>
                  <a:schemeClr val="dk1"/>
                </a:solidFill>
              </a:rPr>
              <a:t>Complete a first read of Chapter 9, using structured notes. </a:t>
            </a:r>
            <a:br>
              <a:rPr lang="en" sz="2000">
                <a:solidFill>
                  <a:schemeClr val="dk1"/>
                </a:solidFill>
              </a:rPr>
            </a:b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Answer the focus question: </a:t>
            </a:r>
            <a:br>
              <a:rPr lang="en" sz="2000">
                <a:solidFill>
                  <a:schemeClr val="dk1"/>
                </a:solidFill>
              </a:rPr>
            </a:br>
            <a:endParaRPr sz="2000">
              <a:solidFill>
                <a:schemeClr val="dk1"/>
              </a:solidFill>
            </a:endParaRPr>
          </a:p>
          <a:p>
            <a:pPr marL="457200" lvl="0" indent="0" rtl="0">
              <a:spcBef>
                <a:spcPts val="0"/>
              </a:spcBef>
              <a:spcAft>
                <a:spcPts val="0"/>
              </a:spcAft>
              <a:buNone/>
            </a:pPr>
            <a:r>
              <a:rPr lang="en" sz="2000">
                <a:solidFill>
                  <a:schemeClr val="dk1"/>
                </a:solidFill>
              </a:rPr>
              <a:t>Atticus says, </a:t>
            </a:r>
            <a:r>
              <a:rPr lang="en" sz="2000" i="1">
                <a:solidFill>
                  <a:schemeClr val="dk1"/>
                </a:solidFill>
              </a:rPr>
              <a:t>“Simply because we were licked a hundred years before we started is no reason for us not to try to win”</a:t>
            </a:r>
            <a:r>
              <a:rPr lang="en" sz="2000">
                <a:solidFill>
                  <a:schemeClr val="dk1"/>
                </a:solidFill>
              </a:rPr>
              <a:t> (101). </a:t>
            </a:r>
            <a:endParaRPr sz="2000">
              <a:solidFill>
                <a:schemeClr val="dk1"/>
              </a:solidFill>
            </a:endParaRPr>
          </a:p>
          <a:p>
            <a:pPr marL="457200" lvl="0" indent="0" rtl="0">
              <a:spcBef>
                <a:spcPts val="0"/>
              </a:spcBef>
              <a:spcAft>
                <a:spcPts val="0"/>
              </a:spcAft>
              <a:buNone/>
            </a:pPr>
            <a:endParaRPr sz="2000">
              <a:solidFill>
                <a:schemeClr val="dk1"/>
              </a:solidFill>
            </a:endParaRPr>
          </a:p>
          <a:p>
            <a:pPr marL="457200" lvl="0" indent="0" rtl="0">
              <a:spcBef>
                <a:spcPts val="0"/>
              </a:spcBef>
              <a:spcAft>
                <a:spcPts val="0"/>
              </a:spcAft>
              <a:buNone/>
            </a:pPr>
            <a:r>
              <a:rPr lang="en" sz="2000">
                <a:solidFill>
                  <a:schemeClr val="dk1"/>
                </a:solidFill>
              </a:rPr>
              <a:t>What does he mean? Explain the </a:t>
            </a:r>
            <a:r>
              <a:rPr lang="en" sz="2000" i="1">
                <a:solidFill>
                  <a:schemeClr val="dk1"/>
                </a:solidFill>
              </a:rPr>
              <a:t>significance </a:t>
            </a:r>
            <a:r>
              <a:rPr lang="en" sz="2000">
                <a:solidFill>
                  <a:schemeClr val="dk1"/>
                </a:solidFill>
              </a:rPr>
              <a:t>of this statement. Use the strongest evidence from the novel in your answer.</a:t>
            </a:r>
            <a:endParaRPr sz="2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76" name="Google Shape;276;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77" name="Google Shape;277;p51"/>
          <p:cNvGraphicFramePr/>
          <p:nvPr/>
        </p:nvGraphicFramePr>
        <p:xfrm>
          <a:off x="577216" y="1385887"/>
          <a:ext cx="7989600" cy="3230175"/>
        </p:xfrm>
        <a:graphic>
          <a:graphicData uri="http://schemas.openxmlformats.org/drawingml/2006/table">
            <a:tbl>
              <a:tblPr firstRow="1" bandRow="1">
                <a:noFill/>
                <a:tableStyleId>{60ABA818-2F64-4D30-9A69-00E8C74A88CC}</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16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16: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“Incident” by Countee Cullen (one per student)</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“Incident” Structure Note-catcher </a:t>
            </a:r>
            <a:r>
              <a:rPr lang="en" dirty="0">
                <a:solidFill>
                  <a:schemeClr val="dk1"/>
                </a:solidFill>
              </a:rPr>
              <a:t>(one per student and one for teacher modeling)</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Analyzing Scout’s Perspective about Boo Radley Note-catcher </a:t>
            </a:r>
            <a:r>
              <a:rPr lang="en" dirty="0">
                <a:solidFill>
                  <a:schemeClr val="dk1"/>
                </a:solidFill>
              </a:rPr>
              <a:t>(one per student)</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Jigsaw excerpts </a:t>
            </a:r>
            <a:r>
              <a:rPr lang="en" dirty="0">
                <a:solidFill>
                  <a:schemeClr val="dk1"/>
                </a:solidFill>
              </a:rPr>
              <a:t>(one per pair of students)</a:t>
            </a:r>
            <a:endParaRPr dirty="0">
              <a:solidFill>
                <a:schemeClr val="dk1"/>
              </a:solidFill>
            </a:endParaRPr>
          </a:p>
          <a:p>
            <a:pPr marL="457200" lvl="0" indent="-342900" rtl="0">
              <a:spcBef>
                <a:spcPts val="0"/>
              </a:spcBef>
              <a:spcAft>
                <a:spcPts val="0"/>
              </a:spcAft>
              <a:buClr>
                <a:schemeClr val="dk1"/>
              </a:buClr>
              <a:buSzPts val="1800"/>
              <a:buChar char="●"/>
            </a:pPr>
            <a:r>
              <a:rPr lang="en" b="1" i="1" dirty="0">
                <a:solidFill>
                  <a:schemeClr val="dk1"/>
                </a:solidFill>
              </a:rPr>
              <a:t>To Kill a Mockingbird </a:t>
            </a:r>
            <a:r>
              <a:rPr lang="en" b="1" dirty="0">
                <a:solidFill>
                  <a:schemeClr val="dk1"/>
                </a:solidFill>
              </a:rPr>
              <a:t>Structured Notes, Chapter 9 </a:t>
            </a:r>
            <a:r>
              <a:rPr lang="en" dirty="0">
                <a:solidFill>
                  <a:schemeClr val="dk1"/>
                </a:solidFill>
              </a:rPr>
              <a:t>(one per student)</a:t>
            </a:r>
            <a:br>
              <a:rPr lang="en" dirty="0">
                <a:solidFill>
                  <a:schemeClr val="dk1"/>
                </a:solidFill>
              </a:rPr>
            </a:b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16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16: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Read “Incident” by Countee Cullen.</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Review </a:t>
            </a:r>
            <a:r>
              <a:rPr lang="en" b="1" dirty="0">
                <a:solidFill>
                  <a:schemeClr val="dk1"/>
                </a:solidFill>
              </a:rPr>
              <a:t>“Incident” Structure Note-catcher (for Teacher Reference)</a:t>
            </a:r>
            <a:endParaRPr b="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Review </a:t>
            </a:r>
            <a:r>
              <a:rPr lang="en" b="1" dirty="0">
                <a:solidFill>
                  <a:schemeClr val="dk1"/>
                </a:solidFill>
              </a:rPr>
              <a:t>Analyzing Scout’s Perspective about Boo Radley Note-catcher (for Teacher Reference)</a:t>
            </a:r>
            <a:endParaRPr b="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Review  Jigsaw protocol (see Appendix 1).</a:t>
            </a:r>
            <a:endParaRPr dirty="0">
              <a:solidFill>
                <a:schemeClr val="dk1"/>
              </a:solidFill>
            </a:endParaRPr>
          </a:p>
          <a:p>
            <a:pPr marL="45720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16</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Jigsaw to Analyze Mood and Tone in </a:t>
            </a:r>
            <a:r>
              <a:rPr lang="en" sz="3000" i="1" dirty="0"/>
              <a:t>To Kill a Mockingbird</a:t>
            </a:r>
            <a:endParaRPr sz="3000" i="1" dirty="0"/>
          </a:p>
        </p:txBody>
      </p:sp>
      <p:pic>
        <p:nvPicPr>
          <p:cNvPr id="3" name="Picture 2">
            <a:extLst>
              <a:ext uri="{FF2B5EF4-FFF2-40B4-BE49-F238E27FC236}">
                <a16:creationId xmlns:a16="http://schemas.microsoft.com/office/drawing/2014/main" id="{107DF9AB-10BA-4B7B-8F1E-C295F92AB24B}"/>
              </a:ext>
            </a:extLst>
          </p:cNvPr>
          <p:cNvPicPr>
            <a:picLocks noChangeAspect="1"/>
          </p:cNvPicPr>
          <p:nvPr/>
        </p:nvPicPr>
        <p:blipFill>
          <a:blip r:embed="rId3"/>
          <a:stretch>
            <a:fillRect/>
          </a:stretch>
        </p:blipFill>
        <p:spPr>
          <a:xfrm>
            <a:off x="3246395" y="3015350"/>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200100"/>
            <a:ext cx="8520600" cy="3416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a:solidFill>
                  <a:schemeClr val="dk1"/>
                </a:solidFill>
              </a:rPr>
              <a:t>In yesterday’s lesson, you began to analyze the meaning and structure of the poem “Those Winter Sundays.” Today, you’ll practice those same skills with a new poem called “Incident.” Another focus of the lesson is on Scout’s changing point of view towards Boo Radley.</a:t>
            </a:r>
            <a:br>
              <a:rPr lang="en">
                <a:solidFill>
                  <a:schemeClr val="dk1"/>
                </a:solidFill>
              </a:rPr>
            </a:br>
            <a:endParaRPr>
              <a:solidFill>
                <a:schemeClr val="dk1"/>
              </a:solidFill>
            </a:endParaRPr>
          </a:p>
          <a:p>
            <a:pPr marL="0" lvl="0" indent="0" rtl="0">
              <a:lnSpc>
                <a:spcPct val="115000"/>
              </a:lnSpc>
              <a:spcBef>
                <a:spcPts val="0"/>
              </a:spcBef>
              <a:spcAft>
                <a:spcPts val="0"/>
              </a:spcAft>
              <a:buNone/>
            </a:pPr>
            <a:r>
              <a:rPr lang="en">
                <a:solidFill>
                  <a:schemeClr val="dk1"/>
                </a:solidFill>
              </a:rPr>
              <a:t>Here is what you’ll do today:</a:t>
            </a:r>
            <a:endParaRPr>
              <a:solidFill>
                <a:schemeClr val="dk1"/>
              </a:solidFill>
            </a:endParaRPr>
          </a:p>
          <a:p>
            <a:pPr marL="457200" lvl="0" indent="-342900" rtl="0">
              <a:lnSpc>
                <a:spcPct val="100000"/>
              </a:lnSpc>
              <a:spcBef>
                <a:spcPts val="0"/>
              </a:spcBef>
              <a:spcAft>
                <a:spcPts val="0"/>
              </a:spcAft>
              <a:buSzPts val="1800"/>
              <a:buChar char="●"/>
            </a:pPr>
            <a:r>
              <a:rPr lang="en"/>
              <a:t>Read the poem “Incident” by Countee Cullen</a:t>
            </a:r>
            <a:endParaRPr/>
          </a:p>
          <a:p>
            <a:pPr marL="457200" lvl="0" indent="-342900" rtl="0">
              <a:lnSpc>
                <a:spcPct val="100000"/>
              </a:lnSpc>
              <a:spcBef>
                <a:spcPts val="0"/>
              </a:spcBef>
              <a:spcAft>
                <a:spcPts val="0"/>
              </a:spcAft>
              <a:buSzPts val="1800"/>
              <a:buChar char="●"/>
            </a:pPr>
            <a:r>
              <a:rPr lang="en"/>
              <a:t>Analyze the structure and meaning of the poem</a:t>
            </a:r>
            <a:endParaRPr/>
          </a:p>
          <a:p>
            <a:pPr marL="457200" lvl="0" indent="-342900" rtl="0">
              <a:lnSpc>
                <a:spcPct val="100000"/>
              </a:lnSpc>
              <a:spcBef>
                <a:spcPts val="0"/>
              </a:spcBef>
              <a:spcAft>
                <a:spcPts val="0"/>
              </a:spcAft>
              <a:buSzPts val="1800"/>
              <a:buChar char="●"/>
            </a:pPr>
            <a:r>
              <a:rPr lang="en"/>
              <a:t>Use text evidence to analyze how Scout’s perspective towards Boo Radley changed over time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Read for the Gist</a:t>
            </a:r>
            <a:endParaRPr/>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r>
              <a:rPr lang="en" sz="2400">
                <a:solidFill>
                  <a:schemeClr val="dk1"/>
                </a:solidFill>
              </a:rPr>
              <a:t>Read the poem “Incident” by</a:t>
            </a:r>
            <a:endParaRPr sz="2400">
              <a:solidFill>
                <a:schemeClr val="dk1"/>
              </a:solidFill>
            </a:endParaRPr>
          </a:p>
          <a:p>
            <a:pPr marL="0" lvl="0" indent="0" rtl="0">
              <a:spcBef>
                <a:spcPts val="0"/>
              </a:spcBef>
              <a:spcAft>
                <a:spcPts val="0"/>
              </a:spcAft>
              <a:buNone/>
            </a:pPr>
            <a:r>
              <a:rPr lang="en" sz="2400">
                <a:solidFill>
                  <a:schemeClr val="dk1"/>
                </a:solidFill>
              </a:rPr>
              <a:t>Countee Cullen silently twice and</a:t>
            </a:r>
            <a:endParaRPr sz="2400">
              <a:solidFill>
                <a:schemeClr val="dk1"/>
              </a:solidFill>
            </a:endParaRPr>
          </a:p>
          <a:p>
            <a:pPr marL="0" lvl="0" indent="0" rtl="0">
              <a:spcBef>
                <a:spcPts val="0"/>
              </a:spcBef>
              <a:spcAft>
                <a:spcPts val="0"/>
              </a:spcAft>
              <a:buNone/>
            </a:pPr>
            <a:r>
              <a:rPr lang="en" sz="2400">
                <a:solidFill>
                  <a:schemeClr val="dk1"/>
                </a:solidFill>
              </a:rPr>
              <a:t> jot down the gist of each stanza.</a:t>
            </a:r>
            <a:endParaRPr sz="2400">
              <a:solidFill>
                <a:schemeClr val="dk1"/>
              </a:solidFill>
            </a:endParaRPr>
          </a:p>
          <a:p>
            <a:pPr marL="228600" lvl="0" indent="-152400" rtl="0">
              <a:spcBef>
                <a:spcPts val="0"/>
              </a:spcBef>
              <a:spcAft>
                <a:spcPts val="0"/>
              </a:spcAft>
              <a:buClr>
                <a:schemeClr val="dk1"/>
              </a:buClr>
              <a:buSzPts val="1100"/>
              <a:buFont typeface="Arial"/>
              <a:buNone/>
            </a:pPr>
            <a:endParaRPr sz="2400">
              <a:solidFill>
                <a:schemeClr val="dk1"/>
              </a:solidFill>
            </a:endParaRPr>
          </a:p>
          <a:p>
            <a:pPr marL="0" lvl="0" indent="0" rtl="0">
              <a:spcBef>
                <a:spcPts val="0"/>
              </a:spcBef>
              <a:spcAft>
                <a:spcPts val="0"/>
              </a:spcAft>
              <a:buNone/>
            </a:pPr>
            <a:endParaRPr sz="2400"/>
          </a:p>
        </p:txBody>
      </p:sp>
      <p:pic>
        <p:nvPicPr>
          <p:cNvPr id="206" name="Google Shape;206;p42"/>
          <p:cNvPicPr preferRelativeResize="0"/>
          <p:nvPr/>
        </p:nvPicPr>
        <p:blipFill>
          <a:blip r:embed="rId3">
            <a:alphaModFix/>
          </a:blip>
          <a:stretch>
            <a:fillRect/>
          </a:stretch>
        </p:blipFill>
        <p:spPr>
          <a:xfrm>
            <a:off x="5896875" y="1152466"/>
            <a:ext cx="2935425" cy="3608125"/>
          </a:xfrm>
          <a:prstGeom prst="rect">
            <a:avLst/>
          </a:prstGeom>
          <a:noFill/>
          <a:ln>
            <a:noFill/>
          </a:ln>
        </p:spPr>
      </p:pic>
      <p:sp>
        <p:nvSpPr>
          <p:cNvPr id="207" name="Google Shape;207;p42"/>
          <p:cNvSpPr txBox="1"/>
          <p:nvPr/>
        </p:nvSpPr>
        <p:spPr>
          <a:xfrm>
            <a:off x="5481300" y="1248338"/>
            <a:ext cx="33510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213" name="Google Shape;21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dirty="0"/>
              <a:t>I can analyze how the structure of “Incident” helps create meaning. </a:t>
            </a:r>
          </a:p>
          <a:p>
            <a:pPr marL="457200" lvl="0" indent="-381000" rtl="0">
              <a:spcBef>
                <a:spcPts val="0"/>
              </a:spcBef>
              <a:spcAft>
                <a:spcPts val="0"/>
              </a:spcAft>
              <a:buSzPts val="2400"/>
              <a:buAutoNum type="arabicPeriod"/>
            </a:pPr>
            <a:endParaRPr lang="en" sz="2400" dirty="0"/>
          </a:p>
          <a:p>
            <a:pPr marL="457200" lvl="0" indent="-381000" rtl="0">
              <a:spcBef>
                <a:spcPts val="0"/>
              </a:spcBef>
              <a:spcAft>
                <a:spcPts val="0"/>
              </a:spcAft>
              <a:buSzPts val="2400"/>
              <a:buAutoNum type="arabicPeriod"/>
            </a:pPr>
            <a:r>
              <a:rPr lang="en" sz="2400" dirty="0"/>
              <a:t>I can infer how Scout’s perspective about Boo Radley changes from Chapter 1 to Chapter 8 based on events in these chapters.</a:t>
            </a:r>
            <a:br>
              <a:rPr lang="en" sz="2400" dirty="0"/>
            </a:br>
            <a:endParaRPr sz="2400" dirty="0"/>
          </a:p>
        </p:txBody>
      </p:sp>
      <p:pic>
        <p:nvPicPr>
          <p:cNvPr id="214" name="Google Shape;214;p43"/>
          <p:cNvPicPr preferRelativeResize="0"/>
          <p:nvPr/>
        </p:nvPicPr>
        <p:blipFill>
          <a:blip r:embed="rId3">
            <a:alphaModFix/>
          </a:blip>
          <a:stretch>
            <a:fillRect/>
          </a:stretch>
        </p:blipFill>
        <p:spPr>
          <a:xfrm>
            <a:off x="8320100" y="4429125"/>
            <a:ext cx="635925" cy="514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7690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Let’s Determine the Gist and Infer Based on Text Evidence</a:t>
            </a:r>
            <a:endParaRPr sz="2400"/>
          </a:p>
        </p:txBody>
      </p:sp>
      <p:sp>
        <p:nvSpPr>
          <p:cNvPr id="220" name="Google Shape;220;p44"/>
          <p:cNvSpPr txBox="1">
            <a:spLocks noGrp="1"/>
          </p:cNvSpPr>
          <p:nvPr>
            <p:ph type="body" idx="1"/>
          </p:nvPr>
        </p:nvSpPr>
        <p:spPr>
          <a:xfrm>
            <a:off x="311700" y="1152475"/>
            <a:ext cx="4543800" cy="3416400"/>
          </a:xfrm>
          <a:prstGeom prst="rect">
            <a:avLst/>
          </a:prstGeom>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AutoNum type="arabicPeriod"/>
            </a:pPr>
            <a:r>
              <a:rPr lang="en" sz="1600" dirty="0">
                <a:solidFill>
                  <a:schemeClr val="dk1"/>
                </a:solidFill>
              </a:rPr>
              <a:t>With your Discussion Appointment, take turns reading the poem aloud quietly, so only your partner can hear</a:t>
            </a:r>
            <a:r>
              <a:rPr lang="en" dirty="0">
                <a:solidFill>
                  <a:schemeClr val="dk1"/>
                </a:solidFill>
              </a:rPr>
              <a:t> </a:t>
            </a:r>
            <a:r>
              <a:rPr lang="en" sz="1600" dirty="0">
                <a:solidFill>
                  <a:schemeClr val="dk1"/>
                </a:solidFill>
              </a:rPr>
              <a:t>you.</a:t>
            </a:r>
            <a:endParaRPr lang="en" dirty="0">
              <a:solidFill>
                <a:schemeClr val="dk1"/>
              </a:solidFill>
            </a:endParaRPr>
          </a:p>
          <a:p>
            <a:pPr marL="457200" lvl="0" indent="-330200" rtl="0">
              <a:spcBef>
                <a:spcPts val="0"/>
              </a:spcBef>
              <a:spcAft>
                <a:spcPts val="0"/>
              </a:spcAft>
              <a:buClr>
                <a:schemeClr val="dk1"/>
              </a:buClr>
              <a:buSzPts val="1600"/>
              <a:buAutoNum type="arabicPeriod"/>
            </a:pPr>
            <a:endParaRPr lang="en"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After you each have read,you may begin to analyze the structure and meaning of the poem as you work       through the Note-catcher.</a:t>
            </a:r>
          </a:p>
          <a:p>
            <a:pPr marL="457200" lvl="0" indent="-330200" rtl="0">
              <a:spcBef>
                <a:spcPts val="0"/>
              </a:spcBef>
              <a:spcAft>
                <a:spcPts val="0"/>
              </a:spcAft>
              <a:buClr>
                <a:schemeClr val="dk1"/>
              </a:buClr>
              <a:buSzPts val="1600"/>
              <a:buAutoNum type="arabicPeriod"/>
            </a:pPr>
            <a:endParaRPr lang="en"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Be prepared to share your thinking with the class.</a:t>
            </a:r>
            <a:endParaRPr dirty="0">
              <a:solidFill>
                <a:schemeClr val="dk1"/>
              </a:solidFill>
            </a:endParaRPr>
          </a:p>
        </p:txBody>
      </p:sp>
      <p:pic>
        <p:nvPicPr>
          <p:cNvPr id="221" name="Google Shape;221;p44"/>
          <p:cNvPicPr preferRelativeResize="0"/>
          <p:nvPr/>
        </p:nvPicPr>
        <p:blipFill>
          <a:blip r:embed="rId3">
            <a:alphaModFix/>
          </a:blip>
          <a:stretch>
            <a:fillRect/>
          </a:stretch>
        </p:blipFill>
        <p:spPr>
          <a:xfrm>
            <a:off x="4855500" y="1044475"/>
            <a:ext cx="3739875" cy="3235025"/>
          </a:xfrm>
          <a:prstGeom prst="rect">
            <a:avLst/>
          </a:prstGeom>
          <a:noFill/>
          <a:ln>
            <a:noFill/>
          </a:ln>
        </p:spPr>
      </p:pic>
      <p:pic>
        <p:nvPicPr>
          <p:cNvPr id="222" name="Google Shape;222;p44"/>
          <p:cNvPicPr preferRelativeResize="0"/>
          <p:nvPr/>
        </p:nvPicPr>
        <p:blipFill>
          <a:blip r:embed="rId4">
            <a:alphaModFix/>
          </a:blip>
          <a:stretch>
            <a:fillRect/>
          </a:stretch>
        </p:blipFill>
        <p:spPr>
          <a:xfrm>
            <a:off x="8387400" y="4509000"/>
            <a:ext cx="595400" cy="509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Analyze the Structure of the Poem</a:t>
            </a:r>
            <a:endParaRPr/>
          </a:p>
        </p:txBody>
      </p:sp>
      <p:sp>
        <p:nvSpPr>
          <p:cNvPr id="228" name="Google Shape;228;p45"/>
          <p:cNvSpPr txBox="1">
            <a:spLocks noGrp="1"/>
          </p:cNvSpPr>
          <p:nvPr>
            <p:ph type="body" idx="1"/>
          </p:nvPr>
        </p:nvSpPr>
        <p:spPr>
          <a:xfrm>
            <a:off x="311700" y="1152475"/>
            <a:ext cx="4543375" cy="34164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endParaRPr dirty="0">
              <a:solidFill>
                <a:schemeClr val="dk1"/>
              </a:solidFill>
            </a:endParaRPr>
          </a:p>
          <a:p>
            <a:pPr marL="1371600" lvl="0" indent="0" rtl="0">
              <a:spcBef>
                <a:spcPts val="0"/>
              </a:spcBef>
              <a:spcAft>
                <a:spcPts val="0"/>
              </a:spcAft>
              <a:buNone/>
            </a:pPr>
            <a:endParaRPr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Silently, review the text.</a:t>
            </a:r>
          </a:p>
          <a:p>
            <a:pPr marL="457200" lvl="0" indent="-330200" rtl="0">
              <a:spcBef>
                <a:spcPts val="0"/>
              </a:spcBef>
              <a:spcAft>
                <a:spcPts val="0"/>
              </a:spcAft>
              <a:buClr>
                <a:schemeClr val="dk1"/>
              </a:buClr>
              <a:buSzPts val="1600"/>
              <a:buAutoNum type="arabicPeriod"/>
            </a:pPr>
            <a:endParaRPr lang="en"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After you have reviewed, you may begin to work with your partner to answer question 3.</a:t>
            </a:r>
            <a:br>
              <a:rPr lang="en" sz="1600" dirty="0">
                <a:solidFill>
                  <a:schemeClr val="dk1"/>
                </a:solidFill>
              </a:rPr>
            </a:b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Be prepared to share your thinking with the class.</a:t>
            </a:r>
            <a:endParaRPr dirty="0">
              <a:solidFill>
                <a:schemeClr val="dk1"/>
              </a:solidFill>
            </a:endParaRPr>
          </a:p>
        </p:txBody>
      </p:sp>
      <p:pic>
        <p:nvPicPr>
          <p:cNvPr id="229" name="Google Shape;229;p45"/>
          <p:cNvPicPr preferRelativeResize="0"/>
          <p:nvPr/>
        </p:nvPicPr>
        <p:blipFill>
          <a:blip r:embed="rId3">
            <a:alphaModFix/>
          </a:blip>
          <a:stretch>
            <a:fillRect/>
          </a:stretch>
        </p:blipFill>
        <p:spPr>
          <a:xfrm>
            <a:off x="8387400" y="4509000"/>
            <a:ext cx="595400" cy="405900"/>
          </a:xfrm>
          <a:prstGeom prst="rect">
            <a:avLst/>
          </a:prstGeom>
          <a:noFill/>
          <a:ln>
            <a:noFill/>
          </a:ln>
        </p:spPr>
      </p:pic>
      <p:pic>
        <p:nvPicPr>
          <p:cNvPr id="230" name="Google Shape;230;p45"/>
          <p:cNvPicPr preferRelativeResize="0"/>
          <p:nvPr/>
        </p:nvPicPr>
        <p:blipFill>
          <a:blip r:embed="rId4">
            <a:alphaModFix/>
          </a:blip>
          <a:stretch>
            <a:fillRect/>
          </a:stretch>
        </p:blipFill>
        <p:spPr>
          <a:xfrm>
            <a:off x="4855075" y="1003200"/>
            <a:ext cx="3332175" cy="35058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851B1A1-C03A-4459-B64E-8741DBA746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F93696-2DE3-4B9A-AAB2-3BC86DCB4614}">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BD9B723B-B1CD-48AD-8015-61B770B3C9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TotalTime>
  <Words>1853</Words>
  <Application>Microsoft Office PowerPoint</Application>
  <PresentationFormat>On-screen Show (16:9)</PresentationFormat>
  <Paragraphs>362</Paragraphs>
  <Slides>15</Slides>
  <Notes>15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Arial</vt:lpstr>
      <vt:lpstr>Times New Roman</vt:lpstr>
      <vt:lpstr>Century Gothic</vt:lpstr>
      <vt:lpstr>Calibri</vt:lpstr>
      <vt:lpstr>Overlock</vt:lpstr>
      <vt:lpstr>Simple Light</vt:lpstr>
      <vt:lpstr>Simple Light</vt:lpstr>
      <vt:lpstr>Office Theme</vt:lpstr>
      <vt:lpstr>Grade 8: Module 2: Unit 1: Lesson 16  Teacher slide, before teaching.</vt:lpstr>
      <vt:lpstr>Grade 8: Module 2: Unit 1: Lesson 16  Teacher slide, before teaching.</vt:lpstr>
      <vt:lpstr>Grade 8: Module 2: Unit 1: Lesson 16  Teacher slide, before teaching.</vt:lpstr>
      <vt:lpstr>Jigsaw to Analyze Mood and Tone in To Kill a Mockingbird</vt:lpstr>
      <vt:lpstr>Hello, Students!</vt:lpstr>
      <vt:lpstr>Let’s Read for the Gist</vt:lpstr>
      <vt:lpstr>Let’s Review Our Learning Targets</vt:lpstr>
      <vt:lpstr>Let’s Determine the Gist and Infer Based on Text Evidence</vt:lpstr>
      <vt:lpstr>Let’s Analyze the Structure of the Poem</vt:lpstr>
      <vt:lpstr>Let’s Connect to the Theme of The Golden Rule</vt:lpstr>
      <vt:lpstr>Let’s Make Inferences about a Character’s Perspective   </vt:lpstr>
      <vt:lpstr>Let’s Analyze a Character’s Changing Perspective  </vt:lpstr>
      <vt:lpstr>Let’s Revisit Our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16  Teacher slide, before teaching.</dc:title>
  <dc:creator>nbravo</dc:creator>
  <cp:lastModifiedBy>Steven Benson</cp:lastModifiedBy>
  <cp:revision>3</cp:revision>
  <dcterms:modified xsi:type="dcterms:W3CDTF">2018-10-09T14:03:19Z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