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4.xml" ContentType="application/vnd.openxmlformats-officedocument.presentationml.slideLayout+xml"/>
  <Override PartName="/ppt/notesSlides/notesSlide14.xml" ContentType="application/vnd.openxmlformats-officedocument.presentationml.notesSlide+xml"/>
  <Override PartName="/ppt/slideLayouts/slideLayout26.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2.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33.xml" ContentType="application/vnd.openxmlformats-officedocument.presentationml.slideLayou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Layouts/slideLayout40.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3043" autoAdjust="0"/>
  </p:normalViewPr>
  <p:slideViewPr>
    <p:cSldViewPr snapToGrid="0">
      <p:cViewPr varScale="1">
        <p:scale>
          <a:sx n="36" d="100"/>
          <a:sy n="36" d="100"/>
        </p:scale>
        <p:origin x="1956"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dirty="0"/>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86590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17500" algn="l" rtl="0">
              <a:spcBef>
                <a:spcPts val="0"/>
              </a:spcBef>
              <a:spcAft>
                <a:spcPts val="0"/>
              </a:spcAft>
              <a:buSzPts val="1400"/>
              <a:buChar char="●"/>
            </a:pPr>
            <a:r>
              <a:rPr lang="en-US" dirty="0"/>
              <a:t>Fluency is defined as reading smoothly, with expression, not too fast or too slow, and reflecting the meaning of the story.  Students will be familiar with Fluency from the grade 1 curriculum.</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919799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5a9e46759_0_8: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45a9e46759_0_8: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10-15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Remind students of the areas of fluency from first grade curriculum. Specifically review accuracy and meaning. </a:t>
            </a:r>
            <a:endParaRPr dirty="0"/>
          </a:p>
          <a:p>
            <a:pPr marL="457200" lvl="0" indent="-304800" algn="l" rtl="0">
              <a:spcBef>
                <a:spcPts val="0"/>
              </a:spcBef>
              <a:spcAft>
                <a:spcPts val="0"/>
              </a:spcAft>
              <a:buClr>
                <a:schemeClr val="dk1"/>
              </a:buClr>
              <a:buSzPts val="1200"/>
              <a:buFont typeface="Calibri"/>
              <a:buChar char="●"/>
            </a:pPr>
            <a:r>
              <a:rPr lang="en-US" dirty="0"/>
              <a:t>Display poem “A Moment in Time” from previous lesson. </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Teacher Actions: </a:t>
            </a:r>
            <a:endParaRPr dirty="0"/>
          </a:p>
          <a:p>
            <a:pPr marL="457200" lvl="0" indent="-304800" algn="l" rtl="0">
              <a:spcBef>
                <a:spcPts val="0"/>
              </a:spcBef>
              <a:spcAft>
                <a:spcPts val="0"/>
              </a:spcAft>
              <a:buClr>
                <a:schemeClr val="dk1"/>
              </a:buClr>
              <a:buSzPts val="1200"/>
              <a:buFont typeface="Calibri"/>
              <a:buAutoNum type="arabicPeriod"/>
            </a:pPr>
            <a:r>
              <a:rPr lang="en-US" dirty="0"/>
              <a:t>Show students “A Moment in Time” and remind them of the poem. </a:t>
            </a:r>
            <a:endParaRPr dirty="0"/>
          </a:p>
          <a:p>
            <a:pPr marL="457200" lvl="0" indent="-304800" algn="l" rtl="0">
              <a:spcBef>
                <a:spcPts val="0"/>
              </a:spcBef>
              <a:spcAft>
                <a:spcPts val="0"/>
              </a:spcAft>
              <a:buClr>
                <a:schemeClr val="dk1"/>
              </a:buClr>
              <a:buSzPts val="1200"/>
              <a:buFont typeface="Calibri"/>
              <a:buAutoNum type="arabicPeriod"/>
            </a:pPr>
            <a:r>
              <a:rPr lang="en-US" dirty="0"/>
              <a:t>Read the poem aloud to students and tell them to turn to an elbow partner and “turn and talk” about what it is about. Call students to share ideas. </a:t>
            </a:r>
            <a:r>
              <a:rPr lang="en-US" b="1" dirty="0"/>
              <a:t>(Answers will vary). </a:t>
            </a:r>
            <a:endParaRPr b="1"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“Great job! Let’s see if we can take a closer look at the first stanza  in the poem to see if we can understand it better. Let’s take a close look at the meaning of this sentence: “A pale insect rests in the shade while a frog hops along singing a song.” </a:t>
            </a:r>
            <a:endParaRPr i="1" dirty="0"/>
          </a:p>
          <a:p>
            <a:pPr marL="457200" lvl="0" indent="-304800" algn="l" rtl="0">
              <a:spcBef>
                <a:spcPts val="0"/>
              </a:spcBef>
              <a:spcAft>
                <a:spcPts val="0"/>
              </a:spcAft>
              <a:buClr>
                <a:schemeClr val="dk1"/>
              </a:buClr>
              <a:buSzPts val="1200"/>
              <a:buFont typeface="Calibri"/>
              <a:buAutoNum type="arabicPeriod"/>
            </a:pPr>
            <a:r>
              <a:rPr lang="en-US" dirty="0"/>
              <a:t>Ask, </a:t>
            </a:r>
            <a:endParaRPr dirty="0"/>
          </a:p>
          <a:p>
            <a:pPr marL="914400" lvl="1" indent="-298450" algn="l" rtl="0">
              <a:spcBef>
                <a:spcPts val="0"/>
              </a:spcBef>
              <a:spcAft>
                <a:spcPts val="0"/>
              </a:spcAft>
              <a:buClr>
                <a:schemeClr val="dk1"/>
              </a:buClr>
              <a:buSzPts val="1100"/>
              <a:buChar char="○"/>
            </a:pPr>
            <a:r>
              <a:rPr lang="en-US" dirty="0"/>
              <a:t>“</a:t>
            </a:r>
            <a:r>
              <a:rPr lang="en-US" i="1" dirty="0"/>
              <a:t>What kind of feeling do these words communicate to us?”</a:t>
            </a:r>
            <a:r>
              <a:rPr lang="en-US" dirty="0"/>
              <a:t> </a:t>
            </a:r>
            <a:r>
              <a:rPr lang="en-US" b="1" dirty="0"/>
              <a:t>(happy, calm) </a:t>
            </a:r>
            <a:endParaRPr b="1" dirty="0"/>
          </a:p>
          <a:p>
            <a:pPr marL="914400" lvl="1" indent="-298450" algn="l" rtl="0">
              <a:spcBef>
                <a:spcPts val="0"/>
              </a:spcBef>
              <a:spcAft>
                <a:spcPts val="0"/>
              </a:spcAft>
              <a:buClr>
                <a:schemeClr val="dk1"/>
              </a:buClr>
              <a:buSzPts val="1100"/>
              <a:buChar char="○"/>
            </a:pPr>
            <a:r>
              <a:rPr lang="en-US" i="1" dirty="0"/>
              <a:t>“What makes us think that?” </a:t>
            </a:r>
            <a:r>
              <a:rPr lang="en-US" b="1" i="0" dirty="0"/>
              <a:t>(</a:t>
            </a:r>
            <a:r>
              <a:rPr lang="en-US" b="1" dirty="0"/>
              <a:t>smile, hops, singing) </a:t>
            </a:r>
            <a:endParaRPr b="1"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That’s right! if that’s the feeling, let’s read it that way. Let’s read it to show the frog and inset are calm and happy.”</a:t>
            </a:r>
            <a:endParaRPr i="1" dirty="0"/>
          </a:p>
          <a:p>
            <a:pPr marL="457200" lvl="0" indent="-304800" algn="l" rtl="0">
              <a:spcBef>
                <a:spcPts val="0"/>
              </a:spcBef>
              <a:spcAft>
                <a:spcPts val="0"/>
              </a:spcAft>
              <a:buClr>
                <a:schemeClr val="dk1"/>
              </a:buClr>
              <a:buSzPts val="1200"/>
              <a:buFont typeface="Calibri"/>
              <a:buAutoNum type="arabicPeriod"/>
            </a:pPr>
            <a:r>
              <a:rPr lang="en-US" dirty="0"/>
              <a:t>Read line in unison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Continue throughout the poem, stopping to ask to ask what the meaning or feeling is of each part of poem. </a:t>
            </a:r>
            <a:endParaRPr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Great job reading the poem accurately (correctly) with meaning or feeling.” </a:t>
            </a:r>
            <a:endParaRPr i="1" dirty="0"/>
          </a:p>
          <a:p>
            <a:pPr marL="0" lvl="0" indent="0" algn="l" rtl="0">
              <a:spcBef>
                <a:spcPts val="0"/>
              </a:spcBef>
              <a:spcAft>
                <a:spcPts val="0"/>
              </a:spcAft>
              <a:buNone/>
            </a:pPr>
            <a:endParaRPr i="1" dirty="0"/>
          </a:p>
          <a:p>
            <a:pPr marL="0" lvl="0" indent="0" algn="l" rtl="0">
              <a:spcBef>
                <a:spcPts val="0"/>
              </a:spcBef>
              <a:spcAft>
                <a:spcPts val="0"/>
              </a:spcAft>
              <a:buNone/>
            </a:pPr>
            <a:r>
              <a:rPr lang="en-US" dirty="0"/>
              <a:t>Student Look-fors/Listen-fors: </a:t>
            </a:r>
            <a:endParaRPr dirty="0"/>
          </a:p>
          <a:p>
            <a:pPr marL="457200" lvl="0" indent="-317500" algn="l" rtl="0">
              <a:spcBef>
                <a:spcPts val="0"/>
              </a:spcBef>
              <a:spcAft>
                <a:spcPts val="0"/>
              </a:spcAft>
              <a:buSzPts val="1400"/>
              <a:buChar char="●"/>
            </a:pPr>
            <a:r>
              <a:rPr lang="en-US" dirty="0"/>
              <a:t>Students following along, reading with accuracy and meaning </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None/>
            </a:pPr>
            <a:r>
              <a:rPr lang="en-US" dirty="0"/>
              <a:t>Student Supports/Meeting Student Needs: </a:t>
            </a:r>
            <a:endParaRPr dirty="0"/>
          </a:p>
          <a:p>
            <a:pPr marL="457200" lvl="0" indent="-317500" algn="l" rtl="0">
              <a:spcBef>
                <a:spcPts val="0"/>
              </a:spcBef>
              <a:spcAft>
                <a:spcPts val="0"/>
              </a:spcAft>
              <a:buSzPts val="1400"/>
              <a:buChar char="●"/>
            </a:pPr>
            <a:r>
              <a:rPr lang="en-US" dirty="0"/>
              <a:t>Help students who struggle with accuracy by reminding them to segment the sound by syllable type. </a:t>
            </a:r>
            <a:endParaRPr dirty="0"/>
          </a:p>
          <a:p>
            <a:pPr marL="0" lvl="0" indent="0" algn="l" rtl="0">
              <a:spcBef>
                <a:spcPts val="0"/>
              </a:spcBef>
              <a:spcAft>
                <a:spcPts val="0"/>
              </a:spcAft>
              <a:buNone/>
            </a:pPr>
            <a:endParaRPr i="1" dirty="0"/>
          </a:p>
        </p:txBody>
      </p:sp>
      <p:sp>
        <p:nvSpPr>
          <p:cNvPr id="366" name="Google Shape;366;g45a9e46759_0_8: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10</a:t>
            </a:fld>
            <a:endParaRPr dirty="0"/>
          </a:p>
        </p:txBody>
      </p:sp>
    </p:spTree>
    <p:extLst>
      <p:ext uri="{BB962C8B-B14F-4D97-AF65-F5344CB8AC3E}">
        <p14:creationId xmlns:p14="http://schemas.microsoft.com/office/powerpoint/2010/main" val="17657084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5a9e46759_1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45a9e46759_1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Look-fors/Listen-fors: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74" name="Google Shape;374;g45a9e46759_1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75" name="Google Shape;375;g45a9e46759_1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7127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45a9e46759_1_7: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45a9e46759_1_7: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10-15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Remind students of the areas of fluency from first grade curriculum. Specifically review accuracy and meaning. </a:t>
            </a:r>
            <a:endParaRPr dirty="0"/>
          </a:p>
          <a:p>
            <a:pPr marL="457200" lvl="0" indent="-304800" algn="l" rtl="0">
              <a:spcBef>
                <a:spcPts val="0"/>
              </a:spcBef>
              <a:spcAft>
                <a:spcPts val="0"/>
              </a:spcAft>
              <a:buClr>
                <a:schemeClr val="dk1"/>
              </a:buClr>
              <a:buSzPts val="1200"/>
              <a:buFont typeface="Calibri"/>
              <a:buChar char="●"/>
            </a:pPr>
            <a:r>
              <a:rPr lang="en-US" dirty="0"/>
              <a:t>Display poem “The Story”  for students to see. Review key vocabulary words before reading. </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Teacher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“The Storm” for students to see. Say, </a:t>
            </a:r>
            <a:r>
              <a:rPr lang="en-US" i="1" dirty="0"/>
              <a:t>“This is another poem. You did so great at reading accurately, with meaning, I am confident that you can do it again with this poem. </a:t>
            </a:r>
            <a:endParaRPr i="1" dirty="0"/>
          </a:p>
          <a:p>
            <a:pPr marL="457200" lvl="0" indent="-304800" algn="l" rtl="0">
              <a:spcBef>
                <a:spcPts val="0"/>
              </a:spcBef>
              <a:spcAft>
                <a:spcPts val="0"/>
              </a:spcAft>
              <a:buClr>
                <a:schemeClr val="dk1"/>
              </a:buClr>
              <a:buSzPts val="1200"/>
              <a:buFont typeface="Calibri"/>
              <a:buAutoNum type="arabicPeriod"/>
            </a:pPr>
            <a:r>
              <a:rPr lang="en-US" dirty="0"/>
              <a:t>Read the title “The Storm” to students and ask: “</a:t>
            </a:r>
            <a:r>
              <a:rPr lang="en-US" i="1" dirty="0"/>
              <a:t>With a title like ‘The Storm’ I wonder what kind of feeling we should read with?” </a:t>
            </a:r>
            <a:r>
              <a:rPr lang="en-US" b="1" dirty="0"/>
              <a:t>(scary, dramatic, stormy)</a:t>
            </a:r>
            <a:endParaRPr b="1"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“That’s right! Read the poem to your partner in a scary or dramatic way. Read words with meaning, so you can show what the author meant when they wrote it.” </a:t>
            </a:r>
            <a:r>
              <a:rPr lang="en-US" dirty="0"/>
              <a:t>(pass out copies to students or display it big enough for all students to see). </a:t>
            </a:r>
            <a:endParaRPr dirty="0"/>
          </a:p>
          <a:p>
            <a:pPr marL="457200" lvl="0" indent="-304800" algn="l" rtl="0">
              <a:spcBef>
                <a:spcPts val="0"/>
              </a:spcBef>
              <a:spcAft>
                <a:spcPts val="0"/>
              </a:spcAft>
              <a:buClr>
                <a:schemeClr val="dk1"/>
              </a:buClr>
              <a:buSzPts val="1200"/>
              <a:buFont typeface="Calibri"/>
              <a:buAutoNum type="arabicPeriod"/>
            </a:pPr>
            <a:r>
              <a:rPr lang="en-US" dirty="0"/>
              <a:t>Circulate among students, making sure they are reading with meaning. Help students if they get stuck on a word. </a:t>
            </a:r>
            <a:endParaRPr dirty="0"/>
          </a:p>
          <a:p>
            <a:pPr marL="457200" lvl="0" indent="-304800" algn="l" rtl="0">
              <a:spcBef>
                <a:spcPts val="0"/>
              </a:spcBef>
              <a:spcAft>
                <a:spcPts val="0"/>
              </a:spcAft>
              <a:buClr>
                <a:schemeClr val="dk1"/>
              </a:buClr>
              <a:buSzPts val="1200"/>
              <a:buFont typeface="Calibri"/>
              <a:buAutoNum type="arabicPeriod"/>
            </a:pPr>
            <a:r>
              <a:rPr lang="en-US" dirty="0"/>
              <a:t>If time allows, ask a student volunteer to read it for the entire class using their best reading voice, as accurate as possible.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Student Look-fors/Listen-fors: </a:t>
            </a:r>
            <a:endParaRPr dirty="0"/>
          </a:p>
          <a:p>
            <a:pPr marL="457200" lvl="0" indent="-317500" algn="l" rtl="0">
              <a:spcBef>
                <a:spcPts val="0"/>
              </a:spcBef>
              <a:spcAft>
                <a:spcPts val="0"/>
              </a:spcAft>
              <a:buClr>
                <a:schemeClr val="dk1"/>
              </a:buClr>
              <a:buSzPts val="1400"/>
              <a:buChar char="●"/>
            </a:pPr>
            <a:r>
              <a:rPr lang="en-US" dirty="0"/>
              <a:t>Students reading with accuracy and </a:t>
            </a:r>
            <a:r>
              <a:rPr lang="en-US" dirty="0" smtClean="0"/>
              <a:t>meaning.</a:t>
            </a:r>
            <a:endParaRPr dirty="0"/>
          </a:p>
          <a:p>
            <a:pPr marL="1106481" lvl="0" indent="-98508" algn="l" rtl="0">
              <a:spcBef>
                <a:spcPts val="0"/>
              </a:spcBef>
              <a:spcAft>
                <a:spcPts val="0"/>
              </a:spcAft>
              <a:buNone/>
            </a:pPr>
            <a:endParaRPr dirty="0"/>
          </a:p>
          <a:p>
            <a:pPr marL="0" lvl="0" indent="0" algn="l" rtl="0">
              <a:spcBef>
                <a:spcPts val="0"/>
              </a:spcBef>
              <a:spcAft>
                <a:spcPts val="0"/>
              </a:spcAft>
              <a:buNone/>
            </a:pPr>
            <a:r>
              <a:rPr lang="en-US" dirty="0"/>
              <a:t>Student Supports/Meeting Student Needs: </a:t>
            </a:r>
            <a:endParaRPr dirty="0"/>
          </a:p>
          <a:p>
            <a:pPr marL="457200" lvl="0" indent="-317500" algn="l" rtl="0">
              <a:spcBef>
                <a:spcPts val="0"/>
              </a:spcBef>
              <a:spcAft>
                <a:spcPts val="0"/>
              </a:spcAft>
              <a:buClr>
                <a:schemeClr val="dk1"/>
              </a:buClr>
              <a:buSzPts val="1400"/>
              <a:buChar char="●"/>
            </a:pPr>
            <a:r>
              <a:rPr lang="en-US" dirty="0"/>
              <a:t>Help students who struggle with accuracy by reminding them to segment the sound by syllable type. </a:t>
            </a:r>
            <a:endParaRPr dirty="0"/>
          </a:p>
          <a:p>
            <a:pPr marL="0" lvl="0" indent="0" algn="l" rtl="0">
              <a:spcBef>
                <a:spcPts val="0"/>
              </a:spcBef>
              <a:spcAft>
                <a:spcPts val="0"/>
              </a:spcAft>
              <a:buNone/>
            </a:pPr>
            <a:endParaRPr i="1" dirty="0"/>
          </a:p>
          <a:p>
            <a:pPr marL="0" lvl="0" indent="0" algn="l" rtl="0">
              <a:spcBef>
                <a:spcPts val="0"/>
              </a:spcBef>
              <a:spcAft>
                <a:spcPts val="0"/>
              </a:spcAft>
              <a:buNone/>
            </a:pPr>
            <a:endParaRPr b="1" dirty="0"/>
          </a:p>
        </p:txBody>
      </p:sp>
      <p:sp>
        <p:nvSpPr>
          <p:cNvPr id="382" name="Google Shape;382;g45a9e46759_1_7: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dirty="0"/>
          </a:p>
        </p:txBody>
      </p:sp>
    </p:spTree>
    <p:extLst>
      <p:ext uri="{BB962C8B-B14F-4D97-AF65-F5344CB8AC3E}">
        <p14:creationId xmlns:p14="http://schemas.microsoft.com/office/powerpoint/2010/main" val="13824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9" name="Google Shape;389;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Reflect with students after Spelling Assessment has been graded. Use results from assessment to fill out Goal Setting sheet. This might mean students reflect in a different part of the day, to give you time to grade all assessments.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Look-fors</a:t>
            </a:r>
            <a:r>
              <a:rPr lang="en-US" dirty="0"/>
              <a:t>/Listen-fors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Responses will vary. Example, “</a:t>
            </a:r>
            <a:r>
              <a:rPr lang="en-US" b="1" dirty="0"/>
              <a:t>When I read the excerpt, I thought about reading smoothly, with expression. I need to work on reading not too slow.</a:t>
            </a:r>
            <a:r>
              <a:rPr lang="en-US" dirty="0"/>
              <a:t>”</a:t>
            </a:r>
            <a:endParaRPr dirty="0"/>
          </a:p>
          <a:p>
            <a:pPr marL="1572368" marR="0" lvl="3" indent="-98507"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i="1" dirty="0"/>
              <a:t>— “When I read the excerpt I thought about ___, and I _____.”</a:t>
            </a:r>
            <a:br>
              <a:rPr lang="en-US" i="1" dirty="0"/>
            </a:br>
            <a:r>
              <a:rPr lang="en-US" i="1" dirty="0"/>
              <a:t>— “After I got feedback about _____ from _____, I read the excerpt again and made</a:t>
            </a:r>
            <a:br>
              <a:rPr lang="en-US" i="1" dirty="0"/>
            </a:br>
            <a:r>
              <a:rPr lang="en-US" i="1" dirty="0"/>
              <a:t>it sound _____.”</a:t>
            </a:r>
            <a:endParaRPr sz="1200" b="0" i="1" u="none" strike="noStrike" cap="none" dirty="0">
              <a:solidFill>
                <a:schemeClr val="dk1"/>
              </a:solidFill>
              <a:latin typeface="Calibri"/>
              <a:ea typeface="Calibri"/>
              <a:cs typeface="Calibri"/>
              <a:sym typeface="Calibri"/>
            </a:endParaRPr>
          </a:p>
        </p:txBody>
      </p:sp>
      <p:sp>
        <p:nvSpPr>
          <p:cNvPr id="390" name="Google Shape;390;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91" name="Google Shape;391;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97606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Look-fors/Listen-fors:</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a:p>
            <a:pPr marL="0" lvl="0" indent="0" algn="l" rtl="0">
              <a:spcBef>
                <a:spcPts val="0"/>
              </a:spcBef>
              <a:spcAft>
                <a:spcPts val="0"/>
              </a:spcAft>
              <a:buNone/>
            </a:pPr>
            <a:endParaRPr dirty="0"/>
          </a:p>
        </p:txBody>
      </p:sp>
      <p:sp>
        <p:nvSpPr>
          <p:cNvPr id="399" name="Google Shape;399;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dirty="0"/>
          </a:p>
        </p:txBody>
      </p:sp>
    </p:spTree>
    <p:extLst>
      <p:ext uri="{BB962C8B-B14F-4D97-AF65-F5344CB8AC3E}">
        <p14:creationId xmlns:p14="http://schemas.microsoft.com/office/powerpoint/2010/main" val="3630679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465b79e177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4" name="Google Shape;404;g465b79e177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5" name="Google Shape;405;g465b79e177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0595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435f6140b3_0_1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435f6140b3_0_1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Suggested slide pacing: 15-20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b="1" dirty="0">
                <a:solidFill>
                  <a:schemeClr val="dk1"/>
                </a:solidFill>
                <a:latin typeface="Calibri"/>
                <a:ea typeface="Calibri"/>
                <a:cs typeface="Calibri"/>
                <a:sym typeface="Calibri"/>
              </a:rPr>
              <a:t>Grouping: Whole Group </a:t>
            </a:r>
            <a:r>
              <a:rPr lang="en-US" b="1" dirty="0"/>
              <a:t>(this activity will be moved to an independent rotation later in Module 1 once students become familiar with it)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This activity will become part of an independent rotation teacher choice once students become familiar with the task later in Module 1.</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Give each student pa</a:t>
            </a:r>
            <a:r>
              <a:rPr lang="en-US" dirty="0"/>
              <a:t>irs </a:t>
            </a:r>
            <a:r>
              <a:rPr lang="en-US" dirty="0">
                <a:solidFill>
                  <a:schemeClr val="dk1"/>
                </a:solidFill>
              </a:rPr>
              <a:t>a copy of the decodable </a:t>
            </a:r>
            <a:r>
              <a:rPr lang="en-US" dirty="0"/>
              <a:t>reader from Grade 1. </a:t>
            </a:r>
            <a:endParaRPr dirty="0"/>
          </a:p>
          <a:p>
            <a:pPr marL="469900" lvl="0" indent="-317500" algn="l" rtl="0">
              <a:spcBef>
                <a:spcPts val="0"/>
              </a:spcBef>
              <a:spcAft>
                <a:spcPts val="0"/>
              </a:spcAft>
              <a:buClr>
                <a:schemeClr val="dk1"/>
              </a:buClr>
              <a:buSzPts val="1200"/>
              <a:buFont typeface="Calibri"/>
              <a:buChar char="●"/>
            </a:pPr>
            <a:r>
              <a:rPr lang="en-US" dirty="0">
                <a:solidFill>
                  <a:schemeClr val="dk1"/>
                </a:solidFill>
              </a:rPr>
              <a:t>Pre-assign partnerships for </a:t>
            </a:r>
            <a:r>
              <a:rPr lang="en-US" dirty="0"/>
              <a:t>work time activity.</a:t>
            </a:r>
            <a:r>
              <a:rPr lang="en-US" dirty="0">
                <a:solidFill>
                  <a:schemeClr val="dk1"/>
                </a:solidFill>
              </a:rPr>
              <a:t> </a:t>
            </a:r>
            <a:endParaRPr dirty="0">
              <a:solidFill>
                <a:schemeClr val="dk1"/>
              </a:solidFill>
            </a:endParaRPr>
          </a:p>
          <a:p>
            <a:pPr marL="469900" lvl="0" indent="-317500" algn="l" rtl="0">
              <a:spcBef>
                <a:spcPts val="0"/>
              </a:spcBef>
              <a:spcAft>
                <a:spcPts val="0"/>
              </a:spcAft>
              <a:buClr>
                <a:schemeClr val="dk1"/>
              </a:buClr>
              <a:buSzPts val="1200"/>
              <a:buFont typeface="Calibri"/>
              <a:buChar char="●"/>
            </a:pPr>
            <a:r>
              <a:rPr lang="en-US" dirty="0"/>
              <a:t>Predetermine examples of pretending to use a microphone  (model by making a ‘thumbs up’ with hand and use thumb as microphone or talk into closed fist or use marker as microphone) and  filming (model pretending to hold a video camera) as needed. Students may use their imagination to create actions for reporting and filming.</a:t>
            </a:r>
            <a:endParaRPr dirty="0"/>
          </a:p>
          <a:p>
            <a:pPr marL="469900" lvl="0" indent="-317500" algn="l" rtl="0">
              <a:spcBef>
                <a:spcPts val="0"/>
              </a:spcBef>
              <a:spcAft>
                <a:spcPts val="0"/>
              </a:spcAft>
              <a:buClr>
                <a:schemeClr val="dk1"/>
              </a:buClr>
              <a:buSzPts val="1200"/>
              <a:buFont typeface="Calibri"/>
              <a:buChar char="●"/>
            </a:pPr>
            <a:r>
              <a:rPr lang="en-US" dirty="0"/>
              <a:t>Post the Rules of Fluency for students to refer to during activity.</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Get ready to report the news!  </a:t>
            </a:r>
            <a:r>
              <a:rPr lang="en-US" sz="1200" i="1" dirty="0">
                <a:solidFill>
                  <a:schemeClr val="dk1"/>
                </a:solidFill>
                <a:latin typeface="Calibri"/>
                <a:ea typeface="Calibri"/>
                <a:cs typeface="Calibri"/>
                <a:sym typeface="Calibri"/>
              </a:rPr>
              <a:t>Today you </a:t>
            </a:r>
            <a:r>
              <a:rPr lang="en-US" i="1" dirty="0"/>
              <a:t>and your partner will take turns acting as a news reporter and a camera person.  When you are acting as the reporter, you will be “reporting” on what happened in the book -  by reading the decodable to the camera person.”</a:t>
            </a:r>
            <a:endParaRPr i="1" dirty="0"/>
          </a:p>
          <a:p>
            <a:pPr marL="469900" lvl="0" indent="-317500" algn="l" rtl="0">
              <a:spcBef>
                <a:spcPts val="0"/>
              </a:spcBef>
              <a:spcAft>
                <a:spcPts val="0"/>
              </a:spcAft>
              <a:buClr>
                <a:schemeClr val="dk1"/>
              </a:buClr>
              <a:buSzPts val="1200"/>
              <a:buFont typeface="Calibri"/>
              <a:buAutoNum type="arabicPeriod"/>
            </a:pPr>
            <a:r>
              <a:rPr lang="en-US" dirty="0"/>
              <a:t>Point to the Rules of Fluency and ask, “</a:t>
            </a:r>
            <a:r>
              <a:rPr lang="en-US" i="1" dirty="0"/>
              <a:t>When you are the reporter, how will you sound like a reporter while reading the news?” </a:t>
            </a:r>
            <a:r>
              <a:rPr lang="en-US" b="1" i="0" dirty="0"/>
              <a:t>(</a:t>
            </a:r>
            <a:r>
              <a:rPr lang="en-US" b="1" dirty="0"/>
              <a:t>fluently - smoothly, with expression, with meaning and with just the right pace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Act as a reporter and read the title. Share any other ‘reporter’ characteristics, such as being serious and/or excited.</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As a camera person, you will be “filming” (</a:t>
            </a:r>
            <a:r>
              <a:rPr lang="en-US" dirty="0"/>
              <a:t>model action pretending to film</a:t>
            </a:r>
            <a:r>
              <a:rPr lang="en-US" i="1" dirty="0"/>
              <a:t>) and listening to the reporter.</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take turns reporting on what happens by reading the decodable using the voice of a reporter </a:t>
            </a:r>
            <a:r>
              <a:rPr lang="en-US" dirty="0"/>
              <a:t>(model action) </a:t>
            </a:r>
            <a:r>
              <a:rPr lang="en-US" i="1" dirty="0"/>
              <a:t>and ‘filming’ </a:t>
            </a:r>
            <a:r>
              <a:rPr lang="en-US" dirty="0"/>
              <a:t>(model action) </a:t>
            </a:r>
            <a:r>
              <a:rPr lang="en-US" i="1" dirty="0"/>
              <a:t>the reporter as the camera person. The reporter will be reporting about what happens with a “microphone” and the camera person will be ‘filming’ Be animated! Be excited about the action!</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You will switch roles with your partner after each page</a:t>
            </a:r>
            <a:r>
              <a:rPr lang="en-US" dirty="0"/>
              <a:t>.”</a:t>
            </a:r>
            <a:endParaRPr dirty="0"/>
          </a:p>
          <a:p>
            <a:pPr marL="469900" lvl="0" indent="-317500" algn="l" rtl="0">
              <a:spcBef>
                <a:spcPts val="0"/>
              </a:spcBef>
              <a:spcAft>
                <a:spcPts val="0"/>
              </a:spcAft>
              <a:buClr>
                <a:schemeClr val="dk1"/>
              </a:buClr>
              <a:buSzPts val="1200"/>
              <a:buFont typeface="Calibri"/>
              <a:buAutoNum type="arabicPeriod"/>
            </a:pPr>
            <a:r>
              <a:rPr lang="en-US" dirty="0"/>
              <a:t>Say, “</a:t>
            </a:r>
            <a:r>
              <a:rPr lang="en-US" i="1" dirty="0"/>
              <a:t>Camera person, when you hand the “camera” over to the reporter, tell the reporter </a:t>
            </a:r>
            <a:r>
              <a:rPr lang="en-US" b="1" i="1" dirty="0"/>
              <a:t>one</a:t>
            </a:r>
            <a:r>
              <a:rPr lang="en-US" i="1" dirty="0"/>
              <a:t> rule of fluency the reporter followed.  Was the reporter reading smoothly?  with expression? with meaning and was it just the right speed?</a:t>
            </a:r>
            <a:r>
              <a:rPr lang="en-US" dirty="0"/>
              <a:t>”  </a:t>
            </a:r>
            <a:endParaRPr dirty="0"/>
          </a:p>
          <a:p>
            <a:pPr marL="469900" lvl="0" indent="-317500" algn="l" rtl="0">
              <a:spcBef>
                <a:spcPts val="0"/>
              </a:spcBef>
              <a:spcAft>
                <a:spcPts val="0"/>
              </a:spcAft>
              <a:buClr>
                <a:schemeClr val="dk1"/>
              </a:buClr>
              <a:buSzPts val="1200"/>
              <a:buFont typeface="Calibri"/>
              <a:buAutoNum type="arabicPeriod"/>
            </a:pPr>
            <a:r>
              <a:rPr lang="en-US" dirty="0"/>
              <a:t>As time allows, prompt students to read the decodable again, changing who starts as the reporter on the first page. That will give each student a turn “reporting” or reading each page.</a:t>
            </a:r>
            <a:endParaRPr dirty="0">
              <a:solidFill>
                <a:schemeClr val="dk1"/>
              </a:solidFill>
            </a:endParaRPr>
          </a:p>
          <a:p>
            <a:pPr marL="0" lvl="0" indent="0" algn="l" rtl="0">
              <a:spcBef>
                <a:spcPts val="0"/>
              </a:spcBef>
              <a:spcAft>
                <a:spcPts val="0"/>
              </a:spcAft>
              <a:buClr>
                <a:srgbClr val="000000"/>
              </a:buClr>
              <a:buSzPts val="1100"/>
              <a:buFont typeface="Arial"/>
              <a:buNone/>
            </a:pPr>
            <a:endParaRPr dirty="0">
              <a:solidFill>
                <a:schemeClr val="dk1"/>
              </a:solidFill>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fl</a:t>
            </a:r>
            <a:r>
              <a:rPr lang="en-US" dirty="0"/>
              <a:t>uently reading with a “reporter” voice?</a:t>
            </a:r>
            <a:endParaRPr dirty="0"/>
          </a:p>
          <a:p>
            <a:pPr marL="469900" lvl="0" indent="-317500" algn="l" rtl="0">
              <a:spcBef>
                <a:spcPts val="0"/>
              </a:spcBef>
              <a:spcAft>
                <a:spcPts val="0"/>
              </a:spcAft>
              <a:buClr>
                <a:schemeClr val="dk1"/>
              </a:buClr>
              <a:buSzPts val="1200"/>
              <a:buFont typeface="Calibri"/>
              <a:buChar char="●"/>
            </a:pPr>
            <a:r>
              <a:rPr lang="en-US" dirty="0"/>
              <a:t>Are students “filming” their partners reading and giving feedback?</a:t>
            </a:r>
            <a:endParaRPr dirty="0"/>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Student Supports/Meeting Student Needs: </a:t>
            </a:r>
            <a:endParaRPr dirty="0"/>
          </a:p>
          <a:p>
            <a:pPr marL="469900" lvl="0" indent="-317500" algn="l" rtl="0">
              <a:spcBef>
                <a:spcPts val="0"/>
              </a:spcBef>
              <a:spcAft>
                <a:spcPts val="0"/>
              </a:spcAft>
              <a:buClr>
                <a:schemeClr val="dk1"/>
              </a:buClr>
              <a:buSzPts val="1200"/>
              <a:buFont typeface="Calibri"/>
              <a:buChar char="●"/>
            </a:pPr>
            <a:r>
              <a:rPr lang="en-US" dirty="0"/>
              <a:t>Consider assigning three students to any groups to provide a scaffold for a student that may need to read chorally with another student  instead of reading independently.  Two reporters reading/reporting about what happened in story.  </a:t>
            </a:r>
            <a:endParaRPr dirty="0"/>
          </a:p>
          <a:p>
            <a:pPr marL="0" lvl="0" indent="0" algn="l" rtl="0">
              <a:spcBef>
                <a:spcPts val="0"/>
              </a:spcBef>
              <a:spcAft>
                <a:spcPts val="0"/>
              </a:spcAft>
              <a:buNone/>
            </a:pPr>
            <a:endParaRPr dirty="0"/>
          </a:p>
          <a:p>
            <a:pPr marL="4699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7055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Poem “The Storm” </a:t>
            </a:r>
            <a:endParaRPr dirty="0"/>
          </a:p>
          <a:p>
            <a:pPr marL="457200" lvl="0" indent="-304800" algn="l" rtl="0">
              <a:spcBef>
                <a:spcPts val="0"/>
              </a:spcBef>
              <a:spcAft>
                <a:spcPts val="0"/>
              </a:spcAft>
              <a:buSzPts val="1200"/>
              <a:buChar char="●"/>
            </a:pPr>
            <a:r>
              <a:rPr lang="en-US" dirty="0"/>
              <a:t>Build a Word Cards </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“A Moment in Time” poem </a:t>
            </a:r>
            <a:endParaRPr dirty="0"/>
          </a:p>
          <a:p>
            <a:pPr marL="457200" lvl="0" indent="0" algn="l" rtl="0">
              <a:spcBef>
                <a:spcPts val="1000"/>
              </a:spcBef>
              <a:spcAft>
                <a:spcPts val="1000"/>
              </a:spcAft>
              <a:buNone/>
            </a:pPr>
            <a:endParaRPr dirty="0"/>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dirty="0"/>
          </a:p>
        </p:txBody>
      </p:sp>
    </p:spTree>
    <p:extLst>
      <p:ext uri="{BB962C8B-B14F-4D97-AF65-F5344CB8AC3E}">
        <p14:creationId xmlns:p14="http://schemas.microsoft.com/office/powerpoint/2010/main" val="12806365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53c445386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53c445386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dirty="0"/>
              <a:t>Teaching Notes:</a:t>
            </a:r>
            <a:endParaRPr dirty="0"/>
          </a:p>
          <a:p>
            <a:pPr marL="457200" lvl="0" indent="-304800" algn="l" rtl="0">
              <a:spcBef>
                <a:spcPts val="0"/>
              </a:spcBef>
              <a:spcAft>
                <a:spcPts val="0"/>
              </a:spcAft>
              <a:buSzPts val="1200"/>
              <a:buChar char="●"/>
            </a:pPr>
            <a:r>
              <a:rPr lang="en-US" dirty="0"/>
              <a:t>Today’s independent rotation involves an activity new to students and will demand teacher guidance.  Therefore, it is recommended that the whole class participate until it becomes familiar before moving it to a rotation choice later in Module 1.</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a:r>
            <a:br>
              <a:rPr lang="en-US"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0360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continue to use knowledge of syllable types to read words.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Remembering correct spelling of words.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Assess if students can identify syllable type and correct spelling </a:t>
            </a:r>
            <a:endParaRPr dirty="0"/>
          </a:p>
          <a:p>
            <a:pPr marL="457200" marR="0" lvl="0" indent="-304800" algn="l" rtl="0">
              <a:spcBef>
                <a:spcPts val="0"/>
              </a:spcBef>
              <a:spcAft>
                <a:spcPts val="0"/>
              </a:spcAft>
              <a:buSzPts val="1200"/>
              <a:buChar char="●"/>
            </a:pPr>
            <a:r>
              <a:rPr lang="en-US" dirty="0"/>
              <a:t>Assess</a:t>
            </a:r>
            <a:r>
              <a:rPr lang="en-US" dirty="0">
                <a:solidFill>
                  <a:srgbClr val="000000"/>
                </a:solidFill>
              </a:rPr>
              <a:t> student fluency (</a:t>
            </a:r>
            <a:r>
              <a:rPr lang="en-US" dirty="0"/>
              <a:t>phrasing, expression, speed, and meaning).</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accurate, decode, proficient, syllable, vowel, droplet  </a:t>
            </a:r>
            <a:endParaRPr b="0" i="0" strike="noStrike" cap="none" dirty="0">
              <a:solidFill>
                <a:schemeClr val="dk1"/>
              </a:solidFill>
              <a:latin typeface="Calibri"/>
              <a:ea typeface="Calibri"/>
              <a:cs typeface="Calibri"/>
              <a:sym typeface="Calibri"/>
            </a:endParaRPr>
          </a:p>
        </p:txBody>
      </p:sp>
      <p:sp>
        <p:nvSpPr>
          <p:cNvPr id="312" name="Google Shape;312;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13" name="Google Shape;313;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6696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Look-fors/Listen-fors: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3" name="Google Shape;323;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4" name="Google Shape;324;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9265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0" name="Google Shape;330;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31" name="Google Shape;331;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21472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9" name="Google Shape;339;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17500" algn="l" rtl="0">
              <a:spcBef>
                <a:spcPts val="0"/>
              </a:spcBef>
              <a:spcAft>
                <a:spcPts val="0"/>
              </a:spcAft>
              <a:buSzPts val="1400"/>
              <a:buChar char="●"/>
            </a:pPr>
            <a:r>
              <a:rPr lang="en-US" dirty="0"/>
              <a:t>Remind students of open, closed and ‘magic e’ syllable types. Explain that a syllable has one vowel sound, but might have a few vowel letters. It’s their job to listen for the vowel sounds in each syllable. </a:t>
            </a:r>
            <a:endParaRPr dirty="0"/>
          </a:p>
          <a:p>
            <a:pPr marL="457200" marR="0" lvl="0" indent="-317500" algn="l" rtl="0">
              <a:spcBef>
                <a:spcPts val="0"/>
              </a:spcBef>
              <a:spcAft>
                <a:spcPts val="0"/>
              </a:spcAft>
              <a:buSzPts val="1400"/>
              <a:buChar char="●"/>
            </a:pPr>
            <a:r>
              <a:rPr lang="en-US" dirty="0"/>
              <a:t>Invite students to make at least 3 words together. This will help them later, with fluency. </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a:t>
            </a:r>
            <a:r>
              <a:rPr lang="en-US" b="1" dirty="0"/>
              <a:t>enlarged Word Cards</a:t>
            </a:r>
            <a:r>
              <a:rPr lang="en-US" dirty="0"/>
              <a:t> (on slide) </a:t>
            </a:r>
            <a:endParaRPr dirty="0"/>
          </a:p>
          <a:p>
            <a:pPr marL="457200" lvl="0" indent="-304800" algn="l" rtl="0">
              <a:spcBef>
                <a:spcPts val="0"/>
              </a:spcBef>
              <a:spcAft>
                <a:spcPts val="0"/>
              </a:spcAft>
              <a:buSzPts val="1200"/>
              <a:buFont typeface="Calibri"/>
              <a:buAutoNum type="arabicPeriod"/>
            </a:pPr>
            <a:r>
              <a:rPr lang="en-US" dirty="0"/>
              <a:t>Read each word part aloud. Stop ask what syllable type it is after each word. </a:t>
            </a:r>
            <a:endParaRPr dirty="0"/>
          </a:p>
          <a:p>
            <a:pPr marL="457200" lvl="0" indent="-304800" algn="l" rtl="0">
              <a:spcBef>
                <a:spcPts val="0"/>
              </a:spcBef>
              <a:spcAft>
                <a:spcPts val="0"/>
              </a:spcAft>
              <a:buSzPts val="1200"/>
              <a:buFont typeface="Calibri"/>
              <a:buAutoNum type="arabicPeriod"/>
            </a:pPr>
            <a:r>
              <a:rPr lang="en-US" dirty="0"/>
              <a:t>Invite student volunteers to choose two word parts to make a new two-syllable word. </a:t>
            </a:r>
            <a:endParaRPr dirty="0"/>
          </a:p>
          <a:p>
            <a:pPr marL="457200" lvl="0" indent="-304800" algn="l" rtl="0">
              <a:spcBef>
                <a:spcPts val="0"/>
              </a:spcBef>
              <a:spcAft>
                <a:spcPts val="0"/>
              </a:spcAft>
              <a:buSzPts val="1200"/>
              <a:buFont typeface="Calibri"/>
              <a:buAutoNum type="arabicPeriod"/>
            </a:pPr>
            <a:r>
              <a:rPr lang="en-US" dirty="0"/>
              <a:t>Record new words and read them aloud with students at the end of Opening.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Look-fors/Listen-fors:</a:t>
            </a:r>
            <a:endParaRPr dirty="0"/>
          </a:p>
          <a:p>
            <a:pPr marL="457200" lvl="0" indent="-304800" algn="l" rtl="0">
              <a:spcBef>
                <a:spcPts val="0"/>
              </a:spcBef>
              <a:spcAft>
                <a:spcPts val="0"/>
              </a:spcAft>
              <a:buSzPts val="1200"/>
              <a:buFont typeface="Calibri"/>
              <a:buChar char="●"/>
            </a:pPr>
            <a:r>
              <a:rPr lang="en-US" dirty="0"/>
              <a:t>Students are making new words by putting word parts together. </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 </a:t>
            </a:r>
            <a:endParaRPr dirty="0"/>
          </a:p>
          <a:p>
            <a:pPr marL="0" lvl="0" indent="0" algn="l" rtl="0">
              <a:spcBef>
                <a:spcPts val="0"/>
              </a:spcBef>
              <a:spcAft>
                <a:spcPts val="0"/>
              </a:spcAft>
              <a:buNone/>
            </a:pPr>
            <a:endParaRPr dirty="0"/>
          </a:p>
        </p:txBody>
      </p:sp>
      <p:sp>
        <p:nvSpPr>
          <p:cNvPr id="340" name="Google Shape;340;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41" name="Google Shape;341;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87746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45a9e46759_0_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8" name="Google Shape;348;g45a9e46759_0_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Look-fors/Listen-fors: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49" name="Google Shape;349;g45a9e46759_0_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50" name="Google Shape;350;g45a9e46759_0_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1643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Look-fors/Listen-fors: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57" name="Google Shape;357;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44996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dirty="0"/>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dirty="0"/>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dirty="0"/>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dirty="0"/>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dirty="0"/>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reviews the concept of fluency for students by using a guided release of responsibility model for reading independently. They practice fluency with two different poems  in Work Time. It is important to remind students of the components of fluency from Grade 1 lessons. </a:t>
            </a:r>
            <a:r>
              <a:rPr lang="en-US" sz="2200" dirty="0"/>
              <a:t>Fluency is defined as reading smoothly, with expression, not too fast or too slow, and reflecting the meaning of the story. </a:t>
            </a:r>
            <a:endParaRPr sz="2200" i="1" dirty="0"/>
          </a:p>
          <a:p>
            <a:pPr marL="0" marR="0" lvl="0" indent="0" algn="l" rtl="0">
              <a:lnSpc>
                <a:spcPct val="70000"/>
              </a:lnSpc>
              <a:spcBef>
                <a:spcPts val="1000"/>
              </a:spcBef>
              <a:spcAft>
                <a:spcPts val="0"/>
              </a:spcAft>
              <a:buNone/>
            </a:pPr>
            <a:endParaRPr lang="en-US" sz="2200" b="1" i="1" u="none" strike="noStrike" cap="none" dirty="0">
              <a:solidFill>
                <a:schemeClr val="dk1"/>
              </a:solidFill>
            </a:endParaRPr>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1: Part 1: Cycle 1: Lesson 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3"/>
          <p:cNvSpPr txBox="1"/>
          <p:nvPr/>
        </p:nvSpPr>
        <p:spPr>
          <a:xfrm>
            <a:off x="0" y="0"/>
            <a:ext cx="9823500" cy="5914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Clr>
                <a:srgbClr val="000000"/>
              </a:buClr>
              <a:buSzPts val="1100"/>
              <a:buFont typeface="Arial"/>
              <a:buNone/>
            </a:pPr>
            <a:endParaRPr sz="2400" dirty="0"/>
          </a:p>
        </p:txBody>
      </p:sp>
      <p:sp>
        <p:nvSpPr>
          <p:cNvPr id="369" name="Google Shape;369;p53"/>
          <p:cNvSpPr txBox="1"/>
          <p:nvPr/>
        </p:nvSpPr>
        <p:spPr>
          <a:xfrm>
            <a:off x="521925" y="267025"/>
            <a:ext cx="7926000" cy="112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Fluency: “A Moment in Time” </a:t>
            </a:r>
            <a:endParaRPr sz="3600" dirty="0">
              <a:latin typeface="Century Gothic"/>
              <a:ea typeface="Century Gothic"/>
              <a:cs typeface="Century Gothic"/>
              <a:sym typeface="Century Gothic"/>
            </a:endParaRPr>
          </a:p>
        </p:txBody>
      </p:sp>
      <p:pic>
        <p:nvPicPr>
          <p:cNvPr id="370" name="Google Shape;370;p53"/>
          <p:cNvPicPr preferRelativeResize="0"/>
          <p:nvPr/>
        </p:nvPicPr>
        <p:blipFill>
          <a:blip r:embed="rId3">
            <a:alphaModFix/>
          </a:blip>
          <a:stretch>
            <a:fillRect/>
          </a:stretch>
        </p:blipFill>
        <p:spPr>
          <a:xfrm>
            <a:off x="3422925" y="978675"/>
            <a:ext cx="4829574" cy="544235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4"/>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78" name="Google Shape;378;p54"/>
          <p:cNvSpPr txBox="1">
            <a:spLocks noGrp="1"/>
          </p:cNvSpPr>
          <p:nvPr>
            <p:ph type="body" idx="2"/>
          </p:nvPr>
        </p:nvSpPr>
        <p:spPr>
          <a:xfrm>
            <a:off x="689000" y="1101600"/>
            <a:ext cx="10514100" cy="5173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smtClean="0">
                <a:solidFill>
                  <a:srgbClr val="FF0000"/>
                </a:solidFill>
              </a:rPr>
              <a:t>Teacher: </a:t>
            </a:r>
            <a:r>
              <a:rPr lang="en-US" sz="3000" dirty="0">
                <a:solidFill>
                  <a:srgbClr val="FF0000"/>
                </a:solidFill>
              </a:rPr>
              <a:t>“</a:t>
            </a:r>
            <a:r>
              <a:rPr lang="en-US" sz="3000" i="1" dirty="0">
                <a:solidFill>
                  <a:srgbClr val="FF0000"/>
                </a:solidFill>
              </a:rPr>
              <a:t>Now can you do it on your own, on your own, on your own? Now can you do that on your own, using what you’ve learned? ” </a:t>
            </a:r>
            <a:endParaRPr sz="3000" i="1"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dirty="0" smtClean="0">
                <a:solidFill>
                  <a:srgbClr val="FF0000"/>
                </a:solidFill>
              </a:rPr>
              <a:t>Students</a:t>
            </a:r>
            <a:r>
              <a:rPr lang="en-US" sz="3000" dirty="0">
                <a:solidFill>
                  <a:srgbClr val="FF0000"/>
                </a:solidFill>
              </a:rPr>
              <a:t>:</a:t>
            </a:r>
            <a:r>
              <a:rPr lang="en-US" sz="3000" dirty="0" smtClean="0">
                <a:solidFill>
                  <a:srgbClr val="FF0000"/>
                </a:solidFill>
              </a:rPr>
              <a:t> </a:t>
            </a:r>
            <a:r>
              <a:rPr lang="en-US" sz="3000" i="1" dirty="0">
                <a:solidFill>
                  <a:srgbClr val="FF0000"/>
                </a:solidFill>
              </a:rPr>
              <a:t>“Yes, we’ll do it on our own, on our own, on our own. Yes, we’ll do it on our own, using what we’ve learned.” </a:t>
            </a:r>
            <a:endParaRPr sz="3000" i="1"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5"/>
          <p:cNvSpPr txBox="1"/>
          <p:nvPr/>
        </p:nvSpPr>
        <p:spPr>
          <a:xfrm>
            <a:off x="0" y="0"/>
            <a:ext cx="9823500" cy="6518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2400" dirty="0"/>
          </a:p>
        </p:txBody>
      </p:sp>
      <p:sp>
        <p:nvSpPr>
          <p:cNvPr id="385" name="Google Shape;385;p55"/>
          <p:cNvSpPr txBox="1"/>
          <p:nvPr/>
        </p:nvSpPr>
        <p:spPr>
          <a:xfrm>
            <a:off x="313938" y="308500"/>
            <a:ext cx="7756200" cy="1019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Fluency: The Storm </a:t>
            </a:r>
            <a:endParaRPr sz="3600" dirty="0">
              <a:latin typeface="Century Gothic"/>
              <a:ea typeface="Century Gothic"/>
              <a:cs typeface="Century Gothic"/>
              <a:sym typeface="Century Gothic"/>
            </a:endParaRPr>
          </a:p>
        </p:txBody>
      </p:sp>
      <p:pic>
        <p:nvPicPr>
          <p:cNvPr id="386" name="Google Shape;386;p55"/>
          <p:cNvPicPr preferRelativeResize="0"/>
          <p:nvPr/>
        </p:nvPicPr>
        <p:blipFill>
          <a:blip r:embed="rId3">
            <a:alphaModFix/>
          </a:blip>
          <a:stretch>
            <a:fillRect/>
          </a:stretch>
        </p:blipFill>
        <p:spPr>
          <a:xfrm>
            <a:off x="5002425" y="449100"/>
            <a:ext cx="5606251" cy="5717025"/>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dirty="0">
                <a:solidFill>
                  <a:schemeClr val="dk1"/>
                </a:solidFill>
                <a:latin typeface="Century Gothic"/>
                <a:ea typeface="Century Gothic"/>
                <a:cs typeface="Century Gothic"/>
                <a:sym typeface="Century Gothic"/>
              </a:rPr>
              <a:t>Reflection Time </a:t>
            </a:r>
            <a:endParaRPr dirty="0"/>
          </a:p>
        </p:txBody>
      </p:sp>
      <p:sp>
        <p:nvSpPr>
          <p:cNvPr id="394" name="Google Shape;394;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is one goal you are working on to become a more proficient reader</a:t>
            </a:r>
            <a:r>
              <a:rPr lang="en-US" sz="3200" i="0" u="none" strike="noStrike" cap="none" dirty="0">
                <a:solidFill>
                  <a:schemeClr val="dk1"/>
                </a:solidFill>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pic>
        <p:nvPicPr>
          <p:cNvPr id="395" name="Google Shape;395;p56"/>
          <p:cNvPicPr preferRelativeResize="0"/>
          <p:nvPr/>
        </p:nvPicPr>
        <p:blipFill>
          <a:blip r:embed="rId3">
            <a:alphaModFix/>
          </a:blip>
          <a:stretch>
            <a:fillRect/>
          </a:stretch>
        </p:blipFill>
        <p:spPr>
          <a:xfrm>
            <a:off x="839800"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57"/>
          <p:cNvSpPr txBox="1"/>
          <p:nvPr/>
        </p:nvSpPr>
        <p:spPr>
          <a:xfrm>
            <a:off x="0" y="2232212"/>
            <a:ext cx="11397000" cy="3523888"/>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52;p51"/>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Independent Work </a:t>
            </a:r>
            <a:r>
              <a:rPr lang="en-US" sz="4200" b="0" i="0" u="none" strike="noStrike" cap="none" dirty="0">
                <a:solidFill>
                  <a:schemeClr val="dk1"/>
                </a:solidFill>
                <a:latin typeface="Century Gothic"/>
                <a:ea typeface="Century Gothic"/>
                <a:cs typeface="Century Gothic"/>
                <a:sym typeface="Century Gothic"/>
              </a:rPr>
              <a:t>Learning Target</a:t>
            </a:r>
            <a:endParaRPr sz="4200" b="0" i="0" u="none" strike="noStrike" cap="none" dirty="0">
              <a:solidFill>
                <a:schemeClr val="dk1"/>
              </a:solidFill>
              <a:latin typeface="Century Gothic"/>
              <a:ea typeface="Century Gothic"/>
              <a:cs typeface="Century Gothic"/>
              <a:sym typeface="Century Gothic"/>
            </a:endParaRPr>
          </a:p>
        </p:txBody>
      </p:sp>
      <p:sp>
        <p:nvSpPr>
          <p:cNvPr id="408" name="Google Shape;408;p5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409" name="Google Shape;409;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0" name="Google Shape;410;p58"/>
          <p:cNvPicPr preferRelativeResize="0"/>
          <p:nvPr/>
        </p:nvPicPr>
        <p:blipFill>
          <a:blip r:embed="rId4">
            <a:alphaModFix/>
          </a:blip>
          <a:stretch>
            <a:fillRect/>
          </a:stretch>
        </p:blipFill>
        <p:spPr>
          <a:xfrm>
            <a:off x="11111074" y="5767123"/>
            <a:ext cx="925325" cy="7926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59"/>
          <p:cNvSpPr txBox="1">
            <a:spLocks noGrp="1"/>
          </p:cNvSpPr>
          <p:nvPr>
            <p:ph type="title"/>
          </p:nvPr>
        </p:nvSpPr>
        <p:spPr>
          <a:xfrm>
            <a:off x="415650" y="-190501"/>
            <a:ext cx="11360700" cy="1536600"/>
          </a:xfrm>
          <a:prstGeom prst="rect">
            <a:avLst/>
          </a:prstGeom>
        </p:spPr>
        <p:txBody>
          <a:bodyPr spcFirstLastPara="1" wrap="square" lIns="91425" tIns="45700" rIns="91425" bIns="45700" anchor="ctr" anchorCtr="0">
            <a:noAutofit/>
          </a:bodyPr>
          <a:lstStyle/>
          <a:p>
            <a:pPr marL="0" lvl="0" indent="0" algn="ctr" rtl="0">
              <a:spcBef>
                <a:spcPts val="0"/>
              </a:spcBef>
              <a:spcAft>
                <a:spcPts val="0"/>
              </a:spcAft>
              <a:buNone/>
            </a:pPr>
            <a:r>
              <a:rPr lang="en-US" sz="4000" dirty="0"/>
              <a:t>Independent Work Time: </a:t>
            </a:r>
            <a:endParaRPr sz="4000" dirty="0"/>
          </a:p>
          <a:p>
            <a:pPr marL="0" lvl="0" indent="0" algn="ctr" rtl="0">
              <a:spcBef>
                <a:spcPts val="0"/>
              </a:spcBef>
              <a:spcAft>
                <a:spcPts val="0"/>
              </a:spcAft>
              <a:buNone/>
            </a:pPr>
            <a:r>
              <a:rPr lang="en-US" sz="4000" dirty="0"/>
              <a:t>Reporting on the News</a:t>
            </a:r>
            <a:endParaRPr sz="4000" dirty="0"/>
          </a:p>
        </p:txBody>
      </p:sp>
      <p:sp>
        <p:nvSpPr>
          <p:cNvPr id="416" name="Google Shape;416;p59"/>
          <p:cNvSpPr txBox="1"/>
          <p:nvPr/>
        </p:nvSpPr>
        <p:spPr>
          <a:xfrm>
            <a:off x="3480100" y="1436725"/>
            <a:ext cx="4424100" cy="4580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dirty="0">
                <a:latin typeface="Century Gothic"/>
                <a:ea typeface="Century Gothic"/>
                <a:cs typeface="Century Gothic"/>
                <a:sym typeface="Century Gothic"/>
              </a:rPr>
              <a:t>Rules of Fluency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smoothly </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expression</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with meaning</a:t>
            </a:r>
            <a:endParaRPr sz="3000" b="1" dirty="0">
              <a:latin typeface="Century Gothic"/>
              <a:ea typeface="Century Gothic"/>
              <a:cs typeface="Century Gothic"/>
              <a:sym typeface="Century Gothic"/>
            </a:endParaRPr>
          </a:p>
          <a:p>
            <a:pPr marL="0" lvl="0" indent="0" algn="l" rtl="0">
              <a:spcBef>
                <a:spcPts val="0"/>
              </a:spcBef>
              <a:spcAft>
                <a:spcPts val="0"/>
              </a:spcAft>
              <a:buNone/>
            </a:pPr>
            <a:endParaRPr sz="3000" b="1" dirty="0">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dirty="0">
                <a:latin typeface="Century Gothic"/>
                <a:ea typeface="Century Gothic"/>
                <a:cs typeface="Century Gothic"/>
                <a:sym typeface="Century Gothic"/>
              </a:rPr>
              <a:t>just the right speed </a:t>
            </a:r>
            <a:endParaRPr sz="3000" b="1" dirty="0">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a:t>
            </a:r>
            <a:r>
              <a:rPr lang="en-US" sz="2400" dirty="0"/>
              <a:t>4</a:t>
            </a:r>
            <a:endParaRPr sz="2400"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Poem “The Storm” (see Supporting Materials or slide) </a:t>
            </a:r>
            <a:endParaRPr sz="2400" dirty="0"/>
          </a:p>
          <a:p>
            <a:pPr marL="457200" lvl="0" indent="-381000" algn="l" rtl="0">
              <a:lnSpc>
                <a:spcPct val="100000"/>
              </a:lnSpc>
              <a:spcBef>
                <a:spcPts val="1000"/>
              </a:spcBef>
              <a:spcAft>
                <a:spcPts val="0"/>
              </a:spcAft>
              <a:buSzPts val="2400"/>
              <a:buFont typeface="Century Gothic"/>
              <a:buChar char="●"/>
            </a:pPr>
            <a:r>
              <a:rPr lang="en-US" sz="2400" dirty="0"/>
              <a:t>Build a Word Cards </a:t>
            </a:r>
            <a:endParaRPr sz="2400" i="1"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“A Moment in Time” poem (see slide or make copies for students)</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1: Part 1: Cycle 2: Lesson 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dirty="0"/>
              <a:t>Essential Revision to Independent Work Time</a:t>
            </a:r>
            <a:r>
              <a:rPr lang="en-US" sz="2100" dirty="0"/>
              <a:t>: </a:t>
            </a:r>
            <a:r>
              <a:rPr lang="en-US" sz="2000" dirty="0"/>
              <a:t>T</a:t>
            </a:r>
            <a:r>
              <a:rPr lang="en-US" sz="2100" dirty="0"/>
              <a:t>oday’s Independent Work Time involves a </a:t>
            </a:r>
            <a:r>
              <a:rPr lang="en-US" sz="2100" b="1" dirty="0"/>
              <a:t>new</a:t>
            </a:r>
            <a:r>
              <a:rPr lang="en-US" sz="2100" dirty="0"/>
              <a:t> activity and requires teacher guidance.  Therefore, it is recommended that the whole class participate until it becomes familiar before moving it to a rotation choice Cycle 5.</a:t>
            </a:r>
            <a:endParaRPr sz="2100" dirty="0"/>
          </a:p>
          <a:p>
            <a:pPr marL="177800" lvl="0" indent="0" algn="l" rtl="0">
              <a:spcBef>
                <a:spcPts val="800"/>
              </a:spcBef>
              <a:spcAft>
                <a:spcPts val="0"/>
              </a:spcAft>
              <a:buClr>
                <a:schemeClr val="dk1"/>
              </a:buClr>
              <a:buSzPts val="1100"/>
              <a:buFont typeface="Arial"/>
              <a:buNone/>
            </a:pPr>
            <a:r>
              <a:rPr lang="en-US" sz="2100" dirty="0"/>
              <a:t>Once students understand what to do during Independent Work Time, it is possible to pull small groups or conference with students to give direct instruction in later cycles.</a:t>
            </a:r>
            <a:endParaRPr sz="2100" dirty="0"/>
          </a:p>
          <a:p>
            <a:pPr marL="0" lvl="0" indent="0" algn="l" rtl="0">
              <a:lnSpc>
                <a:spcPct val="115000"/>
              </a:lnSpc>
              <a:spcBef>
                <a:spcPts val="1100"/>
              </a:spcBef>
              <a:spcAft>
                <a:spcPts val="0"/>
              </a:spcAft>
              <a:buClr>
                <a:schemeClr val="dk1"/>
              </a:buClr>
              <a:buSzPts val="1100"/>
              <a:buFont typeface="Arial"/>
              <a:buNone/>
            </a:pPr>
            <a:endParaRPr dirty="0">
              <a:latin typeface="Times New Roman"/>
              <a:ea typeface="Times New Roman"/>
              <a:cs typeface="Times New Roman"/>
              <a:sym typeface="Times New Roman"/>
            </a:endParaRPr>
          </a:p>
          <a:p>
            <a:pPr marL="241300" lvl="0" indent="0" algn="l" rtl="0">
              <a:spcBef>
                <a:spcPts val="1100"/>
              </a:spcBef>
              <a:spcAft>
                <a:spcPts val="0"/>
              </a:spcAft>
              <a:buNone/>
            </a:pPr>
            <a:endParaRPr sz="2100" dirty="0"/>
          </a:p>
          <a:p>
            <a:pPr marL="0" lvl="0" indent="0" algn="l" rtl="0">
              <a:lnSpc>
                <a:spcPct val="115000"/>
              </a:lnSpc>
              <a:spcBef>
                <a:spcPts val="1100"/>
              </a:spcBef>
              <a:spcAft>
                <a:spcPts val="0"/>
              </a:spcAft>
              <a:buNone/>
            </a:pPr>
            <a:endParaRPr dirty="0">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dirty="0">
              <a:solidFill>
                <a:schemeClr val="dk1"/>
              </a:solidFill>
            </a:endParaRPr>
          </a:p>
        </p:txBody>
      </p:sp>
      <p:sp>
        <p:nvSpPr>
          <p:cNvPr id="308" name="Google Shape;308;p46"/>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dirty="0"/>
              <a:t>Grade 2: Module 1: Part 1: Cycle 2: Lesson 4</a:t>
            </a:r>
            <a:endParaRPr sz="3700" dirty="0"/>
          </a:p>
          <a:p>
            <a:pPr marL="0" lvl="0" indent="0" algn="l" rtl="0">
              <a:lnSpc>
                <a:spcPct val="90000"/>
              </a:lnSpc>
              <a:spcBef>
                <a:spcPts val="0"/>
              </a:spcBef>
              <a:spcAft>
                <a:spcPts val="0"/>
              </a:spcAft>
              <a:buClr>
                <a:schemeClr val="dk1"/>
              </a:buClr>
              <a:buSzPts val="1500"/>
              <a:buFont typeface="Arial"/>
              <a:buNone/>
            </a:pPr>
            <a:r>
              <a:rPr lang="en-US" sz="2400" b="1" dirty="0"/>
              <a:t>Teacher slide, before teaching.</a:t>
            </a:r>
            <a:endParaRPr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pic>
        <p:nvPicPr>
          <p:cNvPr id="315" name="Google Shape;315;p47"/>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16" name="Google Shape;316;p47"/>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317" name="Google Shape;317;p47"/>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Cycle 1: Lesson 4</a:t>
            </a:r>
            <a:endParaRPr sz="3200" b="1" dirty="0">
              <a:solidFill>
                <a:srgbClr val="404040"/>
              </a:solidFill>
              <a:latin typeface="Century Gothic"/>
              <a:ea typeface="Century Gothic"/>
              <a:cs typeface="Century Gothic"/>
              <a:sym typeface="Century Gothic"/>
            </a:endParaRPr>
          </a:p>
        </p:txBody>
      </p:sp>
      <p:pic>
        <p:nvPicPr>
          <p:cNvPr id="318" name="Google Shape;318;p47"/>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19" name="Google Shape;319;p47"/>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8"/>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27" name="Google Shape;327;p48"/>
          <p:cNvSpPr txBox="1">
            <a:spLocks noGrp="1"/>
          </p:cNvSpPr>
          <p:nvPr>
            <p:ph type="body" idx="2"/>
          </p:nvPr>
        </p:nvSpPr>
        <p:spPr>
          <a:xfrm>
            <a:off x="689000" y="1101600"/>
            <a:ext cx="10514100" cy="5173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Teacher: “</a:t>
            </a:r>
            <a:r>
              <a:rPr lang="en-US" sz="3000" i="1" dirty="0">
                <a:solidFill>
                  <a:srgbClr val="FF0000"/>
                </a:solidFill>
              </a:rPr>
              <a:t>Can you build a new word now, a new word now, a new word now? Can you build a new word now? The syllables will show you how.” </a:t>
            </a:r>
            <a:endParaRPr sz="3000" i="1"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Students: </a:t>
            </a:r>
            <a:r>
              <a:rPr lang="en-US" sz="3000" i="1" dirty="0">
                <a:solidFill>
                  <a:srgbClr val="FF0000"/>
                </a:solidFill>
              </a:rPr>
              <a:t>“Yes, we’ll build a new word now, a new word now, a new word now. Yes, we’ll build a new word now. The syllables will show us how.” </a:t>
            </a: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Opening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334" name="Google Shape;334;p49"/>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read two-syllable words. </a:t>
            </a: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35" name="Google Shape;335;p4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36" name="Google Shape;336;p49"/>
          <p:cNvPicPr preferRelativeResize="0"/>
          <p:nvPr/>
        </p:nvPicPr>
        <p:blipFill>
          <a:blip r:embed="rId4">
            <a:alphaModFix/>
          </a:blip>
          <a:stretch>
            <a:fillRect/>
          </a:stretch>
        </p:blipFill>
        <p:spPr>
          <a:xfrm>
            <a:off x="11100181" y="5913241"/>
            <a:ext cx="882462" cy="649812"/>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50"/>
          <p:cNvSpPr txBox="1"/>
          <p:nvPr/>
        </p:nvSpPr>
        <p:spPr>
          <a:xfrm>
            <a:off x="242887" y="411763"/>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dirty="0">
                <a:latin typeface="Century Gothic"/>
                <a:ea typeface="Century Gothic"/>
                <a:cs typeface="Century Gothic"/>
                <a:sym typeface="Century Gothic"/>
              </a:rPr>
              <a:t>Build a Word </a:t>
            </a:r>
            <a:endParaRPr sz="4200" dirty="0">
              <a:latin typeface="Century Gothic"/>
              <a:ea typeface="Century Gothic"/>
              <a:cs typeface="Century Gothic"/>
              <a:sym typeface="Century Gothic"/>
            </a:endParaRPr>
          </a:p>
        </p:txBody>
      </p:sp>
      <p:sp>
        <p:nvSpPr>
          <p:cNvPr id="344" name="Google Shape;344;p50"/>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dirty="0">
                <a:latin typeface="Century Gothic"/>
                <a:ea typeface="Century Gothic"/>
                <a:cs typeface="Century Gothic"/>
                <a:sym typeface="Century Gothic"/>
              </a:rPr>
              <a:t> </a:t>
            </a:r>
            <a:endParaRPr sz="3600" dirty="0">
              <a:latin typeface="Century Gothic"/>
              <a:ea typeface="Century Gothic"/>
              <a:cs typeface="Century Gothic"/>
              <a:sym typeface="Century Gothic"/>
            </a:endParaRPr>
          </a:p>
          <a:p>
            <a:pPr marL="0" lvl="0" indent="0" algn="ctr" rtl="0">
              <a:spcBef>
                <a:spcPts val="0"/>
              </a:spcBef>
              <a:spcAft>
                <a:spcPts val="0"/>
              </a:spcAft>
              <a:buNone/>
            </a:pPr>
            <a:endParaRPr sz="3600" dirty="0">
              <a:latin typeface="Century Gothic"/>
              <a:ea typeface="Century Gothic"/>
              <a:cs typeface="Century Gothic"/>
              <a:sym typeface="Century Gothic"/>
            </a:endParaRPr>
          </a:p>
        </p:txBody>
      </p:sp>
      <p:pic>
        <p:nvPicPr>
          <p:cNvPr id="345" name="Google Shape;345;p50"/>
          <p:cNvPicPr preferRelativeResize="0"/>
          <p:nvPr/>
        </p:nvPicPr>
        <p:blipFill>
          <a:blip r:embed="rId3">
            <a:alphaModFix/>
          </a:blip>
          <a:stretch>
            <a:fillRect/>
          </a:stretch>
        </p:blipFill>
        <p:spPr>
          <a:xfrm>
            <a:off x="4436913" y="687288"/>
            <a:ext cx="3719950" cy="527357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4"/>
                                        </p:tgtEl>
                                        <p:attrNameLst>
                                          <p:attrName>style.visibility</p:attrName>
                                        </p:attrNameLst>
                                      </p:cBhvr>
                                      <p:to>
                                        <p:strVal val="visible"/>
                                      </p:to>
                                    </p:set>
                                    <p:animEffect transition="in" filter="fade">
                                      <p:cBhvr>
                                        <p:cTn id="7" dur="1000"/>
                                        <p:tgtEl>
                                          <p:spTgt spid="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1"/>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53" name="Google Shape;353;p51"/>
          <p:cNvSpPr txBox="1">
            <a:spLocks noGrp="1"/>
          </p:cNvSpPr>
          <p:nvPr>
            <p:ph type="body" idx="2"/>
          </p:nvPr>
        </p:nvSpPr>
        <p:spPr>
          <a:xfrm>
            <a:off x="689000" y="1101600"/>
            <a:ext cx="10514100" cy="5173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Teacher: “</a:t>
            </a:r>
            <a:r>
              <a:rPr lang="en-US" sz="3000" i="1" dirty="0">
                <a:solidFill>
                  <a:srgbClr val="FF0000"/>
                </a:solidFill>
              </a:rPr>
              <a:t>Can you read a poem now, a poem now, a poem now? Can you read a poem now and tell us what it’s all about?” </a:t>
            </a:r>
            <a:endParaRPr sz="3000" i="1"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Students: </a:t>
            </a:r>
            <a:r>
              <a:rPr lang="en-US" sz="3000" i="1" dirty="0">
                <a:solidFill>
                  <a:srgbClr val="FF0000"/>
                </a:solidFill>
              </a:rPr>
              <a:t>“Yes, we’ll read a poem now, a poem now, a poem now. Yes, we’ll read a poem now and tell what it’s about.” </a:t>
            </a:r>
            <a:endParaRPr sz="3000"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Work Time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360" name="Google Shape;360;p52"/>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1000"/>
              </a:spcAft>
              <a:buClr>
                <a:srgbClr val="333333"/>
              </a:buClr>
              <a:buSzPts val="3000"/>
              <a:buChar char="●"/>
            </a:pPr>
            <a:r>
              <a:rPr lang="en-US" sz="3000" dirty="0">
                <a:solidFill>
                  <a:srgbClr val="333333"/>
                </a:solidFill>
                <a:highlight>
                  <a:srgbClr val="FFFFFF"/>
                </a:highlight>
              </a:rPr>
              <a:t>I can read the poems “A Moment in Time” and “The Storm” accurately, with meaning. </a:t>
            </a:r>
            <a:endParaRPr dirty="0"/>
          </a:p>
        </p:txBody>
      </p:sp>
      <p:pic>
        <p:nvPicPr>
          <p:cNvPr id="361" name="Google Shape;361;p52"/>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62" name="Google Shape;362;p52"/>
          <p:cNvPicPr preferRelativeResize="0"/>
          <p:nvPr/>
        </p:nvPicPr>
        <p:blipFill>
          <a:blip r:embed="rId4">
            <a:alphaModFix/>
          </a:blip>
          <a:stretch>
            <a:fillRect/>
          </a:stretch>
        </p:blipFill>
        <p:spPr>
          <a:xfrm>
            <a:off x="11082499" y="5757862"/>
            <a:ext cx="953900" cy="7784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BE9834E-FD6C-41C2-9ED7-A2961BB11CAE}"/>
</file>

<file path=customXml/itemProps2.xml><?xml version="1.0" encoding="utf-8"?>
<ds:datastoreItem xmlns:ds="http://schemas.openxmlformats.org/officeDocument/2006/customXml" ds:itemID="{C3F86287-C3F5-4F07-98DD-D6EEDA7A83B5}"/>
</file>

<file path=customXml/itemProps3.xml><?xml version="1.0" encoding="utf-8"?>
<ds:datastoreItem xmlns:ds="http://schemas.openxmlformats.org/officeDocument/2006/customXml" ds:itemID="{9092F1DE-9B0B-4D00-BD68-64C9521CDA59}"/>
</file>

<file path=docProps/app.xml><?xml version="1.0" encoding="utf-8"?>
<Properties xmlns="http://schemas.openxmlformats.org/officeDocument/2006/extended-properties" xmlns:vt="http://schemas.openxmlformats.org/officeDocument/2006/docPropsVTypes">
  <TotalTime>22</TotalTime>
  <Words>3057</Words>
  <Application>Microsoft Office PowerPoint</Application>
  <PresentationFormat>Widescreen</PresentationFormat>
  <Paragraphs>302</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Calibri</vt:lpstr>
      <vt:lpstr>Century Gothic</vt:lpstr>
      <vt:lpstr>Times New Roman</vt:lpstr>
      <vt:lpstr>Arial</vt:lpstr>
      <vt:lpstr>Office Theme</vt:lpstr>
      <vt:lpstr>Office Theme</vt:lpstr>
      <vt:lpstr>Office Theme</vt:lpstr>
      <vt:lpstr>Grade 2: Module 1: Part 1: Cycle 1: Lesson 4 Teacher slide, before teaching.</vt:lpstr>
      <vt:lpstr>Grade 2: Module 1: Part 1: Cycle 2: Lesson 4 Teacher slide, before teaching.</vt:lpstr>
      <vt:lpstr>Grade 2: Module 1: Part 1: Cycle 2: Lesson 4 Teacher slide, before teaching.</vt:lpstr>
      <vt:lpstr>PowerPoint Presentation</vt:lpstr>
      <vt:lpstr>Transition Song  </vt:lpstr>
      <vt:lpstr> Opening Learning Targets</vt:lpstr>
      <vt:lpstr>PowerPoint Presentation</vt:lpstr>
      <vt:lpstr>Transition Song  </vt:lpstr>
      <vt:lpstr> Work Time Learning Targets</vt:lpstr>
      <vt:lpstr>PowerPoint Presentation</vt:lpstr>
      <vt:lpstr>Transition Song  </vt:lpstr>
      <vt:lpstr>PowerPoint Presentation</vt:lpstr>
      <vt:lpstr>Reflection Time </vt:lpstr>
      <vt:lpstr>Transition Song  </vt:lpstr>
      <vt:lpstr> Independent Work Learning Target</vt:lpstr>
      <vt:lpstr>Independent Work Time:  Reporting on the News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1: Lesson 4 Teacher slide, before teaching.</dc:title>
  <dc:creator>nbravo</dc:creator>
  <cp:lastModifiedBy>Nicole Bravo</cp:lastModifiedBy>
  <cp:revision>7</cp:revision>
  <dcterms:modified xsi:type="dcterms:W3CDTF">2018-11-07T14:31:13Z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