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notesSlides/notesSlide14.xml" ContentType="application/vnd.openxmlformats-officedocument.presentationml.notesSlide+xml"/>
  <Override PartName="/ppt/notesSlides/notesSlide12.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3.xml" ContentType="application/vnd.openxmlformats-officedocument.presentationml.notesSlide+xml"/>
  <Override PartName="/ppt/notesSlides/notesSlide13.xml" ContentType="application/vnd.openxmlformats-officedocument.presentationml.notesSlide+xml"/>
  <Override PartName="/ppt/notesSlides/notesSlide7.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4.xml" ContentType="application/vnd.openxmlformats-officedocument.presentationml.notesSlide+xml"/>
  <Override PartName="/ppt/notesSlides/notesSlide10.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2E97362D-249D-45E4-9324-468F6DDB01CC}">
  <a:tblStyle styleId="{2E97362D-249D-45E4-9324-468F6DDB01CC}"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917" autoAdjust="0"/>
  </p:normalViewPr>
  <p:slideViewPr>
    <p:cSldViewPr snapToGrid="0">
      <p:cViewPr varScale="1">
        <p:scale>
          <a:sx n="116" d="100"/>
          <a:sy n="116" d="100"/>
        </p:scale>
        <p:origin x="-888"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presProps" Target="presProps.xml"/><Relationship Id="rId8" Type="http://schemas.openxmlformats.org/officeDocument/2006/relationships/slide" Target="slides/slide7.xml"/><Relationship Id="rId2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printerSettings" Target="printerSettings/printerSettings1.bin"/><Relationship Id="rId7" Type="http://schemas.openxmlformats.org/officeDocument/2006/relationships/slide" Target="slides/slide6.xml"/><Relationship Id="rId20" Type="http://schemas.openxmlformats.org/officeDocument/2006/relationships/theme" Target="theme/theme1.xml"/><Relationship Id="rId16" Type="http://schemas.openxmlformats.org/officeDocument/2006/relationships/notesMaster" Target="notesMasters/notesMaster1.xml"/><Relationship Id="rId2" Type="http://schemas.openxmlformats.org/officeDocument/2006/relationships/slide" Target="slides/slide1.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4" Type="http://schemas.openxmlformats.org/officeDocument/2006/relationships/customXml" Target="../customXml/item3.xml"/><Relationship Id="rId15" Type="http://schemas.openxmlformats.org/officeDocument/2006/relationships/slide" Target="slides/slide14.xml"/><Relationship Id="rId5" Type="http://schemas.openxmlformats.org/officeDocument/2006/relationships/slide" Target="slides/slide4.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viewProps" Target="viewProps.xml"/><Relationship Id="rId9" Type="http://schemas.openxmlformats.org/officeDocument/2006/relationships/slide" Target="slides/slide8.xml"/><Relationship Id="rId14" Type="http://schemas.openxmlformats.org/officeDocument/2006/relationships/slide" Target="slides/slide13.xml"/><Relationship Id="rId4" Type="http://schemas.openxmlformats.org/officeDocument/2006/relationships/slide" Target="slides/slide3.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56927900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 Id="rId3" Type="http://schemas.openxmlformats.org/officeDocument/2006/relationships/hyperlink" Target="http://curriculum.eleducation.org/sites/default/files/g4m4u1_all-block_110517_1.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1/lesson-10"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In Unit 1, students are introduced to the topic, “Responding to Inequality: Ratifying the 19th Amendment,” and begin reading </a:t>
            </a:r>
            <a:r>
              <a:rPr lang="en" sz="1200" i="1" u="none" strike="noStrike" cap="none" dirty="0">
                <a:solidFill>
                  <a:srgbClr val="000000"/>
                </a:solidFill>
                <a:latin typeface="Calibri"/>
                <a:ea typeface="Calibri"/>
                <a:cs typeface="Calibri"/>
                <a:sym typeface="Calibri"/>
              </a:rPr>
              <a:t>The Hope Chest</a:t>
            </a:r>
            <a:r>
              <a:rPr lang="en" sz="1200" i="0" u="none" strike="noStrike" cap="none" dirty="0">
                <a:solidFill>
                  <a:srgbClr val="000000"/>
                </a:solidFill>
                <a:latin typeface="Calibri"/>
                <a:ea typeface="Calibri"/>
                <a:cs typeface="Calibri"/>
                <a:sym typeface="Calibri"/>
              </a:rPr>
              <a:t> by Karen Schwabach. Students read chapters of this text in triads to practice reading fluency and greater independence. They analyze characters’ reactions to events in which human rights are compromised or violated because of race or gender, compare artwork inspired by the book, and answer questions about vocabulary.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chapter of </a:t>
            </a:r>
            <a:r>
              <a:rPr lang="en" sz="1200" i="1" u="none" strike="noStrike" cap="none" dirty="0">
                <a:solidFill>
                  <a:srgbClr val="000000"/>
                </a:solidFill>
                <a:latin typeface="Calibri"/>
                <a:ea typeface="Calibri"/>
                <a:cs typeface="Calibri"/>
                <a:sym typeface="Calibri"/>
              </a:rPr>
              <a:t>The Hope Chest</a:t>
            </a:r>
            <a:r>
              <a:rPr lang="en" sz="1200" i="0" u="none" strike="noStrike" cap="none" dirty="0">
                <a:solidFill>
                  <a:srgbClr val="000000"/>
                </a:solidFill>
                <a:latin typeface="Calibri"/>
                <a:ea typeface="Calibri"/>
                <a:cs typeface="Calibri"/>
                <a:sym typeface="Calibri"/>
              </a:rPr>
              <a:t> and compare art inspired by the chapter to details in the text. They also read aloud a new excerpt for fluency.</a:t>
            </a:r>
            <a:br>
              <a:rPr lang="en" sz="1200" i="0" u="none" strike="noStrike" cap="none" dirty="0">
                <a:solidFill>
                  <a:srgbClr val="000000"/>
                </a:solidFill>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62952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35-40 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Whole Group and Independent </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endParaRPr sz="1200" i="0" u="none" strike="noStrike" cap="none"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dirty="0" smtClean="0">
                <a:solidFill>
                  <a:schemeClr val="dk1"/>
                </a:solidFill>
                <a:latin typeface="Calibri"/>
                <a:ea typeface="Calibri"/>
                <a:cs typeface="Calibri"/>
                <a:sym typeface="Calibri"/>
              </a:rPr>
              <a:t>student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facing </a:t>
            </a:r>
            <a:r>
              <a:rPr lang="en" sz="1200" dirty="0">
                <a:solidFill>
                  <a:schemeClr val="dk1"/>
                </a:solidFill>
                <a:latin typeface="Calibri"/>
                <a:ea typeface="Calibri"/>
                <a:cs typeface="Calibri"/>
                <a:sym typeface="Calibri"/>
              </a:rPr>
              <a:t>slide provides a map of the assessment. All directions for the assessment have been copied to this slide.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and display the </a:t>
            </a:r>
            <a:r>
              <a:rPr lang="en" sz="1200" b="1" dirty="0">
                <a:latin typeface="Calibri"/>
                <a:ea typeface="Calibri"/>
                <a:cs typeface="Calibri"/>
                <a:sym typeface="Calibri"/>
              </a:rPr>
              <a:t>End of Unit 1 Assessment: Comparing Firsthand and Secondhand Accounts of the Same Event </a:t>
            </a:r>
            <a:r>
              <a:rPr lang="en" sz="1200" dirty="0">
                <a:latin typeface="Calibri"/>
                <a:ea typeface="Calibri"/>
                <a:cs typeface="Calibri"/>
                <a:sym typeface="Calibri"/>
              </a:rPr>
              <a:t>and read aloud the instructions.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Answer any clarifying questions.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and remind them specifically of </a:t>
            </a:r>
            <a:r>
              <a:rPr lang="en" sz="1200" i="1" dirty="0">
                <a:latin typeface="Calibri"/>
                <a:ea typeface="Calibri"/>
                <a:cs typeface="Calibri"/>
                <a:sym typeface="Calibri"/>
              </a:rPr>
              <a:t>perseverance</a:t>
            </a:r>
            <a:r>
              <a:rPr lang="en" sz="1200" dirty="0">
                <a:latin typeface="Calibri"/>
                <a:ea typeface="Calibri"/>
                <a:cs typeface="Calibri"/>
                <a:sym typeface="Calibri"/>
              </a:rPr>
              <a:t>, because they will be working independently to complete the second part of the assessment in this lesson.</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begin. Remind them to refer to:</a:t>
            </a:r>
            <a:endParaRPr sz="1200" dirty="0">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Text from Lesson 9: </a:t>
            </a:r>
            <a:r>
              <a:rPr lang="en" sz="1200" b="1" dirty="0">
                <a:latin typeface="Calibri"/>
                <a:ea typeface="Calibri"/>
                <a:cs typeface="Calibri"/>
                <a:sym typeface="Calibri"/>
              </a:rPr>
              <a:t>Close Reading Note-catcher: “The Girl Who Acted before Rosa </a:t>
            </a:r>
            <a:r>
              <a:rPr lang="en" sz="1200" b="1" dirty="0" smtClean="0">
                <a:latin typeface="Calibri"/>
                <a:ea typeface="Calibri"/>
                <a:cs typeface="Calibri"/>
                <a:sym typeface="Calibri"/>
              </a:rPr>
              <a:t>Parks</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a:t>
            </a:r>
            <a:endParaRPr sz="1200" b="1" dirty="0">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Strategies to Answer Selected Response Questions anchor </a:t>
            </a:r>
            <a:r>
              <a:rPr lang="en" sz="1200" b="1" dirty="0" smtClean="0">
                <a:latin typeface="Calibri"/>
                <a:ea typeface="Calibri"/>
                <a:cs typeface="Calibri"/>
                <a:sym typeface="Calibri"/>
              </a:rPr>
              <a:t>chart</a:t>
            </a:r>
            <a:r>
              <a:rPr lang="en-US" sz="1200" b="1" dirty="0" smtClean="0">
                <a:latin typeface="Calibri"/>
                <a:ea typeface="Calibri"/>
                <a:cs typeface="Calibri"/>
                <a:sym typeface="Calibri"/>
              </a:rPr>
              <a:t>.</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provide support as required.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At the end of the allocated time, refocus whole group.</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a checking for understanding technique (e.g., Red Light, Green Light or Thumb-O-Meter) for students to self-assess against the learning targets, and against how well they persevered.</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they are taking the assessment, circulate to monitor and document their test-taking skills.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(Summarizing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beginning the assessment, invite students to summarize “The Girl Who Acted before Rosa Parks” from Lesson 9 in 1 minute or less (with feedback) and then again in 30 seconds or less with a partner.</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(Assessment Map</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While explaining, display a “map” of the assessment.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(Rephrasing Selected Response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rephrase selected response questions—and answer them—before they read each answer </a:t>
            </a:r>
            <a:r>
              <a:rPr lang="en" sz="1200" dirty="0" smtClean="0">
                <a:latin typeface="Calibri"/>
                <a:ea typeface="Calibri"/>
                <a:cs typeface="Calibri"/>
                <a:sym typeface="Calibri"/>
              </a:rPr>
              <a:t>choice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p:txBody>
      </p:sp>
      <p:sp>
        <p:nvSpPr>
          <p:cNvPr id="153" name="Google Shape;153;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976449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a:t>
            </a:r>
            <a:r>
              <a:rPr lang="en-US" sz="1200" b="1" i="0" u="none" strike="noStrike" cap="none" dirty="0" smtClean="0">
                <a:latin typeface="Calibri"/>
                <a:ea typeface="Calibri"/>
                <a:cs typeface="Calibri"/>
                <a:sym typeface="Calibri"/>
              </a:rPr>
              <a:t>13-</a:t>
            </a:r>
            <a:r>
              <a:rPr lang="en" sz="1200" b="1" i="0" u="none" strike="noStrike" cap="none" dirty="0" smtClean="0">
                <a:latin typeface="Calibri"/>
                <a:ea typeface="Calibri"/>
                <a:cs typeface="Calibri"/>
                <a:sym typeface="Calibri"/>
              </a:rPr>
              <a:t>15 </a:t>
            </a:r>
            <a:r>
              <a:rPr lang="en" sz="1200" b="1" i="0" u="none" strike="noStrike" cap="none" dirty="0">
                <a:latin typeface="Calibri"/>
                <a:ea typeface="Calibri"/>
                <a:cs typeface="Calibri"/>
                <a:sym typeface="Calibri"/>
              </a:rPr>
              <a:t>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Whole group and Independent </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r>
              <a:rPr lang="en" sz="1200" dirty="0">
                <a:latin typeface="Calibri"/>
                <a:ea typeface="Calibri"/>
                <a:cs typeface="Calibri"/>
                <a:sym typeface="Calibri"/>
              </a:rPr>
              <a:t>None.</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Give students specific, positive feedback on their completion of the </a:t>
            </a:r>
            <a:r>
              <a:rPr lang="en" sz="1200" b="1" dirty="0">
                <a:latin typeface="Calibri"/>
                <a:ea typeface="Calibri"/>
                <a:cs typeface="Calibri"/>
                <a:sym typeface="Calibri"/>
              </a:rPr>
              <a:t>End of Unit 1 Assessment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students </a:t>
            </a:r>
            <a:r>
              <a:rPr lang="en" sz="1200" b="1" dirty="0">
                <a:latin typeface="Calibri"/>
                <a:ea typeface="Calibri"/>
                <a:cs typeface="Calibri"/>
                <a:sym typeface="Calibri"/>
              </a:rPr>
              <a:t>Tracking Progress folders</a:t>
            </a:r>
            <a:r>
              <a:rPr lang="en" sz="1200" dirty="0">
                <a:latin typeface="Calibri"/>
                <a:ea typeface="Calibri"/>
                <a:cs typeface="Calibri"/>
                <a:sym typeface="Calibri"/>
              </a:rPr>
              <a:t>, the </a:t>
            </a:r>
            <a:r>
              <a:rPr lang="en" sz="1200" b="1" dirty="0">
                <a:latin typeface="Calibri"/>
                <a:ea typeface="Calibri"/>
                <a:cs typeface="Calibri"/>
                <a:sym typeface="Calibri"/>
              </a:rPr>
              <a:t>Tracking Progress: Reading, Understanding, and Explaining New Text </a:t>
            </a:r>
            <a:r>
              <a:rPr lang="en" sz="1200" dirty="0">
                <a:latin typeface="Calibri"/>
                <a:ea typeface="Calibri"/>
                <a:cs typeface="Calibri"/>
                <a:sym typeface="Calibri"/>
              </a:rPr>
              <a:t>recording forms, and </a:t>
            </a:r>
            <a:r>
              <a:rPr lang="en" sz="1200" b="0" dirty="0">
                <a:latin typeface="Calibri"/>
                <a:ea typeface="Calibri"/>
                <a:cs typeface="Calibri"/>
                <a:sym typeface="Calibri"/>
              </a:rPr>
              <a:t>sticky notes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the sticky notes are for them to find evidence of the following criteria:</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RL.4.1, RI.4.1: I refer to the text to ask and answer questions.</a:t>
            </a:r>
            <a:endParaRPr sz="1200" b="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RL.4.4, RI.4.4, L.4.4: I determine </a:t>
            </a:r>
            <a:r>
              <a:rPr lang="en" sz="1200" dirty="0">
                <a:latin typeface="Calibri"/>
                <a:ea typeface="Calibri"/>
                <a:cs typeface="Calibri"/>
                <a:sym typeface="Calibri"/>
              </a:rPr>
              <a:t>the meaning of unknown words and phrases using at least one of the following strategies: Use context, Use affixes and roots, Use reference </a:t>
            </a:r>
            <a:r>
              <a:rPr lang="en" sz="1200" dirty="0" smtClean="0">
                <a:latin typeface="Calibri"/>
                <a:ea typeface="Calibri"/>
                <a:cs typeface="Calibri"/>
                <a:sym typeface="Calibri"/>
              </a:rPr>
              <a:t>materials</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Guide students through completing the form.</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For ELLs: Collect the </a:t>
            </a:r>
            <a:r>
              <a:rPr lang="en" sz="1200" b="1" dirty="0">
                <a:latin typeface="Calibri"/>
                <a:ea typeface="Calibri"/>
                <a:cs typeface="Calibri"/>
                <a:sym typeface="Calibri"/>
              </a:rPr>
              <a:t>Language Dive Practice: “Ten Suffragists Arrested while Picketing at the White House”</a:t>
            </a:r>
            <a:r>
              <a:rPr lang="en" sz="1200" dirty="0">
                <a:latin typeface="Calibri"/>
                <a:ea typeface="Calibri"/>
                <a:cs typeface="Calibri"/>
                <a:sym typeface="Calibri"/>
              </a:rPr>
              <a:t> from Lesson 8. Refer to the </a:t>
            </a:r>
            <a:r>
              <a:rPr lang="en" sz="1200" b="1" dirty="0">
                <a:latin typeface="Calibri"/>
                <a:ea typeface="Calibri"/>
                <a:cs typeface="Calibri"/>
                <a:sym typeface="Calibri"/>
              </a:rPr>
              <a:t>For ELLs: Language Dive Practice: “Ten Suffragists Arrested while Picketing at the White House” (answers, for teacher reference)</a:t>
            </a:r>
            <a:r>
              <a:rPr lang="en" sz="1200" dirty="0">
                <a:latin typeface="Calibri"/>
                <a:ea typeface="Calibri"/>
                <a:cs typeface="Calibri"/>
                <a:sym typeface="Calibri"/>
              </a:rPr>
              <a:t> as necessary.</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students are reflecting on their work, look-for students who are providing honest reflection statements on the written response portion of the progress form.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comprehension: (Orally Paraphrase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orally paraphrase the meaning of the Tracking Progress criteria, self-assess, and discuss the evidence with a partner before they begin writing. (MMR)</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(Self-assessment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Self-assessment may be an unfamiliar concept for some students. Tell students that thinking about how well they did will help them do even better next time.</a:t>
            </a:r>
            <a:endParaRPr sz="1200" dirty="0">
              <a:latin typeface="Calibri"/>
              <a:ea typeface="Calibri"/>
              <a:cs typeface="Calibri"/>
              <a:sym typeface="Calibri"/>
            </a:endParaRPr>
          </a:p>
        </p:txBody>
      </p:sp>
      <p:sp>
        <p:nvSpPr>
          <p:cNvPr id="163" name="Google Shape;163;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74968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
        <p:nvSpPr>
          <p:cNvPr id="169" name="Google Shape;169;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99415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Independent Reading Journals.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a:t>
            </a:r>
            <a:r>
              <a:rPr lang="en" sz="1200" dirty="0" smtClean="0">
                <a:solidFill>
                  <a:schemeClr val="dk1"/>
                </a:solidFill>
                <a:latin typeface="Calibri"/>
                <a:ea typeface="Calibri"/>
                <a:cs typeface="Calibri"/>
                <a:sym typeface="Calibri"/>
              </a:rPr>
              <a:t>student</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a prompt and write it in the front of their Independent Reading Journal.</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b="1" dirty="0"/>
          </a:p>
        </p:txBody>
      </p:sp>
      <p:sp>
        <p:nvSpPr>
          <p:cNvPr id="176" name="Google Shape;176;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176355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p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4 M4 U1: </a:t>
            </a:r>
            <a:r>
              <a:rPr lang="en" sz="1200" b="0" i="0" u="sng" strike="noStrike" cap="none" dirty="0">
                <a:solidFill>
                  <a:schemeClr val="hlink"/>
                </a:solidFill>
                <a:latin typeface="Calibri"/>
                <a:ea typeface="Calibri"/>
                <a:cs typeface="Calibri"/>
                <a:sym typeface="Calibri"/>
                <a:hlinkClick r:id="rId3"/>
              </a:rPr>
              <a:t>http://curriculum.eleducation.org/sites/default/files/g4m4u1_all-block_110517_1.pdf</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184" name="Google Shape;184;p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7943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4" name="Google Shape;9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 </a:t>
            </a:r>
            <a:r>
              <a:rPr lang="en" sz="1200" u="sng" dirty="0">
                <a:solidFill>
                  <a:schemeClr val="hlink"/>
                </a:solidFill>
                <a:latin typeface="Calibri"/>
                <a:ea typeface="Calibri"/>
                <a:cs typeface="Calibri"/>
                <a:sym typeface="Calibri"/>
                <a:hlinkClick r:id="rId3"/>
              </a:rPr>
              <a:t>https://curriculum.eleducation.org/curriculum/ela/grade-4/module-4/unit-1/lesson-10</a:t>
            </a:r>
            <a:endParaRPr sz="1200" b="0" i="0" u="none" strike="noStrike" cap="none" dirty="0">
              <a:solidFill>
                <a:schemeClr val="dk1"/>
              </a:solidFill>
              <a:latin typeface="Calibri"/>
              <a:ea typeface="Calibri"/>
              <a:cs typeface="Calibri"/>
              <a:sym typeface="Calibri"/>
            </a:endParaRPr>
          </a:p>
          <a:p>
            <a:pPr marL="171450" lvl="0" indent="-171450" algn="l" rtl="0">
              <a:lnSpc>
                <a:spcPct val="150000"/>
              </a:lnSpc>
              <a:spcBef>
                <a:spcPts val="0"/>
              </a:spcBef>
              <a:spcAft>
                <a:spcPts val="0"/>
              </a:spcAft>
            </a:pPr>
            <a:r>
              <a:rPr lang="en" sz="1200" dirty="0" smtClean="0">
                <a:latin typeface="Calibri"/>
                <a:ea typeface="Calibri"/>
                <a:cs typeface="Calibri"/>
                <a:sym typeface="Calibri"/>
              </a:rPr>
              <a:t>In </a:t>
            </a:r>
            <a:r>
              <a:rPr lang="en" sz="1200" dirty="0">
                <a:latin typeface="Calibri"/>
                <a:ea typeface="Calibri"/>
                <a:cs typeface="Calibri"/>
                <a:sym typeface="Calibri"/>
              </a:rPr>
              <a:t>this lesson, students focus on working to become effective learners by persevering as they complete their assessments.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highlight>
                <a:srgbClr val="FFFF00"/>
              </a:highlight>
              <a:latin typeface="Arial"/>
              <a:ea typeface="Arial"/>
              <a:cs typeface="Arial"/>
              <a:sym typeface="Arial"/>
            </a:endParaRPr>
          </a:p>
        </p:txBody>
      </p:sp>
    </p:spTree>
    <p:extLst>
      <p:ext uri="{BB962C8B-B14F-4D97-AF65-F5344CB8AC3E}">
        <p14:creationId xmlns:p14="http://schemas.microsoft.com/office/powerpoint/2010/main" val="14527473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 name="Google Shape;10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New Materials to Prepare in Advance: </a:t>
            </a:r>
            <a:endParaRPr sz="1200" i="0" u="none" strike="noStrike" cap="none"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1 Assessment: Comparing Firsthand and Secondhand Accounts of the Same Event </a:t>
            </a:r>
            <a:r>
              <a:rPr lang="en" sz="1200" dirty="0">
                <a:solidFill>
                  <a:schemeClr val="dk1"/>
                </a:solidFill>
                <a:latin typeface="Calibri"/>
                <a:ea typeface="Calibri"/>
                <a:cs typeface="Calibri"/>
                <a:sym typeface="Calibri"/>
              </a:rPr>
              <a:t>(one per student; see Assessment Overview and Resources)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Tracking Progress: Reading, Understanding, and Explaining New Text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Sticky notes </a:t>
            </a:r>
            <a:r>
              <a:rPr lang="en" sz="1200" dirty="0">
                <a:solidFill>
                  <a:schemeClr val="dk1"/>
                </a:solidFill>
                <a:latin typeface="Calibri"/>
                <a:ea typeface="Calibri"/>
                <a:cs typeface="Calibri"/>
                <a:sym typeface="Calibri"/>
              </a:rPr>
              <a:t>(three per student)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Materials to Gather from Previous Lessons: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Mid-Unit 1 Assessment: Answering Questions about a Literary Text </a:t>
            </a:r>
            <a:r>
              <a:rPr lang="en" sz="1200" dirty="0">
                <a:latin typeface="Calibri"/>
                <a:ea typeface="Calibri"/>
                <a:cs typeface="Calibri"/>
                <a:sym typeface="Calibri"/>
              </a:rPr>
              <a:t>(from Lessons 4 and 5; one per student; returned with feedback during Opening A)</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Working to Become Effective Learners anchor chart </a:t>
            </a:r>
            <a:r>
              <a:rPr lang="en" sz="1200" dirty="0">
                <a:latin typeface="Calibri"/>
                <a:ea typeface="Calibri"/>
                <a:cs typeface="Calibri"/>
                <a:sym typeface="Calibri"/>
              </a:rPr>
              <a:t>(begun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Close Reading Note-catcher: “The Girl Who Acted before Rosa Parks” </a:t>
            </a:r>
            <a:r>
              <a:rPr lang="en" sz="1200" dirty="0">
                <a:latin typeface="Calibri"/>
                <a:ea typeface="Calibri"/>
                <a:cs typeface="Calibri"/>
                <a:sym typeface="Calibri"/>
              </a:rPr>
              <a:t>(from Lesson 9;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Strategies to Answer Selected Response Questions anchor chart</a:t>
            </a:r>
            <a:r>
              <a:rPr lang="en" sz="1200" dirty="0">
                <a:latin typeface="Calibri"/>
                <a:ea typeface="Calibri"/>
                <a:cs typeface="Calibri"/>
                <a:sym typeface="Calibri"/>
              </a:rPr>
              <a:t> (begun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Tracking Progress folders </a:t>
            </a:r>
            <a:r>
              <a:rPr lang="en" sz="1200" dirty="0">
                <a:latin typeface="Calibri"/>
                <a:ea typeface="Calibri"/>
                <a:cs typeface="Calibri"/>
                <a:sym typeface="Calibri"/>
              </a:rPr>
              <a:t>(from Module 1;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For ELLs: Language Dive Practice: “Ten Suffragists Arrested while Picketing at the White House” </a:t>
            </a:r>
            <a:r>
              <a:rPr lang="en" sz="1200" dirty="0">
                <a:latin typeface="Calibri"/>
                <a:ea typeface="Calibri"/>
                <a:cs typeface="Calibri"/>
                <a:sym typeface="Calibri"/>
              </a:rPr>
              <a:t>(homework from Lesson 8;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For ELLs: Language Dive Practice: “Ten Suffragists Arrested while Picketing at the White House” (answers, for teacher reference)</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Prepare classroom systems for active learning:</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Prepare the </a:t>
            </a:r>
            <a:r>
              <a:rPr lang="en" sz="1200" b="1" dirty="0">
                <a:latin typeface="Calibri"/>
                <a:ea typeface="Calibri"/>
                <a:cs typeface="Calibri"/>
                <a:sym typeface="Calibri"/>
              </a:rPr>
              <a:t>End of Unit 1 Assessment </a:t>
            </a:r>
            <a:r>
              <a:rPr lang="en" sz="1200" dirty="0">
                <a:latin typeface="Calibri"/>
                <a:ea typeface="Calibri"/>
                <a:cs typeface="Calibri"/>
                <a:sym typeface="Calibri"/>
              </a:rPr>
              <a:t>(see Assessment Overview and Resources)</a:t>
            </a:r>
            <a:r>
              <a:rPr lang="en" sz="1200" b="1" dirty="0">
                <a:latin typeface="Calibri"/>
                <a:ea typeface="Calibri"/>
                <a:cs typeface="Calibri"/>
                <a:sym typeface="Calibri"/>
              </a:rPr>
              <a:t>.</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Gather</a:t>
            </a:r>
            <a:r>
              <a:rPr lang="en" sz="1200" b="1" dirty="0">
                <a:latin typeface="Calibri"/>
                <a:ea typeface="Calibri"/>
                <a:cs typeface="Calibri"/>
                <a:sym typeface="Calibri"/>
              </a:rPr>
              <a:t> Tracking Progress folders.</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Post: Learning targets and applicable anchor charts </a:t>
            </a:r>
            <a:r>
              <a:rPr lang="en" sz="1200" dirty="0">
                <a:latin typeface="Calibri"/>
                <a:ea typeface="Calibri"/>
                <a:cs typeface="Calibri"/>
                <a:sym typeface="Calibri"/>
              </a:rPr>
              <a:t>(see materials list)</a:t>
            </a:r>
            <a:r>
              <a:rPr lang="en" sz="1200" b="1" dirty="0">
                <a:latin typeface="Calibri"/>
                <a:ea typeface="Calibri"/>
                <a:cs typeface="Calibri"/>
                <a:sym typeface="Calibri"/>
              </a:rPr>
              <a:t>.</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911424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106" name="Google Shape;10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43472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1200" i="1" dirty="0">
                <a:solidFill>
                  <a:schemeClr val="dk1"/>
                </a:solidFill>
                <a:latin typeface="Calibri"/>
                <a:ea typeface="Calibri"/>
                <a:cs typeface="Calibri"/>
                <a:sym typeface="Calibri"/>
              </a:rPr>
              <a:t>All Supports: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students to review note-catchers, the </a:t>
            </a:r>
            <a:r>
              <a:rPr lang="en" sz="1200" b="1" dirty="0">
                <a:solidFill>
                  <a:schemeClr val="dk1"/>
                </a:solidFill>
                <a:latin typeface="Calibri"/>
                <a:ea typeface="Calibri"/>
                <a:cs typeface="Calibri"/>
                <a:sym typeface="Calibri"/>
              </a:rPr>
              <a:t>Academic</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Domain-Specific Word Walls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and other classroom resources.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ELLs understand the assessment directions. Answer their questions, refraining from supplying answers to the assessment questions themselves (see Meeting Students’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assessment, ask students to discuss which assessment task was easiest and which was most difficult, and why.</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12468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5" name="Google Shape;12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27224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agenda for the day.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926709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5 </a:t>
            </a:r>
            <a:r>
              <a:rPr lang="en" sz="1200" b="1" i="0" u="none" strike="noStrike" cap="none" dirty="0">
                <a:solidFill>
                  <a:schemeClr val="dk1"/>
                </a:solidFill>
                <a:latin typeface="Calibri"/>
                <a:ea typeface="Calibri"/>
                <a:cs typeface="Calibri"/>
                <a:sym typeface="Calibri"/>
              </a:rPr>
              <a:t>minu</a:t>
            </a:r>
            <a:r>
              <a:rPr lang="en" sz="1200" b="1" dirty="0">
                <a:solidFill>
                  <a:schemeClr val="dk1"/>
                </a:solidFill>
                <a:latin typeface="Calibri"/>
                <a:ea typeface="Calibri"/>
                <a:cs typeface="Calibri"/>
                <a:sym typeface="Calibri"/>
              </a:rPr>
              <a:t>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Independent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Return students’ </a:t>
            </a:r>
            <a:r>
              <a:rPr lang="en" sz="1200" b="1" dirty="0">
                <a:solidFill>
                  <a:schemeClr val="dk1"/>
                </a:solidFill>
                <a:latin typeface="Calibri"/>
                <a:ea typeface="Calibri"/>
                <a:cs typeface="Calibri"/>
                <a:sym typeface="Calibri"/>
              </a:rPr>
              <a:t>Mid-Unit 1 Assessment: Answering Questions about a Literary Text </a:t>
            </a:r>
            <a:r>
              <a:rPr lang="en" sz="1200" dirty="0">
                <a:solidFill>
                  <a:schemeClr val="dk1"/>
                </a:solidFill>
                <a:latin typeface="Calibri"/>
                <a:ea typeface="Calibri"/>
                <a:cs typeface="Calibri"/>
                <a:sym typeface="Calibri"/>
              </a:rPr>
              <a:t>with feedback and follow the same routine established in Modules 1–3 for students to review feedback and write their name on the board if they require teacher support.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r>
              <a:rPr lang="en" sz="1200" b="0" i="0" u="none" strike="noStrike" cap="none" dirty="0" smtClean="0">
                <a:solidFill>
                  <a:schemeClr val="dk1"/>
                </a:solidFill>
                <a:latin typeface="Calibri"/>
                <a:ea typeface="Calibri"/>
                <a:cs typeface="Calibri"/>
                <a:sym typeface="Calibri"/>
              </a:rPr>
              <a:t>:</a:t>
            </a:r>
            <a:r>
              <a:rPr lang="en-US" sz="1200" b="0" i="0" u="none" strike="noStrike" cap="none" dirty="0" smtClean="0">
                <a:solidFill>
                  <a:schemeClr val="dk1"/>
                </a:solidFill>
                <a:latin typeface="Calibri"/>
                <a:ea typeface="Calibri"/>
                <a:cs typeface="Calibri"/>
                <a:sym typeface="Calibri"/>
              </a:rPr>
              <a:t>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100" b="0" i="0" u="none" strike="noStrike" cap="none" dirty="0">
              <a:solidFill>
                <a:srgbClr val="000000"/>
              </a:solidFill>
              <a:latin typeface="Arial"/>
              <a:ea typeface="Arial"/>
              <a:cs typeface="Arial"/>
              <a:sym typeface="Arial"/>
            </a:endParaRPr>
          </a:p>
        </p:txBody>
      </p:sp>
      <p:sp>
        <p:nvSpPr>
          <p:cNvPr id="140" name="Google Shape;140;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37821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 sz="1200" b="1" dirty="0">
                <a:solidFill>
                  <a:schemeClr val="dk1"/>
                </a:solidFill>
                <a:latin typeface="Calibri"/>
                <a:ea typeface="Calibri"/>
                <a:cs typeface="Calibri"/>
                <a:sym typeface="Calibri"/>
              </a:rPr>
              <a:t>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learning targets and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 can use the text to answer questions about a new informational text.” </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 can compare and contrast a firsthand account to a secondhand account of an event.” </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they have seen similar learning targets throughout this unit.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Look-for students actively listening.</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activating prior knowledge: (Working on Same Learning Target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discuss how they previously worked toward each learning target.</a:t>
            </a:r>
            <a:endParaRPr sz="1200" dirty="0">
              <a:latin typeface="Calibri"/>
              <a:ea typeface="Calibri"/>
              <a:cs typeface="Calibri"/>
              <a:sym typeface="Calibri"/>
            </a:endParaRPr>
          </a:p>
        </p:txBody>
      </p:sp>
      <p:sp>
        <p:nvSpPr>
          <p:cNvPr id="146" name="Google Shape;14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511865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1/lesson-10"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4: Unit 1: Lesson </a:t>
            </a:r>
            <a:r>
              <a:rPr lang="en"/>
              <a:t>10</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1" name="Google Shape;91;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a:t>
            </a:r>
            <a:r>
              <a:rPr lang="en" sz="1800" dirty="0" smtClean="0"/>
              <a:t>60</a:t>
            </a:r>
            <a:r>
              <a:rPr lang="en" sz="1800" b="0" i="0" u="none" strike="noStrike" cap="none" dirty="0" smtClean="0">
                <a:solidFill>
                  <a:schemeClr val="dk1"/>
                </a:solidFill>
                <a:latin typeface="Century Gothic"/>
                <a:ea typeface="Century Gothic"/>
                <a:cs typeface="Century Gothic"/>
                <a:sym typeface="Century Gothic"/>
              </a:rPr>
              <a:t>-</a:t>
            </a:r>
            <a:r>
              <a:rPr lang="en" sz="1800" dirty="0" smtClean="0"/>
              <a:t>75</a:t>
            </a:r>
            <a:r>
              <a:rPr lang="en" sz="1800" b="0" i="0" u="none" strike="noStrike" cap="none" dirty="0" smtClean="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purpose of today’s lesson is </a:t>
            </a:r>
            <a:r>
              <a:rPr lang="en" sz="1800" dirty="0"/>
              <a:t>for students to complete the </a:t>
            </a:r>
            <a:r>
              <a:rPr lang="en" sz="1800" b="1" dirty="0"/>
              <a:t>End of Unit Assessment</a:t>
            </a:r>
            <a:r>
              <a:rPr lang="en" sz="1800" dirty="0"/>
              <a:t>. The </a:t>
            </a:r>
            <a:r>
              <a:rPr lang="en" sz="1800" b="1" dirty="0"/>
              <a:t>End of Unit Assessment </a:t>
            </a:r>
            <a:r>
              <a:rPr lang="en" sz="1800" dirty="0"/>
              <a:t>focuses students on a first and secondhand account. Students must identify and label each account. Afterwards, students will track their progress. </a:t>
            </a:r>
            <a:endParaRPr sz="1800" b="0" i="0" u="none" strike="noStrike" cap="none" dirty="0">
              <a:solidFill>
                <a:schemeClr val="dk1"/>
              </a:solidFill>
              <a:latin typeface="Century Gothic"/>
              <a:ea typeface="Century Gothic"/>
              <a:cs typeface="Century Gothic"/>
              <a:sym typeface="Century Gothic"/>
            </a:endParaRPr>
          </a:p>
          <a:p>
            <a:pPr marL="0" marR="0" lvl="1" indent="0" algn="l" rtl="0">
              <a:lnSpc>
                <a:spcPct val="90000"/>
              </a:lnSpc>
              <a:spcBef>
                <a:spcPts val="0"/>
              </a:spcBef>
              <a:spcAft>
                <a:spcPts val="0"/>
              </a:spcAft>
              <a:buClr>
                <a:schemeClr val="dk1"/>
              </a:buClr>
              <a:buSzPts val="1200"/>
              <a:buFont typeface="Arial"/>
              <a:buNone/>
            </a:pPr>
            <a:endParaRPr sz="1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800"/>
              </a:spcBef>
              <a:spcAft>
                <a:spcPts val="0"/>
              </a:spcAft>
              <a:buClr>
                <a:srgbClr val="000000"/>
              </a:buClr>
              <a:buSzPts val="1800"/>
              <a:buAutoNum type="arabicPeriod"/>
            </a:pPr>
            <a:r>
              <a:rPr lang="en" sz="1800" dirty="0">
                <a:solidFill>
                  <a:srgbClr val="000000"/>
                </a:solidFill>
              </a:rPr>
              <a:t>I can use the text to answer questions about a new informational text. </a:t>
            </a:r>
            <a:endParaRPr sz="1800" dirty="0">
              <a:solidFill>
                <a:srgbClr val="000000"/>
              </a:solidFill>
            </a:endParaRPr>
          </a:p>
          <a:p>
            <a:pPr marL="457200" marR="0" lvl="0" indent="-342900" algn="l" rtl="0">
              <a:lnSpc>
                <a:spcPct val="90000"/>
              </a:lnSpc>
              <a:spcBef>
                <a:spcPts val="0"/>
              </a:spcBef>
              <a:spcAft>
                <a:spcPts val="0"/>
              </a:spcAft>
              <a:buClr>
                <a:srgbClr val="000000"/>
              </a:buClr>
              <a:buSzPts val="1800"/>
              <a:buAutoNum type="arabicPeriod"/>
            </a:pPr>
            <a:r>
              <a:rPr lang="en" sz="1800" dirty="0">
                <a:solidFill>
                  <a:srgbClr val="000000"/>
                </a:solidFill>
              </a:rPr>
              <a:t>I can compare and contrast a firsthand account to a secondhand account of an event.</a:t>
            </a:r>
            <a:endParaRPr sz="1800" dirty="0">
              <a:solidFill>
                <a:srgbClr val="0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2"/>
          <p:cNvSpPr txBox="1">
            <a:spLocks noGrp="1"/>
          </p:cNvSpPr>
          <p:nvPr>
            <p:ph type="title"/>
          </p:nvPr>
        </p:nvSpPr>
        <p:spPr>
          <a:xfrm>
            <a:off x="628650" y="273850"/>
            <a:ext cx="7886700" cy="1342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b="1" dirty="0"/>
              <a:t>End of Unit 1 Assessment: Examining Firsthand and Secondhand Accounts of the Same Event</a:t>
            </a:r>
            <a:endParaRPr sz="2800" b="1" i="0" u="none" strike="noStrike" cap="none" dirty="0">
              <a:solidFill>
                <a:schemeClr val="dk1"/>
              </a:solidFill>
              <a:sym typeface="Century Gothic"/>
            </a:endParaRPr>
          </a:p>
        </p:txBody>
      </p:sp>
      <p:pic>
        <p:nvPicPr>
          <p:cNvPr id="156" name="Google Shape;156;p22"/>
          <p:cNvPicPr preferRelativeResize="0"/>
          <p:nvPr/>
        </p:nvPicPr>
        <p:blipFill rotWithShape="1">
          <a:blip r:embed="rId3">
            <a:alphaModFix/>
          </a:blip>
          <a:srcRect/>
          <a:stretch/>
        </p:blipFill>
        <p:spPr>
          <a:xfrm>
            <a:off x="8515350" y="4419602"/>
            <a:ext cx="472950" cy="493661"/>
          </a:xfrm>
          <a:prstGeom prst="rect">
            <a:avLst/>
          </a:prstGeom>
          <a:noFill/>
          <a:ln>
            <a:noFill/>
          </a:ln>
        </p:spPr>
      </p:pic>
      <p:pic>
        <p:nvPicPr>
          <p:cNvPr id="157" name="Google Shape;157;p22"/>
          <p:cNvPicPr preferRelativeResize="0"/>
          <p:nvPr/>
        </p:nvPicPr>
        <p:blipFill>
          <a:blip r:embed="rId4">
            <a:alphaModFix/>
          </a:blip>
          <a:stretch>
            <a:fillRect/>
          </a:stretch>
        </p:blipFill>
        <p:spPr>
          <a:xfrm>
            <a:off x="370500" y="1746825"/>
            <a:ext cx="2562075" cy="2764626"/>
          </a:xfrm>
          <a:prstGeom prst="rect">
            <a:avLst/>
          </a:prstGeom>
          <a:noFill/>
          <a:ln>
            <a:noFill/>
          </a:ln>
        </p:spPr>
      </p:pic>
      <p:pic>
        <p:nvPicPr>
          <p:cNvPr id="158" name="Google Shape;158;p22"/>
          <p:cNvPicPr preferRelativeResize="0"/>
          <p:nvPr/>
        </p:nvPicPr>
        <p:blipFill>
          <a:blip r:embed="rId5">
            <a:alphaModFix/>
          </a:blip>
          <a:stretch>
            <a:fillRect/>
          </a:stretch>
        </p:blipFill>
        <p:spPr>
          <a:xfrm>
            <a:off x="3290963" y="1616050"/>
            <a:ext cx="2562075" cy="2873601"/>
          </a:xfrm>
          <a:prstGeom prst="rect">
            <a:avLst/>
          </a:prstGeom>
          <a:noFill/>
          <a:ln>
            <a:noFill/>
          </a:ln>
        </p:spPr>
      </p:pic>
      <p:pic>
        <p:nvPicPr>
          <p:cNvPr id="159" name="Google Shape;159;p22"/>
          <p:cNvPicPr preferRelativeResize="0"/>
          <p:nvPr/>
        </p:nvPicPr>
        <p:blipFill>
          <a:blip r:embed="rId6">
            <a:alphaModFix/>
          </a:blip>
          <a:stretch>
            <a:fillRect/>
          </a:stretch>
        </p:blipFill>
        <p:spPr>
          <a:xfrm>
            <a:off x="6211437" y="1744313"/>
            <a:ext cx="2204163" cy="2282088"/>
          </a:xfrm>
          <a:prstGeom prst="rect">
            <a:avLst/>
          </a:prstGeom>
          <a:noFill/>
          <a:ln>
            <a:noFill/>
          </a:ln>
        </p:spPr>
      </p:pic>
      <p:pic>
        <p:nvPicPr>
          <p:cNvPr id="160" name="Google Shape;160;p22"/>
          <p:cNvPicPr preferRelativeResize="0"/>
          <p:nvPr/>
        </p:nvPicPr>
        <p:blipFill>
          <a:blip r:embed="rId7">
            <a:alphaModFix/>
          </a:blip>
          <a:stretch>
            <a:fillRect/>
          </a:stretch>
        </p:blipFill>
        <p:spPr>
          <a:xfrm>
            <a:off x="7905688" y="4410724"/>
            <a:ext cx="542570" cy="50253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165" name="Google Shape;165;p23"/>
          <p:cNvPicPr preferRelativeResize="0"/>
          <p:nvPr/>
        </p:nvPicPr>
        <p:blipFill rotWithShape="1">
          <a:blip r:embed="rId3">
            <a:alphaModFix/>
          </a:blip>
          <a:srcRect/>
          <a:stretch/>
        </p:blipFill>
        <p:spPr>
          <a:xfrm>
            <a:off x="400200" y="433100"/>
            <a:ext cx="4520950" cy="3815450"/>
          </a:xfrm>
          <a:prstGeom prst="rect">
            <a:avLst/>
          </a:prstGeom>
          <a:noFill/>
          <a:ln>
            <a:noFill/>
          </a:ln>
        </p:spPr>
      </p:pic>
      <p:pic>
        <p:nvPicPr>
          <p:cNvPr id="166" name="Google Shape;166;p23"/>
          <p:cNvPicPr preferRelativeResize="0"/>
          <p:nvPr/>
        </p:nvPicPr>
        <p:blipFill rotWithShape="1">
          <a:blip r:embed="rId4">
            <a:alphaModFix/>
          </a:blip>
          <a:srcRect/>
          <a:stretch/>
        </p:blipFill>
        <p:spPr>
          <a:xfrm>
            <a:off x="4572000" y="1490775"/>
            <a:ext cx="4189025" cy="24193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4"/>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Homework</a:t>
            </a:r>
            <a:endParaRPr sz="3300" b="0" i="0" u="none" strike="noStrike" cap="none">
              <a:solidFill>
                <a:schemeClr val="dk1"/>
              </a:solidFill>
              <a:latin typeface="Century Gothic"/>
              <a:ea typeface="Century Gothic"/>
              <a:cs typeface="Century Gothic"/>
              <a:sym typeface="Century Gothic"/>
            </a:endParaRPr>
          </a:p>
        </p:txBody>
      </p:sp>
      <p:sp>
        <p:nvSpPr>
          <p:cNvPr id="172" name="Google Shape;172;p24"/>
          <p:cNvSpPr txBox="1"/>
          <p:nvPr/>
        </p:nvSpPr>
        <p:spPr>
          <a:xfrm>
            <a:off x="628650" y="1150900"/>
            <a:ext cx="3608400" cy="3198300"/>
          </a:xfrm>
          <a:prstGeom prst="rect">
            <a:avLst/>
          </a:prstGeom>
          <a:noFill/>
          <a:ln>
            <a:noFill/>
          </a:ln>
        </p:spPr>
        <p:txBody>
          <a:bodyPr spcFirstLastPara="1" wrap="square" lIns="91425" tIns="91425" rIns="91425" bIns="91425" anchor="t" anchorCtr="0">
            <a:noAutofit/>
          </a:bodyPr>
          <a:lstStyle/>
          <a:p>
            <a:pPr marL="457200" marR="0" lvl="0" indent="-342900" algn="l" rtl="0">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173" name="Google Shape;173;p24"/>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2400" b="0" i="0" u="none" strike="noStrike" cap="none" dirty="0">
                <a:solidFill>
                  <a:srgbClr val="000000"/>
                </a:solidFill>
                <a:latin typeface="Century Gothic"/>
                <a:ea typeface="Century Gothic"/>
                <a:cs typeface="Century Gothic"/>
                <a:sym typeface="Century Gothic"/>
              </a:rPr>
              <a:t>Module 3 </a:t>
            </a:r>
            <a:endParaRPr dirty="0"/>
          </a:p>
          <a:p>
            <a:pPr marL="0" marR="0" lvl="0" indent="0" algn="ctr" rtl="0">
              <a:lnSpc>
                <a:spcPct val="100000"/>
              </a:lnSpc>
              <a:spcBef>
                <a:spcPts val="0"/>
              </a:spcBef>
              <a:spcAft>
                <a:spcPts val="0"/>
              </a:spcAft>
              <a:buNone/>
            </a:pPr>
            <a:r>
              <a:rPr lang="en" sz="2400" b="0" i="0" u="none" strike="noStrike" cap="none" dirty="0">
                <a:solidFill>
                  <a:srgbClr val="000000"/>
                </a:solidFill>
                <a:latin typeface="Century Gothic"/>
                <a:ea typeface="Century Gothic"/>
                <a:cs typeface="Century Gothic"/>
                <a:sym typeface="Century Gothic"/>
              </a:rPr>
              <a:t>Guiding Question</a:t>
            </a:r>
            <a:endParaRPr dirty="0"/>
          </a:p>
          <a:p>
            <a:pPr marL="0" marR="0" lvl="0" indent="0" algn="ctr" rtl="0">
              <a:lnSpc>
                <a:spcPct val="100000"/>
              </a:lnSpc>
              <a:spcBef>
                <a:spcPts val="0"/>
              </a:spcBef>
              <a:spcAft>
                <a:spcPts val="0"/>
              </a:spcAft>
              <a:buNone/>
            </a:pPr>
            <a:r>
              <a:rPr lang="en" sz="2400" b="0" i="0" u="none" strike="noStrike" cap="none" dirty="0">
                <a:solidFill>
                  <a:srgbClr val="000000"/>
                </a:solidFill>
                <a:latin typeface="Century Gothic"/>
                <a:ea typeface="Century Gothic"/>
                <a:cs typeface="Century Gothic"/>
                <a:sym typeface="Century Gothic"/>
              </a:rPr>
              <a:t> Anchor Chart</a:t>
            </a:r>
            <a:endParaRPr dirty="0"/>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dirty="0">
                <a:solidFill>
                  <a:srgbClr val="000000"/>
                </a:solidFill>
                <a:latin typeface="Century Gothic"/>
                <a:ea typeface="Century Gothic"/>
                <a:cs typeface="Century Gothic"/>
                <a:sym typeface="Century Gothic"/>
              </a:rPr>
              <a:t>th</a:t>
            </a:r>
            <a:r>
              <a:rPr lang="en" sz="2000" b="0" i="0" u="none" strike="noStrike" cap="none" dirty="0">
                <a:solidFill>
                  <a:srgbClr val="000000"/>
                </a:solidFill>
                <a:latin typeface="Century Gothic"/>
                <a:ea typeface="Century Gothic"/>
                <a:cs typeface="Century Gothic"/>
                <a:sym typeface="Century Gothic"/>
              </a:rPr>
              <a:t> </a:t>
            </a:r>
            <a:r>
              <a:rPr lang="en" sz="2000" b="0" i="0" u="none" strike="noStrike" cap="none" dirty="0" smtClean="0">
                <a:solidFill>
                  <a:srgbClr val="000000"/>
                </a:solidFill>
                <a:latin typeface="Century Gothic"/>
                <a:ea typeface="Century Gothic"/>
                <a:cs typeface="Century Gothic"/>
                <a:sym typeface="Century Gothic"/>
              </a:rPr>
              <a:t>Amendment?</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can stories inspire us to take action to contribute to a better </a:t>
            </a:r>
            <a:r>
              <a:rPr lang="en" sz="2000" b="0" i="0" u="none" strike="noStrike" cap="none" dirty="0" smtClean="0">
                <a:solidFill>
                  <a:schemeClr val="dk1"/>
                </a:solidFill>
                <a:latin typeface="Century Gothic"/>
                <a:ea typeface="Century Gothic"/>
                <a:cs typeface="Century Gothic"/>
                <a:sym typeface="Century Gothic"/>
              </a:rPr>
              <a:t>world?</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and why can we encourage and support others to contribute to a better world?</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b="0" i="0" u="none" strike="noStrike" cap="none">
                <a:solidFill>
                  <a:schemeClr val="dk1"/>
                </a:solidFill>
                <a:latin typeface="Century Gothic"/>
                <a:ea typeface="Century Gothic"/>
                <a:cs typeface="Century Gothic"/>
                <a:sym typeface="Century Gothic"/>
              </a:rPr>
              <a:t>Homework: Accountable Research Reading</a:t>
            </a:r>
            <a:endParaRPr sz="3300" b="0" i="0" u="none" strike="noStrike" cap="none">
              <a:solidFill>
                <a:schemeClr val="dk1"/>
              </a:solidFill>
              <a:latin typeface="Century Gothic"/>
              <a:ea typeface="Century Gothic"/>
              <a:cs typeface="Century Gothic"/>
              <a:sym typeface="Century Gothic"/>
            </a:endParaRPr>
          </a:p>
        </p:txBody>
      </p:sp>
      <p:sp>
        <p:nvSpPr>
          <p:cNvPr id="179" name="Google Shape;179;p25"/>
          <p:cNvSpPr txBox="1">
            <a:spLocks noGrp="1"/>
          </p:cNvSpPr>
          <p:nvPr>
            <p:ph type="body" idx="1"/>
          </p:nvPr>
        </p:nvSpPr>
        <p:spPr>
          <a:xfrm>
            <a:off x="466675" y="1268044"/>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Take out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Select a prompt.</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Copy prompt into front of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Respond to prompt for HW.</a:t>
            </a: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rgbClr val="444444"/>
              </a:solidFill>
              <a:latin typeface="Century Gothic"/>
              <a:ea typeface="Century Gothic"/>
              <a:cs typeface="Century Gothic"/>
              <a:sym typeface="Century Gothic"/>
            </a:endParaRPr>
          </a:p>
        </p:txBody>
      </p:sp>
      <p:sp>
        <p:nvSpPr>
          <p:cNvPr id="180" name="Google Shape;180;p25"/>
          <p:cNvSpPr txBox="1"/>
          <p:nvPr/>
        </p:nvSpPr>
        <p:spPr>
          <a:xfrm>
            <a:off x="466675" y="1854394"/>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1300" b="1" i="0" u="none" strike="noStrike" cap="none">
                <a:solidFill>
                  <a:srgbClr val="000000"/>
                </a:solidFill>
                <a:latin typeface="Century Gothic"/>
                <a:ea typeface="Century Gothic"/>
                <a:cs typeface="Century Gothic"/>
                <a:sym typeface="Century Gothic"/>
              </a:rPr>
              <a:t>Module </a:t>
            </a:r>
            <a:r>
              <a:rPr lang="en" sz="1300" b="1">
                <a:latin typeface="Century Gothic"/>
                <a:ea typeface="Century Gothic"/>
                <a:cs typeface="Century Gothic"/>
                <a:sym typeface="Century Gothic"/>
              </a:rPr>
              <a:t>4</a:t>
            </a:r>
            <a:r>
              <a:rPr lang="en" sz="1300" b="1" i="0" u="none" strike="noStrike" cap="none">
                <a:solidFill>
                  <a:srgbClr val="000000"/>
                </a:solidFill>
                <a:latin typeface="Century Gothic"/>
                <a:ea typeface="Century Gothic"/>
                <a:cs typeface="Century Gothic"/>
                <a:sym typeface="Century Gothic"/>
              </a:rPr>
              <a:t>: Journal Prompts</a:t>
            </a:r>
            <a:endParaRPr/>
          </a:p>
          <a:p>
            <a:pPr marL="457200" marR="0" lvl="0" indent="-311150" algn="l" rtl="0">
              <a:lnSpc>
                <a:spcPct val="100000"/>
              </a:lnSpc>
              <a:spcBef>
                <a:spcPts val="90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187" name="Google Shape;187;p26"/>
          <p:cNvSpPr txBox="1">
            <a:spLocks noGrp="1"/>
          </p:cNvSpPr>
          <p:nvPr>
            <p:ph type="body" idx="1"/>
          </p:nvPr>
        </p:nvSpPr>
        <p:spPr>
          <a:xfrm>
            <a:off x="628650" y="6464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188" name="Google Shape;188;p26"/>
          <p:cNvGraphicFramePr/>
          <p:nvPr/>
        </p:nvGraphicFramePr>
        <p:xfrm>
          <a:off x="952500" y="2809725"/>
          <a:ext cx="7239000" cy="1859219"/>
        </p:xfrm>
        <a:graphic>
          <a:graphicData uri="http://schemas.openxmlformats.org/drawingml/2006/table">
            <a:tbl>
              <a:tblPr>
                <a:noFill/>
                <a:tableStyleId>{2E97362D-249D-45E4-9324-468F6DDB01CC}</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 </a:t>
            </a:r>
            <a:r>
              <a:rPr lang="en" sz="3400" b="0" i="0" u="none" strike="noStrike" cap="none">
                <a:solidFill>
                  <a:schemeClr val="dk1"/>
                </a:solidFill>
                <a:latin typeface="Century Gothic"/>
                <a:ea typeface="Century Gothic"/>
                <a:cs typeface="Century Gothic"/>
                <a:sym typeface="Century Gothic"/>
              </a:rPr>
              <a:t>Unit 1: Lesson </a:t>
            </a:r>
            <a:r>
              <a:rPr lang="en"/>
              <a:t>10</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t>10</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lang="en" sz="1600" b="0" i="0" u="none" strike="noStrike" cap="none" dirty="0" smtClean="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smtClean="0">
                <a:solidFill>
                  <a:schemeClr val="dk1"/>
                </a:solidFill>
                <a:latin typeface="Century Gothic"/>
                <a:ea typeface="Century Gothic"/>
                <a:cs typeface="Century Gothic"/>
                <a:sym typeface="Century Gothic"/>
              </a:rPr>
              <a:t>Before </a:t>
            </a:r>
            <a:r>
              <a:rPr lang="en" sz="1600" b="0" i="0" u="none" strike="noStrike" cap="none" dirty="0">
                <a:solidFill>
                  <a:schemeClr val="dk1"/>
                </a:solidFill>
                <a:latin typeface="Century Gothic"/>
                <a:ea typeface="Century Gothic"/>
                <a:cs typeface="Century Gothic"/>
                <a:sym typeface="Century Gothic"/>
              </a:rPr>
              <a:t>teaching this lesson, please prepare by doing these </a:t>
            </a:r>
            <a:r>
              <a:rPr lang="en" sz="1600" b="0" i="0" u="none" strike="noStrike" cap="none" dirty="0" smtClean="0">
                <a:solidFill>
                  <a:schemeClr val="dk1"/>
                </a:solidFill>
                <a:latin typeface="Century Gothic"/>
                <a:ea typeface="Century Gothic"/>
                <a:cs typeface="Century Gothic"/>
                <a:sym typeface="Century Gothic"/>
              </a:rPr>
              <a:t>things:</a:t>
            </a:r>
          </a:p>
          <a:p>
            <a:pPr marL="406400" indent="-285750">
              <a:lnSpc>
                <a:spcPct val="100000"/>
              </a:lnSpc>
              <a:spcBef>
                <a:spcPts val="0"/>
              </a:spcBef>
              <a:buSzPts val="1700"/>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t>10 </a:t>
            </a:r>
            <a:r>
              <a:rPr lang="en" sz="1700" u="sng" dirty="0">
                <a:solidFill>
                  <a:schemeClr val="hlink"/>
                </a:solidFill>
                <a:hlinkClick r:id="rId3"/>
              </a:rPr>
              <a:t>Here</a:t>
            </a:r>
            <a:r>
              <a:rPr lang="en" sz="1700" b="0" i="0" u="none" strike="noStrike" cap="none" dirty="0">
                <a:solidFill>
                  <a:schemeClr val="dk1"/>
                </a:solidFill>
                <a:latin typeface="Century Gothic"/>
                <a:ea typeface="Century Gothic"/>
                <a:cs typeface="Century Gothic"/>
                <a:sym typeface="Century Gothic"/>
              </a:rPr>
              <a:t> . </a:t>
            </a:r>
            <a:endParaRPr dirty="0"/>
          </a:p>
          <a:p>
            <a:pPr marL="120650" marR="0" lvl="0" indent="0" algn="l" rtl="0">
              <a:lnSpc>
                <a:spcPct val="100000"/>
              </a:lnSpc>
              <a:spcBef>
                <a:spcPts val="0"/>
              </a:spcBef>
              <a:spcAft>
                <a:spcPts val="0"/>
              </a:spcAft>
              <a:buClr>
                <a:schemeClr val="dk1"/>
              </a:buClr>
              <a:buSzPts val="1700"/>
              <a:buFont typeface="Arial"/>
              <a:buNone/>
            </a:pPr>
            <a:endParaRPr lang="en" sz="1700" b="0" i="0" u="none" strike="noStrike" cap="none" dirty="0" smtClean="0">
              <a:solidFill>
                <a:schemeClr val="dk1"/>
              </a:solidFill>
              <a:latin typeface="Century Gothic"/>
              <a:ea typeface="Century Gothic"/>
              <a:cs typeface="Century Gothic"/>
              <a:sym typeface="Century Gothic"/>
            </a:endParaRPr>
          </a:p>
          <a:p>
            <a:pPr marL="120650" marR="0" lvl="0" indent="0" algn="l" rtl="0">
              <a:lnSpc>
                <a:spcPct val="100000"/>
              </a:lnSpc>
              <a:spcBef>
                <a:spcPts val="0"/>
              </a:spcBef>
              <a:spcAft>
                <a:spcPts val="0"/>
              </a:spcAft>
              <a:buClr>
                <a:schemeClr val="dk1"/>
              </a:buClr>
              <a:buSzPts val="1700"/>
              <a:buFont typeface="Arial"/>
              <a:buNone/>
            </a:pPr>
            <a:r>
              <a:rPr lang="en" sz="1700" b="0" i="0" u="none" strike="noStrike" cap="none" dirty="0" smtClean="0">
                <a:solidFill>
                  <a:schemeClr val="dk1"/>
                </a:solidFill>
                <a:latin typeface="Century Gothic"/>
                <a:ea typeface="Century Gothic"/>
                <a:cs typeface="Century Gothic"/>
                <a:sym typeface="Century Gothic"/>
              </a:rPr>
              <a:t>In </a:t>
            </a:r>
            <a:r>
              <a:rPr lang="en" sz="1700" b="0" i="0" u="none" strike="noStrike" cap="none" dirty="0">
                <a:solidFill>
                  <a:schemeClr val="dk1"/>
                </a:solidFill>
                <a:latin typeface="Century Gothic"/>
                <a:ea typeface="Century Gothic"/>
                <a:cs typeface="Century Gothic"/>
                <a:sym typeface="Century Gothic"/>
              </a:rPr>
              <a:t>this lesson, students will be: </a:t>
            </a:r>
            <a:endParaRPr lang="en" dirty="0"/>
          </a:p>
          <a:p>
            <a:pPr marL="406400" indent="-285750">
              <a:lnSpc>
                <a:spcPct val="100000"/>
              </a:lnSpc>
              <a:spcBef>
                <a:spcPts val="0"/>
              </a:spcBef>
              <a:buSzPts val="1700"/>
            </a:pPr>
            <a:r>
              <a:rPr lang="en" sz="1700" dirty="0" smtClean="0"/>
              <a:t>Reviewing </a:t>
            </a:r>
            <a:r>
              <a:rPr lang="en" sz="1700" b="1" dirty="0"/>
              <a:t>Mid-Unit 1 Assessment</a:t>
            </a:r>
            <a:endParaRPr sz="1700" b="1" dirty="0"/>
          </a:p>
          <a:p>
            <a:pPr marL="406400" marR="0" lvl="0" indent="-285750" algn="l" rtl="0">
              <a:lnSpc>
                <a:spcPct val="100000"/>
              </a:lnSpc>
              <a:spcBef>
                <a:spcPts val="0"/>
              </a:spcBef>
              <a:spcAft>
                <a:spcPts val="0"/>
              </a:spcAft>
              <a:buSzPts val="1700"/>
              <a:buChar char="•"/>
            </a:pPr>
            <a:r>
              <a:rPr lang="en" sz="1700" dirty="0"/>
              <a:t>Reviewing Learning Targets</a:t>
            </a:r>
            <a:endParaRPr sz="1700" dirty="0"/>
          </a:p>
          <a:p>
            <a:pPr marL="406400" marR="0" lvl="0" indent="-285750" algn="l" rtl="0">
              <a:lnSpc>
                <a:spcPct val="100000"/>
              </a:lnSpc>
              <a:spcBef>
                <a:spcPts val="0"/>
              </a:spcBef>
              <a:spcAft>
                <a:spcPts val="0"/>
              </a:spcAft>
              <a:buSzPts val="1700"/>
              <a:buChar char="•"/>
            </a:pPr>
            <a:r>
              <a:rPr lang="en" sz="1700" dirty="0"/>
              <a:t>Completing </a:t>
            </a:r>
            <a:r>
              <a:rPr lang="en" sz="1700" b="1" dirty="0"/>
              <a:t>End of Unit 1 Assessment</a:t>
            </a:r>
            <a:endParaRPr sz="1700" b="1" dirty="0"/>
          </a:p>
          <a:p>
            <a:pPr marL="406400" marR="0" lvl="0" indent="-285750" algn="l" rtl="0">
              <a:lnSpc>
                <a:spcPct val="100000"/>
              </a:lnSpc>
              <a:spcBef>
                <a:spcPts val="0"/>
              </a:spcBef>
              <a:spcAft>
                <a:spcPts val="0"/>
              </a:spcAft>
              <a:buSzPts val="1700"/>
              <a:buChar char="•"/>
            </a:pPr>
            <a:r>
              <a:rPr lang="en" sz="1700" dirty="0"/>
              <a:t>Tracking Progress</a:t>
            </a:r>
            <a:endParaRPr sz="1700" dirty="0"/>
          </a:p>
          <a:p>
            <a:pPr marL="406400" marR="0" lvl="0" indent="-285750" algn="l" rtl="0">
              <a:lnSpc>
                <a:spcPct val="100000"/>
              </a:lnSpc>
              <a:spcBef>
                <a:spcPts val="0"/>
              </a:spcBef>
              <a:spcAft>
                <a:spcPts val="0"/>
              </a:spcAft>
              <a:buSzPts val="1700"/>
              <a:buChar char="•"/>
            </a:pPr>
            <a:r>
              <a:rPr lang="en" sz="1700" dirty="0"/>
              <a:t>Reviewing Homework </a:t>
            </a:r>
            <a:endParaRPr sz="1700" dirty="0"/>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10</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3" name="Google Shape;103;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t>10</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dirty="0"/>
              <a:t>4</a:t>
            </a:r>
            <a:r>
              <a:rPr lang="en" sz="3400" b="0" i="0" u="none" strike="noStrike" cap="none" dirty="0">
                <a:solidFill>
                  <a:schemeClr val="dk1"/>
                </a:solidFill>
                <a:latin typeface="Century Gothic"/>
                <a:ea typeface="Century Gothic"/>
                <a:cs typeface="Century Gothic"/>
                <a:sym typeface="Century Gothic"/>
              </a:rPr>
              <a:t>: Unit 1: Lesson </a:t>
            </a:r>
            <a:r>
              <a:rPr lang="en" dirty="0"/>
              <a:t>10</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09" name="Google Shape;109;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dirty="0">
                <a:solidFill>
                  <a:schemeClr val="dk1"/>
                </a:solidFill>
                <a:latin typeface="Century Gothic"/>
                <a:ea typeface="Century Gothic"/>
                <a:cs typeface="Century Gothic"/>
                <a:sym typeface="Century Gothic"/>
              </a:rPr>
              <a:t>Preparing for Lesson </a:t>
            </a:r>
            <a:r>
              <a:rPr lang="en" sz="2400" b="1" dirty="0"/>
              <a:t>10</a:t>
            </a:r>
            <a:r>
              <a:rPr lang="en" sz="2400" b="1" i="0" u="none" strike="noStrike" cap="none" dirty="0">
                <a:solidFill>
                  <a:schemeClr val="dk1"/>
                </a:solidFill>
                <a:latin typeface="Century Gothic"/>
                <a:ea typeface="Century Gothic"/>
                <a:cs typeface="Century Gothic"/>
                <a:sym typeface="Century Gothic"/>
              </a:rPr>
              <a:t>:  </a:t>
            </a:r>
            <a:r>
              <a:rPr lang="en" sz="2400" b="0" i="0" u="none" strike="noStrike" cap="none" dirty="0">
                <a:solidFill>
                  <a:schemeClr val="dk1"/>
                </a:solidFill>
                <a:latin typeface="Century Gothic"/>
                <a:ea typeface="Century Gothic"/>
                <a:cs typeface="Century Gothic"/>
                <a:sym typeface="Century Gothic"/>
              </a:rPr>
              <a:t>EL Protocols</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In this lesson, students will use </a:t>
            </a:r>
            <a:r>
              <a:rPr lang="en" sz="2400" dirty="0"/>
              <a:t>the </a:t>
            </a:r>
            <a:r>
              <a:rPr lang="en" sz="2400" dirty="0" smtClean="0"/>
              <a:t>Thumb</a:t>
            </a:r>
            <a:r>
              <a:rPr lang="en-US" sz="2400" dirty="0" smtClean="0"/>
              <a:t>-</a:t>
            </a:r>
            <a:r>
              <a:rPr lang="en" sz="2400" dirty="0" smtClean="0"/>
              <a:t>O</a:t>
            </a:r>
            <a:r>
              <a:rPr lang="en-US" sz="2400" dirty="0" smtClean="0"/>
              <a:t>-</a:t>
            </a:r>
            <a:r>
              <a:rPr lang="en" sz="2400" dirty="0" smtClean="0"/>
              <a:t>Meter </a:t>
            </a:r>
            <a:r>
              <a:rPr lang="en" sz="2400" b="0" i="0" u="none" strike="noStrike" cap="none" dirty="0">
                <a:solidFill>
                  <a:schemeClr val="dk1"/>
                </a:solidFill>
                <a:latin typeface="Century Gothic"/>
                <a:ea typeface="Century Gothic"/>
                <a:cs typeface="Century Gothic"/>
                <a:sym typeface="Century Gothic"/>
              </a:rPr>
              <a:t>protocol</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dirty="0">
              <a:solidFill>
                <a:schemeClr val="dk1"/>
              </a:solidFill>
              <a:latin typeface="Calibri"/>
              <a:ea typeface="Calibri"/>
              <a:cs typeface="Calibri"/>
              <a:sym typeface="Calibri"/>
            </a:endParaRPr>
          </a:p>
        </p:txBody>
      </p:sp>
      <p:pic>
        <p:nvPicPr>
          <p:cNvPr id="110" name="Google Shape;110;p16"/>
          <p:cNvPicPr preferRelativeResize="0"/>
          <p:nvPr/>
        </p:nvPicPr>
        <p:blipFill rotWithShape="1">
          <a:blip r:embed="rId3">
            <a:alphaModFix/>
          </a:blip>
          <a:srcRect/>
          <a:stretch/>
        </p:blipFill>
        <p:spPr>
          <a:xfrm>
            <a:off x="8169100" y="4059915"/>
            <a:ext cx="572700" cy="572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6" name="Google Shape;116;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10: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50000"/>
              </a:lnSpc>
              <a:spcBef>
                <a:spcPts val="0"/>
              </a:spcBef>
              <a:spcAft>
                <a:spcPts val="0"/>
              </a:spcAft>
              <a:buNone/>
            </a:pPr>
            <a:endParaRPr sz="1000" dirty="0">
              <a:solidFill>
                <a:srgbClr val="000000"/>
              </a:solidFill>
            </a:endParaRPr>
          </a:p>
          <a:p>
            <a:pPr marL="311150" indent="-285750">
              <a:lnSpc>
                <a:spcPct val="100000"/>
              </a:lnSpc>
              <a:spcBef>
                <a:spcPts val="0"/>
              </a:spcBef>
              <a:buClr>
                <a:srgbClr val="000000"/>
              </a:buClr>
              <a:buSzPts val="1800"/>
            </a:pPr>
            <a:r>
              <a:rPr lang="en" sz="1800" dirty="0">
                <a:solidFill>
                  <a:srgbClr val="000000"/>
                </a:solidFill>
              </a:rPr>
              <a:t>The basic design of this lesson supports ELLs by inviting them to complete assessment tasks similar to the classroom tasks completed in Lessons </a:t>
            </a:r>
            <a:r>
              <a:rPr lang="en" sz="1800" dirty="0" smtClean="0">
                <a:solidFill>
                  <a:srgbClr val="000000"/>
                </a:solidFill>
              </a:rPr>
              <a:t>6–9.</a:t>
            </a:r>
            <a:endParaRPr lang="en" sz="1800" dirty="0">
              <a:solidFill>
                <a:srgbClr val="000000"/>
              </a:solidFill>
            </a:endParaRPr>
          </a:p>
          <a:p>
            <a:pPr marL="311150" indent="-285750">
              <a:lnSpc>
                <a:spcPct val="100000"/>
              </a:lnSpc>
              <a:spcBef>
                <a:spcPts val="0"/>
              </a:spcBef>
              <a:buClr>
                <a:srgbClr val="000000"/>
              </a:buClr>
              <a:buSzPts val="1800"/>
            </a:pPr>
            <a:r>
              <a:rPr lang="en" sz="1800" dirty="0" smtClean="0">
                <a:solidFill>
                  <a:srgbClr val="000000"/>
                </a:solidFill>
              </a:rPr>
              <a:t>ELLs </a:t>
            </a:r>
            <a:r>
              <a:rPr lang="en" sz="1800" dirty="0">
                <a:solidFill>
                  <a:srgbClr val="000000"/>
                </a:solidFill>
              </a:rPr>
              <a:t>may find the assessment challenging. Encourage students to consult classroom resources and give them specific, positive feedback on the progress they’ve made with learning English.</a:t>
            </a:r>
            <a:endParaRPr sz="1800" dirty="0">
              <a:solidFill>
                <a:srgbClr val="000000"/>
              </a:solidFill>
            </a:endParaRPr>
          </a:p>
          <a:p>
            <a:pPr marL="0" marR="0" lvl="0" indent="0" algn="l" rtl="0">
              <a:lnSpc>
                <a:spcPct val="200000"/>
              </a:lnSpc>
              <a:spcBef>
                <a:spcPts val="0"/>
              </a:spcBef>
              <a:spcAft>
                <a:spcPts val="0"/>
              </a:spcAft>
              <a:buNone/>
            </a:pPr>
            <a:endParaRPr sz="1800" dirty="0"/>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117" name="Google Shape;117;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18" name="Google Shape;118;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19" name="Google Shape;119;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0" name="Google Shape;120;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1" name="Google Shape;121;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2" name="Google Shape;122;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1" name="Google Shape;108;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dirty="0"/>
              <a:t>4</a:t>
            </a:r>
            <a:r>
              <a:rPr lang="en" sz="3400" b="0" i="0" u="none" strike="noStrike" cap="none" dirty="0">
                <a:solidFill>
                  <a:schemeClr val="dk1"/>
                </a:solidFill>
                <a:latin typeface="Century Gothic"/>
                <a:ea typeface="Century Gothic"/>
                <a:cs typeface="Century Gothic"/>
                <a:sym typeface="Century Gothic"/>
              </a:rPr>
              <a:t>: Unit 1: Lesson </a:t>
            </a:r>
            <a:r>
              <a:rPr lang="en" dirty="0"/>
              <a:t>10</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6"/>
        <p:cNvGrpSpPr/>
        <p:nvPr/>
      </p:nvGrpSpPr>
      <p:grpSpPr>
        <a:xfrm>
          <a:off x="0" y="0"/>
          <a:ext cx="0" cy="0"/>
          <a:chOff x="0" y="0"/>
          <a:chExt cx="0" cy="0"/>
        </a:xfrm>
      </p:grpSpPr>
      <p:pic>
        <p:nvPicPr>
          <p:cNvPr id="127" name="Google Shape;127;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28" name="Google Shape;128;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29" name="Google Shape;129;p1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10</a:t>
            </a:r>
            <a:endParaRPr sz="3000" b="0" i="0" u="none" strike="noStrike" cap="none">
              <a:solidFill>
                <a:srgbClr val="404040"/>
              </a:solidFill>
              <a:latin typeface="Calibri"/>
              <a:ea typeface="Calibri"/>
              <a:cs typeface="Calibri"/>
              <a:sym typeface="Calibri"/>
            </a:endParaRPr>
          </a:p>
        </p:txBody>
      </p:sp>
      <p:pic>
        <p:nvPicPr>
          <p:cNvPr id="130" name="Google Shape;130;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31" name="Google Shape;131;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37" name="Google Shape;137;p1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What are we learning and doing today?</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dirty="0"/>
              <a:t>Returning </a:t>
            </a:r>
            <a:r>
              <a:rPr lang="en" sz="1800" b="1" dirty="0"/>
              <a:t>Mid-Unit Assessment</a:t>
            </a:r>
            <a:endParaRPr sz="1800" b="1" dirty="0"/>
          </a:p>
          <a:p>
            <a:pPr marL="457200" marR="0" lvl="0" indent="-342900" algn="l" rtl="0">
              <a:lnSpc>
                <a:spcPct val="150000"/>
              </a:lnSpc>
              <a:spcBef>
                <a:spcPts val="0"/>
              </a:spcBef>
              <a:spcAft>
                <a:spcPts val="0"/>
              </a:spcAft>
              <a:buSzPts val="1800"/>
              <a:buChar char="●"/>
            </a:pPr>
            <a:r>
              <a:rPr lang="en" sz="1800" dirty="0"/>
              <a:t>Reviewing Learning Targets</a:t>
            </a:r>
            <a:endParaRPr sz="1800" dirty="0"/>
          </a:p>
          <a:p>
            <a:pPr marL="457200" marR="0" lvl="0" indent="-342900" algn="l" rtl="0">
              <a:lnSpc>
                <a:spcPct val="150000"/>
              </a:lnSpc>
              <a:spcBef>
                <a:spcPts val="0"/>
              </a:spcBef>
              <a:spcAft>
                <a:spcPts val="0"/>
              </a:spcAft>
              <a:buSzPts val="1800"/>
              <a:buChar char="●"/>
            </a:pPr>
            <a:r>
              <a:rPr lang="en" sz="1800" b="1" dirty="0"/>
              <a:t>End of Unit 1 Assessment </a:t>
            </a:r>
            <a:endParaRPr sz="1800" b="1" dirty="0"/>
          </a:p>
          <a:p>
            <a:pPr marL="457200" marR="0" lvl="0" indent="-342900" algn="l" rtl="0">
              <a:lnSpc>
                <a:spcPct val="150000"/>
              </a:lnSpc>
              <a:spcBef>
                <a:spcPts val="0"/>
              </a:spcBef>
              <a:spcAft>
                <a:spcPts val="0"/>
              </a:spcAft>
              <a:buSzPts val="1800"/>
              <a:buChar char="●"/>
            </a:pPr>
            <a:r>
              <a:rPr lang="en" sz="1800" dirty="0"/>
              <a:t>Tracking Progress</a:t>
            </a:r>
            <a:endParaRPr sz="1800" dirty="0"/>
          </a:p>
          <a:p>
            <a:pPr marL="457200" marR="0" lvl="0" indent="-342900" algn="l" rtl="0">
              <a:lnSpc>
                <a:spcPct val="150000"/>
              </a:lnSpc>
              <a:spcBef>
                <a:spcPts val="0"/>
              </a:spcBef>
              <a:spcAft>
                <a:spcPts val="0"/>
              </a:spcAft>
              <a:buSzPts val="1800"/>
              <a:buChar char="●"/>
            </a:pPr>
            <a:r>
              <a:rPr lang="en" sz="1800" dirty="0"/>
              <a:t>Reviewing Homework </a:t>
            </a:r>
            <a:endParaRPr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200"/>
              <a:t>Let’s review assessment feedback...</a:t>
            </a:r>
            <a:endParaRPr sz="3300"/>
          </a:p>
        </p:txBody>
      </p:sp>
      <p:sp>
        <p:nvSpPr>
          <p:cNvPr id="143" name="Google Shape;143;p20"/>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50000"/>
              </a:lnSpc>
              <a:spcBef>
                <a:spcPts val="0"/>
              </a:spcBef>
              <a:spcAft>
                <a:spcPts val="0"/>
              </a:spcAft>
              <a:buSzPts val="2400"/>
              <a:buAutoNum type="arabicPeriod"/>
            </a:pPr>
            <a:r>
              <a:rPr lang="en" sz="2400"/>
              <a:t>Review feedback on your assessment. </a:t>
            </a:r>
            <a:endParaRPr sz="2400"/>
          </a:p>
          <a:p>
            <a:pPr marL="457200" lvl="0" indent="-381000" algn="l" rtl="0">
              <a:lnSpc>
                <a:spcPct val="150000"/>
              </a:lnSpc>
              <a:spcBef>
                <a:spcPts val="0"/>
              </a:spcBef>
              <a:spcAft>
                <a:spcPts val="0"/>
              </a:spcAft>
              <a:buSzPts val="2400"/>
              <a:buAutoNum type="arabicPeriod"/>
            </a:pPr>
            <a:r>
              <a:rPr lang="en" sz="2400"/>
              <a:t>If there is something you do not understand, write your name on the board so your teacher can visit with you during today’s lesson. </a:t>
            </a:r>
            <a:endParaRPr sz="24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Reviewing Learning Targets</a:t>
            </a:r>
            <a:endParaRPr sz="3300" b="0" i="0" u="none" strike="noStrike" cap="none">
              <a:solidFill>
                <a:schemeClr val="dk1"/>
              </a:solidFill>
              <a:latin typeface="Century Gothic"/>
              <a:ea typeface="Century Gothic"/>
              <a:cs typeface="Century Gothic"/>
              <a:sym typeface="Century Gothic"/>
            </a:endParaRPr>
          </a:p>
        </p:txBody>
      </p:sp>
      <p:sp>
        <p:nvSpPr>
          <p:cNvPr id="149" name="Google Shape;149;p21"/>
          <p:cNvSpPr txBox="1">
            <a:spLocks noGrp="1"/>
          </p:cNvSpPr>
          <p:nvPr>
            <p:ph type="body" idx="1"/>
          </p:nvPr>
        </p:nvSpPr>
        <p:spPr>
          <a:xfrm>
            <a:off x="628650" y="1172144"/>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50000"/>
              </a:lnSpc>
              <a:spcBef>
                <a:spcPts val="800"/>
              </a:spcBef>
              <a:spcAft>
                <a:spcPts val="0"/>
              </a:spcAft>
              <a:buSzPts val="2400"/>
              <a:buAutoNum type="arabicPeriod"/>
            </a:pPr>
            <a:r>
              <a:rPr lang="en" sz="2400"/>
              <a:t>I can use the text to answer questions about a new informational text. </a:t>
            </a:r>
            <a:endParaRPr sz="2400"/>
          </a:p>
          <a:p>
            <a:pPr marL="457200" lvl="0" indent="-381000" algn="l" rtl="0">
              <a:lnSpc>
                <a:spcPct val="150000"/>
              </a:lnSpc>
              <a:spcBef>
                <a:spcPts val="0"/>
              </a:spcBef>
              <a:spcAft>
                <a:spcPts val="0"/>
              </a:spcAft>
              <a:buSzPts val="2400"/>
              <a:buAutoNum type="arabicPeriod"/>
            </a:pPr>
            <a:r>
              <a:rPr lang="en" sz="2400"/>
              <a:t>I can compare and contrast a firsthand account to a secondhand account of an event.</a:t>
            </a:r>
            <a:endParaRPr sz="2400"/>
          </a:p>
        </p:txBody>
      </p:sp>
      <p:pic>
        <p:nvPicPr>
          <p:cNvPr id="150" name="Google Shape;150;p21"/>
          <p:cNvPicPr preferRelativeResize="0"/>
          <p:nvPr/>
        </p:nvPicPr>
        <p:blipFill>
          <a:blip r:embed="rId3">
            <a:alphaModFix/>
          </a:blip>
          <a:stretch>
            <a:fillRect/>
          </a:stretch>
        </p:blipFill>
        <p:spPr>
          <a:xfrm>
            <a:off x="8414658" y="4402886"/>
            <a:ext cx="599714" cy="521904"/>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62B2B5C-D4ED-4421-A3D8-0C9D6D2C557D}"/>
</file>

<file path=customXml/itemProps2.xml><?xml version="1.0" encoding="utf-8"?>
<ds:datastoreItem xmlns:ds="http://schemas.openxmlformats.org/officeDocument/2006/customXml" ds:itemID="{4C945791-8FCA-495B-98FA-A08881D79992}"/>
</file>

<file path=customXml/itemProps3.xml><?xml version="1.0" encoding="utf-8"?>
<ds:datastoreItem xmlns:ds="http://schemas.openxmlformats.org/officeDocument/2006/customXml" ds:itemID="{6702C607-B40E-4CFF-A833-8856DDEB8607}"/>
</file>

<file path=docProps/app.xml><?xml version="1.0" encoding="utf-8"?>
<Properties xmlns="http://schemas.openxmlformats.org/officeDocument/2006/extended-properties" xmlns:vt="http://schemas.openxmlformats.org/officeDocument/2006/docPropsVTypes">
  <TotalTime>9</TotalTime>
  <Words>2520</Words>
  <Application>Microsoft Macintosh PowerPoint</Application>
  <PresentationFormat>On-screen Show (16:9)</PresentationFormat>
  <Paragraphs>253</Paragraphs>
  <Slides>14</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Century Gothic</vt:lpstr>
      <vt:lpstr>Calibri</vt:lpstr>
      <vt:lpstr>Office Theme</vt:lpstr>
      <vt:lpstr>Grade 4: Module 4: Unit 1: Lesson 10 Teacher slide, before teaching.</vt:lpstr>
      <vt:lpstr>Grade 4: Module 4: Unit 1: Lesson 10 Teacher slide, before teaching.</vt:lpstr>
      <vt:lpstr>Grade 4: Module 4: Unit 1: Lesson 10 Teacher slide, before teaching.</vt:lpstr>
      <vt:lpstr>Grade 4: Module 4: Unit 1: Lesson 10 Teacher slide, before teaching.</vt:lpstr>
      <vt:lpstr>Grade 4: Module 4: Unit 1: Lesson 10 Teacher slide, before teaching.</vt:lpstr>
      <vt:lpstr>Grade 4: Module 4:  Unit 1: Lesson 10</vt:lpstr>
      <vt:lpstr>Hello, Students!</vt:lpstr>
      <vt:lpstr>Let’s review assessment feedback...</vt:lpstr>
      <vt:lpstr>Reviewing Learning Targets</vt:lpstr>
      <vt:lpstr>End of Unit 1 Assessment: Examining Firsthand and Secondhand Accounts of the Same Event</vt:lpstr>
      <vt:lpstr>PowerPoint Presentation</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1: Lesson 10 Teacher slide, before teaching.</dc:title>
  <dc:creator>nbravo</dc:creator>
  <cp:lastModifiedBy>Alexander Specht</cp:lastModifiedBy>
  <cp:revision>2</cp:revision>
  <dcterms:modified xsi:type="dcterms:W3CDTF">2018-11-16T01:50:49Z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