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1A5DF6E-E10E-45E8-8B72-4AE1B79A2889}">
  <a:tblStyle styleId="{11A5DF6E-E10E-45E8-8B72-4AE1B79A288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29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364705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1a243a0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Share the Gist in Research Teams (6-8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Determine Consequences in Research Article (20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Research Lesson: Review Paraphrasing (25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Filling Out the Rest of the </a:t>
            </a:r>
            <a:r>
              <a:rPr lang="en" sz="1200" b="1" dirty="0">
                <a:latin typeface="Calibri"/>
                <a:ea typeface="Calibri"/>
                <a:cs typeface="Calibri"/>
                <a:sym typeface="Calibri"/>
              </a:rPr>
              <a:t>Researcher’s Notebook </a:t>
            </a:r>
            <a:r>
              <a:rPr lang="en" sz="1200" dirty="0">
                <a:latin typeface="Calibri"/>
                <a:ea typeface="Calibri"/>
                <a:cs typeface="Calibri"/>
                <a:sym typeface="Calibri"/>
              </a:rPr>
              <a:t>(4-6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AutoNum type="alphaLcPeriod"/>
            </a:pPr>
            <a:r>
              <a:rPr lang="en" sz="1200" dirty="0">
                <a:latin typeface="Calibri"/>
                <a:ea typeface="Calibri"/>
                <a:cs typeface="Calibri"/>
                <a:sym typeface="Calibri"/>
              </a:rPr>
              <a:t>Finish filling out the </a:t>
            </a:r>
            <a:r>
              <a:rPr lang="en" sz="1200" b="1" dirty="0">
                <a:latin typeface="Calibri"/>
                <a:ea typeface="Calibri"/>
                <a:cs typeface="Calibri"/>
                <a:sym typeface="Calibri"/>
              </a:rPr>
              <a:t>researcher’s notebook </a:t>
            </a:r>
            <a:r>
              <a:rPr lang="en" sz="1200" dirty="0">
                <a:latin typeface="Calibri"/>
                <a:ea typeface="Calibri"/>
                <a:cs typeface="Calibri"/>
                <a:sym typeface="Calibri"/>
              </a:rPr>
              <a:t>for your article, including the bibliographic information under Gathering Sources. </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1a243a0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5017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71a243a08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Mini Research Lesson: Review Paraphrasing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a:t>
            </a:r>
            <a:r>
              <a:rPr lang="en" sz="1200" b="1" dirty="0">
                <a:solidFill>
                  <a:schemeClr val="dk1"/>
                </a:solidFill>
                <a:latin typeface="Calibri"/>
                <a:ea typeface="Calibri"/>
                <a:cs typeface="Calibri"/>
                <a:sym typeface="Calibri"/>
              </a:rPr>
              <a:t> Paraphrasing anchor chart </a:t>
            </a:r>
            <a:r>
              <a:rPr lang="en" sz="1200" dirty="0">
                <a:solidFill>
                  <a:schemeClr val="dk1"/>
                </a:solidFill>
                <a:latin typeface="Calibri"/>
                <a:ea typeface="Calibri"/>
                <a:cs typeface="Calibri"/>
                <a:sym typeface="Calibri"/>
              </a:rPr>
              <a:t>posted for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one or two volunteers to answer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“Paraphrasing means to rewrite an author’s main points in your own words, transforming the author’s words, not simply copying them, which would be considered plagiarism.”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Paraphrasing anchor chart</a:t>
            </a:r>
            <a:r>
              <a:rPr lang="en" sz="1200" dirty="0">
                <a:solidFill>
                  <a:schemeClr val="dk1"/>
                </a:solidFill>
                <a:latin typeface="Calibri"/>
                <a:ea typeface="Calibri"/>
                <a:cs typeface="Calibri"/>
                <a:sym typeface="Calibri"/>
              </a:rPr>
              <a:t> and invite them to read it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when paraphrasing in this lesson, students will paraphrase the main consequences that they have text coded in their research text, as this is the information that is most relevant to the overarching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students’ attention to the paraphrasing sentence starters on the anchor chart and invite them to read through the sentence starters with you.</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paraphrasing means</a:t>
            </a:r>
            <a:r>
              <a:rPr lang="en" sz="1200" b="0" dirty="0">
                <a:solidFill>
                  <a:schemeClr val="dk1"/>
                </a:solidFill>
                <a:latin typeface="Calibri"/>
                <a:ea typeface="Calibri"/>
                <a:cs typeface="Calibri"/>
                <a:sym typeface="Calibri"/>
              </a:rPr>
              <a:t>: “putting it in your own words.”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9" name="Google Shape;269;g471a243a08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6230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71a243a08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Mini Research Lesson: Review Paraphrasing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will be used in Lessons 3, 6, 9, and 13 to help track students’ research skills and allow them the space to record important information about each food chain. The notebook follows the flow of 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with each heading matching one major step in the research process for each food chain. Questions and entries in the notebook echo the research skills anchor charts (posted alongside 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and are designed to prepare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4.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will now use the criteria on the anchor chart to model how to paraphrase the text you coded earlier.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and tell students that this is where they will collect all of their research throughout this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instructions for paraphrasing underneath Analyzing the Source on Page 2 of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6" name="Google Shape;276;g471a243a0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2233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86c1e7793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Mini Research Lesson: Review Paraphrasing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a:t>
            </a:r>
            <a:r>
              <a:rPr lang="en" sz="1200" b="0" dirty="0">
                <a:solidFill>
                  <a:schemeClr val="dk1"/>
                </a:solidFill>
                <a:latin typeface="Calibri"/>
                <a:ea typeface="Calibri"/>
                <a:cs typeface="Calibri"/>
                <a:sym typeface="Calibri"/>
              </a:rPr>
              <a:t>the “Nitrogen Fertilizer Is Bad Stuff—and Not Just Because It Could Blow Up Your Town” article.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volunteers to reread Paragraphs 1 and 2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 aloud for students: </a:t>
            </a:r>
            <a:r>
              <a:rPr lang="en" sz="1200" i="1" dirty="0">
                <a:solidFill>
                  <a:schemeClr val="dk1"/>
                </a:solidFill>
                <a:latin typeface="Calibri"/>
                <a:ea typeface="Calibri"/>
                <a:cs typeface="Calibri"/>
                <a:sym typeface="Calibri"/>
              </a:rPr>
              <a:t>“I already identified the consequences in these paragraphs so now I just have to write them in my own words. I think the author means that industrial farmers need fertilizer to keep growing as much food as they can. This leads to the overuse of harmful fertilizers. The fertilizers are risky to make because of the chemicals used, and in some cases the manufacturing plants can explode, injuring people and destroying property.”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on the displayed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“According to Tom Laskawy, industrial farms use too much nitrogen fertilizer. Because the fertilizer is risky to make, the manufacturing plants sometimes explode, killing and injuring people and destroying property.”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a partner about what they noticed about how you paraphrased.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two or three volunteers to share what they or their partner noticed.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research teams:</a:t>
            </a:r>
            <a:r>
              <a:rPr lang="en" sz="1200" i="1" dirty="0">
                <a:solidFill>
                  <a:schemeClr val="dk1"/>
                </a:solidFill>
                <a:latin typeface="Calibri"/>
                <a:ea typeface="Calibri"/>
                <a:cs typeface="Calibri"/>
                <a:sym typeface="Calibri"/>
              </a:rPr>
              <a:t> “How does paraphrasing help us in our research?”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few volunteers to share their responses and add anything new to the </a:t>
            </a:r>
            <a:r>
              <a:rPr lang="en" sz="1200" b="1" dirty="0">
                <a:solidFill>
                  <a:schemeClr val="dk1"/>
                </a:solidFill>
                <a:latin typeface="Calibri"/>
                <a:ea typeface="Calibri"/>
                <a:cs typeface="Calibri"/>
                <a:sym typeface="Calibri"/>
              </a:rPr>
              <a:t>Paraphrasing anchor chart</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discuss </a:t>
            </a:r>
            <a:r>
              <a:rPr lang="en" sz="1200" b="0" dirty="0">
                <a:solidFill>
                  <a:schemeClr val="dk1"/>
                </a:solidFill>
                <a:latin typeface="Calibri"/>
                <a:ea typeface="Calibri"/>
                <a:cs typeface="Calibri"/>
                <a:sym typeface="Calibri"/>
              </a:rPr>
              <a:t>which sentence starter you used, how you translated the author’s words into your own, etc.</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g486c1e7793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6313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86c1e779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Mini Research Lesson: Review Paraphrasing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4.</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their text coding should guide them to the sections you should reread and paraphrase. Their paraphrasing should always be relevant to the consequences of the industrial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questions to guide them in paraphrasing: </a:t>
            </a:r>
            <a:r>
              <a:rPr lang="en" sz="1200" i="1" dirty="0">
                <a:solidFill>
                  <a:schemeClr val="dk1"/>
                </a:solidFill>
                <a:latin typeface="Calibri"/>
                <a:ea typeface="Calibri"/>
                <a:cs typeface="Calibri"/>
                <a:sym typeface="Calibri"/>
              </a:rPr>
              <a:t>“Which sentence starter are you choosing? Why?” “What is the consequence you are paraphrasing? Why?”</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rules from the </a:t>
            </a:r>
            <a:r>
              <a:rPr lang="en" sz="1200" b="1" dirty="0">
                <a:solidFill>
                  <a:schemeClr val="dk1"/>
                </a:solidFill>
                <a:latin typeface="Calibri"/>
                <a:ea typeface="Calibri"/>
                <a:cs typeface="Calibri"/>
                <a:sym typeface="Calibri"/>
              </a:rPr>
              <a:t>Paraphrasing anchor chart </a:t>
            </a:r>
            <a:r>
              <a:rPr lang="en" sz="1200" dirty="0">
                <a:solidFill>
                  <a:schemeClr val="dk1"/>
                </a:solidFill>
                <a:latin typeface="Calibri"/>
                <a:ea typeface="Calibri"/>
                <a:cs typeface="Calibri"/>
                <a:sym typeface="Calibri"/>
              </a:rPr>
              <a:t>as they include relevant consequences in this section of their </a:t>
            </a:r>
            <a:r>
              <a:rPr lang="en" sz="1200" b="1" dirty="0">
                <a:solidFill>
                  <a:schemeClr val="dk1"/>
                </a:solidFill>
                <a:latin typeface="Calibri"/>
                <a:ea typeface="Calibri"/>
                <a:cs typeface="Calibri"/>
                <a:sym typeface="Calibri"/>
              </a:rPr>
              <a:t>researcher’s notebook.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in previously learned research skills they may struggle with.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working with partially paraphrased information from their articles.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2" name="Google Shape;292;g486c1e7793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3865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71a243a08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t>
            </a:r>
            <a:r>
              <a:rPr lang="en" sz="1200" b="1" dirty="0">
                <a:latin typeface="Calibri"/>
                <a:ea typeface="Calibri"/>
                <a:cs typeface="Calibri"/>
                <a:sym typeface="Calibri"/>
              </a:rPr>
              <a:t>A. Filling Out the Rest of the Researcher’s Notebook </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students will not fill out the MLA citation in their </a:t>
            </a:r>
            <a:r>
              <a:rPr lang="en" sz="1200" b="1" dirty="0">
                <a:solidFill>
                  <a:schemeClr val="dk1"/>
                </a:solidFill>
                <a:latin typeface="Calibri"/>
                <a:ea typeface="Calibri"/>
                <a:cs typeface="Calibri"/>
                <a:sym typeface="Calibri"/>
              </a:rPr>
              <a:t>researcher’s notebooks </a:t>
            </a:r>
            <a:r>
              <a:rPr lang="en" sz="1200" dirty="0">
                <a:solidFill>
                  <a:schemeClr val="dk1"/>
                </a:solidFill>
                <a:latin typeface="Calibri"/>
                <a:ea typeface="Calibri"/>
                <a:cs typeface="Calibri"/>
                <a:sym typeface="Calibri"/>
              </a:rPr>
              <a:t>until this process has been reviewed in Lesson 7.</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fill out the bibliographic information under the Gathering Sources section in the displayed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ignore the question that asks them to provide an MLA citation for now—this will be addressed in a later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correctly fill in the information based on their chosen research article.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the</a:t>
            </a:r>
            <a:r>
              <a:rPr lang="en" sz="1200" b="1" dirty="0">
                <a:solidFill>
                  <a:schemeClr val="dk1"/>
                </a:solidFill>
                <a:latin typeface="Calibri"/>
                <a:ea typeface="Calibri"/>
                <a:cs typeface="Calibri"/>
                <a:sym typeface="Calibri"/>
              </a:rPr>
              <a:t> researcher’s notebook</a:t>
            </a:r>
            <a:r>
              <a:rPr lang="en" sz="1200" dirty="0">
                <a:solidFill>
                  <a:schemeClr val="dk1"/>
                </a:solidFill>
                <a:latin typeface="Calibri"/>
                <a:ea typeface="Calibri"/>
                <a:cs typeface="Calibri"/>
                <a:sym typeface="Calibri"/>
              </a:rPr>
              <a:t>s to verify students’ understanding of the articles they read.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g471a243a08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1828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71a243a08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in this lesson requires that students complete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using the articles they read in class (if they have not done so by the end of class). This would require the students to print the articles, save them, or access them at home. Consider which option(s) would work best for your students and prepare accordingly.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6" name="Google Shape;306;g471a243a08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1395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64af287e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g464af287ee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3" name="Google Shape;313;g464af287ee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8276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1a243a0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Article: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“Nitrogen Fertilizer Is Bad Stuff—and Not Just Because It Could Blow Up Your Town”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Paraphrasing anchor chart</a:t>
            </a:r>
            <a:r>
              <a:rPr lang="en" sz="1200" dirty="0">
                <a:solidFill>
                  <a:schemeClr val="dk1"/>
                </a:solidFill>
                <a:latin typeface="Calibri"/>
                <a:ea typeface="Calibri"/>
                <a:cs typeface="Calibri"/>
                <a:sym typeface="Calibri"/>
              </a:rPr>
              <a:t> (new; teacher-created; see supporting materials) leave the “Paraphrasing Helps Us” section blank so students can contribute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(one per student and one for display)</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article on the industrial food chain (selected by students from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in Lesson 2,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Paraphrasing anchor chart </a:t>
            </a:r>
            <a:r>
              <a:rPr lang="en" sz="1200" dirty="0">
                <a:solidFill>
                  <a:schemeClr val="dk1"/>
                </a:solidFill>
                <a:latin typeface="Calibri"/>
                <a:ea typeface="Calibri"/>
                <a:cs typeface="Calibri"/>
                <a:sym typeface="Calibri"/>
              </a:rPr>
              <a:t>(next to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means of displaying the article for modelling.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1a243a0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7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1a243a0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b="0" dirty="0">
                <a:solidFill>
                  <a:schemeClr val="dk1"/>
                </a:solidFill>
                <a:latin typeface="Calibri"/>
                <a:ea typeface="Calibri"/>
                <a:cs typeface="Calibri"/>
                <a:sym typeface="Calibri"/>
              </a:rPr>
              <a:t>“Nitrogen Fertilizer Is Bad Stuff—and Not Just Because It Could Blow Up Your Town”</a:t>
            </a:r>
            <a:endParaRPr sz="1200" b="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Familiarize yourself with each of the articles in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 </a:t>
            </a:r>
            <a:r>
              <a:rPr lang="en-US" sz="1200" b="1" dirty="0" smtClean="0">
                <a:solidFill>
                  <a:schemeClr val="dk1"/>
                </a:solidFill>
                <a:latin typeface="Calibri"/>
                <a:ea typeface="Calibri"/>
                <a:cs typeface="Calibri"/>
                <a:sym typeface="Calibri"/>
              </a:rPr>
              <a:t>f</a:t>
            </a:r>
            <a:r>
              <a:rPr lang="en" sz="1200" b="1" dirty="0" smtClean="0">
                <a:solidFill>
                  <a:schemeClr val="dk1"/>
                </a:solidFill>
                <a:latin typeface="Calibri"/>
                <a:ea typeface="Calibri"/>
                <a:cs typeface="Calibri"/>
                <a:sym typeface="Calibri"/>
              </a:rPr>
              <a:t>older </a:t>
            </a:r>
            <a:r>
              <a:rPr lang="en" sz="1200" dirty="0">
                <a:solidFill>
                  <a:schemeClr val="dk1"/>
                </a:solidFill>
                <a:latin typeface="Calibri"/>
                <a:ea typeface="Calibri"/>
                <a:cs typeface="Calibri"/>
                <a:sym typeface="Calibri"/>
              </a:rPr>
              <a:t>(from Lesson 2</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will help you guide students toward the most important consequences as they text code and paraphrase. In addition, it will allow you to take a look at students’ exit slips and/or </a:t>
            </a:r>
            <a:r>
              <a:rPr lang="en" sz="1200" b="1" dirty="0">
                <a:solidFill>
                  <a:schemeClr val="dk1"/>
                </a:solidFill>
                <a:latin typeface="Calibri"/>
                <a:ea typeface="Calibri"/>
                <a:cs typeface="Calibri"/>
                <a:sym typeface="Calibri"/>
              </a:rPr>
              <a:t>researcher’s notebooks </a:t>
            </a:r>
            <a:r>
              <a:rPr lang="en" sz="1200" dirty="0">
                <a:solidFill>
                  <a:schemeClr val="dk1"/>
                </a:solidFill>
                <a:latin typeface="Calibri"/>
                <a:ea typeface="Calibri"/>
                <a:cs typeface="Calibri"/>
                <a:sym typeface="Calibri"/>
              </a:rPr>
              <a:t>to briefly assess whether they captured the most relevant and important information from their chosen articles.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this lesson is the first time students use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take time to review and/or model the steps of the notebook as much as necessary.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i="1" dirty="0">
                <a:solidFill>
                  <a:schemeClr val="dk1"/>
                </a:solidFill>
                <a:latin typeface="Calibri"/>
                <a:ea typeface="Calibri"/>
                <a:cs typeface="Calibri"/>
                <a:sym typeface="Calibri"/>
              </a:rPr>
              <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1a243a0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3194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1a243a0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1a243a0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2817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1a243a0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1a243a0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8350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1a243a08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6-8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Research Teams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Share the Gist in Research Teams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take out their research article on the industrial food chain.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a:t>
            </a:r>
            <a:r>
              <a:rPr lang="en" sz="1200" i="1">
                <a:solidFill>
                  <a:schemeClr val="dk1"/>
                </a:solidFill>
                <a:latin typeface="Calibri"/>
                <a:ea typeface="Calibri"/>
                <a:cs typeface="Calibri"/>
                <a:sym typeface="Calibri"/>
              </a:rPr>
              <a:t>“You read this research article that you selected in the previous lesson for homework last night. Throughout today’s lesson you will gain expertise on your article and present your findings to your research teams.”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they will continue to work with the same article throughout this lesson, and that the next step will be digging deeper into the article to find some answers to the overarching research question: What are the consequences of each of Michael Pollan’s food chains? Today, students will focus on the industrial food chain.</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accurately provide the gist of the article which he/she read for homework.</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1" name="Google Shape;241;g471a243a08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4566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71a243a08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refer to the posted research and focus question during this portion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learning </a:t>
            </a:r>
            <a:r>
              <a:rPr lang="en" sz="1200" dirty="0" smtClean="0">
                <a:solidFill>
                  <a:schemeClr val="dk1"/>
                </a:solidFill>
                <a:latin typeface="Calibri"/>
                <a:ea typeface="Calibri"/>
                <a:cs typeface="Calibri"/>
                <a:sym typeface="Calibri"/>
              </a:rPr>
              <a:t>targets </a:t>
            </a:r>
            <a:r>
              <a:rPr lang="en" sz="1200" dirty="0">
                <a:solidFill>
                  <a:schemeClr val="dk1"/>
                </a:solidFill>
                <a:latin typeface="Calibri"/>
                <a:ea typeface="Calibri"/>
                <a:cs typeface="Calibri"/>
                <a:sym typeface="Calibri"/>
              </a:rPr>
              <a:t>two and four are not explicitly called out in the lesson, they apply when students are reading and deciding which article they are going to use.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consequence is an effect, result, or outcome of something occurring earlier.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focus question and the overarching research question, and remind students that the overarching research question requires them to research the consequences of each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i="1" dirty="0">
                <a:solidFill>
                  <a:schemeClr val="dk1"/>
                </a:solidFill>
                <a:latin typeface="Calibri"/>
                <a:ea typeface="Calibri"/>
                <a:cs typeface="Calibri"/>
                <a:sym typeface="Calibri"/>
              </a:rPr>
              <a:t> “Today you will determine some consequences of the industrial food chain by closely reading your research articles. You will review paraphrasing in this lesson in order to summarize what the authors of your research articles have to say about the industrial food chain.”</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71a243a0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828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71a243a0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7-8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Determine Consequences in Research Article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the article selected in Lesson 2 in their research groups (read for homework) to determine additional consequences of the food chain. These additional consequences, tracked through text coding, will help students add to the </a:t>
            </a: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in Lesson 4. The addition of other perspectives on Pollan’s food chains will round out students’ research and prepare them to craft their own arguments for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as well as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article in order to model text coding.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“I will now model text coding using an article about nitrogen fertilizer, which is used in the United States to grow big crops like corn. The article will reveal some of the consequences of using nitrogen fertilizers as part of the industrial food chain. I will capture these consequences through text coding.”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by reading the title and then Paragraph 1 of the </a:t>
            </a:r>
            <a:r>
              <a:rPr lang="en" sz="1200" b="0" dirty="0">
                <a:solidFill>
                  <a:schemeClr val="dk1"/>
                </a:solidFill>
                <a:latin typeface="Calibri"/>
                <a:ea typeface="Calibri"/>
                <a:cs typeface="Calibri"/>
                <a:sym typeface="Calibri"/>
              </a:rPr>
              <a:t>article “Nitrogen Fertilizer Is Bad Stuff—and Not Just Because It Could Blow Up Your Town.”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Pause at the end of Paragraph 1 and think aloud for the students: </a:t>
            </a:r>
            <a:r>
              <a:rPr lang="en" sz="1200" i="1" dirty="0">
                <a:solidFill>
                  <a:schemeClr val="dk1"/>
                </a:solidFill>
                <a:latin typeface="Calibri"/>
                <a:ea typeface="Calibri"/>
                <a:cs typeface="Calibri"/>
                <a:sym typeface="Calibri"/>
              </a:rPr>
              <a:t>“This seems like a consequence of the industrial food chain because the explosion happened as a result of the fertilizer, which is manufactured to grow crops at big industrial farms.”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“explosion” and the phrases “killed 15 people and injured 200” and “obliterated the facility and destroyed houses.”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are underlining only the most important parts of the text that reveal the consequences.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Paragraph 2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Pause at the end of the paragraph and think aloud for the students:  </a:t>
            </a:r>
            <a:r>
              <a:rPr lang="en" sz="1200" i="1" dirty="0">
                <a:solidFill>
                  <a:schemeClr val="dk1"/>
                </a:solidFill>
                <a:latin typeface="Calibri"/>
                <a:ea typeface="Calibri"/>
                <a:cs typeface="Calibri"/>
                <a:sym typeface="Calibri"/>
              </a:rPr>
              <a:t>“This paragraph says that explosion was ‘tragic,’ but I don’t think that’s a consequence or an important detail about the consequences because it is more about emotions than facts. I should be careful about including emotions in this kind of research. However, at the end of the paragraph I see a consequence of the industrial food chain: overuse of nitrogen fertilizer. Fertilizer factories have to make tons of this stuff, even though it’s risky, because industrial farms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phrase “overuse of nitrogen fertilizers on American farmland.”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Paragraph 3 aloud and pause.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tell you if they see any additional consequences in this paragraph.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there are no additional consequences here.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“This paragraph provides background information on the origin of nitrogen fertilizer. It is important information for understanding what nitrogen fertilizer is, but it is not a consequence. It is normal to be tempted to underline other important information, but you should stick to information about consequences only, as that is the information relevant to answering the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give a thumbs-up if they understand how to text code for consequences, a thumbs-sideways if they need clarification, or a thumbs-down if </a:t>
            </a:r>
            <a:r>
              <a:rPr lang="en" sz="1200">
                <a:solidFill>
                  <a:schemeClr val="dk1"/>
                </a:solidFill>
                <a:latin typeface="Calibri"/>
                <a:ea typeface="Calibri"/>
                <a:cs typeface="Calibri"/>
                <a:sym typeface="Calibri"/>
              </a:rPr>
              <a:t>they </a:t>
            </a:r>
            <a:r>
              <a:rPr lang="en" sz="1200" smtClean="0">
                <a:solidFill>
                  <a:schemeClr val="dk1"/>
                </a:solidFill>
                <a:latin typeface="Calibri"/>
                <a:ea typeface="Calibri"/>
                <a:cs typeface="Calibri"/>
                <a:sym typeface="Calibri"/>
              </a:rPr>
              <a:t>don’t understand how </a:t>
            </a:r>
            <a:r>
              <a:rPr lang="en" sz="1200" dirty="0">
                <a:solidFill>
                  <a:schemeClr val="dk1"/>
                </a:solidFill>
                <a:latin typeface="Calibri"/>
                <a:ea typeface="Calibri"/>
                <a:cs typeface="Calibri"/>
                <a:sym typeface="Calibri"/>
              </a:rPr>
              <a:t>to text code for consequences.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and answer questions for individual students as needed.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many students seem less than confident about text coding after the modeling, consider modeling Paragraphs 3, 4, and 5 of the article as well, continuing to think aloud for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5" name="Google Shape;255;g471a243a08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5015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86c1e7793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Determine Consequences in Research Article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text coding with their research article as you modeled.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work time, you may want to pull a small group of students to support </a:t>
            </a:r>
            <a:r>
              <a:rPr lang="en-US" sz="1200" dirty="0" smtClean="0">
                <a:solidFill>
                  <a:schemeClr val="dk1"/>
                </a:solidFill>
                <a:latin typeface="Calibri"/>
                <a:ea typeface="Calibri"/>
                <a:cs typeface="Calibri"/>
                <a:sym typeface="Calibri"/>
              </a:rPr>
              <a:t>with </a:t>
            </a:r>
            <a:r>
              <a:rPr lang="en" sz="1200" dirty="0" smtClean="0">
                <a:solidFill>
                  <a:schemeClr val="dk1"/>
                </a:solidFill>
                <a:latin typeface="Calibri"/>
                <a:ea typeface="Calibri"/>
                <a:cs typeface="Calibri"/>
                <a:sym typeface="Calibri"/>
              </a:rPr>
              <a:t>previously </a:t>
            </a:r>
            <a:r>
              <a:rPr lang="en" sz="1200" dirty="0">
                <a:solidFill>
                  <a:schemeClr val="dk1"/>
                </a:solidFill>
                <a:latin typeface="Calibri"/>
                <a:ea typeface="Calibri"/>
                <a:cs typeface="Calibri"/>
                <a:sym typeface="Calibri"/>
              </a:rPr>
              <a:t>learned research skills they may struggle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many students seem less than confident about text coding after the modeling, consider modeling Paragraphs 3, 4, and 5 of the article as well, continuing to think aloud for students.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3" name="Google Shape;263;g486c1e7793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1406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This lesson will take approximately 50-60 minutes to complete. </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200" dirty="0">
                <a:latin typeface="Century Gothic"/>
                <a:ea typeface="Century Gothic"/>
                <a:cs typeface="Century Gothic"/>
                <a:sym typeface="Century Gothic"/>
              </a:rPr>
              <a:t>The purpose of today’s lesson is to:</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extend students’ research on Pollan’s industrial food chain and review paraphrasing.</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prepare students to craft their own arguments for the </a:t>
            </a:r>
            <a:r>
              <a:rPr lang="en" sz="1200" b="1" dirty="0">
                <a:latin typeface="Century Gothic"/>
                <a:ea typeface="Century Gothic"/>
                <a:cs typeface="Century Gothic"/>
                <a:sym typeface="Century Gothic"/>
              </a:rPr>
              <a:t>end-of-unit assessment</a:t>
            </a:r>
            <a:r>
              <a:rPr lang="en" sz="1200" dirty="0">
                <a:latin typeface="Century Gothic"/>
                <a:ea typeface="Century Gothic"/>
                <a:cs typeface="Century Gothic"/>
                <a:sym typeface="Century Gothic"/>
              </a:rPr>
              <a:t>, as well as in Unit 3.</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Char char="●"/>
            </a:pPr>
            <a:r>
              <a:rPr lang="en" sz="1200" dirty="0">
                <a:latin typeface="Century Gothic"/>
                <a:ea typeface="Century Gothic"/>
                <a:cs typeface="Century Gothic"/>
                <a:sym typeface="Century Gothic"/>
              </a:rPr>
              <a:t>begin a gradual release process; scaffolding of research in Lessons 3, 6, and 9 helps students achieve independence as they research the consequences of each of Michael Pollan’s food chains. </a:t>
            </a:r>
            <a:endParaRPr sz="12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200" dirty="0">
                <a:latin typeface="Century Gothic"/>
                <a:ea typeface="Century Gothic"/>
                <a:cs typeface="Century Gothic"/>
                <a:sym typeface="Century Gothic"/>
              </a:rPr>
              <a:t/>
            </a:r>
            <a:br>
              <a:rPr lang="en" sz="1200" dirty="0">
                <a:latin typeface="Century Gothic"/>
                <a:ea typeface="Century Gothic"/>
                <a:cs typeface="Century Gothic"/>
                <a:sym typeface="Century Gothic"/>
              </a:rPr>
            </a:br>
            <a:r>
              <a:rPr lang="en" sz="1200" dirty="0">
                <a:latin typeface="Century Gothic"/>
                <a:ea typeface="Century Gothic"/>
                <a:cs typeface="Century Gothic"/>
                <a:sym typeface="Century Gothic"/>
              </a:rPr>
              <a:t>The Learning Targets for students today are:</a:t>
            </a:r>
            <a:endParaRPr sz="1200" dirty="0">
              <a:latin typeface="Century Gothic"/>
              <a:ea typeface="Century Gothic"/>
              <a:cs typeface="Century Gothic"/>
              <a:sym typeface="Century Gothic"/>
            </a:endParaRPr>
          </a:p>
          <a:p>
            <a:pPr marL="457200" lvl="0" indent="-304800" algn="l" rtl="0">
              <a:spcBef>
                <a:spcPts val="1000"/>
              </a:spcBef>
              <a:spcAft>
                <a:spcPts val="0"/>
              </a:spcAft>
              <a:buSzPts val="1200"/>
              <a:buFont typeface="Century Gothic"/>
              <a:buAutoNum type="arabicPeriod"/>
            </a:pPr>
            <a:r>
              <a:rPr lang="en" sz="1200" dirty="0">
                <a:latin typeface="Century Gothic"/>
                <a:ea typeface="Century Gothic"/>
                <a:cs typeface="Century Gothic"/>
                <a:sym typeface="Century Gothic"/>
              </a:rPr>
              <a:t>I can use research skills to determine the consequences of the industrial organic food chain.</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devise a supporting research question to help me focus my research.</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identify the relevant information in a research source to answer my supporting research question.</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evaluate the credibility and accuracy of a source.</a:t>
            </a:r>
            <a:endParaRPr sz="1200" dirty="0">
              <a:latin typeface="Century Gothic"/>
              <a:ea typeface="Century Gothic"/>
              <a:cs typeface="Century Gothic"/>
              <a:sym typeface="Century Gothic"/>
            </a:endParaRPr>
          </a:p>
          <a:p>
            <a:pPr marL="457200" lvl="0" indent="-304800" algn="l" rtl="0">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quote and paraphrase others’ work while avoiding plagiarism.</a:t>
            </a:r>
            <a:br>
              <a:rPr lang="en" sz="1200" dirty="0">
                <a:latin typeface="Century Gothic"/>
                <a:ea typeface="Century Gothic"/>
                <a:cs typeface="Century Gothic"/>
                <a:sym typeface="Century Gothic"/>
              </a:rPr>
            </a:br>
            <a:r>
              <a:rPr lang="en" sz="1200" dirty="0">
                <a:latin typeface="Century Gothic"/>
                <a:ea typeface="Century Gothic"/>
                <a:cs typeface="Century Gothic"/>
                <a:sym typeface="Century Gothic"/>
              </a:rPr>
              <a:t/>
            </a:r>
            <a:br>
              <a:rPr lang="en" sz="1200" dirty="0">
                <a:latin typeface="Century Gothic"/>
                <a:ea typeface="Century Gothic"/>
                <a:cs typeface="Century Gothic"/>
                <a:sym typeface="Century Gothic"/>
              </a:rPr>
            </a:br>
            <a:endParaRPr sz="1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Paraphrasing</a:t>
            </a:r>
            <a:endParaRPr sz="3300" i="0" u="none" strike="noStrike" cap="none">
              <a:solidFill>
                <a:schemeClr val="dk1"/>
              </a:solidFill>
              <a:latin typeface="Century Gothic"/>
              <a:ea typeface="Century Gothic"/>
              <a:cs typeface="Century Gothic"/>
              <a:sym typeface="Century Gothic"/>
            </a:endParaRPr>
          </a:p>
        </p:txBody>
      </p:sp>
      <p:sp>
        <p:nvSpPr>
          <p:cNvPr id="272" name="Google Shape;272;p46"/>
          <p:cNvSpPr txBox="1">
            <a:spLocks noGrp="1"/>
          </p:cNvSpPr>
          <p:nvPr>
            <p:ph type="body" idx="1"/>
          </p:nvPr>
        </p:nvSpPr>
        <p:spPr>
          <a:xfrm>
            <a:off x="238750" y="1369225"/>
            <a:ext cx="4136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Discuss in your research teams:</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2400">
                <a:latin typeface="Century Gothic"/>
                <a:ea typeface="Century Gothic"/>
                <a:cs typeface="Century Gothic"/>
                <a:sym typeface="Century Gothic"/>
              </a:rPr>
              <a:t>What does it mean to paraphrase?</a:t>
            </a:r>
            <a:r>
              <a:rPr lang="en"/>
              <a:t/>
            </a:r>
            <a:br>
              <a:rPr lang="en"/>
            </a:br>
            <a:endParaRPr/>
          </a:p>
        </p:txBody>
      </p:sp>
      <p:pic>
        <p:nvPicPr>
          <p:cNvPr id="273" name="Google Shape;273;p46"/>
          <p:cNvPicPr preferRelativeResize="0"/>
          <p:nvPr/>
        </p:nvPicPr>
        <p:blipFill>
          <a:blip r:embed="rId3">
            <a:alphaModFix/>
          </a:blip>
          <a:stretch>
            <a:fillRect/>
          </a:stretch>
        </p:blipFill>
        <p:spPr>
          <a:xfrm>
            <a:off x="4669151" y="1279500"/>
            <a:ext cx="3125874" cy="32634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Let’s Review the </a:t>
            </a:r>
            <a:r>
              <a:rPr lang="en" sz="3000" b="1" dirty="0">
                <a:latin typeface="Century Gothic"/>
                <a:ea typeface="Century Gothic"/>
                <a:cs typeface="Century Gothic"/>
                <a:sym typeface="Century Gothic"/>
              </a:rPr>
              <a:t>Researcher’s Notebook </a:t>
            </a:r>
            <a:endParaRPr sz="3000" b="1" i="0" u="none" strike="noStrike" cap="none" dirty="0">
              <a:solidFill>
                <a:schemeClr val="dk1"/>
              </a:solidFill>
              <a:latin typeface="Century Gothic"/>
              <a:ea typeface="Century Gothic"/>
              <a:cs typeface="Century Gothic"/>
              <a:sym typeface="Century Gothic"/>
            </a:endParaRPr>
          </a:p>
        </p:txBody>
      </p:sp>
      <p:sp>
        <p:nvSpPr>
          <p:cNvPr id="279" name="Google Shape;279;p47"/>
          <p:cNvSpPr txBox="1">
            <a:spLocks noGrp="1"/>
          </p:cNvSpPr>
          <p:nvPr>
            <p:ph type="body" idx="1"/>
          </p:nvPr>
        </p:nvSpPr>
        <p:spPr>
          <a:xfrm>
            <a:off x="628650" y="1369225"/>
            <a:ext cx="3314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Take a few minutes to review the first part of the </a:t>
            </a:r>
            <a:r>
              <a:rPr lang="en" sz="1800" b="1">
                <a:latin typeface="Century Gothic"/>
                <a:ea typeface="Century Gothic"/>
                <a:cs typeface="Century Gothic"/>
                <a:sym typeface="Century Gothic"/>
              </a:rPr>
              <a:t>researcher’s notebook</a:t>
            </a:r>
            <a:r>
              <a:rPr lang="en" sz="1800">
                <a:latin typeface="Century Gothic"/>
                <a:ea typeface="Century Gothic"/>
                <a:cs typeface="Century Gothic"/>
                <a:sym typeface="Century Gothic"/>
              </a:rPr>
              <a:t>, where you will record research about the industrial food chain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80" name="Google Shape;280;p47"/>
          <p:cNvPicPr preferRelativeResize="0"/>
          <p:nvPr/>
        </p:nvPicPr>
        <p:blipFill>
          <a:blip r:embed="rId3">
            <a:alphaModFix/>
          </a:blip>
          <a:stretch>
            <a:fillRect/>
          </a:stretch>
        </p:blipFill>
        <p:spPr>
          <a:xfrm>
            <a:off x="4257650" y="1458823"/>
            <a:ext cx="4345401" cy="29655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See Paraphrasing Modeled </a:t>
            </a:r>
            <a:endParaRPr sz="3000" i="0" u="none" strike="noStrike" cap="none">
              <a:solidFill>
                <a:schemeClr val="dk1"/>
              </a:solidFill>
              <a:latin typeface="Century Gothic"/>
              <a:ea typeface="Century Gothic"/>
              <a:cs typeface="Century Gothic"/>
              <a:sym typeface="Century Gothic"/>
            </a:endParaRPr>
          </a:p>
        </p:txBody>
      </p:sp>
      <p:pic>
        <p:nvPicPr>
          <p:cNvPr id="286" name="Google Shape;286;p48"/>
          <p:cNvPicPr preferRelativeResize="0"/>
          <p:nvPr/>
        </p:nvPicPr>
        <p:blipFill>
          <a:blip r:embed="rId3">
            <a:alphaModFix/>
          </a:blip>
          <a:stretch>
            <a:fillRect/>
          </a:stretch>
        </p:blipFill>
        <p:spPr>
          <a:xfrm>
            <a:off x="4210770" y="1357311"/>
            <a:ext cx="4345401" cy="2965550"/>
          </a:xfrm>
          <a:prstGeom prst="rect">
            <a:avLst/>
          </a:prstGeom>
          <a:noFill/>
          <a:ln>
            <a:noFill/>
          </a:ln>
        </p:spPr>
      </p:pic>
      <p:pic>
        <p:nvPicPr>
          <p:cNvPr id="287" name="Google Shape;287;p48"/>
          <p:cNvPicPr preferRelativeResize="0"/>
          <p:nvPr/>
        </p:nvPicPr>
        <p:blipFill>
          <a:blip r:embed="rId4">
            <a:alphaModFix/>
          </a:blip>
          <a:stretch>
            <a:fillRect/>
          </a:stretch>
        </p:blipFill>
        <p:spPr>
          <a:xfrm>
            <a:off x="533401" y="1458823"/>
            <a:ext cx="3333164" cy="2960896"/>
          </a:xfrm>
          <a:prstGeom prst="rect">
            <a:avLst/>
          </a:prstGeom>
          <a:noFill/>
          <a:ln w="9525" cap="flat" cmpd="sng">
            <a:solidFill>
              <a:srgbClr val="000000"/>
            </a:solidFill>
            <a:prstDash val="solid"/>
            <a:round/>
            <a:headEnd type="none" w="sm" len="sm"/>
            <a:tailEnd type="none" w="sm" len="sm"/>
          </a:ln>
        </p:spPr>
      </p:pic>
      <p:pic>
        <p:nvPicPr>
          <p:cNvPr id="289" name="Google Shape;289;p48"/>
          <p:cNvPicPr preferRelativeResize="0"/>
          <p:nvPr/>
        </p:nvPicPr>
        <p:blipFill>
          <a:blip r:embed="rId5">
            <a:alphaModFix/>
          </a:blip>
          <a:stretch>
            <a:fillRect/>
          </a:stretch>
        </p:blipFill>
        <p:spPr>
          <a:xfrm>
            <a:off x="8556171" y="4376058"/>
            <a:ext cx="550957" cy="564382"/>
          </a:xfrm>
          <a:prstGeom prst="rect">
            <a:avLst/>
          </a:prstGeom>
          <a:noFill/>
          <a:ln>
            <a:noFill/>
          </a:ln>
        </p:spPr>
      </p:pic>
      <p:pic>
        <p:nvPicPr>
          <p:cNvPr id="288" name="Google Shape;288;p48"/>
          <p:cNvPicPr preferRelativeResize="0"/>
          <p:nvPr/>
        </p:nvPicPr>
        <p:blipFill>
          <a:blip r:embed="rId6">
            <a:alphaModFix/>
          </a:blip>
          <a:stretch>
            <a:fillRect/>
          </a:stretch>
        </p:blipFill>
        <p:spPr>
          <a:xfrm>
            <a:off x="8153401" y="4419720"/>
            <a:ext cx="504079" cy="4675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Paraphrase the Research</a:t>
            </a:r>
            <a:endParaRPr sz="3000" i="0" u="none" strike="noStrike" cap="none">
              <a:solidFill>
                <a:schemeClr val="dk1"/>
              </a:solidFill>
              <a:latin typeface="Century Gothic"/>
              <a:ea typeface="Century Gothic"/>
              <a:cs typeface="Century Gothic"/>
              <a:sym typeface="Century Gothic"/>
            </a:endParaRPr>
          </a:p>
        </p:txBody>
      </p:sp>
      <p:pic>
        <p:nvPicPr>
          <p:cNvPr id="295" name="Google Shape;295;p49"/>
          <p:cNvPicPr preferRelativeResize="0"/>
          <p:nvPr/>
        </p:nvPicPr>
        <p:blipFill>
          <a:blip r:embed="rId3">
            <a:alphaModFix/>
          </a:blip>
          <a:stretch>
            <a:fillRect/>
          </a:stretch>
        </p:blipFill>
        <p:spPr>
          <a:xfrm>
            <a:off x="4257650" y="1458823"/>
            <a:ext cx="4345401" cy="2965550"/>
          </a:xfrm>
          <a:prstGeom prst="rect">
            <a:avLst/>
          </a:prstGeom>
          <a:noFill/>
          <a:ln>
            <a:noFill/>
          </a:ln>
        </p:spPr>
      </p:pic>
      <p:sp>
        <p:nvSpPr>
          <p:cNvPr id="296" name="Google Shape;296;p49"/>
          <p:cNvSpPr txBox="1"/>
          <p:nvPr/>
        </p:nvSpPr>
        <p:spPr>
          <a:xfrm>
            <a:off x="210539" y="1398810"/>
            <a:ext cx="4138500" cy="320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Begin rereading and paraphrasing the consequences that you coded in their research text.</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0" lvl="0" indent="0" algn="l" rtl="0">
              <a:spcBef>
                <a:spcPts val="0"/>
              </a:spcBef>
              <a:spcAft>
                <a:spcPts val="0"/>
              </a:spcAft>
              <a:buNone/>
            </a:pPr>
            <a:r>
              <a:rPr lang="en" sz="2000" dirty="0">
                <a:latin typeface="Century Gothic"/>
                <a:ea typeface="Century Gothic"/>
                <a:cs typeface="Century Gothic"/>
                <a:sym typeface="Century Gothic"/>
              </a:rPr>
              <a:t>Aim to include three paraphrased consequences.</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Fill in Bibliographical Information</a:t>
            </a:r>
            <a:endParaRPr sz="3300" i="0" u="none" strike="noStrike" cap="none">
              <a:solidFill>
                <a:schemeClr val="dk1"/>
              </a:solidFill>
              <a:latin typeface="Century Gothic"/>
              <a:ea typeface="Century Gothic"/>
              <a:cs typeface="Century Gothic"/>
              <a:sym typeface="Century Gothic"/>
            </a:endParaRPr>
          </a:p>
        </p:txBody>
      </p:sp>
      <p:sp>
        <p:nvSpPr>
          <p:cNvPr id="302" name="Google Shape;302;p50"/>
          <p:cNvSpPr txBox="1">
            <a:spLocks noGrp="1"/>
          </p:cNvSpPr>
          <p:nvPr>
            <p:ph type="body" idx="1"/>
          </p:nvPr>
        </p:nvSpPr>
        <p:spPr>
          <a:xfrm>
            <a:off x="289275" y="1814875"/>
            <a:ext cx="3659400" cy="23721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complete the  bibliographic information for your research article in your </a:t>
            </a:r>
            <a:r>
              <a:rPr lang="en" sz="2400" b="1">
                <a:latin typeface="Century Gothic"/>
                <a:ea typeface="Century Gothic"/>
                <a:cs typeface="Century Gothic"/>
                <a:sym typeface="Century Gothic"/>
              </a:rPr>
              <a:t>researcher’s notebook</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303" name="Google Shape;303;p50"/>
          <p:cNvPicPr preferRelativeResize="0"/>
          <p:nvPr/>
        </p:nvPicPr>
        <p:blipFill>
          <a:blip r:embed="rId3">
            <a:alphaModFix/>
          </a:blip>
          <a:stretch>
            <a:fillRect/>
          </a:stretch>
        </p:blipFill>
        <p:spPr>
          <a:xfrm>
            <a:off x="4350833" y="1454297"/>
            <a:ext cx="4511315" cy="3093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09" name="Google Shape;309;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Finish filling out the </a:t>
            </a:r>
            <a:r>
              <a:rPr lang="en" sz="2000" b="1" dirty="0">
                <a:latin typeface="Century Gothic"/>
                <a:ea typeface="Century Gothic"/>
                <a:cs typeface="Century Gothic"/>
                <a:sym typeface="Century Gothic"/>
              </a:rPr>
              <a:t>researcher’s notebook</a:t>
            </a:r>
            <a:r>
              <a:rPr lang="en" sz="2000" dirty="0">
                <a:latin typeface="Century Gothic"/>
                <a:ea typeface="Century Gothic"/>
                <a:cs typeface="Century Gothic"/>
                <a:sym typeface="Century Gothic"/>
              </a:rPr>
              <a:t> for your article, including the bibliographic information under Gathering Sources.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Use the consequences you recorded from your research article to add to your personal </a:t>
            </a:r>
            <a:r>
              <a:rPr lang="en" sz="2000" b="1" dirty="0">
                <a:latin typeface="Century Gothic"/>
                <a:ea typeface="Century Gothic"/>
                <a:cs typeface="Century Gothic"/>
                <a:sym typeface="Century Gothic"/>
              </a:rPr>
              <a:t>Cascading Consequences chart</a:t>
            </a:r>
            <a:r>
              <a:rPr lang="en" sz="2000" dirty="0">
                <a:latin typeface="Century Gothic"/>
                <a:ea typeface="Century Gothic"/>
                <a:cs typeface="Century Gothic"/>
                <a:sym typeface="Century Gothic"/>
              </a:rPr>
              <a:t> for the industrial food chain.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Use a different color pen or pencil so that the new information you have added is clear.</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16" name="Google Shape;316;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17" name="Google Shape;317;p52"/>
          <p:cNvGraphicFramePr/>
          <p:nvPr/>
        </p:nvGraphicFramePr>
        <p:xfrm>
          <a:off x="577216" y="1385887"/>
          <a:ext cx="7989600" cy="3230175"/>
        </p:xfrm>
        <a:graphic>
          <a:graphicData uri="http://schemas.openxmlformats.org/drawingml/2006/table">
            <a:tbl>
              <a:tblPr firstRow="1" bandRow="1">
                <a:noFill/>
                <a:tableStyleId>{11A5DF6E-E10E-45E8-8B72-4AE1B79A2889}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Article: “Nitrogen Fertilizer Is Bad Stuff—and Not Just Because It Could Blow Up Your Town” (one for display)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Paraphrasing anchor chart </a:t>
            </a:r>
            <a:r>
              <a:rPr lang="en" sz="1800" dirty="0">
                <a:latin typeface="Century Gothic"/>
                <a:ea typeface="Century Gothic"/>
                <a:cs typeface="Century Gothic"/>
                <a:sym typeface="Century Gothic"/>
              </a:rPr>
              <a:t>(new; teacher-created; see supporting materials)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Researcher’s notebook </a:t>
            </a:r>
            <a:r>
              <a:rPr lang="en" sz="1800" dirty="0">
                <a:latin typeface="Century Gothic"/>
                <a:ea typeface="Century Gothic"/>
                <a:cs typeface="Century Gothic"/>
                <a:sym typeface="Century Gothic"/>
              </a:rPr>
              <a:t>(one per student and one for display)</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3: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a:t>
            </a:r>
            <a:r>
              <a:rPr lang="en" sz="1800" b="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“Nitrogen Fertilizer Is Bad Stuff—and Not Just Because It Could Blow Up Your Town”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Familiarize yourself with each of the articles in the </a:t>
            </a:r>
            <a:r>
              <a:rPr lang="en-US" sz="1800" b="1" dirty="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 </a:t>
            </a:r>
            <a:r>
              <a:rPr lang="en-US" sz="1800" b="1" dirty="0">
                <a:latin typeface="Century Gothic"/>
                <a:ea typeface="Century Gothic"/>
                <a:cs typeface="Century Gothic"/>
                <a:sym typeface="Century Gothic"/>
              </a:rPr>
              <a:t>f</a:t>
            </a:r>
            <a:r>
              <a:rPr lang="en" sz="1800" b="1" dirty="0" smtClean="0">
                <a:latin typeface="Century Gothic"/>
                <a:ea typeface="Century Gothic"/>
                <a:cs typeface="Century Gothic"/>
                <a:sym typeface="Century Gothic"/>
              </a:rPr>
              <a:t>older </a:t>
            </a:r>
            <a:r>
              <a:rPr lang="en" sz="1800" dirty="0">
                <a:latin typeface="Century Gothic"/>
                <a:ea typeface="Century Gothic"/>
                <a:cs typeface="Century Gothic"/>
                <a:sym typeface="Century Gothic"/>
              </a:rPr>
              <a:t>(from Lesson 2)</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steps in the </a:t>
            </a:r>
            <a:r>
              <a:rPr lang="en-US" sz="1800" b="1" dirty="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esearcher’s </a:t>
            </a:r>
            <a:r>
              <a:rPr lang="en-US" sz="1800" b="1" dirty="0">
                <a:latin typeface="Century Gothic"/>
                <a:ea typeface="Century Gothic"/>
                <a:cs typeface="Century Gothic"/>
                <a:sym typeface="Century Gothic"/>
              </a:rPr>
              <a:t>n</a:t>
            </a:r>
            <a:r>
              <a:rPr lang="en" sz="1800" b="1" dirty="0" smtClean="0">
                <a:latin typeface="Century Gothic"/>
                <a:ea typeface="Century Gothic"/>
                <a:cs typeface="Century Gothic"/>
                <a:sym typeface="Century Gothic"/>
              </a:rPr>
              <a:t>otebook </a:t>
            </a:r>
            <a:r>
              <a:rPr lang="en" sz="1800" dirty="0">
                <a:latin typeface="Century Gothic"/>
                <a:ea typeface="Century Gothic"/>
                <a:cs typeface="Century Gothic"/>
                <a:sym typeface="Century Gothic"/>
              </a:rPr>
              <a:t>and be prepared to model these</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continue to work with the article that you selected in Lesson 2 as you determine additional consequences of  Pollan’s industrial food chain.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the gist of your research article from homework</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text coding to identify consequences of the food chain in your research article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appropriate methods of paraphrasing information from your research article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Add information from your research article into the </a:t>
            </a:r>
            <a:r>
              <a:rPr lang="en" sz="1800" b="1" dirty="0">
                <a:latin typeface="Century Gothic"/>
                <a:ea typeface="Century Gothic"/>
                <a:cs typeface="Century Gothic"/>
                <a:sym typeface="Century Gothic"/>
              </a:rPr>
              <a:t>researcher’s notebook</a:t>
            </a:r>
            <a:endParaRPr sz="1800" b="1"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Share the Gist of the Research Articles</a:t>
            </a:r>
            <a:endParaRPr sz="30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One at a time, share the gist of the article with your research teams.</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Only one group member should speak at a time, and other members should listen respectfully. </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Each group member should take one minute or less to share the gist.</a:t>
            </a:r>
            <a:r>
              <a:rPr lang="en"/>
              <a:t/>
            </a:r>
            <a:br>
              <a:rPr lang="en"/>
            </a:br>
            <a:endParaRPr/>
          </a:p>
        </p:txBody>
      </p:sp>
      <p:pic>
        <p:nvPicPr>
          <p:cNvPr id="245" name="Google Shape;245;p42"/>
          <p:cNvPicPr preferRelativeResize="0"/>
          <p:nvPr/>
        </p:nvPicPr>
        <p:blipFill>
          <a:blip r:embed="rId3">
            <a:alphaModFix/>
          </a:blip>
          <a:stretch>
            <a:fillRect/>
          </a:stretch>
        </p:blipFill>
        <p:spPr>
          <a:xfrm>
            <a:off x="8273144" y="4341049"/>
            <a:ext cx="778032" cy="58313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1" name="Google Shape;25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AutoNum type="arabicPeriod"/>
            </a:pPr>
            <a:r>
              <a:rPr lang="en">
                <a:latin typeface="Century Gothic"/>
                <a:ea typeface="Century Gothic"/>
                <a:cs typeface="Century Gothic"/>
                <a:sym typeface="Century Gothic"/>
              </a:rPr>
              <a:t>I can </a:t>
            </a:r>
            <a:r>
              <a:rPr lang="en" i="1">
                <a:latin typeface="Century Gothic"/>
                <a:ea typeface="Century Gothic"/>
                <a:cs typeface="Century Gothic"/>
                <a:sym typeface="Century Gothic"/>
              </a:rPr>
              <a:t>use research skills to determine the consequences</a:t>
            </a:r>
            <a:r>
              <a:rPr lang="en">
                <a:latin typeface="Century Gothic"/>
                <a:ea typeface="Century Gothic"/>
                <a:cs typeface="Century Gothic"/>
                <a:sym typeface="Century Gothic"/>
              </a:rPr>
              <a:t> of the industrial organic food chain.</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I can </a:t>
            </a:r>
            <a:r>
              <a:rPr lang="en" i="1">
                <a:latin typeface="Century Gothic"/>
                <a:ea typeface="Century Gothic"/>
                <a:cs typeface="Century Gothic"/>
                <a:sym typeface="Century Gothic"/>
              </a:rPr>
              <a:t>devise a supporting research question</a:t>
            </a:r>
            <a:r>
              <a:rPr lang="en">
                <a:latin typeface="Century Gothic"/>
                <a:ea typeface="Century Gothic"/>
                <a:cs typeface="Century Gothic"/>
                <a:sym typeface="Century Gothic"/>
              </a:rPr>
              <a:t> to help me focus my research.</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I can </a:t>
            </a:r>
            <a:r>
              <a:rPr lang="en" i="1">
                <a:latin typeface="Century Gothic"/>
                <a:ea typeface="Century Gothic"/>
                <a:cs typeface="Century Gothic"/>
                <a:sym typeface="Century Gothic"/>
              </a:rPr>
              <a:t>identify the relevant information in a research source </a:t>
            </a:r>
            <a:r>
              <a:rPr lang="en">
                <a:latin typeface="Century Gothic"/>
                <a:ea typeface="Century Gothic"/>
                <a:cs typeface="Century Gothic"/>
                <a:sym typeface="Century Gothic"/>
              </a:rPr>
              <a:t>to answer my supporting research question.</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I can </a:t>
            </a:r>
            <a:r>
              <a:rPr lang="en" i="1">
                <a:latin typeface="Century Gothic"/>
                <a:ea typeface="Century Gothic"/>
                <a:cs typeface="Century Gothic"/>
                <a:sym typeface="Century Gothic"/>
              </a:rPr>
              <a:t>evaluate the credibility and accuracy of a source</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a:latin typeface="Century Gothic"/>
                <a:ea typeface="Century Gothic"/>
                <a:cs typeface="Century Gothic"/>
                <a:sym typeface="Century Gothic"/>
              </a:rPr>
              <a:t>I can </a:t>
            </a:r>
            <a:r>
              <a:rPr lang="en" i="1">
                <a:latin typeface="Century Gothic"/>
                <a:ea typeface="Century Gothic"/>
                <a:cs typeface="Century Gothic"/>
                <a:sym typeface="Century Gothic"/>
              </a:rPr>
              <a:t>quote and paraphrase others’ work while avoiding plagiarism.</a:t>
            </a:r>
            <a:r>
              <a:rPr lang="en" i="1"/>
              <a:t/>
            </a:r>
            <a:br>
              <a:rPr lang="en" i="1"/>
            </a:br>
            <a:endParaRPr i="1"/>
          </a:p>
        </p:txBody>
      </p:sp>
      <p:pic>
        <p:nvPicPr>
          <p:cNvPr id="252" name="Google Shape;252;p43"/>
          <p:cNvPicPr preferRelativeResize="0"/>
          <p:nvPr/>
        </p:nvPicPr>
        <p:blipFill>
          <a:blip r:embed="rId3">
            <a:alphaModFix/>
          </a:blip>
          <a:stretch>
            <a:fillRect/>
          </a:stretch>
        </p:blipFill>
        <p:spPr>
          <a:xfrm>
            <a:off x="8381304" y="4383594"/>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Learn Text Coding</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295750" y="1268050"/>
            <a:ext cx="51504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Text coding is a process you’ll use when close reading to mark the parts of the text most relevant to your research purposes. </a:t>
            </a:r>
            <a:endParaRPr sz="2200">
              <a:latin typeface="Century Gothic"/>
              <a:ea typeface="Century Gothic"/>
              <a:cs typeface="Century Gothic"/>
              <a:sym typeface="Century Gothic"/>
            </a:endParaRPr>
          </a:p>
          <a:p>
            <a:pPr marL="0" lvl="0" indent="0" algn="l" rtl="0">
              <a:spcBef>
                <a:spcPts val="800"/>
              </a:spcBef>
              <a:spcAft>
                <a:spcPts val="0"/>
              </a:spcAft>
              <a:buNone/>
            </a:pPr>
            <a:endParaRPr sz="2200">
              <a:latin typeface="Century Gothic"/>
              <a:ea typeface="Century Gothic"/>
              <a:cs typeface="Century Gothic"/>
              <a:sym typeface="Century Gothic"/>
            </a:endParaRPr>
          </a:p>
          <a:p>
            <a:pPr marL="0" lvl="0" indent="0" algn="l" rtl="0">
              <a:spcBef>
                <a:spcPts val="800"/>
              </a:spcBef>
              <a:spcAft>
                <a:spcPts val="0"/>
              </a:spcAft>
              <a:buNone/>
            </a:pPr>
            <a:r>
              <a:rPr lang="en" sz="2200">
                <a:latin typeface="Century Gothic"/>
                <a:ea typeface="Century Gothic"/>
                <a:cs typeface="Century Gothic"/>
                <a:sym typeface="Century Gothic"/>
              </a:rPr>
              <a:t>You will use text coding to help track consequences of the industrial food chain in your research article.</a:t>
            </a:r>
            <a:endParaRPr sz="2200">
              <a:latin typeface="Century Gothic"/>
              <a:ea typeface="Century Gothic"/>
              <a:cs typeface="Century Gothic"/>
              <a:sym typeface="Century Gothic"/>
            </a:endParaRPr>
          </a:p>
        </p:txBody>
      </p:sp>
      <p:pic>
        <p:nvPicPr>
          <p:cNvPr id="259" name="Google Shape;259;p44"/>
          <p:cNvPicPr preferRelativeResize="0"/>
          <p:nvPr/>
        </p:nvPicPr>
        <p:blipFill>
          <a:blip r:embed="rId3">
            <a:alphaModFix/>
          </a:blip>
          <a:stretch>
            <a:fillRect/>
          </a:stretch>
        </p:blipFill>
        <p:spPr>
          <a:xfrm>
            <a:off x="8414658" y="4410444"/>
            <a:ext cx="567418" cy="485775"/>
          </a:xfrm>
          <a:prstGeom prst="rect">
            <a:avLst/>
          </a:prstGeom>
          <a:noFill/>
          <a:ln>
            <a:noFill/>
          </a:ln>
        </p:spPr>
      </p:pic>
      <p:pic>
        <p:nvPicPr>
          <p:cNvPr id="260" name="Google Shape;260;p44"/>
          <p:cNvPicPr preferRelativeResize="0"/>
          <p:nvPr/>
        </p:nvPicPr>
        <p:blipFill>
          <a:blip r:embed="rId4">
            <a:alphaModFix/>
          </a:blip>
          <a:stretch>
            <a:fillRect/>
          </a:stretch>
        </p:blipFill>
        <p:spPr>
          <a:xfrm>
            <a:off x="5598550" y="1420444"/>
            <a:ext cx="3161139" cy="2837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Use Text Coding to Identify Consequences</a:t>
            </a:r>
            <a:endParaRPr sz="2800" i="0" u="none" strike="noStrike" cap="none">
              <a:solidFill>
                <a:schemeClr val="dk1"/>
              </a:solidFill>
              <a:latin typeface="Century Gothic"/>
              <a:ea typeface="Century Gothic"/>
              <a:cs typeface="Century Gothic"/>
              <a:sym typeface="Century Gothic"/>
            </a:endParaRPr>
          </a:p>
        </p:txBody>
      </p:sp>
      <p:sp>
        <p:nvSpPr>
          <p:cNvPr id="266" name="Google Shape;266;p45"/>
          <p:cNvSpPr txBox="1">
            <a:spLocks noGrp="1"/>
          </p:cNvSpPr>
          <p:nvPr>
            <p:ph type="body" idx="1"/>
          </p:nvPr>
        </p:nvSpPr>
        <p:spPr>
          <a:xfrm>
            <a:off x="295750" y="1268050"/>
            <a:ext cx="7979700" cy="3364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Now, let’s try text coding with your research text from homework.</a:t>
            </a:r>
            <a:endParaRPr sz="2200">
              <a:latin typeface="Century Gothic"/>
              <a:ea typeface="Century Gothic"/>
              <a:cs typeface="Century Gothic"/>
              <a:sym typeface="Century Gothic"/>
            </a:endParaRPr>
          </a:p>
          <a:p>
            <a:pPr marL="457200" lvl="0" indent="-368300" algn="l" rtl="0">
              <a:spcBef>
                <a:spcPts val="800"/>
              </a:spcBef>
              <a:spcAft>
                <a:spcPts val="0"/>
              </a:spcAft>
              <a:buSzPts val="2200"/>
              <a:buFont typeface="Century Gothic"/>
              <a:buChar char="•"/>
            </a:pPr>
            <a:r>
              <a:rPr lang="en" sz="2200">
                <a:latin typeface="Century Gothic"/>
                <a:ea typeface="Century Gothic"/>
                <a:cs typeface="Century Gothic"/>
                <a:sym typeface="Century Gothic"/>
              </a:rPr>
              <a:t>Silently reread and text code your research article for consequences of the industrial food chain. </a:t>
            </a:r>
            <a:br>
              <a:rPr lang="en" sz="2200">
                <a:latin typeface="Century Gothic"/>
                <a:ea typeface="Century Gothic"/>
                <a:cs typeface="Century Gothic"/>
                <a:sym typeface="Century Gothic"/>
              </a:rPr>
            </a:b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Char char="•"/>
            </a:pPr>
            <a:r>
              <a:rPr lang="en" sz="2200">
                <a:latin typeface="Century Gothic"/>
                <a:ea typeface="Century Gothic"/>
                <a:cs typeface="Century Gothic"/>
                <a:sym typeface="Century Gothic"/>
              </a:rPr>
              <a:t>You may need to reread their articles more than once to catch as many consequences as you can. </a:t>
            </a:r>
            <a:br>
              <a:rPr lang="en" sz="2200">
                <a:latin typeface="Century Gothic"/>
                <a:ea typeface="Century Gothic"/>
                <a:cs typeface="Century Gothic"/>
                <a:sym typeface="Century Gothic"/>
              </a:rPr>
            </a:br>
            <a:endParaRPr sz="22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47F3BA2-9967-43A7-BD87-C472272D638D}"/>
</file>

<file path=customXml/itemProps2.xml><?xml version="1.0" encoding="utf-8"?>
<ds:datastoreItem xmlns:ds="http://schemas.openxmlformats.org/officeDocument/2006/customXml" ds:itemID="{93722585-B8C7-4E04-94C7-08E63526A46B}"/>
</file>

<file path=customXml/itemProps3.xml><?xml version="1.0" encoding="utf-8"?>
<ds:datastoreItem xmlns:ds="http://schemas.openxmlformats.org/officeDocument/2006/customXml" ds:itemID="{FC0422A1-B333-4450-8E8A-DC2D6AC61AAA}"/>
</file>

<file path=docProps/app.xml><?xml version="1.0" encoding="utf-8"?>
<Properties xmlns="http://schemas.openxmlformats.org/officeDocument/2006/extended-properties" xmlns:vt="http://schemas.openxmlformats.org/officeDocument/2006/docPropsVTypes">
  <TotalTime>15</TotalTime>
  <Words>1490</Words>
  <Application>Microsoft Office PowerPoint</Application>
  <PresentationFormat>On-screen Show (16:9)</PresentationFormat>
  <Paragraphs>316</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Calibri</vt:lpstr>
      <vt:lpstr>Century Gothic</vt:lpstr>
      <vt:lpstr>Arial</vt:lpstr>
      <vt:lpstr>Overlock</vt:lpstr>
      <vt:lpstr>Simple Light</vt:lpstr>
      <vt:lpstr>Office Theme</vt:lpstr>
      <vt:lpstr>Office Theme</vt:lpstr>
      <vt:lpstr>  Grade 8: Module 4: Unit 2: Lesson 3 Teacher slide, before teaching. </vt:lpstr>
      <vt:lpstr>  Grade 8: Module 4: Unit 2: Lesson 3 Teacher slide, before teaching. </vt:lpstr>
      <vt:lpstr>  Grade 8: Module 4: Unit 2: Lesson 3 Teacher slide, before teaching. </vt:lpstr>
      <vt:lpstr>Grade 8: Module 4:  Unit 2: Lesson 3</vt:lpstr>
      <vt:lpstr>Hello, Students!</vt:lpstr>
      <vt:lpstr>Let’s Share the Gist of the Research Articles</vt:lpstr>
      <vt:lpstr>Let’s Review the Learning Targets</vt:lpstr>
      <vt:lpstr>Let’s Learn Text Coding</vt:lpstr>
      <vt:lpstr>Let’s Use Text Coding to Identify Consequences</vt:lpstr>
      <vt:lpstr>Let’s Review Paraphrasing</vt:lpstr>
      <vt:lpstr>Let’s Review the Researcher’s Notebook </vt:lpstr>
      <vt:lpstr>Let’s See Paraphrasing Modeled </vt:lpstr>
      <vt:lpstr>Let’s Paraphrase the Research</vt:lpstr>
      <vt:lpstr>Let’s Fill in Bibliographical Information</vt:lpstr>
      <vt:lpstr>Homework</vt:lpstr>
      <vt:lpstr>Small Group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3 Teacher slide, before teaching. </dc:title>
  <dc:creator>nbravo</dc:creator>
  <cp:lastModifiedBy>Nicole Bravo</cp:lastModifiedBy>
  <cp:revision>6</cp:revision>
  <dcterms:modified xsi:type="dcterms:W3CDTF">2018-12-22T19:56:18Z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