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0.xml" ContentType="application/vnd.openxmlformats-officedocument.presentationml.notesSlide+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8.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notesSlides/notesSlide9.xml" ContentType="application/vnd.openxmlformats-officedocument.presentationml.notesSlide+xml"/>
  <Override PartName="/ppt/slideLayouts/slideLayout1.xml" ContentType="application/vnd.openxmlformats-officedocument.presentationml.slideLayout+xml"/>
  <Override PartName="/ppt/slideLayouts/slideLayout12.xml" ContentType="application/vnd.openxmlformats-officedocument.presentationml.slideLayout+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1.xml" ContentType="application/vnd.openxmlformats-officedocument.presentationml.notesSlide+xml"/>
  <Override PartName="/ppt/slideLayouts/slideLayout5.xml" ContentType="application/vnd.openxmlformats-officedocument.presentationml.slideLayout+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3.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3" r:id="rId1"/>
    <p:sldMasterId id="2147483674" r:id="rId2"/>
  </p:sldMasterIdLst>
  <p:notesMasterIdLst>
    <p:notesMasterId r:id="rId13"/>
  </p:notesMasterIdLst>
  <p:sldIdLst>
    <p:sldId id="256" r:id="rId3"/>
    <p:sldId id="257" r:id="rId4"/>
    <p:sldId id="258" r:id="rId5"/>
    <p:sldId id="259" r:id="rId6"/>
    <p:sldId id="260" r:id="rId7"/>
    <p:sldId id="261" r:id="rId8"/>
    <p:sldId id="262" r:id="rId9"/>
    <p:sldId id="263" r:id="rId10"/>
    <p:sldId id="264" r:id="rId11"/>
    <p:sldId id="265" r:id="rId1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64984" autoAdjust="0"/>
  </p:normalViewPr>
  <p:slideViewPr>
    <p:cSldViewPr snapToGrid="0">
      <p:cViewPr varScale="1">
        <p:scale>
          <a:sx n="39" d="100"/>
          <a:sy n="39" d="100"/>
        </p:scale>
        <p:origin x="-2344"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notesMaster" Target="notesMasters/notesMaster1.xml"/><Relationship Id="rId1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21" Type="http://schemas.openxmlformats.org/officeDocument/2006/relationships/customXml" Target="../customXml/item3.xml"/><Relationship Id="rId12" Type="http://schemas.openxmlformats.org/officeDocument/2006/relationships/slide" Target="slides/slide10.xml"/><Relationship Id="rId17" Type="http://schemas.openxmlformats.org/officeDocument/2006/relationships/theme" Target="theme/theme1.xml"/><Relationship Id="rId7" Type="http://schemas.openxmlformats.org/officeDocument/2006/relationships/slide" Target="slides/slide5.xml"/><Relationship Id="rId16" Type="http://schemas.openxmlformats.org/officeDocument/2006/relationships/viewProps" Target="viewProps.xml"/><Relationship Id="rId2" Type="http://schemas.openxmlformats.org/officeDocument/2006/relationships/slideMaster" Target="slideMasters/slideMaster2.xml"/><Relationship Id="rId20" Type="http://schemas.openxmlformats.org/officeDocument/2006/relationships/customXml" Target="../customXml/item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customXml" Target="../customXml/item1.xml"/><Relationship Id="rId14" Type="http://schemas.openxmlformats.org/officeDocument/2006/relationships/printerSettings" Target="printerSettings/printerSettings1.bin"/><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44542556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latin typeface="Calibri"/>
                <a:ea typeface="Calibri"/>
                <a:cs typeface="Calibri"/>
                <a:sym typeface="Calibri"/>
              </a:rPr>
              <a:t>Lesson Agenda</a:t>
            </a:r>
            <a:endParaRPr sz="1200" b="1" dirty="0">
              <a:latin typeface="Calibri"/>
              <a:ea typeface="Calibri"/>
              <a:cs typeface="Calibri"/>
              <a:sym typeface="Calibri"/>
            </a:endParaRPr>
          </a:p>
          <a:p>
            <a:pPr marL="0" lvl="0" indent="0" algn="l" rtl="0">
              <a:spcBef>
                <a:spcPts val="0"/>
              </a:spcBef>
              <a:spcAft>
                <a:spcPts val="0"/>
              </a:spcAft>
              <a:buNone/>
            </a:pPr>
            <a:r>
              <a:rPr lang="en" sz="1200" b="1" dirty="0">
                <a:latin typeface="Calibri"/>
                <a:ea typeface="Calibri"/>
                <a:cs typeface="Calibri"/>
                <a:sym typeface="Calibri"/>
              </a:rPr>
              <a:t>50-60 Minutes</a:t>
            </a:r>
            <a:endParaRPr sz="1200" b="1"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dirty="0">
                <a:solidFill>
                  <a:schemeClr val="dk1"/>
                </a:solidFill>
              </a:rPr>
              <a:t>Opening</a:t>
            </a:r>
            <a:endParaRPr dirty="0">
              <a:solidFill>
                <a:schemeClr val="dk1"/>
              </a:solidFill>
            </a:endParaRPr>
          </a:p>
          <a:p>
            <a:pPr marL="457200" lvl="0" indent="-298450" algn="l" rtl="0">
              <a:spcBef>
                <a:spcPts val="0"/>
              </a:spcBef>
              <a:spcAft>
                <a:spcPts val="0"/>
              </a:spcAft>
              <a:buClr>
                <a:schemeClr val="dk1"/>
              </a:buClr>
              <a:buSzPts val="1100"/>
              <a:buAutoNum type="alphaUcPeriod"/>
            </a:pPr>
            <a:r>
              <a:rPr lang="en" dirty="0">
                <a:solidFill>
                  <a:schemeClr val="dk1"/>
                </a:solidFill>
              </a:rPr>
              <a:t>Reviewing Learning Targets (3-5 minutes)</a:t>
            </a: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Work Time</a:t>
            </a:r>
            <a:endParaRPr dirty="0">
              <a:solidFill>
                <a:schemeClr val="dk1"/>
              </a:solidFill>
            </a:endParaRPr>
          </a:p>
          <a:p>
            <a:pPr marL="457200" lvl="0" indent="-298450" algn="l" rtl="0">
              <a:spcBef>
                <a:spcPts val="0"/>
              </a:spcBef>
              <a:spcAft>
                <a:spcPts val="0"/>
              </a:spcAft>
              <a:buClr>
                <a:schemeClr val="dk1"/>
              </a:buClr>
              <a:buSzPts val="1100"/>
              <a:buAutoNum type="alphaUcPeriod"/>
            </a:pPr>
            <a:r>
              <a:rPr lang="en" dirty="0">
                <a:solidFill>
                  <a:schemeClr val="dk1"/>
                </a:solidFill>
              </a:rPr>
              <a:t>Drafting the Essay (45-50 minutes)</a:t>
            </a: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Closing and Assessment</a:t>
            </a:r>
            <a:endParaRPr dirty="0">
              <a:solidFill>
                <a:schemeClr val="dk1"/>
              </a:solidFill>
            </a:endParaRPr>
          </a:p>
          <a:p>
            <a:pPr marL="457200" lvl="0" indent="-298450" algn="l" rtl="0">
              <a:spcBef>
                <a:spcPts val="0"/>
              </a:spcBef>
              <a:spcAft>
                <a:spcPts val="0"/>
              </a:spcAft>
              <a:buClr>
                <a:schemeClr val="dk1"/>
              </a:buClr>
              <a:buSzPts val="1100"/>
              <a:buAutoNum type="alphaUcPeriod"/>
            </a:pPr>
            <a:r>
              <a:rPr lang="en" dirty="0">
                <a:solidFill>
                  <a:schemeClr val="dk1"/>
                </a:solidFill>
              </a:rPr>
              <a:t>Collect Essay Drafts (2-3 minutes)</a:t>
            </a: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Preview Homework (1-2 minutes): Choose two scenes from Chapter 27 onwards in the novel that communicate each of the four key quotes</a:t>
            </a:r>
            <a:r>
              <a:rPr lang="en" dirty="0" smtClean="0">
                <a:solidFill>
                  <a:schemeClr val="dk1"/>
                </a:solidFill>
              </a:rPr>
              <a:t>.</a:t>
            </a:r>
            <a:r>
              <a:rPr lang="en-US" dirty="0" smtClean="0">
                <a:solidFill>
                  <a:schemeClr val="dk1"/>
                </a:solidFill>
              </a:rPr>
              <a:t> </a:t>
            </a:r>
            <a:r>
              <a:rPr lang="en" dirty="0" smtClean="0">
                <a:solidFill>
                  <a:schemeClr val="dk1"/>
                </a:solidFill>
              </a:rPr>
              <a:t>Record </a:t>
            </a:r>
            <a:r>
              <a:rPr lang="en" dirty="0">
                <a:solidFill>
                  <a:schemeClr val="dk1"/>
                </a:solidFill>
              </a:rPr>
              <a:t>two scenes for each key quote</a:t>
            </a:r>
            <a:r>
              <a:rPr lang="en" b="1" dirty="0">
                <a:solidFill>
                  <a:schemeClr val="dk1"/>
                </a:solidFill>
              </a:rPr>
              <a:t>.</a:t>
            </a:r>
            <a:endParaRPr b="1" dirty="0">
              <a:solidFill>
                <a:schemeClr val="dk1"/>
              </a:solidFill>
            </a:endParaRPr>
          </a:p>
          <a:p>
            <a:pPr marL="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3a30a3459f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g3a30a3459f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47" name="Google Shape;247;g3a30a3459f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2 Assessment Prompt: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Argument Essay </a:t>
            </a:r>
            <a:r>
              <a:rPr lang="en" sz="1200" dirty="0">
                <a:solidFill>
                  <a:schemeClr val="dk1"/>
                </a:solidFill>
                <a:latin typeface="Calibri"/>
                <a:ea typeface="Calibri"/>
                <a:cs typeface="Calibri"/>
                <a:sym typeface="Calibri"/>
              </a:rPr>
              <a:t>(from Lesson 8; included again in this lesson for Teacher Reference; one per student and one to display)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Argument rubric </a:t>
            </a:r>
            <a:r>
              <a:rPr lang="en" sz="1200" dirty="0">
                <a:solidFill>
                  <a:schemeClr val="dk1"/>
                </a:solidFill>
                <a:latin typeface="Calibri"/>
                <a:ea typeface="Calibri"/>
                <a:cs typeface="Calibri"/>
                <a:sym typeface="Calibri"/>
              </a:rPr>
              <a:t>(from Lesson 11; for Teacher Reference; use this to assess students’ draft essays)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Resources from previous lessons: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Atticus Note-catchers</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Essay planners</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Supporting Evidence-Based Claims graphic organizers</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Structured notes</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Optional: Computer set-up:</a:t>
            </a:r>
            <a:endParaRPr sz="1200" dirty="0">
              <a:solidFill>
                <a:schemeClr val="dk1"/>
              </a:solidFill>
              <a:latin typeface="Calibri"/>
              <a:ea typeface="Calibri"/>
              <a:cs typeface="Calibri"/>
              <a:sym typeface="Calibri"/>
            </a:endParaRPr>
          </a:p>
          <a:p>
            <a:pPr marL="914400" lvl="1"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available, have students use computers to draft the essays for easier revision.</a:t>
            </a:r>
            <a:endParaRPr sz="1200" dirty="0">
              <a:solidFill>
                <a:schemeClr val="dk1"/>
              </a:solidFill>
              <a:latin typeface="Calibri"/>
              <a:ea typeface="Calibri"/>
              <a:cs typeface="Calibri"/>
              <a:sym typeface="Calibri"/>
            </a:endParaRPr>
          </a:p>
          <a:p>
            <a:pPr marL="914400" lvl="1"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Is using laptops, consider the setup of your classroom so it’s easy to scan screens during the lesson.</a:t>
            </a:r>
            <a:endParaRPr sz="1200" dirty="0">
              <a:solidFill>
                <a:schemeClr val="dk1"/>
              </a:solidFill>
              <a:latin typeface="Calibri"/>
              <a:ea typeface="Calibri"/>
              <a:cs typeface="Calibri"/>
              <a:sym typeface="Calibri"/>
            </a:endParaRPr>
          </a:p>
          <a:p>
            <a:pPr marL="914400" lvl="1"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 about how students will submit their drafts at the end of class.</a:t>
            </a:r>
            <a:endParaRPr sz="1200" dirty="0">
              <a:solidFill>
                <a:schemeClr val="dk1"/>
              </a:solidFill>
              <a:latin typeface="Calibri"/>
              <a:ea typeface="Calibri"/>
              <a:cs typeface="Calibri"/>
              <a:sym typeface="Calibri"/>
            </a:endParaRPr>
          </a:p>
          <a:p>
            <a:pPr marL="914400" lvl="1"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using computers is not possible consider giving students more time to handwrite their essays.</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Sample student argument essay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Optional: Launching Independent Reading in Grades 6–8: Sample Plan </a:t>
            </a:r>
            <a:r>
              <a:rPr lang="en" sz="1200" dirty="0">
                <a:solidFill>
                  <a:schemeClr val="dk1"/>
                </a:solidFill>
                <a:latin typeface="Calibri"/>
                <a:ea typeface="Calibri"/>
                <a:cs typeface="Calibri"/>
                <a:sym typeface="Calibri"/>
              </a:rPr>
              <a:t>(stand-alone document on EngageNY.org)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Preparation for upcoming lessons 14-16:</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Assess students’ essay drafts for “Claim and Reasons” and “Command of Evidence” on the argument rubric. Be prepared by Lesson 16 to return the essay drafts with feedback and the rubric.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assessment purposes, focus on just the top two rows of the rubric. But also give feedback on the “Coherence, Organization, and Style” and “Control of Conventions” for students to revise in Lesson 16. Specifically, keep an eye out for common organization or convention mistakes in the essays. In Lesson 16, you can address one of these common errors in a mini lesson in Lesson 16 when students revise.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Lessons 14 and 15 begin the work of Unit 3 and build toward the Readers Theater performance task (This also allows time for you to review essays and give feedback by Lesson 16.)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need additional time to review student work before the revision lesson, consider using a day or two between Lesson 13 and Lesson 16 to launch the independent reading routine. This routine is explained more fully in a supporting document </a:t>
            </a:r>
            <a:r>
              <a:rPr lang="en" sz="1200" b="1" dirty="0">
                <a:solidFill>
                  <a:schemeClr val="dk1"/>
                </a:solidFill>
                <a:latin typeface="Calibri"/>
                <a:ea typeface="Calibri"/>
                <a:cs typeface="Calibri"/>
                <a:sym typeface="Calibri"/>
              </a:rPr>
              <a:t>Launching Independent Reading in Grades 6–8: Sample Plan </a:t>
            </a:r>
            <a:r>
              <a:rPr lang="en" sz="1200" dirty="0">
                <a:solidFill>
                  <a:schemeClr val="dk1"/>
                </a:solidFill>
                <a:latin typeface="Calibri"/>
                <a:ea typeface="Calibri"/>
                <a:cs typeface="Calibri"/>
                <a:sym typeface="Calibri"/>
              </a:rPr>
              <a:t>(stand-alone document on EngageNY.org). However, make sure students return to their essays relatively soon; a gap of more than a few days will make it harder for them to revise successfully.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a:t>
            </a:r>
            <a:r>
              <a:rPr lang="en" sz="1200" dirty="0" smtClean="0">
                <a:solidFill>
                  <a:schemeClr val="dk1"/>
                </a:solidFill>
                <a:latin typeface="Calibri"/>
                <a:ea typeface="Calibri"/>
                <a:cs typeface="Calibri"/>
                <a:sym typeface="Calibri"/>
              </a:rPr>
              <a:t>lesson:</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22b93368d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200" name="Google Shape;200;g422b93368d_0_8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rgbClr val="333333"/>
                </a:solidFill>
                <a:highlight>
                  <a:srgbClr val="FFFFFF"/>
                </a:highlight>
                <a:latin typeface="Calibri"/>
                <a:ea typeface="Calibri"/>
                <a:cs typeface="Calibri"/>
                <a:sym typeface="Calibri"/>
              </a:rPr>
              <a:t>Consider posting a list of the resources to help students write their essays. The list includes:</a:t>
            </a:r>
            <a:endParaRPr sz="1200" dirty="0">
              <a:solidFill>
                <a:srgbClr val="333333"/>
              </a:solidFill>
              <a:highlight>
                <a:srgbClr val="FFFFFF"/>
              </a:highlight>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rgbClr val="333333"/>
                </a:solidFill>
                <a:highlight>
                  <a:srgbClr val="FFFFFF"/>
                </a:highlight>
                <a:latin typeface="Calibri"/>
                <a:ea typeface="Calibri"/>
                <a:cs typeface="Calibri"/>
                <a:sym typeface="Calibri"/>
              </a:rPr>
              <a:t>Atticus Note-catchers</a:t>
            </a:r>
            <a:endParaRPr sz="1200" b="1" dirty="0">
              <a:solidFill>
                <a:srgbClr val="333333"/>
              </a:solidFill>
              <a:highlight>
                <a:srgbClr val="FFFFFF"/>
              </a:highlight>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rgbClr val="333333"/>
                </a:solidFill>
                <a:highlight>
                  <a:srgbClr val="FFFFFF"/>
                </a:highlight>
                <a:latin typeface="Calibri"/>
                <a:ea typeface="Calibri"/>
                <a:cs typeface="Calibri"/>
                <a:sym typeface="Calibri"/>
              </a:rPr>
              <a:t>Essay planners</a:t>
            </a:r>
            <a:endParaRPr sz="1200" b="1" dirty="0">
              <a:solidFill>
                <a:srgbClr val="333333"/>
              </a:solidFill>
              <a:highlight>
                <a:srgbClr val="FFFFFF"/>
              </a:highlight>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rgbClr val="333333"/>
                </a:solidFill>
                <a:highlight>
                  <a:srgbClr val="FFFFFF"/>
                </a:highlight>
                <a:latin typeface="Calibri"/>
                <a:ea typeface="Calibri"/>
                <a:cs typeface="Calibri"/>
                <a:sym typeface="Calibri"/>
              </a:rPr>
              <a:t>Supporting Evidence-Based Claims graphic organizers</a:t>
            </a:r>
            <a:endParaRPr sz="1200" b="1" dirty="0">
              <a:solidFill>
                <a:srgbClr val="333333"/>
              </a:solidFill>
              <a:highlight>
                <a:srgbClr val="FFFFFF"/>
              </a:highlight>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rgbClr val="333333"/>
                </a:solidFill>
                <a:highlight>
                  <a:srgbClr val="FFFFFF"/>
                </a:highlight>
                <a:latin typeface="Calibri"/>
                <a:ea typeface="Calibri"/>
                <a:cs typeface="Calibri"/>
                <a:sym typeface="Calibri"/>
              </a:rPr>
              <a:t>Structured notes</a:t>
            </a:r>
            <a:endParaRPr sz="1200" b="1" dirty="0">
              <a:solidFill>
                <a:srgbClr val="333333"/>
              </a:solidFill>
              <a:highlight>
                <a:srgbClr val="FFFFFF"/>
              </a:highlight>
              <a:latin typeface="Calibri"/>
              <a:ea typeface="Calibri"/>
              <a:cs typeface="Calibri"/>
              <a:sym typeface="Calibri"/>
            </a:endParaRPr>
          </a:p>
          <a:p>
            <a:pPr marL="914400" lvl="0" indent="0" algn="l" rtl="0">
              <a:spcBef>
                <a:spcPts val="0"/>
              </a:spcBef>
              <a:spcAft>
                <a:spcPts val="0"/>
              </a:spcAft>
              <a:buNone/>
            </a:pPr>
            <a:endParaRPr sz="1200" dirty="0">
              <a:solidFill>
                <a:srgbClr val="333333"/>
              </a:solidFill>
              <a:highlight>
                <a:srgbClr val="FFFFFF"/>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A. Reviewing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set up their writing space- either computer or paper and pencil.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get out their essay planners and their novel, </a:t>
            </a:r>
            <a:r>
              <a:rPr lang="en" sz="1200" i="1" dirty="0">
                <a:solidFill>
                  <a:schemeClr val="dk1"/>
                </a:solidFill>
                <a:latin typeface="Calibri"/>
                <a:ea typeface="Calibri"/>
                <a:cs typeface="Calibri"/>
                <a:sym typeface="Calibri"/>
              </a:rPr>
              <a:t>To Kill a Mockingbird.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 aloud as students follow along in their heads.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these learning targets build on the work they have been doing in the past four lessons, as well as work they did in Module 1.</a:t>
            </a:r>
            <a:endParaRPr sz="1200" i="1"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dirty="0" smtClean="0">
                <a:solidFill>
                  <a:schemeClr val="dk1"/>
                </a:solidFill>
                <a:latin typeface="Calibri"/>
                <a:ea typeface="Calibri"/>
                <a:cs typeface="Calibri"/>
                <a:sym typeface="Calibri"/>
              </a:rPr>
              <a:t> </a:t>
            </a:r>
            <a:r>
              <a:rPr lang="en" sz="1200" dirty="0" smtClean="0">
                <a:latin typeface="Calibri"/>
                <a:ea typeface="Calibri"/>
                <a:cs typeface="Calibri"/>
                <a:sym typeface="Calibri"/>
              </a:rPr>
              <a:t>None</a:t>
            </a:r>
            <a:endParaRPr sz="1200" dirty="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45-50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Drafting the Essay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Since students will produce this essay draft independently, it is used as an assessment for “Claim and Reasons” and “Command of Evidence” on the argument rubric. </a:t>
            </a:r>
            <a:endParaRPr lang="en-US" sz="1200" dirty="0" smtClean="0">
              <a:solidFill>
                <a:schemeClr val="dk1"/>
              </a:solidFill>
              <a:latin typeface="Calibri"/>
              <a:ea typeface="Calibri"/>
              <a:cs typeface="Calibri"/>
              <a:sym typeface="Calibri"/>
            </a:endParaRPr>
          </a:p>
          <a:p>
            <a:pPr marL="152400" lvl="0"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Be </a:t>
            </a:r>
            <a:r>
              <a:rPr lang="en" sz="1200" dirty="0">
                <a:solidFill>
                  <a:schemeClr val="dk1"/>
                </a:solidFill>
                <a:latin typeface="Calibri"/>
                <a:ea typeface="Calibri"/>
                <a:cs typeface="Calibri"/>
                <a:sym typeface="Calibri"/>
              </a:rPr>
              <a:t>sure students have their novels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End of Unit 2 Assessment Prompt</a:t>
            </a:r>
            <a:r>
              <a:rPr lang="en" sz="1200" b="1" i="1" dirty="0">
                <a:solidFill>
                  <a:schemeClr val="dk1"/>
                </a:solidFill>
                <a:latin typeface="Calibri"/>
                <a:ea typeface="Calibri"/>
                <a:cs typeface="Calibri"/>
                <a:sym typeface="Calibri"/>
              </a:rPr>
              <a:t>: To Kill a Mockingbird</a:t>
            </a:r>
            <a:r>
              <a:rPr lang="en" sz="1200" b="1" dirty="0">
                <a:solidFill>
                  <a:schemeClr val="dk1"/>
                </a:solidFill>
                <a:latin typeface="Calibri"/>
                <a:ea typeface="Calibri"/>
                <a:cs typeface="Calibri"/>
                <a:sym typeface="Calibri"/>
              </a:rPr>
              <a:t> Argument Essay </a:t>
            </a:r>
            <a:r>
              <a:rPr lang="en" sz="1200" dirty="0">
                <a:solidFill>
                  <a:schemeClr val="dk1"/>
                </a:solidFill>
                <a:latin typeface="Calibri"/>
                <a:ea typeface="Calibri"/>
                <a:cs typeface="Calibri"/>
                <a:sym typeface="Calibri"/>
              </a:rPr>
              <a:t>(originally distributed in Lesson 8).</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points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using computers for this work time, emphasize the importance of saving their work often as they are typing. Let them know in what form (email, printed, saved to server, etc.) they will turn in their draft at the end of the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are working, circulate around the room. Since this is an assessment, students should work independently.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to circulate around the room, supporting students when needed or when their hands are raised.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a few minutes remain, remind students to save their work or begin to wrap up their writing for this session.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While circulating, look for students to be appropriately pacing and focusing on their writing. Encourage,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Adhere to any IEP-mandated assessment accommodations and modifications for this Work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One of the goals of the scaffolding in the previous lessons is to support all students in writing their essays, including SPED and ELL students. As much as possible, this draft should be done independently. However, if it is appropriate for some students to receive more support, there is space during Work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order to give more support, consider: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Prompting them to look at their essay planner to remind them of their claim and/or the evidence they gathered.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questions like: “How does that evidence support your claim?” or “How are those ideas connected?”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Reminding them of the resources they have available to help them.</a:t>
            </a:r>
            <a:endParaRPr sz="1200" dirty="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3a2ea5133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Collect Essay Drafts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Return the essay drafts with feedback in Lesson 16. Be sure to give feedback on the “Coherence, Style, and Organization” row and the “Command of Conventions” row of the rubric so that students can make those revisions in Lesson 16.</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Give </a:t>
            </a:r>
            <a:r>
              <a:rPr lang="en" sz="1200" dirty="0">
                <a:solidFill>
                  <a:schemeClr val="dk1"/>
                </a:solidFill>
                <a:latin typeface="Calibri"/>
                <a:ea typeface="Calibri"/>
                <a:cs typeface="Calibri"/>
                <a:sym typeface="Calibri"/>
              </a:rPr>
              <a:t>students specific positive praise for behaviors or thinking you noticed during class. Emphasize ways in which they are showing stamina as writers, and specific examples of students who are having strong insights about the theme of the novel.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you look forward to reading their drafts.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student drafts and their associated planning work: </a:t>
            </a:r>
            <a:r>
              <a:rPr lang="en" sz="1200" b="1" dirty="0">
                <a:solidFill>
                  <a:schemeClr val="dk1"/>
                </a:solidFill>
                <a:latin typeface="Calibri"/>
                <a:ea typeface="Calibri"/>
                <a:cs typeface="Calibri"/>
                <a:sym typeface="Calibri"/>
              </a:rPr>
              <a:t>Supporting Evidence-Based Claims sheets </a:t>
            </a:r>
            <a:r>
              <a:rPr lang="en" sz="1200" dirty="0">
                <a:solidFill>
                  <a:schemeClr val="dk1"/>
                </a:solidFill>
                <a:latin typeface="Calibri"/>
                <a:ea typeface="Calibri"/>
                <a:cs typeface="Calibri"/>
                <a:sym typeface="Calibri"/>
              </a:rPr>
              <a:t>and essay planner.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allowing SPED and ELL students more time to complete their draft.</a:t>
            </a:r>
            <a:endParaRPr sz="1200" dirty="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to preview the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a:t>
            </a:r>
            <a:r>
              <a:rPr lang="en" sz="1200" dirty="0" smtClean="0">
                <a:solidFill>
                  <a:schemeClr val="dk1"/>
                </a:solidFill>
                <a:latin typeface="Calibri"/>
                <a:ea typeface="Calibri"/>
                <a:cs typeface="Calibri"/>
                <a:sym typeface="Calibri"/>
              </a:rPr>
              <a:t>Look-fors/Listen-fors: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a:t>
            </a:r>
            <a:r>
              <a:rPr lang="en" sz="1200" dirty="0" smtClean="0">
                <a:solidFill>
                  <a:schemeClr val="dk1"/>
                </a:solidFill>
                <a:latin typeface="Calibri"/>
                <a:ea typeface="Calibri"/>
                <a:cs typeface="Calibri"/>
                <a:sym typeface="Calibri"/>
              </a:rPr>
              <a:t>It:</a:t>
            </a:r>
            <a:r>
              <a:rPr lang="en-US" sz="1200" baseline="0" smtClean="0">
                <a:solidFill>
                  <a:schemeClr val="dk1"/>
                </a:solidFill>
                <a:latin typeface="Calibri"/>
                <a:ea typeface="Calibri"/>
                <a:cs typeface="Calibri"/>
                <a:sym typeface="Calibri"/>
              </a:rPr>
              <a:t> </a:t>
            </a:r>
            <a:r>
              <a:rPr lang="en" sz="120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7" name="Google Shape;177;p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119850"/>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2</a:t>
            </a:r>
            <a:r>
              <a:rPr lang="en" sz="3400"/>
              <a:t>: Lesson </a:t>
            </a:r>
            <a:r>
              <a:rPr lang="en"/>
              <a:t>13</a:t>
            </a:r>
            <a:r>
              <a:rPr lang="en" sz="3400"/>
              <a:t> </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5" name="Google Shape;185;p28"/>
          <p:cNvSpPr txBox="1">
            <a:spLocks noGrp="1"/>
          </p:cNvSpPr>
          <p:nvPr>
            <p:ph type="body" idx="1"/>
          </p:nvPr>
        </p:nvSpPr>
        <p:spPr>
          <a:xfrm>
            <a:off x="311700" y="865585"/>
            <a:ext cx="8520600" cy="3743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500" dirty="0">
                <a:solidFill>
                  <a:schemeClr val="dk1"/>
                </a:solidFill>
              </a:rPr>
              <a:t>This lesson will take 50-60  minutes to complete. </a:t>
            </a:r>
            <a:endParaRPr sz="1500" dirty="0">
              <a:solidFill>
                <a:schemeClr val="dk1"/>
              </a:solidFill>
            </a:endParaRPr>
          </a:p>
          <a:p>
            <a:pPr marL="0" lvl="0" indent="0" algn="l" rtl="0">
              <a:spcBef>
                <a:spcPts val="800"/>
              </a:spcBef>
              <a:spcAft>
                <a:spcPts val="0"/>
              </a:spcAft>
              <a:buClr>
                <a:schemeClr val="dk1"/>
              </a:buClr>
              <a:buSzPts val="2400"/>
              <a:buFont typeface="Arial"/>
              <a:buNone/>
            </a:pPr>
            <a:endParaRPr sz="1500" dirty="0">
              <a:solidFill>
                <a:schemeClr val="dk1"/>
              </a:solidFill>
            </a:endParaRPr>
          </a:p>
          <a:p>
            <a:pPr marL="0" lvl="0" indent="0" algn="l" rtl="0">
              <a:spcBef>
                <a:spcPts val="800"/>
              </a:spcBef>
              <a:spcAft>
                <a:spcPts val="0"/>
              </a:spcAft>
              <a:buClr>
                <a:schemeClr val="dk1"/>
              </a:buClr>
              <a:buSzPts val="3200"/>
              <a:buFont typeface="Arial"/>
              <a:buNone/>
            </a:pPr>
            <a:r>
              <a:rPr lang="en" sz="1500" dirty="0">
                <a:solidFill>
                  <a:schemeClr val="dk1"/>
                </a:solidFill>
              </a:rPr>
              <a:t>The purpose of today’s lesson is to have students write the draft of their essay about Atticus’s decision to defend Tom Robinson. In the previous four lessons, students have shaped their arguments, planned their essays, and critiqued one another’s work. At this point, students need time to craft their essay.</a:t>
            </a:r>
            <a:endParaRPr sz="1500" dirty="0">
              <a:solidFill>
                <a:schemeClr val="dk1"/>
              </a:solidFill>
            </a:endParaRPr>
          </a:p>
          <a:p>
            <a:pPr marL="0" lvl="0" indent="0" algn="l" rtl="0">
              <a:spcBef>
                <a:spcPts val="800"/>
              </a:spcBef>
              <a:spcAft>
                <a:spcPts val="0"/>
              </a:spcAft>
              <a:buClr>
                <a:schemeClr val="dk1"/>
              </a:buClr>
              <a:buSzPts val="3200"/>
              <a:buFont typeface="Arial"/>
              <a:buNone/>
            </a:pPr>
            <a:endParaRPr sz="1500" dirty="0">
              <a:solidFill>
                <a:schemeClr val="dk1"/>
              </a:solidFill>
            </a:endParaRPr>
          </a:p>
          <a:p>
            <a:pPr marL="0" lvl="0" indent="0" algn="l" rtl="0">
              <a:spcBef>
                <a:spcPts val="800"/>
              </a:spcBef>
              <a:spcAft>
                <a:spcPts val="0"/>
              </a:spcAft>
              <a:buClr>
                <a:schemeClr val="dk1"/>
              </a:buClr>
              <a:buSzPts val="3200"/>
              <a:buFont typeface="Arial"/>
              <a:buNone/>
            </a:pPr>
            <a:r>
              <a:rPr lang="en" sz="1500" dirty="0">
                <a:solidFill>
                  <a:schemeClr val="dk1"/>
                </a:solidFill>
              </a:rPr>
              <a:t>The Learning Targets for students today are:</a:t>
            </a:r>
            <a:endParaRPr sz="1500" dirty="0">
              <a:solidFill>
                <a:schemeClr val="dk1"/>
              </a:solidFill>
            </a:endParaRPr>
          </a:p>
          <a:p>
            <a:pPr marL="457200" lvl="0" indent="-330200" algn="l" rtl="0">
              <a:spcBef>
                <a:spcPts val="1000"/>
              </a:spcBef>
              <a:spcAft>
                <a:spcPts val="0"/>
              </a:spcAft>
              <a:buClr>
                <a:schemeClr val="dk1"/>
              </a:buClr>
              <a:buSzPts val="1600"/>
              <a:buAutoNum type="arabicPeriod"/>
            </a:pPr>
            <a:r>
              <a:rPr lang="en" sz="1500" dirty="0">
                <a:solidFill>
                  <a:schemeClr val="dk1"/>
                </a:solidFill>
              </a:rPr>
              <a:t>I can write an organized argument essay about </a:t>
            </a:r>
            <a:r>
              <a:rPr lang="en" sz="1500" i="1" dirty="0">
                <a:solidFill>
                  <a:schemeClr val="dk1"/>
                </a:solidFill>
              </a:rPr>
              <a:t>To Kill a Mockingbird</a:t>
            </a:r>
            <a:r>
              <a:rPr lang="en" sz="1500" dirty="0">
                <a:solidFill>
                  <a:schemeClr val="dk1"/>
                </a:solidFill>
              </a:rPr>
              <a:t>.</a:t>
            </a:r>
            <a:endParaRPr sz="1500" dirty="0">
              <a:solidFill>
                <a:schemeClr val="dk1"/>
              </a:solidFill>
            </a:endParaRPr>
          </a:p>
          <a:p>
            <a:pPr marL="457200" lvl="0" indent="-330200" algn="l" rtl="0">
              <a:spcBef>
                <a:spcPts val="0"/>
              </a:spcBef>
              <a:spcAft>
                <a:spcPts val="0"/>
              </a:spcAft>
              <a:buClr>
                <a:schemeClr val="dk1"/>
              </a:buClr>
              <a:buSzPts val="1600"/>
              <a:buAutoNum type="arabicPeriod"/>
            </a:pPr>
            <a:r>
              <a:rPr lang="en" sz="1500" dirty="0">
                <a:solidFill>
                  <a:schemeClr val="dk1"/>
                </a:solidFill>
              </a:rPr>
              <a:t>In my essay, I can support my claim with reasons, details, and quotes from the novel.</a:t>
            </a:r>
            <a:endParaRPr sz="1500" dirty="0">
              <a:solidFill>
                <a:schemeClr val="dk1"/>
              </a:solidFill>
            </a:endParaRPr>
          </a:p>
          <a:p>
            <a:pPr marL="457200" lvl="0" indent="-330200" algn="l" rtl="0">
              <a:spcBef>
                <a:spcPts val="0"/>
              </a:spcBef>
              <a:spcAft>
                <a:spcPts val="0"/>
              </a:spcAft>
              <a:buClr>
                <a:schemeClr val="dk1"/>
              </a:buClr>
              <a:buSzPts val="1600"/>
              <a:buAutoNum type="arabicPeriod"/>
            </a:pPr>
            <a:r>
              <a:rPr lang="en" sz="1500" dirty="0">
                <a:solidFill>
                  <a:schemeClr val="dk1"/>
                </a:solidFill>
              </a:rPr>
              <a:t>In my essay, I can explain how the details develop the reasons that support my claim.</a:t>
            </a:r>
            <a:endParaRPr sz="1500" dirty="0">
              <a:solidFill>
                <a:schemeClr val="dk1"/>
              </a:solidFill>
            </a:endParaRPr>
          </a:p>
          <a:p>
            <a:pPr marL="457200" lvl="0" indent="-330200" algn="l" rtl="0">
              <a:spcBef>
                <a:spcPts val="0"/>
              </a:spcBef>
              <a:spcAft>
                <a:spcPts val="0"/>
              </a:spcAft>
              <a:buClr>
                <a:schemeClr val="dk1"/>
              </a:buClr>
              <a:buSzPts val="1600"/>
              <a:buAutoNum type="arabicPeriod"/>
            </a:pPr>
            <a:r>
              <a:rPr lang="en" sz="1500" dirty="0">
                <a:solidFill>
                  <a:schemeClr val="dk1"/>
                </a:solidFill>
              </a:rPr>
              <a:t>In my essay, I can acknowledge and respond to a counterclaim.</a:t>
            </a:r>
            <a:endParaRPr sz="1500" dirty="0">
              <a:solidFill>
                <a:schemeClr val="dk1"/>
              </a:solidFill>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50" name="Google Shape;250;p37"/>
          <p:cNvSpPr txBox="1">
            <a:spLocks noGrp="1"/>
          </p:cNvSpPr>
          <p:nvPr>
            <p:ph type="body" idx="1"/>
          </p:nvPr>
        </p:nvSpPr>
        <p:spPr>
          <a:xfrm>
            <a:off x="628650" y="16286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Groups assigned:</a:t>
            </a:r>
            <a:endParaRPr sz="21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title"/>
          </p:nvPr>
        </p:nvSpPr>
        <p:spPr>
          <a:xfrm>
            <a:off x="311699" y="133684"/>
            <a:ext cx="8551563" cy="439016"/>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dirty="0"/>
              <a:t>Grade </a:t>
            </a:r>
            <a:r>
              <a:rPr lang="en" dirty="0"/>
              <a:t>8</a:t>
            </a:r>
            <a:r>
              <a:rPr lang="en" sz="3400" dirty="0"/>
              <a:t>: Module </a:t>
            </a:r>
            <a:r>
              <a:rPr lang="en" dirty="0"/>
              <a:t>2</a:t>
            </a:r>
            <a:r>
              <a:rPr lang="en" sz="3400" dirty="0"/>
              <a:t>: Unit </a:t>
            </a:r>
            <a:r>
              <a:rPr lang="en" dirty="0"/>
              <a:t>2</a:t>
            </a:r>
            <a:r>
              <a:rPr lang="en" sz="3400" dirty="0"/>
              <a:t>: Lesson </a:t>
            </a:r>
            <a:r>
              <a:rPr lang="en" dirty="0"/>
              <a:t>13</a:t>
            </a:r>
            <a:r>
              <a:rPr lang="en" sz="3400" dirty="0"/>
              <a:t> </a:t>
            </a:r>
            <a:endParaRPr sz="3400" dirty="0"/>
          </a:p>
          <a:p>
            <a:pPr marL="0" lvl="0" indent="0" algn="l" rtl="0">
              <a:lnSpc>
                <a:spcPct val="90000"/>
              </a:lnSpc>
              <a:spcBef>
                <a:spcPts val="0"/>
              </a:spcBef>
              <a:spcAft>
                <a:spcPts val="0"/>
              </a:spcAft>
              <a:buNone/>
            </a:pPr>
            <a:r>
              <a:rPr lang="en" sz="1800" b="1" dirty="0"/>
              <a:t>Teacher slide, before teaching.</a:t>
            </a:r>
            <a:endParaRPr sz="1800" dirty="0"/>
          </a:p>
        </p:txBody>
      </p:sp>
      <p:sp>
        <p:nvSpPr>
          <p:cNvPr id="191" name="Google Shape;191;p29"/>
          <p:cNvSpPr txBox="1">
            <a:spLocks noGrp="1"/>
          </p:cNvSpPr>
          <p:nvPr>
            <p:ph type="body" idx="1"/>
          </p:nvPr>
        </p:nvSpPr>
        <p:spPr>
          <a:xfrm>
            <a:off x="311700" y="845275"/>
            <a:ext cx="8832300" cy="42981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sz="1500" b="1" dirty="0">
                <a:solidFill>
                  <a:schemeClr val="dk1"/>
                </a:solidFill>
              </a:rPr>
              <a:t>Preparing for Lesson 13:</a:t>
            </a:r>
            <a:r>
              <a:rPr lang="en" sz="1500" i="1" dirty="0">
                <a:solidFill>
                  <a:schemeClr val="dk1"/>
                </a:solidFill>
              </a:rPr>
              <a:t>  </a:t>
            </a:r>
            <a:r>
              <a:rPr lang="en" sz="1500" dirty="0">
                <a:solidFill>
                  <a:schemeClr val="dk1"/>
                </a:solidFill>
              </a:rPr>
              <a:t>Materials and classroom preparation</a:t>
            </a:r>
            <a:endParaRPr sz="1500" dirty="0">
              <a:solidFill>
                <a:schemeClr val="dk1"/>
              </a:solidFill>
            </a:endParaRPr>
          </a:p>
          <a:p>
            <a:pPr marL="0" lvl="0" indent="0" algn="l" rtl="0">
              <a:spcBef>
                <a:spcPts val="800"/>
              </a:spcBef>
              <a:spcAft>
                <a:spcPts val="0"/>
              </a:spcAft>
              <a:buClr>
                <a:schemeClr val="dk1"/>
              </a:buClr>
              <a:buSzPts val="2500"/>
              <a:buFont typeface="Arial"/>
              <a:buNone/>
            </a:pPr>
            <a:endParaRPr sz="1500" dirty="0">
              <a:solidFill>
                <a:schemeClr val="dk1"/>
              </a:solidFill>
            </a:endParaRPr>
          </a:p>
          <a:p>
            <a:pPr marL="457200" lvl="0" indent="-330200" algn="l" rtl="0">
              <a:spcBef>
                <a:spcPts val="800"/>
              </a:spcBef>
              <a:spcAft>
                <a:spcPts val="0"/>
              </a:spcAft>
              <a:buClr>
                <a:schemeClr val="dk1"/>
              </a:buClr>
              <a:buSzPts val="1600"/>
              <a:buChar char="•"/>
            </a:pPr>
            <a:r>
              <a:rPr lang="en" sz="1500" dirty="0">
                <a:solidFill>
                  <a:schemeClr val="dk1"/>
                </a:solidFill>
              </a:rPr>
              <a:t>Consider posting a list of the resources to help students write their essays. The list includes:</a:t>
            </a:r>
            <a:endParaRPr sz="1500" dirty="0">
              <a:solidFill>
                <a:schemeClr val="dk1"/>
              </a:solidFill>
            </a:endParaRPr>
          </a:p>
          <a:p>
            <a:pPr marL="914400" lvl="1" indent="-330200" algn="l" rtl="0">
              <a:spcBef>
                <a:spcPts val="0"/>
              </a:spcBef>
              <a:spcAft>
                <a:spcPts val="0"/>
              </a:spcAft>
              <a:buClr>
                <a:schemeClr val="dk1"/>
              </a:buClr>
              <a:buSzPts val="1600"/>
              <a:buChar char="•"/>
            </a:pPr>
            <a:r>
              <a:rPr lang="en" sz="1500" b="1" dirty="0">
                <a:solidFill>
                  <a:schemeClr val="dk1"/>
                </a:solidFill>
              </a:rPr>
              <a:t>Atticus Note-catchers</a:t>
            </a:r>
            <a:endParaRPr sz="1500" b="1" dirty="0">
              <a:solidFill>
                <a:schemeClr val="dk1"/>
              </a:solidFill>
            </a:endParaRPr>
          </a:p>
          <a:p>
            <a:pPr marL="914400" lvl="1" indent="-330200" algn="l" rtl="0">
              <a:spcBef>
                <a:spcPts val="0"/>
              </a:spcBef>
              <a:spcAft>
                <a:spcPts val="0"/>
              </a:spcAft>
              <a:buClr>
                <a:schemeClr val="dk1"/>
              </a:buClr>
              <a:buSzPts val="1600"/>
              <a:buChar char="•"/>
            </a:pPr>
            <a:r>
              <a:rPr lang="en" sz="1500" b="1" dirty="0">
                <a:solidFill>
                  <a:schemeClr val="dk1"/>
                </a:solidFill>
              </a:rPr>
              <a:t>Essay planners</a:t>
            </a:r>
            <a:endParaRPr sz="1500" b="1" dirty="0">
              <a:solidFill>
                <a:schemeClr val="dk1"/>
              </a:solidFill>
            </a:endParaRPr>
          </a:p>
          <a:p>
            <a:pPr marL="914400" lvl="1" indent="-330200" algn="l" rtl="0">
              <a:spcBef>
                <a:spcPts val="0"/>
              </a:spcBef>
              <a:spcAft>
                <a:spcPts val="0"/>
              </a:spcAft>
              <a:buClr>
                <a:schemeClr val="dk1"/>
              </a:buClr>
              <a:buSzPts val="1600"/>
              <a:buChar char="•"/>
            </a:pPr>
            <a:r>
              <a:rPr lang="en" sz="1500" b="1" dirty="0">
                <a:solidFill>
                  <a:schemeClr val="dk1"/>
                </a:solidFill>
              </a:rPr>
              <a:t>Supporting Evidence-Based Claims graphic organizers</a:t>
            </a:r>
            <a:endParaRPr sz="1500" b="1" dirty="0">
              <a:solidFill>
                <a:schemeClr val="dk1"/>
              </a:solidFill>
            </a:endParaRPr>
          </a:p>
          <a:p>
            <a:pPr marL="914400" lvl="1" indent="-330200" algn="l" rtl="0">
              <a:spcBef>
                <a:spcPts val="0"/>
              </a:spcBef>
              <a:spcAft>
                <a:spcPts val="0"/>
              </a:spcAft>
              <a:buClr>
                <a:schemeClr val="dk1"/>
              </a:buClr>
              <a:buSzPts val="1600"/>
              <a:buChar char="•"/>
            </a:pPr>
            <a:r>
              <a:rPr lang="en" sz="1500" b="1" dirty="0">
                <a:solidFill>
                  <a:schemeClr val="dk1"/>
                </a:solidFill>
              </a:rPr>
              <a:t>Structured notes</a:t>
            </a:r>
            <a:endParaRPr sz="1500" b="1" dirty="0">
              <a:solidFill>
                <a:schemeClr val="dk1"/>
              </a:solidFill>
            </a:endParaRPr>
          </a:p>
          <a:p>
            <a:pPr marL="457200" lvl="0" indent="0" algn="l" rtl="0">
              <a:spcBef>
                <a:spcPts val="800"/>
              </a:spcBef>
              <a:spcAft>
                <a:spcPts val="0"/>
              </a:spcAft>
              <a:buNone/>
            </a:pPr>
            <a:endParaRPr sz="1500" dirty="0">
              <a:solidFill>
                <a:schemeClr val="dk1"/>
              </a:solidFill>
            </a:endParaRPr>
          </a:p>
          <a:p>
            <a:pPr marL="457200" lvl="0" indent="-330200" algn="l" rtl="0">
              <a:spcBef>
                <a:spcPts val="800"/>
              </a:spcBef>
              <a:spcAft>
                <a:spcPts val="0"/>
              </a:spcAft>
              <a:buClr>
                <a:schemeClr val="dk1"/>
              </a:buClr>
              <a:buSzPts val="1600"/>
              <a:buChar char="•"/>
            </a:pPr>
            <a:r>
              <a:rPr lang="en" sz="1500" dirty="0">
                <a:solidFill>
                  <a:schemeClr val="dk1"/>
                </a:solidFill>
              </a:rPr>
              <a:t>Optional: Computer set-up:</a:t>
            </a:r>
            <a:endParaRPr sz="1500" dirty="0">
              <a:solidFill>
                <a:schemeClr val="dk1"/>
              </a:solidFill>
            </a:endParaRPr>
          </a:p>
          <a:p>
            <a:pPr marL="914400" lvl="1" indent="-330200" algn="l" rtl="0">
              <a:spcBef>
                <a:spcPts val="0"/>
              </a:spcBef>
              <a:spcAft>
                <a:spcPts val="0"/>
              </a:spcAft>
              <a:buClr>
                <a:schemeClr val="dk1"/>
              </a:buClr>
              <a:buSzPts val="1600"/>
              <a:buChar char="•"/>
            </a:pPr>
            <a:r>
              <a:rPr lang="en" sz="1500" dirty="0">
                <a:solidFill>
                  <a:schemeClr val="dk1"/>
                </a:solidFill>
              </a:rPr>
              <a:t>If available, have students use computers to draft the essays for easier revision.</a:t>
            </a:r>
            <a:endParaRPr sz="1500" dirty="0">
              <a:solidFill>
                <a:schemeClr val="dk1"/>
              </a:solidFill>
            </a:endParaRPr>
          </a:p>
          <a:p>
            <a:pPr marL="914400" lvl="1" indent="-330200" algn="l" rtl="0">
              <a:spcBef>
                <a:spcPts val="0"/>
              </a:spcBef>
              <a:spcAft>
                <a:spcPts val="0"/>
              </a:spcAft>
              <a:buClr>
                <a:schemeClr val="dk1"/>
              </a:buClr>
              <a:buSzPts val="1600"/>
              <a:buChar char="•"/>
            </a:pPr>
            <a:r>
              <a:rPr lang="en" sz="1500" dirty="0">
                <a:solidFill>
                  <a:schemeClr val="dk1"/>
                </a:solidFill>
              </a:rPr>
              <a:t>Is using laptops, consider the setup of your classroom so it’s easy to scan screens during the lesson.</a:t>
            </a:r>
            <a:endParaRPr sz="1500" dirty="0">
              <a:solidFill>
                <a:schemeClr val="dk1"/>
              </a:solidFill>
            </a:endParaRPr>
          </a:p>
          <a:p>
            <a:pPr marL="914400" lvl="1" indent="-330200" algn="l" rtl="0">
              <a:spcBef>
                <a:spcPts val="0"/>
              </a:spcBef>
              <a:spcAft>
                <a:spcPts val="0"/>
              </a:spcAft>
              <a:buClr>
                <a:schemeClr val="dk1"/>
              </a:buClr>
              <a:buSzPts val="1600"/>
              <a:buChar char="•"/>
            </a:pPr>
            <a:r>
              <a:rPr lang="en" sz="1500" dirty="0">
                <a:solidFill>
                  <a:schemeClr val="dk1"/>
                </a:solidFill>
              </a:rPr>
              <a:t>Think about how students will submit their drafts at the end of class.</a:t>
            </a:r>
            <a:endParaRPr sz="1500" dirty="0">
              <a:solidFill>
                <a:schemeClr val="dk1"/>
              </a:solidFill>
            </a:endParaRPr>
          </a:p>
          <a:p>
            <a:pPr marL="914400" lvl="1" indent="-330200" algn="l" rtl="0">
              <a:spcBef>
                <a:spcPts val="0"/>
              </a:spcBef>
              <a:spcAft>
                <a:spcPts val="0"/>
              </a:spcAft>
              <a:buClr>
                <a:schemeClr val="dk1"/>
              </a:buClr>
              <a:buSzPts val="1600"/>
              <a:buChar char="•"/>
            </a:pPr>
            <a:r>
              <a:rPr lang="en" sz="1500" dirty="0">
                <a:solidFill>
                  <a:schemeClr val="dk1"/>
                </a:solidFill>
              </a:rPr>
              <a:t>If using computers is not possible consider giving students more time to handwrite their essays. </a:t>
            </a:r>
            <a:endParaRPr sz="1500" dirty="0">
              <a:solidFill>
                <a:schemeClr val="dk1"/>
              </a:solidFill>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2</a:t>
            </a:r>
            <a:r>
              <a:rPr lang="en" sz="3400"/>
              <a:t>: Lesson </a:t>
            </a:r>
            <a:r>
              <a:rPr lang="en"/>
              <a:t>13</a:t>
            </a:r>
            <a:r>
              <a:rPr lang="en" sz="3400"/>
              <a:t> </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197" name="Google Shape;197;p30"/>
          <p:cNvSpPr txBox="1">
            <a:spLocks noGrp="1"/>
          </p:cNvSpPr>
          <p:nvPr>
            <p:ph type="body" idx="1"/>
          </p:nvPr>
        </p:nvSpPr>
        <p:spPr>
          <a:xfrm>
            <a:off x="311700" y="1175848"/>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2500"/>
              <a:buFont typeface="Arial"/>
              <a:buNone/>
            </a:pPr>
            <a:r>
              <a:rPr lang="en" sz="1800" b="1" dirty="0">
                <a:solidFill>
                  <a:schemeClr val="dk1"/>
                </a:solidFill>
              </a:rPr>
              <a:t>Preparing for Lesson 13: </a:t>
            </a:r>
            <a:r>
              <a:rPr lang="en" sz="1800" dirty="0">
                <a:solidFill>
                  <a:schemeClr val="dk1"/>
                </a:solidFill>
              </a:rPr>
              <a:t>Reading and protocols to read in preparation:</a:t>
            </a:r>
            <a:endParaRPr sz="1800" dirty="0">
              <a:solidFill>
                <a:schemeClr val="dk1"/>
              </a:solidFill>
            </a:endParaRPr>
          </a:p>
          <a:p>
            <a:pPr marL="0" lvl="0" indent="0" algn="l" rtl="0">
              <a:spcBef>
                <a:spcPts val="800"/>
              </a:spcBef>
              <a:spcAft>
                <a:spcPts val="0"/>
              </a:spcAft>
              <a:buClr>
                <a:schemeClr val="dk1"/>
              </a:buClr>
              <a:buSzPts val="2500"/>
              <a:buFont typeface="Arial"/>
              <a:buNone/>
            </a:pPr>
            <a:endParaRPr sz="1800" dirty="0">
              <a:solidFill>
                <a:schemeClr val="dk1"/>
              </a:solidFill>
            </a:endParaRPr>
          </a:p>
          <a:p>
            <a:pPr marL="457200" lvl="0" indent="-361950" algn="l" rtl="0">
              <a:spcBef>
                <a:spcPts val="800"/>
              </a:spcBef>
              <a:spcAft>
                <a:spcPts val="0"/>
              </a:spcAft>
              <a:buClr>
                <a:schemeClr val="dk1"/>
              </a:buClr>
              <a:buSzPts val="2100"/>
              <a:buChar char="•"/>
            </a:pPr>
            <a:r>
              <a:rPr lang="en" sz="1800" dirty="0">
                <a:solidFill>
                  <a:schemeClr val="dk1"/>
                </a:solidFill>
              </a:rPr>
              <a:t>A sample student argument essay is included for Teacher Reference in the supporting materials of this lesson. While it is not needed during the lesson itself, it may be useful to have a sample student response for assessment purposes.</a:t>
            </a:r>
            <a:endParaRPr sz="1800" dirty="0">
              <a:solidFill>
                <a:schemeClr val="dk1"/>
              </a:solidFill>
            </a:endParaRPr>
          </a:p>
          <a:p>
            <a:pPr marL="457200" lvl="0" indent="0" algn="l" rtl="0">
              <a:spcBef>
                <a:spcPts val="800"/>
              </a:spcBef>
              <a:spcAft>
                <a:spcPts val="0"/>
              </a:spcAft>
              <a:buNone/>
            </a:pPr>
            <a:endParaRPr sz="1800" dirty="0">
              <a:solidFill>
                <a:schemeClr val="dk1"/>
              </a:solidFill>
            </a:endParaRPr>
          </a:p>
          <a:p>
            <a:pPr marL="457200" lvl="0" indent="-361950" algn="l" rtl="0">
              <a:spcBef>
                <a:spcPts val="800"/>
              </a:spcBef>
              <a:spcAft>
                <a:spcPts val="0"/>
              </a:spcAft>
              <a:buClr>
                <a:schemeClr val="dk1"/>
              </a:buClr>
              <a:buSzPts val="2100"/>
              <a:buChar char="•"/>
            </a:pPr>
            <a:r>
              <a:rPr lang="en" sz="1800" dirty="0">
                <a:solidFill>
                  <a:schemeClr val="dk1"/>
                </a:solidFill>
              </a:rPr>
              <a:t>See teaching note at the end of this lesson regarding the possibility of launching independent reading at this point in Module 2, in order to have more time to read and give feedback on students’ draft essays. </a:t>
            </a:r>
            <a:endParaRPr sz="1800" dirty="0">
              <a:solidFill>
                <a:schemeClr val="dk1"/>
              </a:solidFill>
            </a:endParaRP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1"/>
        <p:cNvGrpSpPr/>
        <p:nvPr/>
      </p:nvGrpSpPr>
      <p:grpSpPr>
        <a:xfrm>
          <a:off x="0" y="0"/>
          <a:ext cx="0" cy="0"/>
          <a:chOff x="0" y="0"/>
          <a:chExt cx="0" cy="0"/>
        </a:xfrm>
      </p:grpSpPr>
      <p:pic>
        <p:nvPicPr>
          <p:cNvPr id="202" name="Google Shape;20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3" name="Google Shape;20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4" name="Google Shape;20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Grade 8: Module 2: </a:t>
            </a:r>
            <a:endParaRPr sz="3000" b="1">
              <a:latin typeface="Century Gothic"/>
              <a:ea typeface="Century Gothic"/>
              <a:cs typeface="Century Gothic"/>
              <a:sym typeface="Century Gothic"/>
            </a:endParaRPr>
          </a:p>
          <a:p>
            <a:pPr marL="0" lvl="0" indent="0" algn="ctr" rtl="0">
              <a:spcBef>
                <a:spcPts val="0"/>
              </a:spcBef>
              <a:spcAft>
                <a:spcPts val="0"/>
              </a:spcAft>
              <a:buClr>
                <a:schemeClr val="dk1"/>
              </a:buClr>
              <a:buSzPts val="4000"/>
              <a:buFont typeface="Arial"/>
              <a:buNone/>
            </a:pPr>
            <a:r>
              <a:rPr lang="en" sz="3000" b="1">
                <a:latin typeface="Century Gothic"/>
                <a:ea typeface="Century Gothic"/>
                <a:cs typeface="Century Gothic"/>
                <a:sym typeface="Century Gothic"/>
              </a:rPr>
              <a:t>Unit 2: Lesson 13</a:t>
            </a:r>
            <a:endParaRPr sz="3000" b="1">
              <a:solidFill>
                <a:srgbClr val="404040"/>
              </a:solidFill>
              <a:latin typeface="Century Gothic"/>
              <a:ea typeface="Century Gothic"/>
              <a:cs typeface="Century Gothic"/>
              <a:sym typeface="Century Gothic"/>
            </a:endParaRPr>
          </a:p>
        </p:txBody>
      </p:sp>
      <p:pic>
        <p:nvPicPr>
          <p:cNvPr id="205" name="Google Shape;20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6" name="Google Shape;20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b="1" dirty="0"/>
              <a:t>Hello, Students!</a:t>
            </a:r>
            <a:endParaRPr b="1" dirty="0"/>
          </a:p>
        </p:txBody>
      </p:sp>
      <p:sp>
        <p:nvSpPr>
          <p:cNvPr id="212" name="Google Shape;212;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0000"/>
              </a:lnSpc>
              <a:spcBef>
                <a:spcPts val="800"/>
              </a:spcBef>
              <a:spcAft>
                <a:spcPts val="0"/>
              </a:spcAft>
              <a:buClr>
                <a:schemeClr val="dk1"/>
              </a:buClr>
              <a:buSzPts val="1100"/>
              <a:buFont typeface="Arial"/>
              <a:buNone/>
            </a:pPr>
            <a:r>
              <a:rPr lang="en" sz="1800" dirty="0"/>
              <a:t>In this lesson, you will write a draft of your essay about Atticus’s decision to defend Tom Robinson. In the previous four lessons, you have shaped your arguments, planned your essays, and critiqued other classmates’ work. At this point, you will have time to craft your essay.</a:t>
            </a:r>
            <a:endParaRPr sz="1800" dirty="0"/>
          </a:p>
          <a:p>
            <a:pPr marL="0" lvl="0" indent="0" algn="l" rtl="0">
              <a:lnSpc>
                <a:spcPct val="100000"/>
              </a:lnSpc>
              <a:spcBef>
                <a:spcPts val="800"/>
              </a:spcBef>
              <a:spcAft>
                <a:spcPts val="0"/>
              </a:spcAft>
              <a:buClr>
                <a:schemeClr val="dk1"/>
              </a:buClr>
              <a:buSzPts val="1100"/>
              <a:buFont typeface="Arial"/>
              <a:buNone/>
            </a:pPr>
            <a:endParaRPr sz="1800" dirty="0"/>
          </a:p>
          <a:p>
            <a:pPr marL="0" lvl="0" indent="0" algn="l" rtl="0">
              <a:lnSpc>
                <a:spcPct val="100000"/>
              </a:lnSpc>
              <a:spcBef>
                <a:spcPts val="800"/>
              </a:spcBef>
              <a:spcAft>
                <a:spcPts val="0"/>
              </a:spcAft>
              <a:buNone/>
            </a:pPr>
            <a:r>
              <a:rPr lang="en" sz="1800" dirty="0"/>
              <a:t>Here’s what you’ll be learning and doing today:</a:t>
            </a:r>
            <a:endParaRPr sz="1800" dirty="0"/>
          </a:p>
          <a:p>
            <a:pPr marL="457200" lvl="0" indent="-361950" algn="l" rtl="0">
              <a:lnSpc>
                <a:spcPct val="100000"/>
              </a:lnSpc>
              <a:spcBef>
                <a:spcPts val="800"/>
              </a:spcBef>
              <a:spcAft>
                <a:spcPts val="0"/>
              </a:spcAft>
              <a:buSzPts val="2100"/>
              <a:buChar char="•"/>
            </a:pPr>
            <a:r>
              <a:rPr lang="en" sz="1800" dirty="0"/>
              <a:t>Use your planning from previous lessons to write a draft of your essay about Atticus’s decision.</a:t>
            </a:r>
            <a:endParaRPr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334175"/>
            <a:ext cx="8520600" cy="1244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review the Learning Targets for today’s assessment.</a:t>
            </a:r>
            <a:endParaRPr/>
          </a:p>
        </p:txBody>
      </p:sp>
      <p:sp>
        <p:nvSpPr>
          <p:cNvPr id="218" name="Google Shape;218;p33"/>
          <p:cNvSpPr txBox="1">
            <a:spLocks noGrp="1"/>
          </p:cNvSpPr>
          <p:nvPr>
            <p:ph type="body" idx="1"/>
          </p:nvPr>
        </p:nvSpPr>
        <p:spPr>
          <a:xfrm>
            <a:off x="311700" y="1727100"/>
            <a:ext cx="8520600" cy="24252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3200"/>
              <a:buFont typeface="Arial"/>
              <a:buNone/>
            </a:pPr>
            <a:r>
              <a:rPr lang="en" sz="1600">
                <a:solidFill>
                  <a:schemeClr val="dk1"/>
                </a:solidFill>
              </a:rPr>
              <a:t>The Learning Targets for today’s assessment are:</a:t>
            </a:r>
            <a:endParaRPr sz="1600">
              <a:solidFill>
                <a:schemeClr val="dk1"/>
              </a:solidFill>
            </a:endParaRPr>
          </a:p>
          <a:p>
            <a:pPr marL="457200" lvl="0" indent="-330200" algn="l" rtl="0">
              <a:lnSpc>
                <a:spcPct val="90000"/>
              </a:lnSpc>
              <a:spcBef>
                <a:spcPts val="1000"/>
              </a:spcBef>
              <a:spcAft>
                <a:spcPts val="0"/>
              </a:spcAft>
              <a:buClr>
                <a:schemeClr val="dk1"/>
              </a:buClr>
              <a:buSzPts val="1600"/>
              <a:buAutoNum type="arabicPeriod"/>
            </a:pPr>
            <a:r>
              <a:rPr lang="en" sz="1600">
                <a:solidFill>
                  <a:schemeClr val="dk1"/>
                </a:solidFill>
              </a:rPr>
              <a:t>I can write an organized argument essay about </a:t>
            </a:r>
            <a:r>
              <a:rPr lang="en" sz="1600" i="1">
                <a:solidFill>
                  <a:schemeClr val="dk1"/>
                </a:solidFill>
              </a:rPr>
              <a:t>To Kill a Mockingbird</a:t>
            </a:r>
            <a:r>
              <a:rPr lang="en" sz="1600">
                <a:solidFill>
                  <a:schemeClr val="dk1"/>
                </a:solidFill>
              </a:rPr>
              <a:t>.</a:t>
            </a:r>
            <a:endParaRPr sz="1600">
              <a:solidFill>
                <a:schemeClr val="dk1"/>
              </a:solidFill>
            </a:endParaRPr>
          </a:p>
          <a:p>
            <a:pPr marL="457200" lvl="0" indent="-330200" algn="l" rtl="0">
              <a:lnSpc>
                <a:spcPct val="90000"/>
              </a:lnSpc>
              <a:spcBef>
                <a:spcPts val="0"/>
              </a:spcBef>
              <a:spcAft>
                <a:spcPts val="0"/>
              </a:spcAft>
              <a:buClr>
                <a:schemeClr val="dk1"/>
              </a:buClr>
              <a:buSzPts val="1600"/>
              <a:buAutoNum type="arabicPeriod"/>
            </a:pPr>
            <a:r>
              <a:rPr lang="en" sz="1600">
                <a:solidFill>
                  <a:schemeClr val="dk1"/>
                </a:solidFill>
              </a:rPr>
              <a:t>In my essay, I can support my claim with reasons, details, and quotes from the novel.</a:t>
            </a:r>
            <a:endParaRPr sz="1600">
              <a:solidFill>
                <a:schemeClr val="dk1"/>
              </a:solidFill>
            </a:endParaRPr>
          </a:p>
          <a:p>
            <a:pPr marL="457200" lvl="0" indent="-330200" algn="l" rtl="0">
              <a:lnSpc>
                <a:spcPct val="90000"/>
              </a:lnSpc>
              <a:spcBef>
                <a:spcPts val="0"/>
              </a:spcBef>
              <a:spcAft>
                <a:spcPts val="0"/>
              </a:spcAft>
              <a:buClr>
                <a:schemeClr val="dk1"/>
              </a:buClr>
              <a:buSzPts val="1600"/>
              <a:buAutoNum type="arabicPeriod"/>
            </a:pPr>
            <a:r>
              <a:rPr lang="en" sz="1600">
                <a:solidFill>
                  <a:schemeClr val="dk1"/>
                </a:solidFill>
              </a:rPr>
              <a:t>In my essay, I can explain how the details develop the reasons that support my claim.</a:t>
            </a:r>
            <a:endParaRPr sz="1600">
              <a:solidFill>
                <a:schemeClr val="dk1"/>
              </a:solidFill>
            </a:endParaRPr>
          </a:p>
          <a:p>
            <a:pPr marL="457200" lvl="0" indent="-330200" algn="l" rtl="0">
              <a:lnSpc>
                <a:spcPct val="90000"/>
              </a:lnSpc>
              <a:spcBef>
                <a:spcPts val="0"/>
              </a:spcBef>
              <a:spcAft>
                <a:spcPts val="0"/>
              </a:spcAft>
              <a:buClr>
                <a:schemeClr val="dk1"/>
              </a:buClr>
              <a:buSzPts val="1600"/>
              <a:buAutoNum type="arabicPeriod"/>
            </a:pPr>
            <a:r>
              <a:rPr lang="en" sz="1600">
                <a:solidFill>
                  <a:schemeClr val="dk1"/>
                </a:solidFill>
              </a:rPr>
              <a:t>In my essay, I can acknowledge and respond to a counterclaim.</a:t>
            </a:r>
            <a:endParaRPr sz="1600">
              <a:solidFill>
                <a:schemeClr val="dk1"/>
              </a:solidFill>
            </a:endParaRPr>
          </a:p>
          <a:p>
            <a:pPr marL="0" lvl="0" indent="0" algn="l" rtl="0">
              <a:lnSpc>
                <a:spcPct val="90000"/>
              </a:lnSpc>
              <a:spcBef>
                <a:spcPts val="800"/>
              </a:spcBef>
              <a:spcAft>
                <a:spcPts val="0"/>
              </a:spcAft>
              <a:buClr>
                <a:schemeClr val="dk1"/>
              </a:buClr>
              <a:buSzPts val="3200"/>
              <a:buFont typeface="Arial"/>
              <a:buNone/>
            </a:pPr>
            <a:endParaRPr/>
          </a:p>
        </p:txBody>
      </p:sp>
      <p:pic>
        <p:nvPicPr>
          <p:cNvPr id="219" name="Google Shape;219;p33"/>
          <p:cNvPicPr preferRelativeResize="0"/>
          <p:nvPr/>
        </p:nvPicPr>
        <p:blipFill>
          <a:blip r:embed="rId3">
            <a:alphaModFix/>
          </a:blip>
          <a:stretch>
            <a:fillRect/>
          </a:stretch>
        </p:blipFill>
        <p:spPr>
          <a:xfrm>
            <a:off x="7789725" y="3899111"/>
            <a:ext cx="1160050" cy="9506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4"/>
          <p:cNvSpPr txBox="1">
            <a:spLocks noGrp="1"/>
          </p:cNvSpPr>
          <p:nvPr>
            <p:ph type="title"/>
          </p:nvPr>
        </p:nvSpPr>
        <p:spPr>
          <a:xfrm>
            <a:off x="311700" y="0"/>
            <a:ext cx="8520600" cy="975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write a draft of the </a:t>
            </a:r>
            <a:r>
              <a:rPr lang="en" sz="3000" i="1"/>
              <a:t>To Kill a Mockingbird </a:t>
            </a:r>
            <a:r>
              <a:rPr lang="en" sz="3000"/>
              <a:t>argument essay.</a:t>
            </a:r>
            <a:endParaRPr sz="3000"/>
          </a:p>
        </p:txBody>
      </p:sp>
      <p:sp>
        <p:nvSpPr>
          <p:cNvPr id="225" name="Google Shape;225;p34"/>
          <p:cNvSpPr txBox="1"/>
          <p:nvPr/>
        </p:nvSpPr>
        <p:spPr>
          <a:xfrm>
            <a:off x="0" y="3136750"/>
            <a:ext cx="8832300" cy="1578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600" dirty="0">
                <a:solidFill>
                  <a:schemeClr val="dk1"/>
                </a:solidFill>
                <a:latin typeface="Century Gothic"/>
                <a:ea typeface="Century Gothic"/>
                <a:cs typeface="Century Gothic"/>
                <a:sym typeface="Century Gothic"/>
              </a:rPr>
              <a:t>Remember:</a:t>
            </a:r>
            <a:endParaRPr sz="1600" dirty="0">
              <a:solidFill>
                <a:schemeClr val="dk1"/>
              </a:solidFill>
              <a:latin typeface="Century Gothic"/>
              <a:ea typeface="Century Gothic"/>
              <a:cs typeface="Century Gothic"/>
              <a:sym typeface="Century Gothic"/>
            </a:endParaRPr>
          </a:p>
          <a:p>
            <a:pPr marL="9144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Use the ideas and evidence in your planners to write your essay drafts.</a:t>
            </a:r>
            <a:endParaRPr sz="1600" dirty="0">
              <a:solidFill>
                <a:schemeClr val="dk1"/>
              </a:solidFill>
              <a:latin typeface="Century Gothic"/>
              <a:ea typeface="Century Gothic"/>
              <a:cs typeface="Century Gothic"/>
              <a:sym typeface="Century Gothic"/>
            </a:endParaRPr>
          </a:p>
          <a:p>
            <a:pPr marL="9144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You will turn in your drafts at the end of the class.</a:t>
            </a:r>
            <a:endParaRPr sz="1600" dirty="0">
              <a:solidFill>
                <a:schemeClr val="dk1"/>
              </a:solidFill>
              <a:latin typeface="Century Gothic"/>
              <a:ea typeface="Century Gothic"/>
              <a:cs typeface="Century Gothic"/>
              <a:sym typeface="Century Gothic"/>
            </a:endParaRPr>
          </a:p>
          <a:p>
            <a:pPr marL="9144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You will have a chance to revise for conventions after you get your first draft back.</a:t>
            </a:r>
            <a:endParaRPr sz="1600" dirty="0">
              <a:solidFill>
                <a:schemeClr val="dk1"/>
              </a:solidFill>
              <a:latin typeface="Century Gothic"/>
              <a:ea typeface="Century Gothic"/>
              <a:cs typeface="Century Gothic"/>
              <a:sym typeface="Century Gothic"/>
            </a:endParaRPr>
          </a:p>
        </p:txBody>
      </p:sp>
      <p:sp>
        <p:nvSpPr>
          <p:cNvPr id="226" name="Google Shape;226;p34"/>
          <p:cNvSpPr txBox="1"/>
          <p:nvPr/>
        </p:nvSpPr>
        <p:spPr>
          <a:xfrm>
            <a:off x="120000" y="975000"/>
            <a:ext cx="8712300" cy="224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600" b="1" dirty="0">
                <a:solidFill>
                  <a:schemeClr val="dk1"/>
                </a:solidFill>
                <a:latin typeface="Century Gothic"/>
                <a:ea typeface="Century Gothic"/>
                <a:cs typeface="Century Gothic"/>
                <a:sym typeface="Century Gothic"/>
              </a:rPr>
              <a:t>End of Unit 2 Assessment Prompt: </a:t>
            </a:r>
            <a:r>
              <a:rPr lang="en" sz="1600" b="1" i="1" dirty="0">
                <a:solidFill>
                  <a:schemeClr val="dk1"/>
                </a:solidFill>
                <a:latin typeface="Century Gothic"/>
                <a:ea typeface="Century Gothic"/>
                <a:cs typeface="Century Gothic"/>
                <a:sym typeface="Century Gothic"/>
              </a:rPr>
              <a:t>To Kill a Mockingbird</a:t>
            </a:r>
            <a:r>
              <a:rPr lang="en" sz="1600" b="1" dirty="0">
                <a:solidFill>
                  <a:schemeClr val="dk1"/>
                </a:solidFill>
                <a:latin typeface="Century Gothic"/>
                <a:ea typeface="Century Gothic"/>
                <a:cs typeface="Century Gothic"/>
                <a:sym typeface="Century Gothic"/>
              </a:rPr>
              <a:t> Argument Essay</a:t>
            </a:r>
            <a:endParaRPr sz="16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600" dirty="0">
                <a:solidFill>
                  <a:schemeClr val="dk1"/>
                </a:solidFill>
                <a:latin typeface="Century Gothic"/>
                <a:ea typeface="Century Gothic"/>
                <a:cs typeface="Century Gothic"/>
                <a:sym typeface="Century Gothic"/>
              </a:rPr>
              <a:t> </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600" dirty="0">
                <a:solidFill>
                  <a:schemeClr val="dk1"/>
                </a:solidFill>
                <a:latin typeface="Century Gothic"/>
                <a:ea typeface="Century Gothic"/>
                <a:cs typeface="Century Gothic"/>
                <a:sym typeface="Century Gothic"/>
              </a:rPr>
              <a:t>Atticus says, “Simply because we were licked a hundred years before we started is no reason for us not to try to win” (Chapter 9, page 101). Now that you have read the whole text, what do you think? Does it make sense for Atticus to take a stand to defend Tom Robinson? Give evidence from the text to support your thinking, and be sure to take into account what people who disagree might say.</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5"/>
          <p:cNvSpPr txBox="1">
            <a:spLocks noGrp="1"/>
          </p:cNvSpPr>
          <p:nvPr>
            <p:ph type="title"/>
          </p:nvPr>
        </p:nvSpPr>
        <p:spPr>
          <a:xfrm>
            <a:off x="242400" y="0"/>
            <a:ext cx="8520600" cy="6420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sz="3000"/>
              <a:t>Let’s submit our drafts for feedback.</a:t>
            </a:r>
            <a:endParaRPr sz="3000"/>
          </a:p>
        </p:txBody>
      </p:sp>
      <p:pic>
        <p:nvPicPr>
          <p:cNvPr id="232" name="Google Shape;232;p35"/>
          <p:cNvPicPr preferRelativeResize="0"/>
          <p:nvPr/>
        </p:nvPicPr>
        <p:blipFill>
          <a:blip r:embed="rId3">
            <a:alphaModFix/>
          </a:blip>
          <a:stretch>
            <a:fillRect/>
          </a:stretch>
        </p:blipFill>
        <p:spPr>
          <a:xfrm>
            <a:off x="1070513" y="559341"/>
            <a:ext cx="6678320" cy="1929336"/>
          </a:xfrm>
          <a:prstGeom prst="rect">
            <a:avLst/>
          </a:prstGeom>
          <a:noFill/>
          <a:ln w="28575" cap="flat" cmpd="sng">
            <a:solidFill>
              <a:schemeClr val="dk2"/>
            </a:solidFill>
            <a:prstDash val="solid"/>
            <a:round/>
            <a:headEnd type="none" w="sm" len="sm"/>
            <a:tailEnd type="none" w="sm" len="sm"/>
          </a:ln>
        </p:spPr>
      </p:pic>
      <p:pic>
        <p:nvPicPr>
          <p:cNvPr id="233" name="Google Shape;233;p35"/>
          <p:cNvPicPr preferRelativeResize="0"/>
          <p:nvPr/>
        </p:nvPicPr>
        <p:blipFill>
          <a:blip r:embed="rId4">
            <a:alphaModFix/>
          </a:blip>
          <a:stretch>
            <a:fillRect/>
          </a:stretch>
        </p:blipFill>
        <p:spPr>
          <a:xfrm>
            <a:off x="1882555" y="2590604"/>
            <a:ext cx="5394938" cy="2103945"/>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36"/>
          <p:cNvSpPr txBox="1">
            <a:spLocks noGrp="1"/>
          </p:cNvSpPr>
          <p:nvPr>
            <p:ph type="title"/>
          </p:nvPr>
        </p:nvSpPr>
        <p:spPr>
          <a:xfrm>
            <a:off x="311700" y="1041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latin typeface="Century Gothic" panose="020B0502020202020204" pitchFamily="34" charset="0"/>
              </a:rPr>
              <a:t>Homework</a:t>
            </a:r>
            <a:endParaRPr>
              <a:latin typeface="Century Gothic" panose="020B0502020202020204" pitchFamily="34" charset="0"/>
            </a:endParaRPr>
          </a:p>
        </p:txBody>
      </p:sp>
      <p:sp>
        <p:nvSpPr>
          <p:cNvPr id="239" name="Google Shape;239;p36"/>
          <p:cNvSpPr txBox="1">
            <a:spLocks noGrp="1"/>
          </p:cNvSpPr>
          <p:nvPr>
            <p:ph type="body" idx="1"/>
          </p:nvPr>
        </p:nvSpPr>
        <p:spPr>
          <a:xfrm>
            <a:off x="379413" y="682813"/>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latin typeface="Century Gothic" panose="020B0502020202020204" pitchFamily="34" charset="0"/>
              </a:rPr>
              <a:t>Choose two scenes from Chapter 27 onwards in the novel that communicate each of the four key quotes.  Record two scenes for each key quote.</a:t>
            </a:r>
            <a:endParaRPr sz="1800" dirty="0">
              <a:latin typeface="Century Gothic" panose="020B0502020202020204" pitchFamily="34" charset="0"/>
            </a:endParaRPr>
          </a:p>
          <a:p>
            <a:pPr marL="0" lvl="0" indent="0" algn="l" rtl="0">
              <a:spcBef>
                <a:spcPts val="800"/>
              </a:spcBef>
              <a:spcAft>
                <a:spcPts val="0"/>
              </a:spcAft>
              <a:buNone/>
            </a:pPr>
            <a:endParaRPr sz="1800" dirty="0">
              <a:latin typeface="Century Gothic" panose="020B0502020202020204" pitchFamily="34" charset="0"/>
            </a:endParaRPr>
          </a:p>
        </p:txBody>
      </p:sp>
      <p:pic>
        <p:nvPicPr>
          <p:cNvPr id="240" name="Google Shape;240;p36"/>
          <p:cNvPicPr preferRelativeResize="0"/>
          <p:nvPr/>
        </p:nvPicPr>
        <p:blipFill>
          <a:blip r:embed="rId3">
            <a:alphaModFix/>
          </a:blip>
          <a:stretch>
            <a:fillRect/>
          </a:stretch>
        </p:blipFill>
        <p:spPr>
          <a:xfrm>
            <a:off x="63238" y="1801192"/>
            <a:ext cx="8156935" cy="747966"/>
          </a:xfrm>
          <a:prstGeom prst="rect">
            <a:avLst/>
          </a:prstGeom>
          <a:noFill/>
          <a:ln>
            <a:noFill/>
          </a:ln>
        </p:spPr>
      </p:pic>
      <p:pic>
        <p:nvPicPr>
          <p:cNvPr id="241" name="Google Shape;241;p36"/>
          <p:cNvPicPr preferRelativeResize="0"/>
          <p:nvPr/>
        </p:nvPicPr>
        <p:blipFill>
          <a:blip r:embed="rId4">
            <a:alphaModFix/>
          </a:blip>
          <a:stretch>
            <a:fillRect/>
          </a:stretch>
        </p:blipFill>
        <p:spPr>
          <a:xfrm>
            <a:off x="68295" y="2549158"/>
            <a:ext cx="9007410" cy="764875"/>
          </a:xfrm>
          <a:prstGeom prst="rect">
            <a:avLst/>
          </a:prstGeom>
          <a:noFill/>
          <a:ln>
            <a:noFill/>
          </a:ln>
        </p:spPr>
      </p:pic>
      <p:pic>
        <p:nvPicPr>
          <p:cNvPr id="242" name="Google Shape;242;p36"/>
          <p:cNvPicPr preferRelativeResize="0"/>
          <p:nvPr/>
        </p:nvPicPr>
        <p:blipFill>
          <a:blip r:embed="rId5">
            <a:alphaModFix/>
          </a:blip>
          <a:stretch>
            <a:fillRect/>
          </a:stretch>
        </p:blipFill>
        <p:spPr>
          <a:xfrm>
            <a:off x="63239" y="3227390"/>
            <a:ext cx="8260630" cy="834609"/>
          </a:xfrm>
          <a:prstGeom prst="rect">
            <a:avLst/>
          </a:prstGeom>
          <a:noFill/>
          <a:ln>
            <a:noFill/>
          </a:ln>
        </p:spPr>
      </p:pic>
      <p:pic>
        <p:nvPicPr>
          <p:cNvPr id="243" name="Google Shape;243;p36"/>
          <p:cNvPicPr preferRelativeResize="0"/>
          <p:nvPr/>
        </p:nvPicPr>
        <p:blipFill>
          <a:blip r:embed="rId6">
            <a:alphaModFix/>
          </a:blip>
          <a:stretch>
            <a:fillRect/>
          </a:stretch>
        </p:blipFill>
        <p:spPr>
          <a:xfrm>
            <a:off x="63238" y="4061999"/>
            <a:ext cx="8439725" cy="604548"/>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229EB92-5887-4381-AFD7-3905C3C8265F}"/>
</file>

<file path=customXml/itemProps2.xml><?xml version="1.0" encoding="utf-8"?>
<ds:datastoreItem xmlns:ds="http://schemas.openxmlformats.org/officeDocument/2006/customXml" ds:itemID="{5339AEF4-39FC-4E60-98DA-F3FA3076F36A}"/>
</file>

<file path=customXml/itemProps3.xml><?xml version="1.0" encoding="utf-8"?>
<ds:datastoreItem xmlns:ds="http://schemas.openxmlformats.org/officeDocument/2006/customXml" ds:itemID="{21A0CEE8-C6A4-4892-895A-E988FA46FB4C}"/>
</file>

<file path=docProps/app.xml><?xml version="1.0" encoding="utf-8"?>
<Properties xmlns="http://schemas.openxmlformats.org/officeDocument/2006/extended-properties" xmlns:vt="http://schemas.openxmlformats.org/officeDocument/2006/docPropsVTypes">
  <TotalTime>6</TotalTime>
  <Words>2083</Words>
  <Application>Microsoft Macintosh PowerPoint</Application>
  <PresentationFormat>On-screen Show (16:9)</PresentationFormat>
  <Paragraphs>194</Paragraphs>
  <Slides>10</Slides>
  <Notes>10</Notes>
  <HiddenSlides>0</HiddenSlides>
  <MMClips>0</MMClips>
  <ScaleCrop>false</ScaleCrop>
  <HeadingPairs>
    <vt:vector size="4" baseType="variant">
      <vt:variant>
        <vt:lpstr>Theme</vt:lpstr>
      </vt:variant>
      <vt:variant>
        <vt:i4>2</vt:i4>
      </vt:variant>
      <vt:variant>
        <vt:lpstr>Slide Titles</vt:lpstr>
      </vt:variant>
      <vt:variant>
        <vt:i4>10</vt:i4>
      </vt:variant>
    </vt:vector>
  </HeadingPairs>
  <TitlesOfParts>
    <vt:vector size="12" baseType="lpstr">
      <vt:lpstr>Office Theme</vt:lpstr>
      <vt:lpstr>Office Theme</vt:lpstr>
      <vt:lpstr>Grade 8: Module 2: Unit 2: Lesson 13  Teacher slide, before teaching.</vt:lpstr>
      <vt:lpstr>Grade 8: Module 2: Unit 2: Lesson 13  Teacher slide, before teaching.</vt:lpstr>
      <vt:lpstr>Grade 8: Module 2: Unit 2: Lesson 13  Teacher slide, before teaching.</vt:lpstr>
      <vt:lpstr>Grade 8: Module 2:  Unit 2: Lesson 13</vt:lpstr>
      <vt:lpstr>Hello, Students!</vt:lpstr>
      <vt:lpstr>Let’s review the Learning Targets for today’s assessment.</vt:lpstr>
      <vt:lpstr>Let’s write a draft of the To Kill a Mockingbird argument essay.</vt:lpstr>
      <vt:lpstr>Let’s submit our drafts for feedback.</vt:lpstr>
      <vt:lpstr>Homework</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2: Lesson 13  Teacher slide, before teaching.</dc:title>
  <cp:lastModifiedBy>Alexander Specht</cp:lastModifiedBy>
  <cp:revision>4</cp:revision>
  <dcterms:modified xsi:type="dcterms:W3CDTF">2018-09-25T03:23:08Z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