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Georgia" panose="02040502050405020303" pitchFamily="18"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B5EE4E-7567-46E1-AE33-B9B7F6756BD5}">
  <a:tblStyle styleId="{B3B5EE4E-7567-46E1-AE33-B9B7F6756BD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5.fntdata"/><Relationship Id="rId39" Type="http://schemas.openxmlformats.org/officeDocument/2006/relationships/customXml" Target="../customXml/item1.xml"/><Relationship Id="rId21" Type="http://schemas.openxmlformats.org/officeDocument/2006/relationships/notesMaster" Target="notesMasters/notesMaster1.xml"/><Relationship Id="rId34" Type="http://schemas.openxmlformats.org/officeDocument/2006/relationships/commentAuthors" Target="commen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8.fntdata"/><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0.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7568020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1"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tool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leducation.org/resources/protocols-for-checking-for-understanding-and-ongoing-assessment-from-management-in-the-active-classro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768867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4a845d44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correctly use frequently confused words in my writing.”</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revise my broadside for correct use of prepositional phrases, complete sentences, and frequently confused words.”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Underline </a:t>
            </a:r>
            <a:r>
              <a:rPr lang="en" sz="1200" i="1" dirty="0">
                <a:latin typeface="Calibri"/>
                <a:ea typeface="Calibri"/>
                <a:cs typeface="Calibri"/>
                <a:sym typeface="Calibri"/>
              </a:rPr>
              <a:t>frequently</a:t>
            </a:r>
            <a:r>
              <a:rPr lang="en" sz="1200" dirty="0">
                <a:latin typeface="Calibri"/>
                <a:ea typeface="Calibri"/>
                <a:cs typeface="Calibri"/>
                <a:sym typeface="Calibri"/>
              </a:rPr>
              <a:t> and use the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strategies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to review and/or determine its meaning </a:t>
            </a:r>
            <a:r>
              <a:rPr lang="en" sz="1200" b="0" dirty="0">
                <a:latin typeface="Calibri"/>
                <a:ea typeface="Calibri"/>
                <a:cs typeface="Calibri"/>
                <a:sym typeface="Calibri"/>
              </a:rPr>
              <a:t>(often, many times). </a:t>
            </a:r>
            <a:r>
              <a:rPr lang="en" sz="1200" dirty="0">
                <a:latin typeface="Calibri"/>
                <a:ea typeface="Calibri"/>
                <a:cs typeface="Calibri"/>
                <a:sym typeface="Calibri"/>
              </a:rPr>
              <a:t>Add it to the </a:t>
            </a:r>
            <a:r>
              <a:rPr lang="en" sz="1200" b="1" dirty="0">
                <a:latin typeface="Calibri"/>
                <a:ea typeface="Calibri"/>
                <a:cs typeface="Calibri"/>
                <a:sym typeface="Calibri"/>
              </a:rPr>
              <a:t>Academic Word Wall</a:t>
            </a:r>
            <a:r>
              <a:rPr lang="en" sz="1200" dirty="0">
                <a:latin typeface="Calibri"/>
                <a:ea typeface="Calibri"/>
                <a:cs typeface="Calibri"/>
                <a:sym typeface="Calibri"/>
              </a:rPr>
              <a:t> and invite students to add it to their</a:t>
            </a:r>
            <a:r>
              <a:rPr lang="en" sz="1200" b="1" dirty="0">
                <a:latin typeface="Calibri"/>
                <a:ea typeface="Calibri"/>
                <a:cs typeface="Calibri"/>
                <a:sym typeface="Calibri"/>
              </a:rPr>
              <a:t> Vocabulary logs.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and addition to of the word to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(Relating Words to Their Opposite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demonstrate understanding of the word </a:t>
            </a:r>
            <a:r>
              <a:rPr lang="en" sz="1200" i="1" dirty="0">
                <a:latin typeface="Calibri"/>
                <a:ea typeface="Calibri"/>
                <a:cs typeface="Calibri"/>
                <a:sym typeface="Calibri"/>
              </a:rPr>
              <a:t>frequently</a:t>
            </a:r>
            <a:r>
              <a:rPr lang="en" sz="1200" dirty="0">
                <a:latin typeface="Calibri"/>
                <a:ea typeface="Calibri"/>
                <a:cs typeface="Calibri"/>
                <a:sym typeface="Calibri"/>
              </a:rPr>
              <a:t> by relating it to its </a:t>
            </a:r>
            <a:r>
              <a:rPr lang="en" sz="1200" b="0" dirty="0">
                <a:latin typeface="Calibri"/>
                <a:ea typeface="Calibri"/>
                <a:cs typeface="Calibri"/>
                <a:sym typeface="Calibri"/>
              </a:rPr>
              <a:t>opposite (rarely). </a:t>
            </a:r>
            <a:r>
              <a:rPr lang="en" sz="1200" dirty="0">
                <a:latin typeface="Calibri"/>
                <a:ea typeface="Calibri"/>
                <a:cs typeface="Calibri"/>
                <a:sym typeface="Calibri"/>
              </a:rPr>
              <a:t>Provide sentence frames. (Example: </a:t>
            </a:r>
            <a:r>
              <a:rPr lang="en-US" sz="1200" dirty="0" smtClean="0">
                <a:latin typeface="Calibri"/>
                <a:ea typeface="Calibri"/>
                <a:cs typeface="Calibri"/>
                <a:sym typeface="Calibri"/>
              </a:rPr>
              <a:t>“</a:t>
            </a:r>
            <a:r>
              <a:rPr lang="en" sz="1200" i="0" dirty="0" smtClean="0">
                <a:latin typeface="Calibri"/>
                <a:ea typeface="Calibri"/>
                <a:cs typeface="Calibri"/>
                <a:sym typeface="Calibri"/>
              </a:rPr>
              <a:t>I </a:t>
            </a:r>
            <a:r>
              <a:rPr lang="en" sz="1200" i="0" dirty="0">
                <a:latin typeface="Calibri"/>
                <a:ea typeface="Calibri"/>
                <a:cs typeface="Calibri"/>
                <a:sym typeface="Calibri"/>
              </a:rPr>
              <a:t>frequently _____ [go to bed early] during the week because ______ [I have to wake up early for school]. I rarely _____ [stay up late] during the week because _____ [I have to wake up early for school].”)</a:t>
            </a:r>
            <a:endParaRPr sz="1200"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23" name="Google Shape;323;g44a845d44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7481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4a845d447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a:latin typeface="Calibri"/>
                <a:ea typeface="Calibri"/>
                <a:cs typeface="Calibri"/>
                <a:sym typeface="Calibri"/>
              </a:rPr>
              <a:t>8-10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Frequently Confused Words handout</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one thing they will be revising their broadsides for today is words that sound alike but have different meanings.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can check to see if they are using a word correctly by thinking about the meaning of the word and the meaning of the sentence.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Frequently Confused Words handout.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sentence in the Example column of the </a:t>
            </a:r>
            <a:r>
              <a:rPr lang="en" sz="1200" b="0" dirty="0">
                <a:latin typeface="Calibri"/>
                <a:ea typeface="Calibri"/>
                <a:cs typeface="Calibri"/>
                <a:sym typeface="Calibri"/>
              </a:rPr>
              <a:t>handout: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“It’s important, however, to stay uninvolved.”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its</a:t>
            </a:r>
            <a:r>
              <a:rPr lang="en" sz="1200" dirty="0">
                <a:latin typeface="Calibri"/>
                <a:ea typeface="Calibri"/>
                <a:cs typeface="Calibri"/>
                <a:sym typeface="Calibri"/>
              </a:rPr>
              <a:t> and tell students this is a word that is often confused. Write the word it’s above its.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the word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its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 </a:t>
            </a:r>
            <a:r>
              <a:rPr lang="en" sz="1200" b="1" dirty="0">
                <a:latin typeface="Calibri"/>
                <a:ea typeface="Calibri"/>
                <a:cs typeface="Calibri"/>
                <a:sym typeface="Calibri"/>
              </a:rPr>
              <a:t>(belonging to it)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the word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it’s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mean?” </a:t>
            </a:r>
            <a:r>
              <a:rPr lang="en" sz="1200" b="1" i="1" dirty="0">
                <a:latin typeface="Calibri"/>
                <a:ea typeface="Calibri"/>
                <a:cs typeface="Calibri"/>
                <a:sym typeface="Calibri"/>
              </a:rPr>
              <a:t>(contraction for it is)</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the sentence in the Example column, model checking to see that the word is used correctly by thinking aloud about the meaning of </a:t>
            </a:r>
            <a:r>
              <a:rPr lang="en" sz="1200" i="1" dirty="0">
                <a:latin typeface="Calibri"/>
                <a:ea typeface="Calibri"/>
                <a:cs typeface="Calibri"/>
                <a:sym typeface="Calibri"/>
              </a:rPr>
              <a:t>its,</a:t>
            </a:r>
            <a:r>
              <a:rPr lang="en" sz="1200" dirty="0">
                <a:latin typeface="Calibri"/>
                <a:ea typeface="Calibri"/>
                <a:cs typeface="Calibri"/>
                <a:sym typeface="Calibri"/>
              </a:rPr>
              <a:t> the meaning of the sentence, and whether </a:t>
            </a:r>
            <a:r>
              <a:rPr lang="en" sz="1200" i="1" dirty="0">
                <a:latin typeface="Calibri"/>
                <a:ea typeface="Calibri"/>
                <a:cs typeface="Calibri"/>
                <a:sym typeface="Calibri"/>
              </a:rPr>
              <a:t>it’s</a:t>
            </a:r>
            <a:r>
              <a:rPr lang="en" sz="1200" dirty="0">
                <a:latin typeface="Calibri"/>
                <a:ea typeface="Calibri"/>
                <a:cs typeface="Calibri"/>
                <a:sym typeface="Calibri"/>
              </a:rPr>
              <a:t> makes more sense with the meaning of the sentence. Model correcting</a:t>
            </a:r>
            <a:r>
              <a:rPr lang="en" sz="1200" i="1" dirty="0">
                <a:latin typeface="Calibri"/>
                <a:ea typeface="Calibri"/>
                <a:cs typeface="Calibri"/>
                <a:sym typeface="Calibri"/>
              </a:rPr>
              <a:t> its</a:t>
            </a:r>
            <a:r>
              <a:rPr lang="en" sz="1200" dirty="0">
                <a:latin typeface="Calibri"/>
                <a:ea typeface="Calibri"/>
                <a:cs typeface="Calibri"/>
                <a:sym typeface="Calibri"/>
              </a:rPr>
              <a:t> by crossing it out and writing </a:t>
            </a:r>
            <a:r>
              <a:rPr lang="en" sz="1200" i="1" dirty="0">
                <a:latin typeface="Calibri"/>
                <a:ea typeface="Calibri"/>
                <a:cs typeface="Calibri"/>
                <a:sym typeface="Calibri"/>
              </a:rPr>
              <a:t>it’s</a:t>
            </a:r>
            <a:r>
              <a:rPr lang="en" sz="1200" dirty="0">
                <a:latin typeface="Calibri"/>
                <a:ea typeface="Calibri"/>
                <a:cs typeface="Calibri"/>
                <a:sym typeface="Calibri"/>
              </a:rPr>
              <a:t> above it. Invite students to make corrections on their copy. Refer to the </a:t>
            </a:r>
            <a:r>
              <a:rPr lang="en" sz="1200" b="1" dirty="0">
                <a:latin typeface="Calibri"/>
                <a:ea typeface="Calibri"/>
                <a:cs typeface="Calibri"/>
                <a:sym typeface="Calibri"/>
              </a:rPr>
              <a:t>Frequently Confused Words handout (answers,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be participating in the discussion.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(Frequently Confused Words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play “Am I Correct?” with the cards from “for heavier support.” Put all </a:t>
            </a:r>
            <a:r>
              <a:rPr lang="en" sz="1200" b="0" dirty="0">
                <a:latin typeface="Calibri"/>
                <a:ea typeface="Calibri"/>
                <a:cs typeface="Calibri"/>
                <a:sym typeface="Calibri"/>
              </a:rPr>
              <a:t>index cards in a bag and invite a volunteer to pull one out and read the sentence on the card. Invite that student to call on another student to explain whether the frequently confused word was used correctly or incorrectly. The student who gave the explanation then repeats this process. Record the frequently confused words from the index cards </a:t>
            </a:r>
            <a:r>
              <a:rPr lang="en" sz="1200" dirty="0">
                <a:latin typeface="Calibri"/>
                <a:ea typeface="Calibri"/>
                <a:cs typeface="Calibri"/>
                <a:sym typeface="Calibri"/>
              </a:rPr>
              <a:t>on the </a:t>
            </a:r>
            <a:r>
              <a:rPr lang="en" sz="1200" b="1" dirty="0">
                <a:latin typeface="Calibri"/>
                <a:ea typeface="Calibri"/>
                <a:cs typeface="Calibri"/>
                <a:sym typeface="Calibri"/>
              </a:rPr>
              <a:t>Frequently Confused Words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(Examples in Home Language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examples of frequently confused words in their home languages and explain the difference between each pair of words. Consider explaining that some languages include an accent on a letter and that the accent can change a word’s meaning. (Example: </a:t>
            </a:r>
            <a:r>
              <a:rPr lang="en" sz="1200" i="0" dirty="0">
                <a:latin typeface="Calibri"/>
                <a:ea typeface="Calibri"/>
                <a:cs typeface="Calibri"/>
                <a:sym typeface="Calibri"/>
              </a:rPr>
              <a:t>esta, esta, está: Esta es mi mochila. [Esta is used as a pronoun.]. Esta mochila es mía. [Esta is used as an adjective.]. La mochila está aquí. [Está is used as a verb</a:t>
            </a:r>
            <a:r>
              <a:rPr lang="en" sz="1200" i="0" dirty="0" smtClean="0">
                <a:latin typeface="Calibri"/>
                <a:ea typeface="Calibri"/>
                <a:cs typeface="Calibri"/>
                <a:sym typeface="Calibri"/>
              </a:rPr>
              <a:t>.]</a:t>
            </a:r>
            <a:r>
              <a:rPr lang="en-US" sz="1200" i="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Record these words on the </a:t>
            </a:r>
            <a:r>
              <a:rPr lang="en" sz="1200" b="1" dirty="0">
                <a:latin typeface="Calibri"/>
                <a:ea typeface="Calibri"/>
                <a:cs typeface="Calibri"/>
                <a:sym typeface="Calibri"/>
              </a:rPr>
              <a:t>Frequently Confused Words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30" name="Google Shape;330;g44a845d44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6216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454ed49230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5-7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Frequently Confused Words handout</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other words can you think of that writers might frequently confuse?” </a:t>
            </a:r>
            <a:r>
              <a:rPr lang="en" sz="1200" b="1" dirty="0">
                <a:latin typeface="Calibri"/>
                <a:ea typeface="Calibri"/>
                <a:cs typeface="Calibri"/>
                <a:sym typeface="Calibri"/>
              </a:rPr>
              <a:t>(Responses will vary, but may include: to/two/too; won/one; there/their/they’re.)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under “Frequently confused words” on the </a:t>
            </a:r>
            <a:r>
              <a:rPr lang="en" sz="1200" b="0" dirty="0">
                <a:latin typeface="Calibri"/>
                <a:ea typeface="Calibri"/>
                <a:cs typeface="Calibri"/>
                <a:sym typeface="Calibri"/>
              </a:rPr>
              <a:t>handout</a:t>
            </a:r>
            <a:r>
              <a:rPr lang="en" sz="1200" dirty="0">
                <a:latin typeface="Calibri"/>
                <a:ea typeface="Calibri"/>
                <a:cs typeface="Calibri"/>
                <a:sym typeface="Calibri"/>
              </a:rPr>
              <a:t>, inviting students to do the same on their copy. Refer to the </a:t>
            </a:r>
            <a:r>
              <a:rPr lang="en" sz="1200" b="1" dirty="0">
                <a:latin typeface="Calibri"/>
                <a:ea typeface="Calibri"/>
                <a:cs typeface="Calibri"/>
                <a:sym typeface="Calibri"/>
              </a:rPr>
              <a:t>Frequently Confused Words handout (answers,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sentences at the bottom of the handout. Invite students to work with a partner to identify any words that sound like other words and might be misused, correcting them accordingly: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“As a Quaker, there is a lot of pressure, coming from both the Patriots and the Loyalists, to be involved in the war.” </a:t>
            </a:r>
            <a:r>
              <a:rPr lang="en" sz="1200" b="1" i="0" dirty="0">
                <a:latin typeface="Calibri"/>
                <a:ea typeface="Calibri"/>
                <a:cs typeface="Calibri"/>
                <a:sym typeface="Calibri"/>
              </a:rPr>
              <a:t>(there/their/they’re)</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“Won of our beliefs is to treat everyone equally.” </a:t>
            </a:r>
            <a:r>
              <a:rPr lang="en" sz="1200" b="1" i="0" dirty="0">
                <a:latin typeface="Calibri"/>
                <a:ea typeface="Calibri"/>
                <a:cs typeface="Calibri"/>
                <a:sym typeface="Calibri"/>
              </a:rPr>
              <a:t>(won/one)</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“We know that staying true to you’re principles means you may be fined, put into prison, or be called Loyalists and traitors.” </a:t>
            </a:r>
            <a:r>
              <a:rPr lang="en" sz="1200" b="1" i="0" dirty="0">
                <a:latin typeface="Calibri"/>
                <a:ea typeface="Calibri"/>
                <a:cs typeface="Calibri"/>
                <a:sym typeface="Calibri"/>
              </a:rPr>
              <a:t>(your/you’re, principles/principals)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select volunteers to share their corrections with the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first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time permits, 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invite them to self-assess how well they collaborated during the mini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 should have accurate responses as they share out frequently confused words.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(Frequently Confused Words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play “Am I Correct?” with the cards from “for heavier support.” Put all </a:t>
            </a:r>
            <a:r>
              <a:rPr lang="en" sz="1200" b="0" dirty="0">
                <a:latin typeface="Calibri"/>
                <a:ea typeface="Calibri"/>
                <a:cs typeface="Calibri"/>
                <a:sym typeface="Calibri"/>
              </a:rPr>
              <a:t>index cards in a bag and invite a volunteer to pull one out and read the sentence on the card. Invite that student to call on another student to explain whether the frequently confused word was used correctly or incorrectly. The student who gave the explanation then repeats this process. Record the frequently confused words from the index cards </a:t>
            </a:r>
            <a:r>
              <a:rPr lang="en" sz="1200" dirty="0">
                <a:latin typeface="Calibri"/>
                <a:ea typeface="Calibri"/>
                <a:cs typeface="Calibri"/>
                <a:sym typeface="Calibri"/>
              </a:rPr>
              <a:t>on the </a:t>
            </a:r>
            <a:r>
              <a:rPr lang="en" sz="1200" b="1" dirty="0">
                <a:latin typeface="Calibri"/>
                <a:ea typeface="Calibri"/>
                <a:cs typeface="Calibri"/>
                <a:sym typeface="Calibri"/>
              </a:rPr>
              <a:t>Frequently Confused Words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(Examples in Home Language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examples of frequently confused words in their home languages and explain the difference between each pair of words. Consider explaining that some languages include an accent on a letter and that the accent can change a word’s meaning. (Example: </a:t>
            </a:r>
            <a:r>
              <a:rPr lang="en" sz="1200" i="0" dirty="0">
                <a:latin typeface="Calibri"/>
                <a:ea typeface="Calibri"/>
                <a:cs typeface="Calibri"/>
                <a:sym typeface="Calibri"/>
              </a:rPr>
              <a:t>esta, esta, está: Esta es mi mochila. [Esta is used as a pronoun.]. Esta mochila es mía. [Esta is used as an adjective.]. La mochila está aquí. [Está is used as a verb.] </a:t>
            </a:r>
            <a:r>
              <a:rPr lang="en-US" sz="1200" dirty="0" smtClean="0">
                <a:latin typeface="Calibri"/>
                <a:ea typeface="Calibri"/>
                <a:cs typeface="Calibri"/>
                <a:sym typeface="Calibri"/>
              </a:rPr>
              <a:t>) </a:t>
            </a:r>
            <a:r>
              <a:rPr lang="en" sz="1200" dirty="0" smtClean="0">
                <a:latin typeface="Calibri"/>
                <a:ea typeface="Calibri"/>
                <a:cs typeface="Calibri"/>
                <a:sym typeface="Calibri"/>
              </a:rPr>
              <a:t>Record </a:t>
            </a:r>
            <a:r>
              <a:rPr lang="en" sz="1200" dirty="0">
                <a:latin typeface="Calibri"/>
                <a:ea typeface="Calibri"/>
                <a:cs typeface="Calibri"/>
                <a:sym typeface="Calibri"/>
              </a:rPr>
              <a:t>these words on the</a:t>
            </a:r>
            <a:r>
              <a:rPr lang="en" sz="1200" b="1" dirty="0">
                <a:latin typeface="Calibri"/>
                <a:ea typeface="Calibri"/>
                <a:cs typeface="Calibri"/>
                <a:sym typeface="Calibri"/>
              </a:rPr>
              <a:t> Frequently Confused Words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39" name="Google Shape;339;g454ed4923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45125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4a845d447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15-17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the circles indicate the standards students should focus on while revising.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process similar to that found in Work Time B of Lesson 9 to guide students through revising their writing (the process follows below). Note: Students’ scope for revision will be larger than it was in Lesson 9, during which they largely focused on linking words and </a:t>
            </a:r>
            <a:r>
              <a:rPr lang="en" sz="1200" dirty="0" smtClean="0">
                <a:latin typeface="Calibri"/>
                <a:ea typeface="Calibri"/>
                <a:cs typeface="Calibri"/>
                <a:sym typeface="Calibri"/>
              </a:rPr>
              <a:t>phrases</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the following characteristics on the </a:t>
            </a:r>
            <a:r>
              <a:rPr lang="en" sz="1200" b="1" dirty="0">
                <a:latin typeface="Calibri"/>
                <a:ea typeface="Calibri"/>
                <a:cs typeface="Calibri"/>
                <a:sym typeface="Calibri"/>
              </a:rPr>
              <a:t>Opinion Writing Checklist: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“L.4.1: My words and sentences follow the rules of writing.”</a:t>
            </a:r>
            <a:endParaRPr sz="1200" b="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“L.4.2, L.4.3b: My spelling, capitalization, and punctuation are correct.”</a:t>
            </a:r>
            <a:endParaRPr sz="1200" b="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“L.4.3, L.4.6, W.4.4: The words and sentences I use are appropriate for this task, purpose, and audience.”</a:t>
            </a:r>
            <a:endParaRPr sz="1200" b="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read their </a:t>
            </a:r>
            <a:r>
              <a:rPr lang="en" sz="1200" b="1" dirty="0">
                <a:latin typeface="Calibri"/>
                <a:ea typeface="Calibri"/>
                <a:cs typeface="Calibri"/>
                <a:sym typeface="Calibri"/>
              </a:rPr>
              <a:t>Patriot broadside.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needed, review the </a:t>
            </a:r>
            <a:r>
              <a:rPr lang="en" sz="1200" b="1" dirty="0">
                <a:latin typeface="Calibri"/>
                <a:ea typeface="Calibri"/>
                <a:cs typeface="Calibri"/>
                <a:sym typeface="Calibri"/>
              </a:rPr>
              <a:t>Prepositional Phrases handout </a:t>
            </a:r>
            <a:r>
              <a:rPr lang="en" sz="1200" dirty="0">
                <a:latin typeface="Calibri"/>
                <a:ea typeface="Calibri"/>
                <a:cs typeface="Calibri"/>
                <a:sym typeface="Calibri"/>
              </a:rPr>
              <a:t>and</a:t>
            </a:r>
            <a:r>
              <a:rPr lang="en" sz="1200" b="1" dirty="0">
                <a:latin typeface="Calibri"/>
                <a:ea typeface="Calibri"/>
                <a:cs typeface="Calibri"/>
                <a:sym typeface="Calibri"/>
              </a:rPr>
              <a:t> Writing Complete Sentences handout.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refer to the following </a:t>
            </a:r>
            <a:r>
              <a:rPr lang="en-US" sz="1200" dirty="0" smtClean="0">
                <a:latin typeface="Calibri"/>
                <a:ea typeface="Calibri"/>
                <a:cs typeface="Calibri"/>
                <a:sym typeface="Calibri"/>
              </a:rPr>
              <a:t>m</a:t>
            </a:r>
            <a:r>
              <a:rPr lang="en" sz="1200" dirty="0" smtClean="0">
                <a:latin typeface="Calibri"/>
                <a:ea typeface="Calibri"/>
                <a:cs typeface="Calibri"/>
                <a:sym typeface="Calibri"/>
              </a:rPr>
              <a:t>aterials </a:t>
            </a:r>
            <a:r>
              <a:rPr lang="en" sz="1200" dirty="0">
                <a:latin typeface="Calibri"/>
                <a:ea typeface="Calibri"/>
                <a:cs typeface="Calibri"/>
                <a:sym typeface="Calibri"/>
              </a:rPr>
              <a:t>as they revise: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Frequently Confused Words handout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revise. Identify common issues to use as whole group teaching points.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second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 should be making revisions that are accurate and make sense.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(Displaying Linking Words and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most frequently used linking words and phrases and those that may be most useful for students in their revisions. Consider providing time for students to use their online or paper translation dictionary to translate the words.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(Using Common Collocations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Tell students it is common to use the word </a:t>
            </a:r>
            <a:r>
              <a:rPr lang="en" sz="1200" i="1" dirty="0">
                <a:latin typeface="Calibri"/>
                <a:ea typeface="Calibri"/>
                <a:cs typeface="Calibri"/>
                <a:sym typeface="Calibri"/>
              </a:rPr>
              <a:t>that </a:t>
            </a:r>
            <a:r>
              <a:rPr lang="en" sz="1200" dirty="0">
                <a:latin typeface="Calibri"/>
                <a:ea typeface="Calibri"/>
                <a:cs typeface="Calibri"/>
                <a:sym typeface="Calibri"/>
              </a:rPr>
              <a:t>following phrases that state opinions, such as I</a:t>
            </a:r>
            <a:r>
              <a:rPr lang="en" sz="1200" i="1" dirty="0">
                <a:latin typeface="Calibri"/>
                <a:ea typeface="Calibri"/>
                <a:cs typeface="Calibri"/>
                <a:sym typeface="Calibri"/>
              </a:rPr>
              <a:t> think</a:t>
            </a:r>
            <a:r>
              <a:rPr lang="en" sz="1200" dirty="0">
                <a:latin typeface="Calibri"/>
                <a:ea typeface="Calibri"/>
                <a:cs typeface="Calibri"/>
                <a:sym typeface="Calibri"/>
              </a:rPr>
              <a:t> and I </a:t>
            </a:r>
            <a:r>
              <a:rPr lang="en" sz="1200" i="1" dirty="0">
                <a:latin typeface="Calibri"/>
                <a:ea typeface="Calibri"/>
                <a:cs typeface="Calibri"/>
                <a:sym typeface="Calibri"/>
              </a:rPr>
              <a:t>believe.</a:t>
            </a:r>
            <a:r>
              <a:rPr lang="en" sz="1200" dirty="0">
                <a:latin typeface="Calibri"/>
                <a:ea typeface="Calibri"/>
                <a:cs typeface="Calibri"/>
                <a:sym typeface="Calibri"/>
              </a:rPr>
              <a:t> Invite students to practice using </a:t>
            </a:r>
            <a:r>
              <a:rPr lang="en" sz="1200" i="1" dirty="0">
                <a:latin typeface="Calibri"/>
                <a:ea typeface="Calibri"/>
                <a:cs typeface="Calibri"/>
                <a:sym typeface="Calibri"/>
              </a:rPr>
              <a:t>that</a:t>
            </a:r>
            <a:r>
              <a:rPr lang="en" sz="1200" dirty="0">
                <a:latin typeface="Calibri"/>
                <a:ea typeface="Calibri"/>
                <a:cs typeface="Calibri"/>
                <a:sym typeface="Calibri"/>
              </a:rPr>
              <a:t> with these phrases and to look for these phrases when revising. (Example: </a:t>
            </a:r>
            <a:r>
              <a:rPr lang="en" sz="1200" i="0" dirty="0">
                <a:latin typeface="Calibri"/>
                <a:ea typeface="Calibri"/>
                <a:cs typeface="Calibri"/>
                <a:sym typeface="Calibri"/>
              </a:rPr>
              <a:t>“I believe that we should fight for our independence from Britain.”)</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inviting students to work in groups with varying levels of language proficiency. The students with greater language proficiency can serve as models in the group and support students as they make revisions to their writing.</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47" name="Google Shape;347;g44a845d44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0152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4a845d447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a:t>
            </a:r>
            <a:r>
              <a:rPr lang="en" sz="1200" b="1" dirty="0">
                <a:latin typeface="Calibri"/>
                <a:ea typeface="Calibri"/>
                <a:cs typeface="Calibri"/>
                <a:sym typeface="Calibri"/>
              </a:rPr>
              <a:t> 15-17 minutes</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Partners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End of Unit 3 Assessment, Part I Prompt</a:t>
            </a:r>
            <a:r>
              <a:rPr lang="en" sz="1200" dirty="0">
                <a:solidFill>
                  <a:schemeClr val="dk1"/>
                </a:solidFill>
                <a:latin typeface="Calibri"/>
                <a:ea typeface="Calibri"/>
                <a:cs typeface="Calibri"/>
                <a:sym typeface="Calibri"/>
              </a:rPr>
              <a:t> as well as the </a:t>
            </a:r>
            <a:r>
              <a:rPr lang="en" sz="1200" b="1" dirty="0">
                <a:solidFill>
                  <a:schemeClr val="dk1"/>
                </a:solidFill>
                <a:latin typeface="Calibri"/>
                <a:ea typeface="Calibri"/>
                <a:cs typeface="Calibri"/>
                <a:sym typeface="Calibri"/>
              </a:rPr>
              <a:t>Opinion Writing Planning Graphic Organizer: End-of-Unit 3 Assessment</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the</a:t>
            </a:r>
            <a:r>
              <a:rPr lang="en" sz="1200" b="1" dirty="0">
                <a:latin typeface="Calibri"/>
                <a:ea typeface="Calibri"/>
                <a:cs typeface="Calibri"/>
                <a:sym typeface="Calibri"/>
              </a:rPr>
              <a:t> End-of-Unit 3 Assessment, Part I Prompt</a:t>
            </a:r>
            <a:r>
              <a:rPr lang="en" sz="1200" dirty="0">
                <a:latin typeface="Calibri"/>
                <a:ea typeface="Calibri"/>
                <a:cs typeface="Calibri"/>
                <a:sym typeface="Calibri"/>
              </a:rPr>
              <a:t> and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will you be working on for the </a:t>
            </a:r>
            <a:r>
              <a:rPr lang="en" sz="1200" b="1" i="1" dirty="0">
                <a:latin typeface="Calibri"/>
                <a:ea typeface="Calibri"/>
                <a:cs typeface="Calibri"/>
                <a:sym typeface="Calibri"/>
              </a:rPr>
              <a:t>end of unit assessment</a:t>
            </a:r>
            <a:r>
              <a:rPr lang="en" sz="1200" i="1" dirty="0">
                <a:latin typeface="Calibri"/>
                <a:ea typeface="Calibri"/>
                <a:cs typeface="Calibri"/>
                <a:sym typeface="Calibri"/>
              </a:rPr>
              <a:t>?” </a:t>
            </a:r>
            <a:r>
              <a:rPr lang="en" sz="1200" b="1" dirty="0">
                <a:latin typeface="Calibri"/>
                <a:ea typeface="Calibri"/>
                <a:cs typeface="Calibri"/>
                <a:sym typeface="Calibri"/>
              </a:rPr>
              <a:t>(writing a broadside from the Loyalist perspective)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perspective will this broadside be written from?” </a:t>
            </a:r>
            <a:r>
              <a:rPr lang="en" sz="1200" b="1" dirty="0">
                <a:latin typeface="Calibri"/>
                <a:ea typeface="Calibri"/>
                <a:cs typeface="Calibri"/>
                <a:sym typeface="Calibri"/>
              </a:rPr>
              <a:t>(Loyalist)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opinion did colonists who were Loyalists have on the American Revolution?” </a:t>
            </a:r>
            <a:r>
              <a:rPr lang="en" sz="1200" b="1" dirty="0">
                <a:latin typeface="Calibri"/>
                <a:ea typeface="Calibri"/>
                <a:cs typeface="Calibri"/>
                <a:sym typeface="Calibri"/>
              </a:rPr>
              <a:t>(They did not want independence from Great Britain.)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Opinion Writing Planning Graphic Organizer: End-of-Unit 3 Assessment. </a:t>
            </a:r>
            <a:r>
              <a:rPr lang="en" sz="1200" dirty="0">
                <a:latin typeface="Calibri"/>
                <a:ea typeface="Calibri"/>
                <a:cs typeface="Calibri"/>
                <a:sym typeface="Calibri"/>
              </a:rPr>
              <a:t>Remind students that they have already used this planner in this unit to plan their first </a:t>
            </a:r>
            <a:r>
              <a:rPr lang="en" sz="1200" b="0" dirty="0">
                <a:latin typeface="Calibri"/>
                <a:ea typeface="Calibri"/>
                <a:cs typeface="Calibri"/>
                <a:sym typeface="Calibri"/>
              </a:rPr>
              <a:t>broadside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are going to begin planning their new </a:t>
            </a:r>
            <a:r>
              <a:rPr lang="en" sz="1200" b="0" dirty="0">
                <a:latin typeface="Calibri"/>
                <a:ea typeface="Calibri"/>
                <a:cs typeface="Calibri"/>
                <a:sym typeface="Calibri"/>
              </a:rPr>
              <a:t>broadside</a:t>
            </a:r>
            <a:r>
              <a:rPr lang="en" sz="1200" dirty="0">
                <a:latin typeface="Calibri"/>
                <a:ea typeface="Calibri"/>
                <a:cs typeface="Calibri"/>
                <a:sym typeface="Calibri"/>
              </a:rPr>
              <a:t> for the </a:t>
            </a:r>
            <a:r>
              <a:rPr lang="en" sz="1200" b="1" dirty="0">
                <a:latin typeface="Calibri"/>
                <a:ea typeface="Calibri"/>
                <a:cs typeface="Calibri"/>
                <a:sym typeface="Calibri"/>
              </a:rPr>
              <a:t>End-of-Unit 3 Assessment</a:t>
            </a:r>
            <a:r>
              <a:rPr lang="en" sz="1200" dirty="0">
                <a:latin typeface="Calibri"/>
                <a:ea typeface="Calibri"/>
                <a:cs typeface="Calibri"/>
                <a:sym typeface="Calibri"/>
              </a:rPr>
              <a:t> during the remaining time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Share that their </a:t>
            </a:r>
            <a:r>
              <a:rPr lang="en" sz="1200" b="1" dirty="0">
                <a:latin typeface="Calibri"/>
                <a:ea typeface="Calibri"/>
                <a:cs typeface="Calibri"/>
                <a:sym typeface="Calibri"/>
              </a:rPr>
              <a:t>end-of-unit assessment </a:t>
            </a:r>
            <a:r>
              <a:rPr lang="en" sz="1200" dirty="0">
                <a:latin typeface="Calibri"/>
                <a:ea typeface="Calibri"/>
                <a:cs typeface="Calibri"/>
                <a:sym typeface="Calibri"/>
              </a:rPr>
              <a:t>will be an assessed piece of work, so they should work on their planning independently.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plan their </a:t>
            </a:r>
            <a:r>
              <a:rPr lang="en" sz="1200" b="0" dirty="0">
                <a:latin typeface="Calibri"/>
                <a:ea typeface="Calibri"/>
                <a:cs typeface="Calibri"/>
                <a:sym typeface="Calibri"/>
              </a:rPr>
              <a:t>broadsides</a:t>
            </a:r>
            <a:r>
              <a:rPr lang="en" sz="1200" dirty="0">
                <a:latin typeface="Calibri"/>
                <a:ea typeface="Calibri"/>
                <a:cs typeface="Calibri"/>
                <a:sym typeface="Calibri"/>
              </a:rPr>
              <a:t>. Remind them that they have discussed reasons not to be independent from Britain in </a:t>
            </a:r>
            <a:r>
              <a:rPr lang="en" sz="1200" b="0" dirty="0">
                <a:latin typeface="Calibri"/>
                <a:ea typeface="Calibri"/>
                <a:cs typeface="Calibri"/>
                <a:sym typeface="Calibri"/>
              </a:rPr>
              <a:t>their Loyalist paragraphs and to refer to this, their Units 1–2 texts and note-catchers, and t</a:t>
            </a:r>
            <a:r>
              <a:rPr lang="en" sz="1200" dirty="0">
                <a:latin typeface="Calibri"/>
                <a:ea typeface="Calibri"/>
                <a:cs typeface="Calibri"/>
                <a:sym typeface="Calibri"/>
              </a:rPr>
              <a:t>he</a:t>
            </a:r>
            <a:r>
              <a:rPr lang="en" sz="1200" b="1" dirty="0">
                <a:latin typeface="Calibri"/>
                <a:ea typeface="Calibri"/>
                <a:cs typeface="Calibri"/>
                <a:sym typeface="Calibri"/>
              </a:rPr>
              <a:t> Domain-Specific Word Wall</a:t>
            </a:r>
            <a:r>
              <a:rPr lang="en" sz="1200" dirty="0">
                <a:latin typeface="Calibri"/>
                <a:ea typeface="Calibri"/>
                <a:cs typeface="Calibri"/>
                <a:sym typeface="Calibri"/>
              </a:rPr>
              <a:t> while planning.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plan.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 should respond to the questions posed during think-pair-share.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working independently to plan their </a:t>
            </a:r>
            <a:r>
              <a:rPr lang="en" sz="1200" b="0" dirty="0">
                <a:latin typeface="Calibri"/>
                <a:ea typeface="Calibri"/>
                <a:cs typeface="Calibri"/>
                <a:sym typeface="Calibri"/>
              </a:rPr>
              <a:t>broadside</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0" dirty="0">
                <a:latin typeface="Calibri"/>
                <a:ea typeface="Calibri"/>
                <a:cs typeface="Calibri"/>
                <a:sym typeface="Calibri"/>
              </a:rPr>
              <a:t>Opinions/Reasons/Evidence Chart: Referencing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refer to the Opinions/Reasons/Evidence chart to describe Robert’s opinion, citing at least one reason and one example of evidence that support the Loyalist perspective.</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(Jigsaw Learning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Use jigsaw learning. Allow students to be responsible for different texts from Units 1–2, and then report back to the larger group about the reasons they found not to be independent from Britain.</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59" name="Google Shape;359;g44a845d447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9575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46885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4" name="Google Shape;374;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86148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82" name="Google Shape;382;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2917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http://curriculum.eleducation.org/curriculum/ela/grade-4/module-3/unit-3/lesson-11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88796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Plans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r>
              <a:rPr lang="en" sz="1200" dirty="0" smtClean="0">
                <a:solidFill>
                  <a:schemeClr val="dk1"/>
                </a:solidFill>
                <a:latin typeface="Calibri"/>
                <a:ea typeface="Calibri"/>
                <a:cs typeface="Calibri"/>
                <a:sym typeface="Calibri"/>
              </a:rPr>
              <a:t>; see the Tools page</a:t>
            </a:r>
            <a:r>
              <a:rPr lang="en" sz="1200" baseline="0" dirty="0" smtClean="0">
                <a:solidFill>
                  <a:schemeClr val="dk1"/>
                </a:solidFill>
                <a:latin typeface="Calibri"/>
                <a:ea typeface="Calibri"/>
                <a:cs typeface="Calibri"/>
                <a:sym typeface="Calibri"/>
              </a:rPr>
              <a:t> [</a:t>
            </a:r>
            <a:r>
              <a:rPr lang="en-US" sz="1200" baseline="0" dirty="0" smtClean="0">
                <a:solidFill>
                  <a:schemeClr val="dk1"/>
                </a:solidFill>
                <a:latin typeface="Calibri"/>
                <a:ea typeface="Calibri"/>
                <a:cs typeface="Calibri"/>
                <a:sym typeface="Calibri"/>
              </a:rPr>
              <a:t>http://curriculum.eleducation.org/tools])</a:t>
            </a:r>
            <a:r>
              <a:rPr lang="en" sz="1200" smtClean="0">
                <a:solidFill>
                  <a:schemeClr val="dk1"/>
                </a:solidFill>
                <a:latin typeface="Calibri"/>
                <a:ea typeface="Calibri"/>
                <a:cs typeface="Calibri"/>
                <a:sym typeface="Calibri"/>
              </a:rPr>
              <a:t> </a:t>
            </a:r>
          </a:p>
          <a:p>
            <a:pPr marL="457200" lvl="0" indent="-304800" algn="l" rtl="0">
              <a:spcBef>
                <a:spcPts val="0"/>
              </a:spcBef>
              <a:spcAft>
                <a:spcPts val="0"/>
              </a:spcAft>
              <a:buClr>
                <a:schemeClr val="dk1"/>
              </a:buClr>
              <a:buSzPts val="1200"/>
              <a:buFont typeface="Calibri"/>
              <a:buChar char="●"/>
            </a:pPr>
            <a:r>
              <a:rPr lang="en" sz="1200" b="1" smtClean="0">
                <a:solidFill>
                  <a:schemeClr val="dk1"/>
                </a:solidFill>
                <a:latin typeface="Calibri"/>
                <a:ea typeface="Calibri"/>
                <a:cs typeface="Calibri"/>
                <a:sym typeface="Calibri"/>
              </a:rPr>
              <a:t>End </a:t>
            </a:r>
            <a:r>
              <a:rPr lang="en" sz="1200" b="1" dirty="0">
                <a:solidFill>
                  <a:schemeClr val="dk1"/>
                </a:solidFill>
                <a:latin typeface="Calibri"/>
                <a:ea typeface="Calibri"/>
                <a:cs typeface="Calibri"/>
                <a:sym typeface="Calibri"/>
              </a:rPr>
              <a:t>of Unit 3 Assessment, Part I Prompt </a:t>
            </a:r>
            <a:r>
              <a:rPr lang="en" sz="1200" dirty="0">
                <a:solidFill>
                  <a:schemeClr val="dk1"/>
                </a:solidFill>
                <a:latin typeface="Calibri"/>
                <a:ea typeface="Calibri"/>
                <a:cs typeface="Calibri"/>
                <a:sym typeface="Calibri"/>
              </a:rPr>
              <a:t>(one per student and one to display; see Assessment Overview and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 End of Unit 3 Assessment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Vocabulary logs </a:t>
            </a:r>
            <a:r>
              <a:rPr lang="en" sz="1200" dirty="0">
                <a:latin typeface="Calibri"/>
                <a:ea typeface="Calibri"/>
                <a:cs typeface="Calibri"/>
                <a:sym typeface="Calibri"/>
              </a:rPr>
              <a:t>(from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Frequently Confused Words handout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Frequently Confused Words handout (answers,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 </a:t>
            </a:r>
            <a:r>
              <a:rPr lang="en" sz="1200" dirty="0">
                <a:latin typeface="Calibri"/>
                <a:ea typeface="Calibri"/>
                <a:cs typeface="Calibri"/>
                <a:sym typeface="Calibri"/>
              </a:rPr>
              <a:t>(from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Opinion Writing Checklist</a:t>
            </a:r>
            <a:r>
              <a:rPr lang="en" sz="1200" dirty="0">
                <a:latin typeface="Calibri"/>
                <a:ea typeface="Calibri"/>
                <a:cs typeface="Calibri"/>
                <a:sym typeface="Calibri"/>
              </a:rPr>
              <a:t> (from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Patriot broadside </a:t>
            </a:r>
            <a:r>
              <a:rPr lang="en" sz="1200" dirty="0">
                <a:latin typeface="Calibri"/>
                <a:ea typeface="Calibri"/>
                <a:cs typeface="Calibri"/>
                <a:sym typeface="Calibri"/>
              </a:rPr>
              <a:t>(begun in Lesson 7; added to during Work Time B;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Prepositional Phrases handout </a:t>
            </a:r>
            <a:r>
              <a:rPr lang="en" sz="1200" dirty="0">
                <a:latin typeface="Calibri"/>
                <a:ea typeface="Calibri"/>
                <a:cs typeface="Calibri"/>
                <a:sym typeface="Calibri"/>
              </a:rPr>
              <a:t>(from Lesson 7;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Writing Complete Sentences handout </a:t>
            </a:r>
            <a:r>
              <a:rPr lang="en" sz="1200" dirty="0">
                <a:latin typeface="Calibri"/>
                <a:ea typeface="Calibri"/>
                <a:cs typeface="Calibri"/>
                <a:sym typeface="Calibri"/>
              </a:rPr>
              <a:t>(from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 </a:t>
            </a:r>
            <a:r>
              <a:rPr lang="en" sz="1200" dirty="0">
                <a:latin typeface="Calibri"/>
                <a:ea typeface="Calibri"/>
                <a:cs typeface="Calibri"/>
                <a:sym typeface="Calibri"/>
              </a:rPr>
              <a:t>(begun in Lesson 3)</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Loyalist paragraph </a:t>
            </a:r>
            <a:r>
              <a:rPr lang="en" sz="1200" dirty="0">
                <a:latin typeface="Calibri"/>
                <a:ea typeface="Calibri"/>
                <a:cs typeface="Calibri"/>
                <a:sym typeface="Calibri"/>
              </a:rPr>
              <a:t>(from Unit 1, Lesson 4;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Units 1–2 texts and note-catchers (one of each per student)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“Revolutionary War, Part I”</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Reading Note-catcher: “Revolutionary War, Part I”</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“Loyalists”</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Research Note-catcher: Loyalists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“Revolutionary War, Part II”</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“An Incomplete Revolution”</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Text-Dependent Questions: “An Incomplete Revolution”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“American Indians and the American Revolution”</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Reading Note-catcher: “American Indians and the American Revolution”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a:t>
            </a:r>
            <a:r>
              <a:rPr lang="en" sz="1200" dirty="0">
                <a:latin typeface="Calibri"/>
                <a:ea typeface="Calibri"/>
                <a:cs typeface="Calibri"/>
                <a:sym typeface="Calibri"/>
              </a:rPr>
              <a:t> (begun in Unit 1, Lesson 1)</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a research reading share using the </a:t>
            </a:r>
            <a:r>
              <a:rPr lang="en" sz="1200" b="1" dirty="0">
                <a:latin typeface="Calibri"/>
                <a:ea typeface="Calibri"/>
                <a:cs typeface="Calibri"/>
                <a:sym typeface="Calibri"/>
              </a:rPr>
              <a:t>Independent Reading: Sample Plans </a:t>
            </a:r>
            <a:r>
              <a:rPr lang="en" sz="1200" dirty="0">
                <a:latin typeface="Calibri"/>
                <a:ea typeface="Calibri"/>
                <a:cs typeface="Calibri"/>
                <a:sym typeface="Calibri"/>
              </a:rPr>
              <a:t>or your own independent reading routine (</a:t>
            </a:r>
            <a:r>
              <a:rPr lang="en" sz="1200" u="sng" dirty="0">
                <a:solidFill>
                  <a:srgbClr val="0000FF"/>
                </a:solidFill>
                <a:latin typeface="Calibri"/>
                <a:ea typeface="Calibri"/>
                <a:cs typeface="Calibri"/>
                <a:sym typeface="Calibri"/>
                <a:hlinkClick r:id="rId3"/>
              </a:rPr>
              <a:t>see the Tools page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the </a:t>
            </a:r>
            <a:r>
              <a:rPr lang="en" sz="1200" b="1" dirty="0">
                <a:latin typeface="Calibri"/>
                <a:ea typeface="Calibri"/>
                <a:cs typeface="Calibri"/>
                <a:sym typeface="Calibri"/>
              </a:rPr>
              <a:t>Frequently Confused Words anchor chart </a:t>
            </a:r>
            <a:r>
              <a:rPr lang="en" sz="1200" dirty="0">
                <a:latin typeface="Calibri"/>
                <a:ea typeface="Calibri"/>
                <a:cs typeface="Calibri"/>
                <a:sym typeface="Calibri"/>
              </a:rPr>
              <a:t>(see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 and applicable anchor charts</a:t>
            </a:r>
            <a:r>
              <a:rPr lang="en" sz="1200" b="1" dirty="0">
                <a:latin typeface="Calibri"/>
                <a:ea typeface="Calibri"/>
                <a:cs typeface="Calibri"/>
                <a:sym typeface="Calibri"/>
              </a:rPr>
              <a:t> </a:t>
            </a:r>
            <a:r>
              <a:rPr lang="en" sz="1200" dirty="0">
                <a:latin typeface="Calibri"/>
                <a:ea typeface="Calibri"/>
                <a:cs typeface="Calibri"/>
                <a:sym typeface="Calibri"/>
              </a:rPr>
              <a:t>(see Materials list).</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8091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for Understanding Protocol (Thumb-O-Meter)</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Back-To-Back and Face-To-Face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273" name="Google Shape;27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0520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as the expert in home language groups with students who need heavier support. The expert can explain how to use key English linking language such as </a:t>
            </a:r>
            <a:r>
              <a:rPr lang="en" sz="1200" i="1" dirty="0">
                <a:latin typeface="Calibri"/>
                <a:ea typeface="Calibri"/>
                <a:cs typeface="Calibri"/>
                <a:sym typeface="Calibri"/>
              </a:rPr>
              <a:t>and, also, another,</a:t>
            </a:r>
            <a:r>
              <a:rPr lang="en" sz="1200" dirty="0">
                <a:latin typeface="Calibri"/>
                <a:ea typeface="Calibri"/>
                <a:cs typeface="Calibri"/>
                <a:sym typeface="Calibri"/>
              </a:rPr>
              <a:t> and </a:t>
            </a:r>
            <a:r>
              <a:rPr lang="en" sz="1200" i="1" dirty="0">
                <a:latin typeface="Calibri"/>
                <a:ea typeface="Calibri"/>
                <a:cs typeface="Calibri"/>
                <a:sym typeface="Calibri"/>
              </a:rPr>
              <a:t>so</a:t>
            </a:r>
            <a:r>
              <a:rPr lang="en" sz="1200" dirty="0">
                <a:latin typeface="Calibri"/>
                <a:ea typeface="Calibri"/>
                <a:cs typeface="Calibri"/>
                <a:sym typeface="Calibri"/>
              </a:rPr>
              <a:t> in contrast with the usage in the home language. Provide the expert with simple sentences to link as a demonstration for other students.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creating </a:t>
            </a:r>
            <a:r>
              <a:rPr lang="en" sz="1200" b="0" dirty="0">
                <a:latin typeface="Calibri"/>
                <a:ea typeface="Calibri"/>
                <a:cs typeface="Calibri"/>
                <a:sym typeface="Calibri"/>
              </a:rPr>
              <a:t>index cards </a:t>
            </a:r>
            <a:r>
              <a:rPr lang="en" sz="1200" dirty="0">
                <a:latin typeface="Calibri"/>
                <a:ea typeface="Calibri"/>
                <a:cs typeface="Calibri"/>
                <a:sym typeface="Calibri"/>
              </a:rPr>
              <a:t>with sentences that include frequently confused words and corresponding images that are familiar to students. For example, on one index card, draw a picture of a sunny day. On the top of this index card write “son/sun” and underneath the picture write “The son was hot that day.” Students can talk in pairs using prompts on the card. (Example: </a:t>
            </a:r>
            <a:r>
              <a:rPr lang="en" sz="1200" i="1" dirty="0">
                <a:latin typeface="Calibri"/>
                <a:ea typeface="Calibri"/>
                <a:cs typeface="Calibri"/>
                <a:sym typeface="Calibri"/>
              </a:rPr>
              <a:t>Partner A</a:t>
            </a:r>
            <a:r>
              <a:rPr lang="en" sz="1200" i="0" dirty="0">
                <a:latin typeface="Calibri"/>
                <a:ea typeface="Calibri"/>
                <a:cs typeface="Calibri"/>
                <a:sym typeface="Calibri"/>
              </a:rPr>
              <a:t>: “The son was hot that day.” Partner B: “Son is used incorrectly here. It should be sun, the star that gives us light and warmth.”)</a:t>
            </a:r>
            <a:r>
              <a:rPr lang="en" sz="1200" dirty="0">
                <a:latin typeface="Calibri"/>
                <a:ea typeface="Calibri"/>
                <a:cs typeface="Calibri"/>
                <a:sym typeface="Calibri"/>
              </a:rPr>
              <a:t> Include some examples that correctly use frequently confused words and some examples that incorrectly use them. Allow students to practice with these familiar examples before revising their writing.</a:t>
            </a:r>
            <a:endParaRPr sz="1200" dirty="0">
              <a:latin typeface="Calibri"/>
              <a:ea typeface="Calibri"/>
              <a:cs typeface="Calibri"/>
              <a:sym typeface="Calibri"/>
            </a:endParaRPr>
          </a:p>
          <a:p>
            <a:pPr marL="0" lvl="0" indent="0" algn="l" rtl="0">
              <a:lnSpc>
                <a:spcPct val="100000"/>
              </a:lnSpc>
              <a:spcBef>
                <a:spcPts val="170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38022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1" name="Google Shape;29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52110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0551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Georgia"/>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integrity</a:t>
            </a:r>
            <a:r>
              <a:rPr lang="en" sz="1200" dirty="0">
                <a:latin typeface="Calibri"/>
                <a:ea typeface="Calibri"/>
                <a:cs typeface="Calibri"/>
                <a:sym typeface="Calibri"/>
              </a:rPr>
              <a:t>. In the context of research reading homework, this means trying to do it each day, even when it is tough to do so, and if it isn’t possible, being honest when recording the dates and pages read in their journals.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Reading: Sample Plan </a:t>
            </a:r>
            <a:r>
              <a:rPr lang="en" sz="1200" dirty="0">
                <a:solidFill>
                  <a:schemeClr val="dk1"/>
                </a:solidFill>
                <a:latin typeface="Calibri"/>
                <a:ea typeface="Calibri"/>
                <a:cs typeface="Calibri"/>
                <a:sym typeface="Calibri"/>
              </a:rPr>
              <a:t>to guide students through a </a:t>
            </a:r>
            <a:r>
              <a:rPr lang="en" sz="1200" b="0" dirty="0">
                <a:solidFill>
                  <a:schemeClr val="dk1"/>
                </a:solidFill>
                <a:latin typeface="Calibri"/>
                <a:ea typeface="Calibri"/>
                <a:cs typeface="Calibri"/>
                <a:sym typeface="Calibri"/>
              </a:rPr>
              <a:t>research reading review </a:t>
            </a:r>
            <a:r>
              <a:rPr lang="en" sz="1200" dirty="0">
                <a:solidFill>
                  <a:schemeClr val="dk1"/>
                </a:solidFill>
                <a:latin typeface="Calibri"/>
                <a:ea typeface="Calibri"/>
                <a:cs typeface="Calibri"/>
                <a:sym typeface="Calibri"/>
              </a:rPr>
              <a:t>(on the following slide), or use your own routine.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participating in the conversation regarding integrity.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Repeat and rephrase the questions. Example: </a:t>
            </a:r>
            <a:r>
              <a:rPr lang="en" sz="1200" i="1" dirty="0">
                <a:solidFill>
                  <a:schemeClr val="dk1"/>
                </a:solidFill>
                <a:latin typeface="Calibri"/>
                <a:ea typeface="Calibri"/>
                <a:cs typeface="Calibri"/>
                <a:sym typeface="Calibri"/>
              </a:rPr>
              <a:t>“What new knowledge have you learned about the topic from those books?” “What topic are you reading about in the books? Have you learned anything new? What?”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seems to be responding to very few prompts or the responses are weak, try to find out why. Consider allowing the student to discuss responses with you or a partner first, or to record responses or take notes instead of writing complete responses.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06" name="Google Shape;30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4569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67b1366d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467b1366d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Research Reading Share</a:t>
            </a:r>
            <a:r>
              <a:rPr lang="en" sz="1200" b="1" dirty="0">
                <a:latin typeface="Calibri"/>
                <a:ea typeface="Calibri"/>
                <a:cs typeface="Calibri"/>
                <a:sym typeface="Calibri"/>
              </a:rPr>
              <a:t>: Connections to the Module</a:t>
            </a:r>
            <a:endParaRPr sz="1200" b="1" dirty="0">
              <a:latin typeface="Calibri"/>
              <a:ea typeface="Calibri"/>
              <a:cs typeface="Calibri"/>
              <a:sym typeface="Calibri"/>
            </a:endParaRPr>
          </a:p>
          <a:p>
            <a:pPr marL="0" lvl="0" indent="0" algn="l" rtl="0">
              <a:spcBef>
                <a:spcPts val="0"/>
              </a:spcBef>
              <a:spcAft>
                <a:spcPts val="0"/>
              </a:spcAft>
              <a:buNone/>
            </a:pPr>
            <a:r>
              <a:rPr lang="en" sz="1200" b="1" dirty="0" smtClean="0">
                <a:latin typeface="Calibri"/>
                <a:ea typeface="Calibri"/>
                <a:cs typeface="Calibri"/>
                <a:sym typeface="Calibri"/>
              </a:rPr>
              <a:t>Suggested </a:t>
            </a:r>
            <a:r>
              <a:rPr lang="en" sz="1200" b="1" dirty="0">
                <a:latin typeface="Calibri"/>
                <a:ea typeface="Calibri"/>
                <a:cs typeface="Calibri"/>
                <a:sym typeface="Calibri"/>
              </a:rPr>
              <a:t>Slide Pacing: </a:t>
            </a:r>
            <a:r>
              <a:rPr lang="en-US" sz="1200" b="1" dirty="0" smtClean="0">
                <a:latin typeface="Calibri"/>
                <a:ea typeface="Calibri"/>
                <a:cs typeface="Calibri"/>
                <a:sym typeface="Calibri"/>
              </a:rPr>
              <a:t>8-</a:t>
            </a:r>
            <a:r>
              <a:rPr lang="en" sz="1200" b="1" dirty="0" smtClean="0">
                <a:latin typeface="Calibri"/>
                <a:ea typeface="Calibri"/>
                <a:cs typeface="Calibri"/>
                <a:sym typeface="Calibri"/>
              </a:rPr>
              <a:t>10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Grouping: Whole Group/Partner</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a:t>
            </a:r>
            <a:r>
              <a:rPr lang="en" sz="1200" b="1" dirty="0">
                <a:solidFill>
                  <a:schemeClr val="dk1"/>
                </a:solidFill>
                <a:latin typeface="Calibri"/>
                <a:ea typeface="Calibri"/>
                <a:cs typeface="Calibri"/>
                <a:sym typeface="Calibri"/>
              </a:rPr>
              <a:t>Independent Reading Sample Plan </a:t>
            </a:r>
            <a:r>
              <a:rPr lang="en" sz="1200" dirty="0">
                <a:solidFill>
                  <a:schemeClr val="dk1"/>
                </a:solidFill>
                <a:latin typeface="Calibri"/>
                <a:ea typeface="Calibri"/>
                <a:cs typeface="Calibri"/>
                <a:sym typeface="Calibri"/>
              </a:rPr>
              <a:t>or choose your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pairs or allow students to choose.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Review these protocols before teaching. They are all used in this lesson: Back-to-Back and Face-to-Face</a:t>
            </a:r>
            <a:br>
              <a:rPr lang="en" sz="1200" dirty="0">
                <a:solidFill>
                  <a:schemeClr val="dk1"/>
                </a:solidFill>
                <a:latin typeface="Calibri"/>
                <a:ea typeface="Calibri"/>
                <a:cs typeface="Calibri"/>
                <a:sym typeface="Calibri"/>
              </a:rPr>
            </a:br>
            <a:r>
              <a:rPr lang="en" sz="1200" u="sng" dirty="0">
                <a:solidFill>
                  <a:schemeClr val="accent5"/>
                </a:solidFill>
                <a:latin typeface="Calibri"/>
                <a:ea typeface="Calibri"/>
                <a:cs typeface="Calibri"/>
                <a:sym typeface="Calibri"/>
                <a:hlinkClick r:id="rId3"/>
              </a:rPr>
              <a:t>https://eleducation.org/resources/protocols-for-checking-for-understanding-and-ongoing-assessment-from-management-in-the-active-classroom</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Gather the following materials for this lesson:</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Research reading text (one per student)</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Direct student attention to learning target.  Call on a student to read the learning target to the class.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Tell students they will now participate in Back-to-Back and Face-to-Face to make connections between their research reading texts and the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Remind students that they used this protocol in Module 1. Invite students to retrieve their research reading texts.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find a partner, to label themselves A and B, and to turn back-to-back.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Provide the prompt and give students a minute of think time: </a:t>
            </a:r>
            <a:r>
              <a:rPr lang="en" sz="1200" i="1" dirty="0">
                <a:solidFill>
                  <a:schemeClr val="dk1"/>
                </a:solidFill>
                <a:latin typeface="Calibri"/>
                <a:ea typeface="Calibri"/>
                <a:cs typeface="Calibri"/>
                <a:sym typeface="Calibri"/>
              </a:rPr>
              <a:t>“What connections have you made between your research reading text and the module?”</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turn face-to-face.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partner B to share first. Tell them to introduce their text first, and then their answer to the prompt.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partner A to do the same.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thank each other.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Students repeat with a new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Repeat until students have shared with 3 different people.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participating in the conversation and sharing their reading.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8174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1"/>
        <p:cNvGrpSpPr/>
        <p:nvPr/>
      </p:nvGrpSpPr>
      <p:grpSpPr>
        <a:xfrm>
          <a:off x="0" y="0"/>
          <a:ext cx="0" cy="0"/>
          <a:chOff x="0" y="0"/>
          <a:chExt cx="0" cy="0"/>
        </a:xfrm>
      </p:grpSpPr>
      <p:sp>
        <p:nvSpPr>
          <p:cNvPr id="182" name="Google Shape;182;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Century Gothic"/>
              <a:buNone/>
              <a:defRPr sz="1800" i="0" u="none" strike="noStrike" cap="none">
                <a:solidFill>
                  <a:schemeClr val="dk1"/>
                </a:solidFill>
                <a:latin typeface="Century Gothic"/>
                <a:ea typeface="Century Gothic"/>
                <a:cs typeface="Century Gothic"/>
                <a:sym typeface="Century Gothic"/>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4" name="Google Shape;184;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7" name="Google Shape;187;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8" name="Google Shape;188;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9" name="Google Shape;189;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3" name="Google Shape;193;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8" name="Google Shape;198;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9" name="Google Shape;19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5" name="Google Shape;205;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6" name="Google Shape;206;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9"/>
        <p:cNvGrpSpPr/>
        <p:nvPr/>
      </p:nvGrpSpPr>
      <p:grpSpPr>
        <a:xfrm>
          <a:off x="0" y="0"/>
          <a:ext cx="0" cy="0"/>
          <a:chOff x="0" y="0"/>
          <a:chExt cx="0" cy="0"/>
        </a:xfrm>
      </p:grpSpPr>
      <p:sp>
        <p:nvSpPr>
          <p:cNvPr id="210" name="Google Shape;210;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4" name="Google Shape;214;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0" name="Google Shape;22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9" name="Google Shape;229;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6" name="Google Shape;236;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3" name="Google Shape;243;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9" name="Google Shape;249;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2"/>
        <p:cNvGrpSpPr/>
        <p:nvPr/>
      </p:nvGrpSpPr>
      <p:grpSpPr>
        <a:xfrm>
          <a:off x="0" y="0"/>
          <a:ext cx="0" cy="0"/>
          <a:chOff x="0" y="0"/>
          <a:chExt cx="0" cy="0"/>
        </a:xfrm>
      </p:grpSpPr>
      <p:sp>
        <p:nvSpPr>
          <p:cNvPr id="173" name="Google Shape;17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8" name="Google Shape;178;p26"/>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9" name="Google Shape;179;p26"/>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0" name="Google Shape;180;p26"/>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453150" y="273844"/>
            <a:ext cx="8062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8" name="Google Shape;258;p38"/>
          <p:cNvSpPr txBox="1">
            <a:spLocks noGrp="1"/>
          </p:cNvSpPr>
          <p:nvPr>
            <p:ph type="body" idx="1"/>
          </p:nvPr>
        </p:nvSpPr>
        <p:spPr>
          <a:xfrm>
            <a:off x="453150" y="1268050"/>
            <a:ext cx="82377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None/>
            </a:pPr>
            <a:r>
              <a:rPr lang="en" sz="1600" b="0" i="0" u="none" strike="noStrike" cap="none" dirty="0">
                <a:solidFill>
                  <a:srgbClr val="000000"/>
                </a:solidFill>
                <a:latin typeface="Century Gothic"/>
                <a:ea typeface="Century Gothic"/>
                <a:cs typeface="Century Gothic"/>
                <a:sym typeface="Century Gothic"/>
              </a:rPr>
              <a:t>This lesson will take approximately </a:t>
            </a:r>
            <a:r>
              <a:rPr lang="en" sz="1600" dirty="0">
                <a:solidFill>
                  <a:srgbClr val="000000"/>
                </a:solidFill>
                <a:latin typeface="Century Gothic"/>
                <a:ea typeface="Century Gothic"/>
                <a:cs typeface="Century Gothic"/>
                <a:sym typeface="Century Gothic"/>
              </a:rPr>
              <a:t>60</a:t>
            </a:r>
            <a:r>
              <a:rPr lang="en" sz="1600" b="0" i="0" u="none" strike="noStrike" cap="none" dirty="0">
                <a:solidFill>
                  <a:srgbClr val="000000"/>
                </a:solidFill>
                <a:latin typeface="Century Gothic"/>
                <a:ea typeface="Century Gothic"/>
                <a:cs typeface="Century Gothic"/>
                <a:sym typeface="Century Gothic"/>
              </a:rPr>
              <a:t>-</a:t>
            </a:r>
            <a:r>
              <a:rPr lang="en" sz="1600" dirty="0">
                <a:solidFill>
                  <a:srgbClr val="000000"/>
                </a:solidFill>
                <a:latin typeface="Century Gothic"/>
                <a:ea typeface="Century Gothic"/>
                <a:cs typeface="Century Gothic"/>
                <a:sym typeface="Century Gothic"/>
              </a:rPr>
              <a:t>76</a:t>
            </a:r>
            <a:r>
              <a:rPr lang="en" sz="1600" b="0" i="0" u="none" strike="noStrike" cap="none" dirty="0">
                <a:solidFill>
                  <a:srgbClr val="000000"/>
                </a:solidFill>
                <a:latin typeface="Century Gothic"/>
                <a:ea typeface="Century Gothic"/>
                <a:cs typeface="Century Gothic"/>
                <a:sym typeface="Century Gothic"/>
              </a:rPr>
              <a:t> minutes to complete. </a:t>
            </a:r>
            <a:endParaRPr sz="16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dirty="0">
                <a:solidFill>
                  <a:srgbClr val="000000"/>
                </a:solidFill>
                <a:latin typeface="Century Gothic"/>
                <a:ea typeface="Century Gothic"/>
                <a:cs typeface="Century Gothic"/>
                <a:sym typeface="Century Gothic"/>
              </a:rPr>
              <a:t>The purpose of today’s lesson is for </a:t>
            </a:r>
            <a:r>
              <a:rPr lang="en" sz="1600" dirty="0" smtClean="0">
                <a:solidFill>
                  <a:srgbClr val="000000"/>
                </a:solidFill>
                <a:latin typeface="Century Gothic"/>
                <a:ea typeface="Century Gothic"/>
                <a:cs typeface="Century Gothic"/>
                <a:sym typeface="Century Gothic"/>
              </a:rPr>
              <a:t>students </a:t>
            </a:r>
            <a:r>
              <a:rPr lang="en" sz="1600" dirty="0">
                <a:solidFill>
                  <a:srgbClr val="000000"/>
                </a:solidFill>
                <a:latin typeface="Century Gothic"/>
                <a:ea typeface="Century Gothic"/>
                <a:cs typeface="Century Gothic"/>
                <a:sym typeface="Century Gothic"/>
              </a:rPr>
              <a:t>to revise their broadsides for the language skills focused on throughout the unit. Before revising, students participate in a mini lesson about correctly using frequently confused words. </a:t>
            </a:r>
            <a:endParaRPr sz="1600"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6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b="0" i="0" u="none" strike="noStrike" cap="none" dirty="0">
                <a:solidFill>
                  <a:srgbClr val="000000"/>
                </a:solidFill>
                <a:latin typeface="Century Gothic"/>
                <a:ea typeface="Century Gothic"/>
                <a:cs typeface="Century Gothic"/>
                <a:sym typeface="Century Gothic"/>
              </a:rPr>
              <a:t>The Learning Targets for students today are: </a:t>
            </a:r>
            <a:endParaRPr sz="1600"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correctly use frequently confused words in my writing. </a:t>
            </a:r>
            <a:endParaRPr sz="1600" dirty="0">
              <a:solidFill>
                <a:srgbClr val="000000"/>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rgbClr val="000000"/>
              </a:buClr>
              <a:buSzPts val="1600"/>
              <a:buFont typeface="Century Gothic"/>
              <a:buAutoNum type="arabicPeriod"/>
            </a:pPr>
            <a:r>
              <a:rPr lang="en" sz="1600" dirty="0">
                <a:solidFill>
                  <a:srgbClr val="000000"/>
                </a:solidFill>
                <a:latin typeface="Century Gothic"/>
                <a:ea typeface="Century Gothic"/>
                <a:cs typeface="Century Gothic"/>
                <a:sym typeface="Century Gothic"/>
              </a:rPr>
              <a:t>I can revise my broadside for correct use of prepositional phrases, complete sentences, and frequently confused words. </a:t>
            </a:r>
            <a:endParaRPr sz="16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Learning Targets </a:t>
            </a:r>
            <a:endParaRPr sz="3200" u="none" strike="noStrike" cap="none">
              <a:solidFill>
                <a:srgbClr val="000000"/>
              </a:solidFill>
              <a:latin typeface="Century Gothic"/>
              <a:ea typeface="Century Gothic"/>
              <a:cs typeface="Century Gothic"/>
              <a:sym typeface="Century Gothic"/>
            </a:endParaRPr>
          </a:p>
        </p:txBody>
      </p:sp>
      <p:sp>
        <p:nvSpPr>
          <p:cNvPr id="326" name="Google Shape;326;p47"/>
          <p:cNvSpPr txBox="1"/>
          <p:nvPr/>
        </p:nvSpPr>
        <p:spPr>
          <a:xfrm>
            <a:off x="663600" y="1268050"/>
            <a:ext cx="7886700" cy="312570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correctly use frequently confused words in my writing. </a:t>
            </a:r>
            <a:endParaRPr sz="2400">
              <a:solidFill>
                <a:schemeClr val="dk1"/>
              </a:solidFill>
              <a:latin typeface="Century Gothic"/>
              <a:ea typeface="Century Gothic"/>
              <a:cs typeface="Century Gothic"/>
              <a:sym typeface="Century Gothic"/>
            </a:endParaRPr>
          </a:p>
          <a:p>
            <a:pPr marL="457200" lvl="0" indent="-381000" algn="l" rtl="0">
              <a:lnSpc>
                <a:spcPct val="15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revise my broadside for correct use of prepositional phrases, complete sentences, and frequently confused words. </a:t>
            </a:r>
            <a:endParaRPr sz="2400"/>
          </a:p>
        </p:txBody>
      </p:sp>
      <p:pic>
        <p:nvPicPr>
          <p:cNvPr id="327" name="Google Shape;327;p47"/>
          <p:cNvPicPr preferRelativeResize="0"/>
          <p:nvPr/>
        </p:nvPicPr>
        <p:blipFill>
          <a:blip r:embed="rId3">
            <a:alphaModFix/>
          </a:blip>
          <a:stretch>
            <a:fillRect/>
          </a:stretch>
        </p:blipFill>
        <p:spPr>
          <a:xfrm>
            <a:off x="8413799" y="4393750"/>
            <a:ext cx="571643" cy="5352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8"/>
          <p:cNvSpPr txBox="1">
            <a:spLocks noGrp="1"/>
          </p:cNvSpPr>
          <p:nvPr>
            <p:ph type="title"/>
          </p:nvPr>
        </p:nvSpPr>
        <p:spPr>
          <a:xfrm>
            <a:off x="628650" y="273849"/>
            <a:ext cx="7886700" cy="8148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Mini Lesson: Frequently Confused Words </a:t>
            </a:r>
            <a:endParaRPr sz="3000" u="none" strike="noStrike" cap="none">
              <a:solidFill>
                <a:srgbClr val="000000"/>
              </a:solidFill>
              <a:latin typeface="Century Gothic"/>
              <a:ea typeface="Century Gothic"/>
              <a:cs typeface="Century Gothic"/>
              <a:sym typeface="Century Gothic"/>
            </a:endParaRPr>
          </a:p>
        </p:txBody>
      </p:sp>
      <p:sp>
        <p:nvSpPr>
          <p:cNvPr id="333" name="Google Shape;333;p48"/>
          <p:cNvSpPr txBox="1"/>
          <p:nvPr/>
        </p:nvSpPr>
        <p:spPr>
          <a:xfrm>
            <a:off x="4783950" y="1356725"/>
            <a:ext cx="3766200" cy="274590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What does the word </a:t>
            </a:r>
            <a:r>
              <a:rPr lang="en" sz="2400" i="1" dirty="0">
                <a:latin typeface="Century Gothic"/>
                <a:ea typeface="Century Gothic"/>
                <a:cs typeface="Century Gothic"/>
                <a:sym typeface="Century Gothic"/>
              </a:rPr>
              <a:t>its</a:t>
            </a:r>
            <a:r>
              <a:rPr lang="en" sz="2400" dirty="0">
                <a:latin typeface="Century Gothic"/>
                <a:ea typeface="Century Gothic"/>
                <a:cs typeface="Century Gothic"/>
                <a:sym typeface="Century Gothic"/>
              </a:rPr>
              <a:t> mean? </a:t>
            </a:r>
            <a:endParaRPr sz="2400" dirty="0">
              <a:latin typeface="Century Gothic"/>
              <a:ea typeface="Century Gothic"/>
              <a:cs typeface="Century Gothic"/>
              <a:sym typeface="Century Gothic"/>
            </a:endParaRPr>
          </a:p>
          <a:p>
            <a:pPr marL="457200" lvl="0" indent="-381000" algn="l" rtl="0">
              <a:lnSpc>
                <a:spcPct val="15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What does the word </a:t>
            </a:r>
            <a:r>
              <a:rPr lang="en" sz="2400" i="1" dirty="0">
                <a:latin typeface="Century Gothic"/>
                <a:ea typeface="Century Gothic"/>
                <a:cs typeface="Century Gothic"/>
                <a:sym typeface="Century Gothic"/>
              </a:rPr>
              <a:t>it’s</a:t>
            </a:r>
            <a:r>
              <a:rPr lang="en" sz="2400" dirty="0">
                <a:latin typeface="Century Gothic"/>
                <a:ea typeface="Century Gothic"/>
                <a:cs typeface="Century Gothic"/>
                <a:sym typeface="Century Gothic"/>
              </a:rPr>
              <a:t> mean? </a:t>
            </a:r>
            <a:endParaRPr sz="2400" dirty="0">
              <a:latin typeface="Century Gothic"/>
              <a:ea typeface="Century Gothic"/>
              <a:cs typeface="Century Gothic"/>
              <a:sym typeface="Century Gothic"/>
            </a:endParaRPr>
          </a:p>
          <a:p>
            <a:pPr marL="457200" lvl="0" indent="0" algn="l" rtl="0">
              <a:lnSpc>
                <a:spcPct val="150000"/>
              </a:lnSpc>
              <a:spcBef>
                <a:spcPts val="0"/>
              </a:spcBef>
              <a:spcAft>
                <a:spcPts val="0"/>
              </a:spcAft>
              <a:buNone/>
            </a:pPr>
            <a:endParaRPr sz="2400" dirty="0">
              <a:latin typeface="Century Gothic"/>
              <a:ea typeface="Century Gothic"/>
              <a:cs typeface="Century Gothic"/>
              <a:sym typeface="Century Gothic"/>
            </a:endParaRPr>
          </a:p>
        </p:txBody>
      </p:sp>
      <p:pic>
        <p:nvPicPr>
          <p:cNvPr id="334" name="Google Shape;334;p48"/>
          <p:cNvPicPr preferRelativeResize="0"/>
          <p:nvPr/>
        </p:nvPicPr>
        <p:blipFill>
          <a:blip r:embed="rId3">
            <a:alphaModFix/>
          </a:blip>
          <a:stretch>
            <a:fillRect/>
          </a:stretch>
        </p:blipFill>
        <p:spPr>
          <a:xfrm>
            <a:off x="1105150" y="1088650"/>
            <a:ext cx="2966449" cy="3573174"/>
          </a:xfrm>
          <a:prstGeom prst="rect">
            <a:avLst/>
          </a:prstGeom>
          <a:noFill/>
          <a:ln>
            <a:noFill/>
          </a:ln>
        </p:spPr>
      </p:pic>
      <p:sp>
        <p:nvSpPr>
          <p:cNvPr id="335" name="Google Shape;335;p48"/>
          <p:cNvSpPr/>
          <p:nvPr/>
        </p:nvSpPr>
        <p:spPr>
          <a:xfrm>
            <a:off x="3754475" y="2465700"/>
            <a:ext cx="469200" cy="212100"/>
          </a:xfrm>
          <a:prstGeom prst="leftArrow">
            <a:avLst>
              <a:gd name="adj1" fmla="val 50000"/>
              <a:gd name="adj2" fmla="val 50000"/>
            </a:avLst>
          </a:prstGeom>
          <a:solidFill>
            <a:srgbClr val="CC0000"/>
          </a:solid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48"/>
          <p:cNvSpPr txBox="1"/>
          <p:nvPr/>
        </p:nvSpPr>
        <p:spPr>
          <a:xfrm>
            <a:off x="2497950" y="2253750"/>
            <a:ext cx="3483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Century Gothic"/>
                <a:ea typeface="Century Gothic"/>
                <a:cs typeface="Century Gothic"/>
                <a:sym typeface="Century Gothic"/>
              </a:rPr>
              <a:t>It’s</a:t>
            </a:r>
            <a:endParaRPr sz="9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9"/>
          <p:cNvSpPr txBox="1">
            <a:spLocks noGrp="1"/>
          </p:cNvSpPr>
          <p:nvPr>
            <p:ph type="title"/>
          </p:nvPr>
        </p:nvSpPr>
        <p:spPr>
          <a:xfrm>
            <a:off x="628650" y="273849"/>
            <a:ext cx="7886700" cy="8148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Mini Lesson: Frequently Confused Words </a:t>
            </a:r>
            <a:endParaRPr sz="3000" u="none" strike="noStrike" cap="none">
              <a:solidFill>
                <a:srgbClr val="000000"/>
              </a:solidFill>
              <a:latin typeface="Century Gothic"/>
              <a:ea typeface="Century Gothic"/>
              <a:cs typeface="Century Gothic"/>
              <a:sym typeface="Century Gothic"/>
            </a:endParaRPr>
          </a:p>
        </p:txBody>
      </p:sp>
      <p:sp>
        <p:nvSpPr>
          <p:cNvPr id="342" name="Google Shape;342;p49"/>
          <p:cNvSpPr txBox="1"/>
          <p:nvPr/>
        </p:nvSpPr>
        <p:spPr>
          <a:xfrm>
            <a:off x="628650" y="1146988"/>
            <a:ext cx="8141400" cy="111090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Century Gothic"/>
              <a:buChar char="●"/>
            </a:pPr>
            <a:r>
              <a:rPr lang="en" sz="2400">
                <a:solidFill>
                  <a:schemeClr val="dk1"/>
                </a:solidFill>
                <a:latin typeface="Century Gothic"/>
                <a:ea typeface="Century Gothic"/>
                <a:cs typeface="Century Gothic"/>
                <a:sym typeface="Century Gothic"/>
              </a:rPr>
              <a:t>What other words can you think of that writers might frequently confuse? </a:t>
            </a:r>
            <a:endParaRPr sz="2400">
              <a:latin typeface="Century Gothic"/>
              <a:ea typeface="Century Gothic"/>
              <a:cs typeface="Century Gothic"/>
              <a:sym typeface="Century Gothic"/>
            </a:endParaRPr>
          </a:p>
        </p:txBody>
      </p:sp>
      <p:pic>
        <p:nvPicPr>
          <p:cNvPr id="343" name="Google Shape;343;p49"/>
          <p:cNvPicPr preferRelativeResize="0"/>
          <p:nvPr/>
        </p:nvPicPr>
        <p:blipFill>
          <a:blip r:embed="rId3">
            <a:alphaModFix/>
          </a:blip>
          <a:stretch>
            <a:fillRect/>
          </a:stretch>
        </p:blipFill>
        <p:spPr>
          <a:xfrm>
            <a:off x="2127038" y="2316225"/>
            <a:ext cx="4889926" cy="2301200"/>
          </a:xfrm>
          <a:prstGeom prst="rect">
            <a:avLst/>
          </a:prstGeom>
          <a:noFill/>
          <a:ln>
            <a:noFill/>
          </a:ln>
        </p:spPr>
      </p:pic>
      <p:pic>
        <p:nvPicPr>
          <p:cNvPr id="344" name="Google Shape;344;p49"/>
          <p:cNvPicPr preferRelativeResize="0"/>
          <p:nvPr/>
        </p:nvPicPr>
        <p:blipFill rotWithShape="1">
          <a:blip r:embed="rId4">
            <a:alphaModFix/>
          </a:blip>
          <a:srcRect/>
          <a:stretch/>
        </p:blipFill>
        <p:spPr>
          <a:xfrm>
            <a:off x="8482692" y="4380063"/>
            <a:ext cx="495275" cy="5182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Independent Practice: Revising a Broadside </a:t>
            </a:r>
            <a:endParaRPr sz="3200" u="none" strike="noStrike" cap="none">
              <a:solidFill>
                <a:srgbClr val="000000"/>
              </a:solidFill>
              <a:latin typeface="Century Gothic"/>
              <a:ea typeface="Century Gothic"/>
              <a:cs typeface="Century Gothic"/>
              <a:sym typeface="Century Gothic"/>
            </a:endParaRPr>
          </a:p>
        </p:txBody>
      </p:sp>
      <p:sp>
        <p:nvSpPr>
          <p:cNvPr id="350" name="Google Shape;350;p50"/>
          <p:cNvSpPr txBox="1"/>
          <p:nvPr/>
        </p:nvSpPr>
        <p:spPr>
          <a:xfrm>
            <a:off x="5222975" y="1444825"/>
            <a:ext cx="3327300" cy="294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51" name="Google Shape;351;p50"/>
          <p:cNvPicPr preferRelativeResize="0"/>
          <p:nvPr/>
        </p:nvPicPr>
        <p:blipFill>
          <a:blip r:embed="rId3">
            <a:alphaModFix/>
          </a:blip>
          <a:stretch>
            <a:fillRect/>
          </a:stretch>
        </p:blipFill>
        <p:spPr>
          <a:xfrm>
            <a:off x="4856000" y="1299450"/>
            <a:ext cx="3327300" cy="3239750"/>
          </a:xfrm>
          <a:prstGeom prst="rect">
            <a:avLst/>
          </a:prstGeom>
          <a:noFill/>
          <a:ln>
            <a:noFill/>
          </a:ln>
        </p:spPr>
      </p:pic>
      <p:sp>
        <p:nvSpPr>
          <p:cNvPr id="352" name="Google Shape;352;p50"/>
          <p:cNvSpPr/>
          <p:nvPr/>
        </p:nvSpPr>
        <p:spPr>
          <a:xfrm>
            <a:off x="4799000" y="2482800"/>
            <a:ext cx="423900" cy="3180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50"/>
          <p:cNvSpPr/>
          <p:nvPr/>
        </p:nvSpPr>
        <p:spPr>
          <a:xfrm>
            <a:off x="4799000" y="2968250"/>
            <a:ext cx="423900" cy="3552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50"/>
          <p:cNvSpPr/>
          <p:nvPr/>
        </p:nvSpPr>
        <p:spPr>
          <a:xfrm>
            <a:off x="4742000" y="3490900"/>
            <a:ext cx="537900" cy="4824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50"/>
          <p:cNvSpPr txBox="1"/>
          <p:nvPr/>
        </p:nvSpPr>
        <p:spPr>
          <a:xfrm>
            <a:off x="628650" y="1405250"/>
            <a:ext cx="3822300" cy="3239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a:latin typeface="Century Gothic"/>
                <a:ea typeface="Century Gothic"/>
                <a:cs typeface="Century Gothic"/>
                <a:sym typeface="Century Gothic"/>
              </a:rPr>
              <a:t>Directions: </a:t>
            </a:r>
            <a:endParaRPr sz="1600">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 sz="1600">
                <a:solidFill>
                  <a:schemeClr val="dk1"/>
                </a:solidFill>
                <a:latin typeface="Century Gothic"/>
                <a:ea typeface="Century Gothic"/>
                <a:cs typeface="Century Gothic"/>
                <a:sym typeface="Century Gothic"/>
              </a:rPr>
              <a:t>Please reread your drafts and revise them to follow the rules of writing: </a:t>
            </a:r>
            <a:endParaRPr sz="1600">
              <a:solidFill>
                <a:schemeClr val="dk1"/>
              </a:solidFill>
              <a:latin typeface="Century Gothic"/>
              <a:ea typeface="Century Gothic"/>
              <a:cs typeface="Century Gothic"/>
              <a:sym typeface="Century Gothic"/>
            </a:endParaRPr>
          </a:p>
          <a:p>
            <a:pPr marL="9144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Spelling</a:t>
            </a:r>
            <a:endParaRPr sz="1600">
              <a:solidFill>
                <a:schemeClr val="dk1"/>
              </a:solidFill>
              <a:latin typeface="Century Gothic"/>
              <a:ea typeface="Century Gothic"/>
              <a:cs typeface="Century Gothic"/>
              <a:sym typeface="Century Gothic"/>
            </a:endParaRPr>
          </a:p>
          <a:p>
            <a:pPr marL="9144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Capitalization</a:t>
            </a:r>
            <a:endParaRPr sz="1600">
              <a:solidFill>
                <a:schemeClr val="dk1"/>
              </a:solidFill>
              <a:latin typeface="Century Gothic"/>
              <a:ea typeface="Century Gothic"/>
              <a:cs typeface="Century Gothic"/>
              <a:sym typeface="Century Gothic"/>
            </a:endParaRPr>
          </a:p>
          <a:p>
            <a:pPr marL="9144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Punctuation</a:t>
            </a:r>
            <a:endParaRPr sz="1600">
              <a:solidFill>
                <a:schemeClr val="dk1"/>
              </a:solidFill>
              <a:latin typeface="Century Gothic"/>
              <a:ea typeface="Century Gothic"/>
              <a:cs typeface="Century Gothic"/>
              <a:sym typeface="Century Gothic"/>
            </a:endParaRPr>
          </a:p>
          <a:p>
            <a:pPr marL="9144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Words and sentences are appropriate for the task, purpose and audience </a:t>
            </a:r>
            <a:endParaRPr sz="160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10" name="Google Shape;344;p49"/>
          <p:cNvPicPr preferRelativeResize="0"/>
          <p:nvPr/>
        </p:nvPicPr>
        <p:blipFill rotWithShape="1">
          <a:blip r:embed="rId4">
            <a:alphaModFix/>
          </a:blip>
          <a:srcRect/>
          <a:stretch/>
        </p:blipFill>
        <p:spPr>
          <a:xfrm>
            <a:off x="8482692" y="4380063"/>
            <a:ext cx="495275" cy="51826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Independent Practice: Planning a Broadside </a:t>
            </a:r>
            <a:endParaRPr sz="3200" u="none" strike="noStrike" cap="none">
              <a:solidFill>
                <a:srgbClr val="000000"/>
              </a:solidFill>
              <a:latin typeface="Century Gothic"/>
              <a:ea typeface="Century Gothic"/>
              <a:cs typeface="Century Gothic"/>
              <a:sym typeface="Century Gothic"/>
            </a:endParaRPr>
          </a:p>
        </p:txBody>
      </p:sp>
      <p:pic>
        <p:nvPicPr>
          <p:cNvPr id="362" name="Google Shape;362;p51"/>
          <p:cNvPicPr preferRelativeResize="0"/>
          <p:nvPr/>
        </p:nvPicPr>
        <p:blipFill>
          <a:blip r:embed="rId3">
            <a:alphaModFix/>
          </a:blip>
          <a:stretch>
            <a:fillRect/>
          </a:stretch>
        </p:blipFill>
        <p:spPr>
          <a:xfrm>
            <a:off x="537825" y="1503100"/>
            <a:ext cx="4700300" cy="2357375"/>
          </a:xfrm>
          <a:prstGeom prst="rect">
            <a:avLst/>
          </a:prstGeom>
          <a:noFill/>
          <a:ln>
            <a:noFill/>
          </a:ln>
        </p:spPr>
      </p:pic>
      <p:pic>
        <p:nvPicPr>
          <p:cNvPr id="363" name="Google Shape;363;p51"/>
          <p:cNvPicPr preferRelativeResize="0"/>
          <p:nvPr/>
        </p:nvPicPr>
        <p:blipFill>
          <a:blip r:embed="rId4">
            <a:alphaModFix/>
          </a:blip>
          <a:stretch>
            <a:fillRect/>
          </a:stretch>
        </p:blipFill>
        <p:spPr>
          <a:xfrm>
            <a:off x="5238125" y="1010675"/>
            <a:ext cx="3081200" cy="3784775"/>
          </a:xfrm>
          <a:prstGeom prst="rect">
            <a:avLst/>
          </a:prstGeom>
          <a:noFill/>
          <a:ln>
            <a:noFill/>
          </a:ln>
        </p:spPr>
      </p:pic>
      <p:pic>
        <p:nvPicPr>
          <p:cNvPr id="364" name="Google Shape;364;p51"/>
          <p:cNvPicPr preferRelativeResize="0"/>
          <p:nvPr/>
        </p:nvPicPr>
        <p:blipFill>
          <a:blip r:embed="rId5">
            <a:alphaModFix/>
          </a:blip>
          <a:stretch>
            <a:fillRect/>
          </a:stretch>
        </p:blipFill>
        <p:spPr>
          <a:xfrm>
            <a:off x="8469088" y="4430486"/>
            <a:ext cx="507546" cy="49559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70" name="Google Shape;370;p52"/>
          <p:cNvSpPr txBox="1">
            <a:spLocks noGrp="1"/>
          </p:cNvSpPr>
          <p:nvPr>
            <p:ph type="body" idx="1"/>
          </p:nvPr>
        </p:nvSpPr>
        <p:spPr>
          <a:xfrm>
            <a:off x="608750" y="1032650"/>
            <a:ext cx="36069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Tx/>
              <a:buSzPts val="1800"/>
              <a:buAutoNum type="alphaUcPeriod"/>
            </a:pPr>
            <a:r>
              <a:rPr lang="en" sz="1800" dirty="0">
                <a:solidFill>
                  <a:schemeClr val="tx1"/>
                </a:solidFill>
              </a:rPr>
              <a:t>Complete the Frequently Confused Words practice in your Unit 3 homework.</a:t>
            </a:r>
            <a:endParaRPr sz="1800" dirty="0">
              <a:solidFill>
                <a:schemeClr val="tx1"/>
              </a:solidFill>
            </a:endParaRPr>
          </a:p>
          <a:p>
            <a:pPr marL="457200" marR="0" lvl="0" indent="-342900" algn="l" rtl="0">
              <a:lnSpc>
                <a:spcPct val="100000"/>
              </a:lnSpc>
              <a:spcBef>
                <a:spcPts val="0"/>
              </a:spcBef>
              <a:spcAft>
                <a:spcPts val="0"/>
              </a:spcAft>
              <a:buClrTx/>
              <a:buSzPts val="1800"/>
              <a:buAutoNum type="alphaUcPeriod"/>
            </a:pPr>
            <a:r>
              <a:rPr lang="en" sz="1800" i="0" u="none" strike="noStrike" cap="none" dirty="0">
                <a:solidFill>
                  <a:schemeClr val="tx1"/>
                </a:solidFill>
              </a:rPr>
              <a:t>Accountable Research </a:t>
            </a:r>
            <a:r>
              <a:rPr lang="en" sz="1800" i="0" u="none" strike="noStrike" cap="none" dirty="0" smtClean="0">
                <a:solidFill>
                  <a:schemeClr val="tx1"/>
                </a:solidFill>
              </a:rPr>
              <a:t>Reading</a:t>
            </a:r>
            <a:r>
              <a:rPr lang="en-US" sz="1800" i="0" u="none" strike="noStrike" cap="none" dirty="0" smtClean="0">
                <a:solidFill>
                  <a:schemeClr val="tx1"/>
                </a:solidFill>
              </a:rPr>
              <a:t>:</a:t>
            </a:r>
            <a:r>
              <a:rPr lang="en" sz="1800" i="0" u="none" strike="noStrike" cap="none" dirty="0" smtClean="0">
                <a:solidFill>
                  <a:schemeClr val="tx1"/>
                </a:solidFill>
              </a:rPr>
              <a:t> </a:t>
            </a:r>
            <a:r>
              <a:rPr lang="en" sz="1800" i="0" u="none" strike="noStrike" cap="none" dirty="0">
                <a:solidFill>
                  <a:schemeClr val="tx1"/>
                </a:solidFill>
              </a:rPr>
              <a:t>Select a prompt to respond to in the front of your independent reading journal.</a:t>
            </a:r>
            <a:endParaRPr sz="1800" i="0" u="none" strike="noStrike" cap="none" dirty="0">
              <a:solidFill>
                <a:schemeClr val="tx1"/>
              </a:solidFill>
            </a:endParaRPr>
          </a:p>
          <a:p>
            <a:pPr marL="0" marR="0" lvl="0" indent="0" algn="l" rtl="0">
              <a:lnSpc>
                <a:spcPct val="100000"/>
              </a:lnSpc>
              <a:spcBef>
                <a:spcPts val="0"/>
              </a:spcBef>
              <a:spcAft>
                <a:spcPts val="0"/>
              </a:spcAft>
              <a:buClr>
                <a:srgbClr val="000000"/>
              </a:buClr>
              <a:buSzPts val="1400"/>
              <a:buFont typeface="Century Gothic"/>
              <a:buNone/>
            </a:pPr>
            <a:endParaRPr sz="1800" i="0" u="none" strike="noStrike" cap="none" dirty="0">
              <a:solidFill>
                <a:srgbClr val="000000"/>
              </a:solidFill>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71" name="Google Shape;371;p52"/>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3"/>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77" name="Google Shape;377;p53"/>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78" name="Google Shape;378;p53"/>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85" name="Google Shape;385;p54"/>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86" name="Google Shape;386;p54"/>
          <p:cNvGraphicFramePr/>
          <p:nvPr/>
        </p:nvGraphicFramePr>
        <p:xfrm>
          <a:off x="952500" y="2822000"/>
          <a:ext cx="7239000" cy="1859219"/>
        </p:xfrm>
        <a:graphic>
          <a:graphicData uri="http://schemas.openxmlformats.org/drawingml/2006/table">
            <a:tbl>
              <a:tblPr>
                <a:noFill/>
                <a:tableStyleId>{B3B5EE4E-7567-46E1-AE33-B9B7F6756BD5}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64" name="Google Shape;26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a:solidFill>
                  <a:schemeClr val="dk1"/>
                </a:solidFill>
                <a:latin typeface="Century Gothic"/>
                <a:ea typeface="Century Gothic"/>
                <a:cs typeface="Century Gothic"/>
                <a:sym typeface="Century Gothic"/>
              </a:rPr>
              <a:t>Preparing for Lesson </a:t>
            </a:r>
            <a:r>
              <a:rPr lang="en" sz="1700" b="1">
                <a:latin typeface="Century Gothic"/>
                <a:ea typeface="Century Gothic"/>
                <a:cs typeface="Century Gothic"/>
                <a:sym typeface="Century Gothic"/>
              </a:rPr>
              <a:t>11</a:t>
            </a:r>
            <a:r>
              <a:rPr lang="en" sz="1700" b="1" i="0" u="none" strike="noStrike" cap="none">
                <a:solidFill>
                  <a:schemeClr val="dk1"/>
                </a:solidFill>
                <a:latin typeface="Century Gothic"/>
                <a:ea typeface="Century Gothic"/>
                <a:cs typeface="Century Gothic"/>
                <a:sym typeface="Century Gothic"/>
              </a:rPr>
              <a:t>: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a:t>
            </a:r>
            <a:r>
              <a:rPr lang="en" sz="1700">
                <a:latin typeface="Century Gothic"/>
                <a:ea typeface="Century Gothic"/>
                <a:cs typeface="Century Gothic"/>
                <a:sym typeface="Century Gothic"/>
              </a:rPr>
              <a:t>11 </a:t>
            </a:r>
            <a:r>
              <a:rPr lang="en" sz="1700" b="0" i="0" u="sng" strike="noStrike" cap="none">
                <a:solidFill>
                  <a:schemeClr val="hlink"/>
                </a:solidFill>
                <a:latin typeface="Century Gothic"/>
                <a:ea typeface="Century Gothic"/>
                <a:cs typeface="Century Gothic"/>
                <a:sym typeface="Century Gothic"/>
                <a:hlinkClick r:id="rId3"/>
              </a:rPr>
              <a:t>Here</a:t>
            </a:r>
            <a:r>
              <a:rPr lang="en" sz="1700" b="0" i="0" u="none" strike="noStrike" cap="none">
                <a:solidFill>
                  <a:schemeClr val="dk1"/>
                </a:solidFill>
                <a:latin typeface="Century Gothic"/>
                <a:ea typeface="Century Gothic"/>
                <a:cs typeface="Century Gothic"/>
                <a:sym typeface="Century Gothic"/>
              </a:rPr>
              <a:t>. </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r>
              <a:rPr lang="en" sz="1700">
                <a:latin typeface="Century Gothic"/>
                <a:ea typeface="Century Gothic"/>
                <a:cs typeface="Century Gothic"/>
                <a:sym typeface="Century Gothic"/>
              </a:rPr>
              <a:t>In today’s lesson, students will: </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Share Research reading</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 Learning Targets</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Participate in a mini-lesson on Frequently Confused Words</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Practice Independent Writing: Revising a Broadside </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Practice Independent Writing: Planning a Broadside</a:t>
            </a:r>
            <a:endParaRPr sz="170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a:latin typeface="Century Gothic"/>
                <a:ea typeface="Century Gothic"/>
                <a:cs typeface="Century Gothic"/>
                <a:sym typeface="Century Gothic"/>
              </a:rPr>
              <a:t>Review Homework.</a:t>
            </a:r>
            <a:endParaRPr sz="170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11</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i="0" u="none" strike="noStrike" cap="none">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6" name="Google Shape;27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11</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Thumb-O-Meter, Back-To-Back and Face-To-Face, and Turn and Talk.</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7" name="Google Shape;277;p41"/>
          <p:cNvPicPr preferRelativeResize="0"/>
          <p:nvPr/>
        </p:nvPicPr>
        <p:blipFill rotWithShape="1">
          <a:blip r:embed="rId3">
            <a:alphaModFix/>
          </a:blip>
          <a:srcRect/>
          <a:stretch/>
        </p:blipFill>
        <p:spPr>
          <a:xfrm>
            <a:off x="8410875" y="4179275"/>
            <a:ext cx="638850" cy="638850"/>
          </a:xfrm>
          <a:prstGeom prst="rect">
            <a:avLst/>
          </a:prstGeom>
          <a:noFill/>
          <a:ln>
            <a:noFill/>
          </a:ln>
        </p:spPr>
      </p:pic>
      <p:pic>
        <p:nvPicPr>
          <p:cNvPr id="278" name="Google Shape;278;p41"/>
          <p:cNvPicPr preferRelativeResize="0"/>
          <p:nvPr/>
        </p:nvPicPr>
        <p:blipFill>
          <a:blip r:embed="rId4">
            <a:alphaModFix/>
          </a:blip>
          <a:stretch>
            <a:fillRect/>
          </a:stretch>
        </p:blipFill>
        <p:spPr>
          <a:xfrm>
            <a:off x="7765750" y="3960651"/>
            <a:ext cx="734575" cy="841200"/>
          </a:xfrm>
          <a:prstGeom prst="rect">
            <a:avLst/>
          </a:prstGeom>
          <a:noFill/>
          <a:ln>
            <a:noFill/>
          </a:ln>
        </p:spPr>
      </p:pic>
      <p:pic>
        <p:nvPicPr>
          <p:cNvPr id="279" name="Google Shape;279;p41"/>
          <p:cNvPicPr preferRelativeResize="0"/>
          <p:nvPr/>
        </p:nvPicPr>
        <p:blipFill>
          <a:blip r:embed="rId5">
            <a:alphaModFix/>
          </a:blip>
          <a:stretch>
            <a:fillRect/>
          </a:stretch>
        </p:blipFill>
        <p:spPr>
          <a:xfrm>
            <a:off x="7289500" y="4260575"/>
            <a:ext cx="476250" cy="47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2"/>
          <p:cNvSpPr txBox="1">
            <a:spLocks noGrp="1"/>
          </p:cNvSpPr>
          <p:nvPr>
            <p:ph type="title"/>
          </p:nvPr>
        </p:nvSpPr>
        <p:spPr>
          <a:xfrm>
            <a:off x="366300" y="147976"/>
            <a:ext cx="7886700" cy="1078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85" name="Google Shape;285;p42"/>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11</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The basic design of this lesson supports students by explicitly focusing on frequently confused words; displaying and referring to anchor charts that support students with prepositional phrases and complete sentences during the revision process; and following the same routine for planning a broadside as in Lesson 6.</a:t>
            </a:r>
            <a:endParaRPr sz="140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Students may find it challenging to distinguish between frequently used words and phrases. Consider providing them with familiar practice before doing so with the module text. Additionally, it may be difficult for students to determine the most relevant linking words and phrases to add to their writing in Work Time B, as well as the most supportive prepositional phrases. Consider highlighting key words and phrases for students to focus on in their revisions. See “for heavier support” and the Meeting Students’ Needs column for specific suggestions.</a:t>
            </a:r>
            <a:endParaRPr sz="1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86" name="Google Shape;286;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7" name="Google Shape;287;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8" name="Google Shape;288;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2"/>
        <p:cNvGrpSpPr/>
        <p:nvPr/>
      </p:nvGrpSpPr>
      <p:grpSpPr>
        <a:xfrm>
          <a:off x="0" y="0"/>
          <a:ext cx="0" cy="0"/>
          <a:chOff x="0" y="0"/>
          <a:chExt cx="0" cy="0"/>
        </a:xfrm>
      </p:grpSpPr>
      <p:pic>
        <p:nvPicPr>
          <p:cNvPr id="293" name="Google Shape;293;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4" name="Google Shape;294;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5" name="Google Shape;295;p4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296" name="Google Shape;296;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7" name="Google Shape;297;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03" name="Google Shape;303;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Sharing Research reading;</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Reviewing Learning Targets;</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Participating in a mini-lesson on Frequently Confused Words;</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Practicing Independent Writing: Revising a Broadside;</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Practicing Independent Writing: Planning a Broadside;</a:t>
            </a:r>
            <a:endParaRPr sz="170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a:latin typeface="Century Gothic"/>
                <a:ea typeface="Century Gothic"/>
                <a:cs typeface="Century Gothic"/>
                <a:sym typeface="Century Gothic"/>
              </a:rPr>
              <a:t>Reviewing Homework.</a:t>
            </a:r>
            <a:endParaRPr sz="180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Research Reading Share </a:t>
            </a:r>
            <a:endParaRPr sz="3200" u="none" strike="noStrike" cap="none">
              <a:solidFill>
                <a:srgbClr val="000000"/>
              </a:solidFill>
              <a:latin typeface="Century Gothic"/>
              <a:ea typeface="Century Gothic"/>
              <a:cs typeface="Century Gothic"/>
              <a:sym typeface="Century Gothic"/>
            </a:endParaRPr>
          </a:p>
        </p:txBody>
      </p:sp>
      <p:sp>
        <p:nvSpPr>
          <p:cNvPr id="309" name="Google Shape;309;p45"/>
          <p:cNvSpPr txBox="1"/>
          <p:nvPr/>
        </p:nvSpPr>
        <p:spPr>
          <a:xfrm>
            <a:off x="1090025" y="1332250"/>
            <a:ext cx="7009500" cy="30615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3000">
                <a:latin typeface="Century Gothic"/>
                <a:ea typeface="Century Gothic"/>
                <a:cs typeface="Century Gothic"/>
                <a:sym typeface="Century Gothic"/>
              </a:rPr>
              <a:t>Integrity</a:t>
            </a:r>
            <a:endParaRPr sz="3000">
              <a:latin typeface="Century Gothic"/>
              <a:ea typeface="Century Gothic"/>
              <a:cs typeface="Century Gothic"/>
              <a:sym typeface="Century Gothic"/>
            </a:endParaRPr>
          </a:p>
          <a:p>
            <a:pPr marL="0" lvl="0" indent="0" algn="ctr" rtl="0">
              <a:lnSpc>
                <a:spcPct val="150000"/>
              </a:lnSpc>
              <a:spcBef>
                <a:spcPts val="0"/>
              </a:spcBef>
              <a:spcAft>
                <a:spcPts val="0"/>
              </a:spcAft>
              <a:buNone/>
            </a:pPr>
            <a:r>
              <a:rPr lang="en" sz="1800">
                <a:latin typeface="Century Gothic"/>
                <a:ea typeface="Century Gothic"/>
                <a:cs typeface="Century Gothic"/>
                <a:sym typeface="Century Gothic"/>
              </a:rPr>
              <a:t>I complete my Research Reading with</a:t>
            </a:r>
            <a:r>
              <a:rPr lang="en" sz="1800" i="1">
                <a:latin typeface="Century Gothic"/>
                <a:ea typeface="Century Gothic"/>
                <a:cs typeface="Century Gothic"/>
                <a:sym typeface="Century Gothic"/>
              </a:rPr>
              <a:t> integrity</a:t>
            </a:r>
            <a:r>
              <a:rPr lang="en" sz="1800">
                <a:latin typeface="Century Gothic"/>
                <a:ea typeface="Century Gothic"/>
                <a:cs typeface="Century Gothic"/>
                <a:sym typeface="Century Gothic"/>
              </a:rPr>
              <a:t>. I try to do it each day, even when it is tough to do so, and even if it is not possible, I am honest when recording the dates and pages. </a:t>
            </a:r>
            <a:endParaRPr sz="1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6"/>
          <p:cNvSpPr txBox="1">
            <a:spLocks noGrp="1"/>
          </p:cNvSpPr>
          <p:nvPr>
            <p:ph type="subTitle" idx="1"/>
          </p:nvPr>
        </p:nvSpPr>
        <p:spPr>
          <a:xfrm>
            <a:off x="311700" y="164175"/>
            <a:ext cx="8520600" cy="7926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b="1">
                <a:solidFill>
                  <a:srgbClr val="000000"/>
                </a:solidFill>
              </a:rPr>
              <a:t>Research Reading Share: </a:t>
            </a:r>
            <a:endParaRPr sz="2400" b="1">
              <a:solidFill>
                <a:srgbClr val="000000"/>
              </a:solidFill>
            </a:endParaRPr>
          </a:p>
          <a:p>
            <a:pPr marL="0" lvl="0" indent="0" algn="ctr" rtl="0">
              <a:spcBef>
                <a:spcPts val="800"/>
              </a:spcBef>
              <a:spcAft>
                <a:spcPts val="0"/>
              </a:spcAft>
              <a:buNone/>
            </a:pPr>
            <a:r>
              <a:rPr lang="en" sz="2400" b="1">
                <a:solidFill>
                  <a:srgbClr val="000000"/>
                </a:solidFill>
              </a:rPr>
              <a:t>Making Connections to the Module</a:t>
            </a:r>
            <a:endParaRPr sz="2400" b="1">
              <a:solidFill>
                <a:srgbClr val="000000"/>
              </a:solidFill>
            </a:endParaRPr>
          </a:p>
        </p:txBody>
      </p:sp>
      <p:sp>
        <p:nvSpPr>
          <p:cNvPr id="315" name="Google Shape;315;p46"/>
          <p:cNvSpPr txBox="1"/>
          <p:nvPr/>
        </p:nvSpPr>
        <p:spPr>
          <a:xfrm>
            <a:off x="947475" y="3364350"/>
            <a:ext cx="7553400" cy="8568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Find a partner and label yourselves A or B.</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Turn Back-to-Back:  think about answer to </a:t>
            </a:r>
            <a:r>
              <a:rPr lang="en-US" sz="1800" dirty="0" smtClean="0">
                <a:latin typeface="Century Gothic"/>
                <a:ea typeface="Century Gothic"/>
                <a:cs typeface="Century Gothic"/>
                <a:sym typeface="Century Gothic"/>
              </a:rPr>
              <a:t>the </a:t>
            </a:r>
            <a:r>
              <a:rPr lang="en" sz="1800" dirty="0" smtClean="0">
                <a:latin typeface="Century Gothic"/>
                <a:ea typeface="Century Gothic"/>
                <a:cs typeface="Century Gothic"/>
                <a:sym typeface="Century Gothic"/>
              </a:rPr>
              <a:t>question</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Turn Face-to-Face:  share idea with </a:t>
            </a:r>
            <a:r>
              <a:rPr lang="en" sz="1800" dirty="0" smtClean="0">
                <a:latin typeface="Century Gothic"/>
                <a:ea typeface="Century Gothic"/>
                <a:cs typeface="Century Gothic"/>
                <a:sym typeface="Century Gothic"/>
              </a:rPr>
              <a:t>partner</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Thank partner, find new partner and repeat.</a:t>
            </a:r>
            <a:endParaRPr sz="1800" dirty="0">
              <a:latin typeface="Century Gothic"/>
              <a:ea typeface="Century Gothic"/>
              <a:cs typeface="Century Gothic"/>
              <a:sym typeface="Century Gothic"/>
            </a:endParaRPr>
          </a:p>
        </p:txBody>
      </p:sp>
      <p:sp>
        <p:nvSpPr>
          <p:cNvPr id="316" name="Google Shape;316;p46"/>
          <p:cNvSpPr txBox="1"/>
          <p:nvPr/>
        </p:nvSpPr>
        <p:spPr>
          <a:xfrm>
            <a:off x="679050" y="1335225"/>
            <a:ext cx="7767000" cy="998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Learning Target: </a:t>
            </a:r>
            <a:r>
              <a:rPr lang="en" sz="1800">
                <a:solidFill>
                  <a:schemeClr val="dk1"/>
                </a:solidFill>
                <a:latin typeface="Century Gothic"/>
                <a:ea typeface="Century Gothic"/>
                <a:cs typeface="Century Gothic"/>
                <a:sym typeface="Century Gothic"/>
              </a:rPr>
              <a:t> I can analyze my research reading text to make a connection to the module and share my ideas with a peer.</a:t>
            </a:r>
            <a:endParaRPr/>
          </a:p>
        </p:txBody>
      </p:sp>
      <p:sp>
        <p:nvSpPr>
          <p:cNvPr id="318" name="Google Shape;318;p46"/>
          <p:cNvSpPr txBox="1"/>
          <p:nvPr/>
        </p:nvSpPr>
        <p:spPr>
          <a:xfrm>
            <a:off x="947475" y="2571750"/>
            <a:ext cx="7553400" cy="7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46"/>
          <p:cNvSpPr txBox="1"/>
          <p:nvPr/>
        </p:nvSpPr>
        <p:spPr>
          <a:xfrm>
            <a:off x="688500" y="2368400"/>
            <a:ext cx="7767000" cy="85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“What connections have you made between your research reading text and the module?”</a:t>
            </a:r>
            <a:br>
              <a:rPr lang="en" sz="2400">
                <a:solidFill>
                  <a:schemeClr val="dk1"/>
                </a:solidFill>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320" name="Google Shape;320;p46"/>
          <p:cNvPicPr preferRelativeResize="0"/>
          <p:nvPr/>
        </p:nvPicPr>
        <p:blipFill>
          <a:blip r:embed="rId3">
            <a:alphaModFix/>
          </a:blip>
          <a:stretch>
            <a:fillRect/>
          </a:stretch>
        </p:blipFill>
        <p:spPr>
          <a:xfrm>
            <a:off x="8432861" y="4272728"/>
            <a:ext cx="574029" cy="625244"/>
          </a:xfrm>
          <a:prstGeom prst="rect">
            <a:avLst/>
          </a:prstGeom>
          <a:noFill/>
          <a:ln>
            <a:noFill/>
          </a:ln>
        </p:spPr>
      </p:pic>
      <p:pic>
        <p:nvPicPr>
          <p:cNvPr id="317" name="Google Shape;317;p46"/>
          <p:cNvPicPr preferRelativeResize="0"/>
          <p:nvPr/>
        </p:nvPicPr>
        <p:blipFill>
          <a:blip r:embed="rId4">
            <a:alphaModFix/>
          </a:blip>
          <a:stretch>
            <a:fillRect/>
          </a:stretch>
        </p:blipFill>
        <p:spPr>
          <a:xfrm>
            <a:off x="7859485" y="4289525"/>
            <a:ext cx="718456" cy="591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552945F-DDAC-46D0-A6A7-9033B9DD7848}"/>
</file>

<file path=customXml/itemProps2.xml><?xml version="1.0" encoding="utf-8"?>
<ds:datastoreItem xmlns:ds="http://schemas.openxmlformats.org/officeDocument/2006/customXml" ds:itemID="{439EDD95-0808-4AF8-97A5-DB33FD0BAE9B}"/>
</file>

<file path=customXml/itemProps3.xml><?xml version="1.0" encoding="utf-8"?>
<ds:datastoreItem xmlns:ds="http://schemas.openxmlformats.org/officeDocument/2006/customXml" ds:itemID="{EBA08BA0-6E28-44DE-B0DD-E8EA85E73673}"/>
</file>

<file path=docProps/app.xml><?xml version="1.0" encoding="utf-8"?>
<Properties xmlns="http://schemas.openxmlformats.org/officeDocument/2006/extended-properties" xmlns:vt="http://schemas.openxmlformats.org/officeDocument/2006/docPropsVTypes">
  <TotalTime>62</TotalTime>
  <Words>4939</Words>
  <Application>Microsoft Office PowerPoint</Application>
  <PresentationFormat>On-screen Show (16:9)</PresentationFormat>
  <Paragraphs>392</Paragraphs>
  <Slides>17</Slides>
  <Notes>17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17</vt:i4>
      </vt:variant>
    </vt:vector>
  </HeadingPairs>
  <TitlesOfParts>
    <vt:vector size="25" baseType="lpstr">
      <vt:lpstr>Calibri</vt:lpstr>
      <vt:lpstr>Overlock</vt:lpstr>
      <vt:lpstr>Century Gothic</vt:lpstr>
      <vt:lpstr>Georgia</vt:lpstr>
      <vt:lpstr>Arial</vt:lpstr>
      <vt:lpstr>Office Theme</vt:lpstr>
      <vt:lpstr>Office Theme</vt:lpstr>
      <vt:lpstr>Office Theme</vt:lpstr>
      <vt:lpstr>Grade 4: Module 3: Unit 3: Lesson 11 Teacher slide, before teaching.</vt:lpstr>
      <vt:lpstr>Grade 4: Module 3: Unit 3: Lesson 11 Teacher slide, before teaching.</vt:lpstr>
      <vt:lpstr>Grade 4: Module 3: Unit 3: Lesson 11 Teacher slide, before teaching.</vt:lpstr>
      <vt:lpstr>Grade 4: Module 3: Unit 3: Lesson 11 Teacher slide, before teaching.</vt:lpstr>
      <vt:lpstr>Grade 4: Module 3: Unit 3: Lesson 11 Teacher slide, before teaching.</vt:lpstr>
      <vt:lpstr>Grade 4: Module 3:  Unit 3: Lesson 11</vt:lpstr>
      <vt:lpstr>Hello, Students!</vt:lpstr>
      <vt:lpstr>Research Reading Share </vt:lpstr>
      <vt:lpstr>PowerPoint Presentation</vt:lpstr>
      <vt:lpstr>Learning Targets </vt:lpstr>
      <vt:lpstr>Mini Lesson: Frequently Confused Words </vt:lpstr>
      <vt:lpstr>Mini Lesson: Frequently Confused Words </vt:lpstr>
      <vt:lpstr>Independent Practice: Revising a Broadside </vt:lpstr>
      <vt:lpstr>Independent Practice: Planning a Broadside </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11 Teacher slide, before teaching.</dc:title>
  <dc:creator>nbravo</dc:creator>
  <cp:lastModifiedBy>Nicole Bravo</cp:lastModifiedBy>
  <cp:revision>13</cp:revision>
  <dcterms:modified xsi:type="dcterms:W3CDTF">2018-11-03T02:13:00Z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