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0.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806F7B4-FF88-4D2A-9E3B-96CDFCED2AE9}">
  <a:tblStyle styleId="{8806F7B4-FF88-4D2A-9E3B-96CDFCED2AE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511" autoAdjust="0"/>
  </p:normalViewPr>
  <p:slideViewPr>
    <p:cSldViewPr snapToGrid="0">
      <p:cViewPr varScale="1">
        <p:scale>
          <a:sx n="95" d="100"/>
          <a:sy n="95" d="100"/>
        </p:scale>
        <p:origin x="-1488" y="-96"/>
      </p:cViewPr>
      <p:guideLst>
        <p:guide orient="horz" pos="1620"/>
        <p:guide pos="2880"/>
      </p:guideLst>
    </p:cSldViewPr>
  </p:slideViewPr>
  <p:notesTextViewPr>
    <p:cViewPr>
      <p:scale>
        <a:sx n="1" d="1"/>
        <a:sy n="1" d="1"/>
      </p:scale>
      <p:origin x="0" y="114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826040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151b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Language Techniques (24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Analyzing the Thematic Concept: Becoming Visible after Captivity (35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pages 345–353 in </a:t>
            </a:r>
            <a:r>
              <a:rPr lang="en" sz="1200" i="1" dirty="0">
                <a:latin typeface="Calibri"/>
                <a:ea typeface="Calibri"/>
                <a:cs typeface="Calibri"/>
                <a:sym typeface="Calibri"/>
              </a:rPr>
              <a:t>Unbroken</a:t>
            </a:r>
            <a:r>
              <a:rPr lang="en" sz="1200" dirty="0">
                <a:latin typeface="Calibri"/>
                <a:ea typeface="Calibri"/>
                <a:cs typeface="Calibri"/>
                <a:sym typeface="Calibri"/>
              </a:rPr>
              <a:t> and complete the </a:t>
            </a:r>
            <a:r>
              <a:rPr lang="en" sz="1200" b="1" dirty="0">
                <a:latin typeface="Calibri"/>
                <a:ea typeface="Calibri"/>
                <a:cs typeface="Calibri"/>
                <a:sym typeface="Calibri"/>
              </a:rPr>
              <a:t>structured </a:t>
            </a:r>
            <a:r>
              <a:rPr lang="en" sz="1200" b="1" dirty="0" smtClean="0">
                <a:latin typeface="Calibri"/>
                <a:ea typeface="Calibri"/>
                <a:cs typeface="Calibri"/>
                <a:sym typeface="Calibri"/>
              </a:rPr>
              <a:t>notes</a:t>
            </a:r>
            <a:r>
              <a:rPr lang="en-US" sz="1200" dirty="0" smtClean="0">
                <a:latin typeface="Calibri"/>
                <a:ea typeface="Calibri"/>
                <a:cs typeface="Calibri"/>
                <a:sym typeface="Calibri"/>
              </a:rPr>
              <a:t>.</a:t>
            </a:r>
            <a:r>
              <a:rPr lang="en" dirty="0"/>
              <a:t/>
            </a:r>
            <a:br>
              <a:rPr lang="en" dirty="0"/>
            </a:br>
            <a:endParaRPr dirty="0"/>
          </a:p>
        </p:txBody>
      </p:sp>
      <p:sp>
        <p:nvSpPr>
          <p:cNvPr id="208" name="Google Shape;208;g432c151b2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2780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32c151b2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this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second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now learn more about the theme of becoming visible after captivity.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g432c151b2d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0338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51ff5a097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 after Captivity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further analyze the thematic concept of becoming visible after captivity.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5.</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share their answers.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something like: </a:t>
            </a:r>
            <a:r>
              <a:rPr lang="en" sz="1200" b="0" dirty="0">
                <a:solidFill>
                  <a:schemeClr val="dk1"/>
                </a:solidFill>
                <a:latin typeface="Calibri"/>
                <a:ea typeface="Calibri"/>
                <a:cs typeface="Calibri"/>
                <a:sym typeface="Calibri"/>
              </a:rPr>
              <a:t>Louie has trouble dealing with his life. He doesn’t have a way to cope with his life now that he is free. He has been relying more and more on soothing his pain, anxiety, and fears with alcohol. Drinking is an easy solution for Louie because it helps him escape his reality.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
        <p:nvSpPr>
          <p:cNvPr id="290" name="Google Shape;290;g451ff5a097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3884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32c151b2d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 after Captivity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5.</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Dignity word web. (Dignity is described as: self-respect, sense of self-worth, innermost armament of the soul, the heart of humanness; the lack of dignity is described as: dehumanized; cleaved from, cast below mankind; profound wretchedness; loneliness; hope is almost impossible to retain; identity is erased; defined by their captors; defined by their circumstances, humiliation, degradation.)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dirty="0"/>
          </a:p>
        </p:txBody>
      </p:sp>
      <p:sp>
        <p:nvSpPr>
          <p:cNvPr id="299" name="Google Shape;299;g432c151b2d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3255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51ff5a097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the Thematic Concept: Becoming Visible after Captivity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5.</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copy of the</a:t>
            </a:r>
            <a:r>
              <a:rPr lang="en" sz="1200" b="1" dirty="0">
                <a:solidFill>
                  <a:schemeClr val="dk1"/>
                </a:solidFill>
                <a:latin typeface="Calibri"/>
                <a:ea typeface="Calibri"/>
                <a:cs typeface="Calibri"/>
                <a:sym typeface="Calibri"/>
              </a:rPr>
              <a:t> Becoming Visible Again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 pairs read over both documents.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that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Louie seems lonely, hopeless, defined by his circumstances, etc.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
        <p:nvSpPr>
          <p:cNvPr id="307" name="Google Shape;307;g451ff5a097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8850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432c151b2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the Thematic Concept: Becoming Visible after Captivity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5.</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Visibility Double Arrow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there are two aspects to becoming visible again: </a:t>
            </a:r>
            <a:r>
              <a:rPr lang="en" sz="1200" i="1" dirty="0">
                <a:solidFill>
                  <a:schemeClr val="dk1"/>
                </a:solidFill>
                <a:latin typeface="Calibri"/>
                <a:ea typeface="Calibri"/>
                <a:cs typeface="Calibri"/>
                <a:sym typeface="Calibri"/>
              </a:rPr>
              <a:t>dignity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reconnecting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Listen for student responses but do not probe deeper for evidence; students will search for evidence from the text next.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note that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Louie is making progress reconnecting with the outside world, and he seems to be losing ground with the dignity aspect of visibility.</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17" name="Google Shape;317;g432c151b2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6927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451ff5a097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Analyzing the Thematic Concept: Becoming Visible after Captivity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5.</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“Reconnecting” on the arrow pointing to the top of the page and “Dignity” on the arrow point toward the bottom of the page, and have students do the same on their copies.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find evidence from the text (pages 334–344) showing how Louie is becoming visible or not by finding examples related to reconnecting and dignity. (For example, based on the answer to the focus question from homework, this would be evidence of Louie losing ground on his journey back to dignity.)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time for students to work on this with their partner, and bring the whole class together to add the evidence to the graphic organizer.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a:t>
            </a:r>
            <a:r>
              <a:rPr lang="en" sz="1200" i="1" dirty="0">
                <a:solidFill>
                  <a:schemeClr val="dk1"/>
                </a:solidFill>
                <a:latin typeface="Calibri"/>
                <a:ea typeface="Calibri"/>
                <a:cs typeface="Calibri"/>
                <a:sym typeface="Calibri"/>
              </a:rPr>
              <a:t> “Do you notice any sort of pattern to Louie’s journey?”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probe deeper by asking: </a:t>
            </a:r>
            <a:r>
              <a:rPr lang="en" sz="1200" i="1" dirty="0">
                <a:solidFill>
                  <a:schemeClr val="dk1"/>
                </a:solidFill>
                <a:latin typeface="Calibri"/>
                <a:ea typeface="Calibri"/>
                <a:cs typeface="Calibri"/>
                <a:sym typeface="Calibri"/>
              </a:rPr>
              <a:t>“What’s happening to Louie as he makes progress reconnecting—what happens to the dignity side?”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was not going to be an easy journey for Louie. Explain that Louie has been through so many terrible things.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predict:</a:t>
            </a:r>
            <a:r>
              <a:rPr lang="en" sz="1200" i="1" dirty="0">
                <a:solidFill>
                  <a:schemeClr val="dk1"/>
                </a:solidFill>
                <a:latin typeface="Calibri"/>
                <a:ea typeface="Calibri"/>
                <a:cs typeface="Calibri"/>
                <a:sym typeface="Calibri"/>
              </a:rPr>
              <a:t> “What do you predict will be the outcome of his life? Will he ever complete the journey back to complete visibility?”  </a:t>
            </a:r>
            <a:r>
              <a:rPr lang="en" sz="1200" dirty="0">
                <a:solidFill>
                  <a:schemeClr val="dk1"/>
                </a:solidFill>
                <a:latin typeface="Calibri"/>
                <a:ea typeface="Calibri"/>
                <a:cs typeface="Calibri"/>
                <a:sym typeface="Calibri"/>
              </a:rPr>
              <a:t>A clue to this may be the title of the book.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t>
            </a:r>
            <a:r>
              <a:rPr lang="en" sz="1200" b="0" dirty="0">
                <a:solidFill>
                  <a:schemeClr val="dk1"/>
                </a:solidFill>
                <a:latin typeface="Calibri"/>
                <a:ea typeface="Calibri"/>
                <a:cs typeface="Calibri"/>
                <a:sym typeface="Calibri"/>
              </a:rPr>
              <a:t>notice that he is a very public person, since he travels delivering inspirational speeches. On the other hand, the more he increases his visibility by reconnecting with family and friends, the more he spins out of control. The dignity side loses ground as his reconnecting increases.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engage students more actively and provide the necessary scaffolding especially critical for learners with lower levels of language proficiency and/or learning. For students needing additional support, consider providing a partially filled-in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5" name="Google Shape;325;g451ff5a097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528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432c151b2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i="1" dirty="0">
                <a:solidFill>
                  <a:schemeClr val="dk1"/>
                </a:solidFill>
                <a:latin typeface="Calibri"/>
                <a:ea typeface="Calibri"/>
                <a:cs typeface="Calibri"/>
                <a:sym typeface="Calibri"/>
              </a:rPr>
              <a:t> Unbroken </a:t>
            </a:r>
            <a:r>
              <a:rPr lang="en" sz="1200" b="1" dirty="0">
                <a:solidFill>
                  <a:schemeClr val="dk1"/>
                </a:solidFill>
                <a:latin typeface="Calibri"/>
                <a:ea typeface="Calibri"/>
                <a:cs typeface="Calibri"/>
                <a:sym typeface="Calibri"/>
              </a:rPr>
              <a:t>structured notes, pages 345–353</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preview the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345–353</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p:txBody>
      </p:sp>
      <p:sp>
        <p:nvSpPr>
          <p:cNvPr id="336" name="Google Shape;336;g432c151b2d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5726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44c70e907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g44c70e907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43" name="Google Shape;343;g44c70e907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643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151b2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Voice and Mood handout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Visibility Double Arrow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pages 345–353</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345–353 </a:t>
            </a:r>
            <a:r>
              <a:rPr lang="en" sz="1200" dirty="0">
                <a:solidFill>
                  <a:schemeClr val="dk1"/>
                </a:solidFill>
                <a:latin typeface="Calibri"/>
                <a:ea typeface="Calibri"/>
                <a:cs typeface="Calibri"/>
                <a:sym typeface="Calibri"/>
              </a:rPr>
              <a:t>(optional; only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345–353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Dignity word web</a:t>
            </a:r>
            <a:r>
              <a:rPr lang="en" sz="1200" dirty="0">
                <a:solidFill>
                  <a:schemeClr val="dk1"/>
                </a:solidFill>
                <a:latin typeface="Calibri"/>
                <a:ea typeface="Calibri"/>
                <a:cs typeface="Calibri"/>
                <a:sym typeface="Calibri"/>
              </a:rPr>
              <a:t> (from Lesson 3;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Becoming Visible Again anchor chart </a:t>
            </a:r>
            <a:r>
              <a:rPr lang="en" sz="1200" dirty="0">
                <a:solidFill>
                  <a:schemeClr val="dk1"/>
                </a:solidFill>
                <a:latin typeface="Calibri"/>
                <a:ea typeface="Calibri"/>
                <a:cs typeface="Calibri"/>
                <a:sym typeface="Calibri"/>
              </a:rPr>
              <a:t>(from Lesson 17; students’ copies)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Pearl Harbor Discussion </a:t>
            </a:r>
            <a:r>
              <a:rPr lang="en" sz="1200" dirty="0" smtClean="0">
                <a:solidFill>
                  <a:schemeClr val="dk1"/>
                </a:solidFill>
                <a:latin typeface="Calibri"/>
                <a:ea typeface="Calibri"/>
                <a:cs typeface="Calibri"/>
                <a:sym typeface="Calibri"/>
              </a:rPr>
              <a:t>Appointment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151b2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745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151b2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Sentence Voice and Mood</a:t>
            </a:r>
            <a:r>
              <a:rPr lang="en" sz="1200" dirty="0">
                <a:solidFill>
                  <a:schemeClr val="dk1"/>
                </a:solidFill>
                <a:latin typeface="Calibri"/>
                <a:ea typeface="Calibri"/>
                <a:cs typeface="Calibri"/>
                <a:sym typeface="Calibri"/>
              </a:rPr>
              <a:t> Handout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Reread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pages 334-344 (in preparation for Work Time A)</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Unbroken pages 345–353 (in preparation for student homework)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345–353</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151b2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924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151b2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151b2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817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151b2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151b2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2837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151b2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Language Techniques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active and passive voice and the conditional and subjunctive moods in this lesson to determine the correct voice or mood to use. This language standard is highlighted on the NYS standards as one that must be revisited throughout eighth grade and high school as students become more sophisticated writers.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sit with their Pearl Harbor discussion partners.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Sentence Voice and Mood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learned about some different types of sentences—active, passive, conditional, and subjunctive.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have learned how to identify the different voices and moods of sentences, and how authors use them to help the reader make meaning, but today they are going to work on determining which type of sentence would be correct or appropriate to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section on the handout.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think about what the active and passive voice indicate, then jot down their answers and share with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finish, cold call pairs to share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sentences in the active voice are generally easier to comprehend. Most sentences are written this way, but we studied some sentences in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that were written in the passive voice.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 about why Hillenbrand sometimes uses passive voice, then turn and talk with their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answers like: </a:t>
            </a:r>
            <a:r>
              <a:rPr lang="en" sz="1200" b="0" dirty="0">
                <a:solidFill>
                  <a:schemeClr val="dk1"/>
                </a:solidFill>
                <a:latin typeface="Calibri"/>
                <a:ea typeface="Calibri"/>
                <a:cs typeface="Calibri"/>
                <a:sym typeface="Calibri"/>
              </a:rPr>
              <a:t>“Active voice indicates that the subject is ‘doing’ the action; passive voice indicates that the subject is being acted upon.”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responses that indicate that Hillenbrand uses the passive voice to show Louie or the other POWs being acted upon by their captors or outside forces.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quick review of sentences written in the active and passive voice.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151b2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7884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51ff5a09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Language Techniques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set of numbered examples.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each pair of sentences includes passive and active voice.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while students complete the four examples.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answers.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the last question about active and passive voice, write their answer, and share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identify the active voice as the preferable choice for the majority of the sentences because they are easier to comprehend. However, for Pairs 1 and 2, the passive could also be appropriate if the author is trying to emphasize The Green Hornet and/or the raft. Explain that this sort of judgment about when to use active and passive voice is part of the learning target. 	</a:t>
            </a:r>
            <a:endParaRPr lang="en-US" sz="1200" dirty="0" smtClean="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Listen </a:t>
            </a:r>
            <a:r>
              <a:rPr lang="en" sz="1200" dirty="0">
                <a:solidFill>
                  <a:schemeClr val="dk1"/>
                </a:solidFill>
                <a:latin typeface="Calibri"/>
                <a:ea typeface="Calibri"/>
                <a:cs typeface="Calibri"/>
                <a:sym typeface="Calibri"/>
              </a:rPr>
              <a:t>for answers such as: </a:t>
            </a:r>
            <a:r>
              <a:rPr lang="en" sz="1200" b="0" dirty="0">
                <a:solidFill>
                  <a:schemeClr val="dk1"/>
                </a:solidFill>
                <a:latin typeface="Calibri"/>
                <a:ea typeface="Calibri"/>
                <a:cs typeface="Calibri"/>
                <a:sym typeface="Calibri"/>
              </a:rPr>
              <a:t>“It is important to think about what you want to emphasize—the one doing the action, or the one being acted upon.”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1" name="Google Shape;251;g451ff5a09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1382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2c151b2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Language Techniques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direct students’ attention to the second section of the handout.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finish, cold call pairs to share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subjunctive is not often used in English and key words for the conditional are might, could, and would.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being able to choose the correct verb tense or conditional word is also part of today’s learning target.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answers such as the following: </a:t>
            </a:r>
            <a:r>
              <a:rPr lang="en" sz="1200" b="0" dirty="0">
                <a:solidFill>
                  <a:schemeClr val="dk1"/>
                </a:solidFill>
                <a:latin typeface="Calibri"/>
                <a:ea typeface="Calibri"/>
                <a:cs typeface="Calibri"/>
                <a:sym typeface="Calibri"/>
              </a:rPr>
              <a:t>The conditional indicates a state in which something is likely to happen. The subjunctive indicates “wishful thinking” or things that will never be true.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review of sentences written in the conditional and subjunctive mood.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2" name="Google Shape;262;g432c151b2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9018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51ff5a097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Engaging the Reader: Language Techniques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their attention to the four examples.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finish, cold call pairs to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the last questions on conditional and subjunctive mood, write their answer, and share with a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thinking.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ourier New" panose="02070309020205020404" pitchFamily="49" charset="0"/>
              <a:buChar char="o"/>
            </a:pPr>
            <a:r>
              <a:rPr lang="en" sz="1200" b="0" dirty="0" smtClean="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could” or “might”—a pilot making a mistake could make a plane crash. “Would” is incorrect because planes do not always crash if pilots make mistakes</a:t>
            </a:r>
            <a:r>
              <a:rPr lang="en" sz="1200" b="0" dirty="0" smtClean="0">
                <a:solidFill>
                  <a:schemeClr val="dk1"/>
                </a:solidFill>
                <a:latin typeface="Calibri"/>
                <a:ea typeface="Calibri"/>
                <a:cs typeface="Calibri"/>
                <a:sym typeface="Calibri"/>
              </a:rPr>
              <a:t>.</a:t>
            </a:r>
            <a:endParaRPr lang="en"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ourier New" panose="02070309020205020404" pitchFamily="49" charset="0"/>
              <a:buChar char="o"/>
            </a:pPr>
            <a:r>
              <a:rPr lang="en" sz="1200" b="0" dirty="0" smtClean="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were”—this is the subjunctive, as it was uncertain that Louie would </a:t>
            </a:r>
            <a:r>
              <a:rPr lang="en" sz="1200" b="0" dirty="0" smtClean="0">
                <a:solidFill>
                  <a:schemeClr val="dk1"/>
                </a:solidFill>
                <a:latin typeface="Calibri"/>
                <a:ea typeface="Calibri"/>
                <a:cs typeface="Calibri"/>
                <a:sym typeface="Calibri"/>
              </a:rPr>
              <a:t>survive</a:t>
            </a:r>
            <a:r>
              <a:rPr lang="en-US" sz="1200" b="0" dirty="0" smtClean="0">
                <a:solidFill>
                  <a:schemeClr val="dk1"/>
                </a:solidFill>
                <a:latin typeface="Calibri"/>
                <a:ea typeface="Calibri"/>
                <a:cs typeface="Calibri"/>
                <a:sym typeface="Calibri"/>
              </a:rPr>
              <a:t>.</a:t>
            </a:r>
            <a:endParaRPr lang="en"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ourier New" panose="02070309020205020404" pitchFamily="49" charset="0"/>
              <a:buChar char="o"/>
            </a:pPr>
            <a:r>
              <a:rPr lang="en" sz="1200" b="0" dirty="0" smtClean="0">
                <a:solidFill>
                  <a:schemeClr val="dk1"/>
                </a:solidFill>
                <a:latin typeface="Calibri"/>
                <a:ea typeface="Calibri"/>
                <a:cs typeface="Calibri"/>
                <a:sym typeface="Calibri"/>
              </a:rPr>
              <a:t>“would</a:t>
            </a:r>
            <a:r>
              <a:rPr lang="en" sz="1200" b="0" dirty="0">
                <a:solidFill>
                  <a:schemeClr val="dk1"/>
                </a:solidFill>
                <a:latin typeface="Calibri"/>
                <a:ea typeface="Calibri"/>
                <a:cs typeface="Calibri"/>
                <a:sym typeface="Calibri"/>
              </a:rPr>
              <a:t>”—in this case, the conditions in the POW camps are so awful that some men would die.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Could</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and </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might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indicate some doubt</a:t>
            </a:r>
            <a:r>
              <a:rPr lang="en" sz="1200" b="0" dirty="0" smtClean="0">
                <a:solidFill>
                  <a:schemeClr val="dk1"/>
                </a:solidFill>
                <a:latin typeface="Calibri"/>
                <a:ea typeface="Calibri"/>
                <a:cs typeface="Calibri"/>
                <a:sym typeface="Calibri"/>
              </a:rPr>
              <a:t>.</a:t>
            </a:r>
            <a:endParaRPr lang="en"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ourier New" panose="02070309020205020404" pitchFamily="49" charset="0"/>
              <a:buChar char="o"/>
            </a:pPr>
            <a:r>
              <a:rPr lang="en" sz="1200" b="0" dirty="0" smtClean="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could,” “would,” or “might”—any of these would be correct based on students’ explanations.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responses such as: Subjunctive mood is really for things that are wished. Conditional mood is used to indicate likely outcomes or effects.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2" name="Google Shape;272;g451ff5a097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3682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7.png"/><Relationship Id="rId6"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50-65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work with active and passive voice and the conditional and subjunctive moods in this lesson to determine the correct voice or mood to use in writing.</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further analyze the thematic concept of becoming visible after captivity, which was introduced in Lesson 17.</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recognize and correct inappropriate shifts in verb voice and mood.</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analyze the development of a thematic concept in </a:t>
            </a:r>
            <a:r>
              <a:rPr lang="en" sz="16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Our Learning Targets</a:t>
            </a:r>
            <a:endParaRPr sz="3300" b="0" i="0" u="none" strike="noStrike" cap="none">
              <a:solidFill>
                <a:schemeClr val="dk1"/>
              </a:solidFill>
              <a:latin typeface="Calibri"/>
              <a:ea typeface="Calibri"/>
              <a:cs typeface="Calibri"/>
              <a:sym typeface="Calibri"/>
            </a:endParaRPr>
          </a:p>
        </p:txBody>
      </p:sp>
      <p:sp>
        <p:nvSpPr>
          <p:cNvPr id="286" name="Google Shape;286;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r</a:t>
            </a:r>
            <a:r>
              <a:rPr lang="en" sz="2400" i="1" dirty="0">
                <a:latin typeface="Century Gothic"/>
                <a:ea typeface="Century Gothic"/>
                <a:cs typeface="Century Gothic"/>
                <a:sym typeface="Century Gothic"/>
              </a:rPr>
              <a:t>ecognize and correct inappropriate shifts in verb voice and </a:t>
            </a:r>
            <a:r>
              <a:rPr lang="en" sz="2400" i="1" dirty="0" smtClean="0">
                <a:latin typeface="Century Gothic"/>
                <a:ea typeface="Century Gothic"/>
                <a:cs typeface="Century Gothic"/>
                <a:sym typeface="Century Gothic"/>
              </a:rPr>
              <a:t>mood</a:t>
            </a:r>
            <a:r>
              <a:rPr lang="en" sz="2400" dirty="0" smtClean="0">
                <a:latin typeface="Century Gothic"/>
                <a:ea typeface="Century Gothic"/>
                <a:cs typeface="Century Gothic"/>
                <a:sym typeface="Century Gothic"/>
              </a:rPr>
              <a:t>.</a:t>
            </a:r>
            <a:endParaRPr lang="en"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a:t>
            </a:r>
            <a:r>
              <a:rPr lang="en" sz="2400" i="1" dirty="0">
                <a:latin typeface="Century Gothic"/>
                <a:ea typeface="Century Gothic"/>
                <a:cs typeface="Century Gothic"/>
                <a:sym typeface="Century Gothic"/>
              </a:rPr>
              <a:t>analyze the development of a thematic concept </a:t>
            </a:r>
            <a:r>
              <a:rPr lang="en" sz="2400" dirty="0">
                <a:latin typeface="Century Gothic"/>
                <a:ea typeface="Century Gothic"/>
                <a:cs typeface="Century Gothic"/>
                <a:sym typeface="Century Gothic"/>
              </a:rPr>
              <a:t>in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a:t>
            </a:r>
            <a:br>
              <a:rPr lang="en" sz="2400" dirty="0">
                <a:latin typeface="Century Gothic"/>
                <a:ea typeface="Century Gothic"/>
                <a:cs typeface="Century Gothic"/>
                <a:sym typeface="Century Gothic"/>
              </a:rPr>
            </a:br>
            <a:endParaRPr sz="2400" dirty="0"/>
          </a:p>
        </p:txBody>
      </p:sp>
      <p:pic>
        <p:nvPicPr>
          <p:cNvPr id="287" name="Google Shape;287;p46"/>
          <p:cNvPicPr preferRelativeResize="0"/>
          <p:nvPr/>
        </p:nvPicPr>
        <p:blipFill>
          <a:blip r:embed="rId3">
            <a:alphaModFix/>
          </a:blip>
          <a:stretch>
            <a:fillRect/>
          </a:stretch>
        </p:blipFill>
        <p:spPr>
          <a:xfrm>
            <a:off x="8392191" y="4408553"/>
            <a:ext cx="615775" cy="498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93" name="Google Shape;293;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latin typeface="Century Gothic"/>
                <a:ea typeface="Century Gothic"/>
                <a:cs typeface="Century Gothic"/>
                <a:sym typeface="Century Gothic"/>
              </a:rPr>
              <a:t>Working with your partner, discuss your response to the focus question from homework.</a:t>
            </a:r>
            <a:endParaRPr sz="2400">
              <a:latin typeface="Century Gothic"/>
              <a:ea typeface="Century Gothic"/>
              <a:cs typeface="Century Gothic"/>
              <a:sym typeface="Century Gothic"/>
            </a:endParaRPr>
          </a:p>
          <a:p>
            <a:pPr marL="0" lvl="0" indent="0" algn="l" rtl="0">
              <a:spcBef>
                <a:spcPts val="800"/>
              </a:spcBef>
              <a:spcAft>
                <a:spcPts val="0"/>
              </a:spcAft>
              <a:buNone/>
            </a:pPr>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“When the harsh push of memory ran through Louie, reaching for his flask became as easy as slapping a swatter on a fly.” What is happening to Louie? Why?</a:t>
            </a:r>
            <a:endParaRPr sz="2400">
              <a:latin typeface="Century Gothic"/>
              <a:ea typeface="Century Gothic"/>
              <a:cs typeface="Century Gothic"/>
              <a:sym typeface="Century Gothic"/>
            </a:endParaRPr>
          </a:p>
        </p:txBody>
      </p:sp>
      <p:pic>
        <p:nvPicPr>
          <p:cNvPr id="7" name="Google Shape;246;p42"/>
          <p:cNvPicPr preferRelativeResize="0"/>
          <p:nvPr/>
        </p:nvPicPr>
        <p:blipFill>
          <a:blip r:embed="rId3">
            <a:alphaModFix/>
          </a:blip>
          <a:stretch>
            <a:fillRect/>
          </a:stretch>
        </p:blipFill>
        <p:spPr>
          <a:xfrm>
            <a:off x="7958350" y="4388790"/>
            <a:ext cx="557000" cy="561368"/>
          </a:xfrm>
          <a:prstGeom prst="rect">
            <a:avLst/>
          </a:prstGeom>
          <a:noFill/>
          <a:ln>
            <a:noFill/>
          </a:ln>
        </p:spPr>
      </p:pic>
      <p:pic>
        <p:nvPicPr>
          <p:cNvPr id="8" name="Google Shape;247;p42"/>
          <p:cNvPicPr preferRelativeResize="0"/>
          <p:nvPr/>
        </p:nvPicPr>
        <p:blipFill>
          <a:blip r:embed="rId4">
            <a:alphaModFix/>
          </a:blip>
          <a:stretch>
            <a:fillRect/>
          </a:stretch>
        </p:blipFill>
        <p:spPr>
          <a:xfrm>
            <a:off x="8493579" y="4452258"/>
            <a:ext cx="518888" cy="456205"/>
          </a:xfrm>
          <a:prstGeom prst="rect">
            <a:avLst/>
          </a:prstGeom>
          <a:noFill/>
          <a:ln>
            <a:noFill/>
          </a:ln>
        </p:spPr>
      </p:pic>
      <p:pic>
        <p:nvPicPr>
          <p:cNvPr id="296" name="Google Shape;296;p47"/>
          <p:cNvPicPr preferRelativeResize="0"/>
          <p:nvPr/>
        </p:nvPicPr>
        <p:blipFill>
          <a:blip r:embed="rId5">
            <a:alphaModFix/>
          </a:blip>
          <a:stretch>
            <a:fillRect/>
          </a:stretch>
        </p:blipFill>
        <p:spPr>
          <a:xfrm>
            <a:off x="7587343" y="4432334"/>
            <a:ext cx="468533" cy="45245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Concept of Dignity </a:t>
            </a:r>
            <a:endParaRPr sz="3300" i="0" u="none" strike="noStrike" cap="none">
              <a:solidFill>
                <a:schemeClr val="dk1"/>
              </a:solidFill>
              <a:latin typeface="Century Gothic"/>
              <a:ea typeface="Century Gothic"/>
              <a:cs typeface="Century Gothic"/>
              <a:sym typeface="Century Gothic"/>
            </a:endParaRPr>
          </a:p>
        </p:txBody>
      </p:sp>
      <p:pic>
        <p:nvPicPr>
          <p:cNvPr id="302" name="Google Shape;302;p48"/>
          <p:cNvPicPr preferRelativeResize="0"/>
          <p:nvPr/>
        </p:nvPicPr>
        <p:blipFill>
          <a:blip r:embed="rId3">
            <a:alphaModFix/>
          </a:blip>
          <a:stretch>
            <a:fillRect/>
          </a:stretch>
        </p:blipFill>
        <p:spPr>
          <a:xfrm>
            <a:off x="3868050" y="1485344"/>
            <a:ext cx="4838700" cy="3067050"/>
          </a:xfrm>
          <a:prstGeom prst="rect">
            <a:avLst/>
          </a:prstGeom>
          <a:noFill/>
          <a:ln>
            <a:noFill/>
          </a:ln>
        </p:spPr>
      </p:pic>
      <p:sp>
        <p:nvSpPr>
          <p:cNvPr id="303" name="Google Shape;303;p48"/>
          <p:cNvSpPr txBox="1"/>
          <p:nvPr/>
        </p:nvSpPr>
        <p:spPr>
          <a:xfrm>
            <a:off x="649025" y="1525200"/>
            <a:ext cx="3066600" cy="285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Read over the language Hillenbrand uses to describe dignity and the lack of dignity earlier in the book.</a:t>
            </a:r>
            <a:endParaRPr sz="2000">
              <a:latin typeface="Century Gothic"/>
              <a:ea typeface="Century Gothic"/>
              <a:cs typeface="Century Gothic"/>
              <a:sym typeface="Century Gothic"/>
            </a:endParaRPr>
          </a:p>
        </p:txBody>
      </p:sp>
      <p:pic>
        <p:nvPicPr>
          <p:cNvPr id="6" name="Google Shape;247;p42"/>
          <p:cNvPicPr preferRelativeResize="0"/>
          <p:nvPr/>
        </p:nvPicPr>
        <p:blipFill>
          <a:blip r:embed="rId4">
            <a:alphaModFix/>
          </a:blip>
          <a:stretch>
            <a:fillRect/>
          </a:stretch>
        </p:blipFill>
        <p:spPr>
          <a:xfrm>
            <a:off x="8493579" y="4452258"/>
            <a:ext cx="518888" cy="45620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Describe Louie </a:t>
            </a:r>
            <a:endParaRPr sz="3300" i="0" u="none" strike="noStrike" cap="none">
              <a:solidFill>
                <a:schemeClr val="dk1"/>
              </a:solidFill>
              <a:latin typeface="Century Gothic"/>
              <a:ea typeface="Century Gothic"/>
              <a:cs typeface="Century Gothic"/>
              <a:sym typeface="Century Gothic"/>
            </a:endParaRPr>
          </a:p>
        </p:txBody>
      </p:sp>
      <p:pic>
        <p:nvPicPr>
          <p:cNvPr id="310" name="Google Shape;310;p49"/>
          <p:cNvPicPr preferRelativeResize="0"/>
          <p:nvPr/>
        </p:nvPicPr>
        <p:blipFill>
          <a:blip r:embed="rId3">
            <a:alphaModFix/>
          </a:blip>
          <a:stretch>
            <a:fillRect/>
          </a:stretch>
        </p:blipFill>
        <p:spPr>
          <a:xfrm>
            <a:off x="5188875" y="3054075"/>
            <a:ext cx="2508601" cy="1590075"/>
          </a:xfrm>
          <a:prstGeom prst="rect">
            <a:avLst/>
          </a:prstGeom>
          <a:noFill/>
          <a:ln>
            <a:noFill/>
          </a:ln>
        </p:spPr>
      </p:pic>
      <p:sp>
        <p:nvSpPr>
          <p:cNvPr id="311" name="Google Shape;311;p49"/>
          <p:cNvSpPr txBox="1"/>
          <p:nvPr/>
        </p:nvSpPr>
        <p:spPr>
          <a:xfrm>
            <a:off x="195950" y="1525200"/>
            <a:ext cx="4490400" cy="285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Based on the question you answered for homework, what language from the web and anchor chart would you use to describe Louie at this point?</a:t>
            </a:r>
            <a:endParaRPr sz="2000">
              <a:latin typeface="Century Gothic"/>
              <a:ea typeface="Century Gothic"/>
              <a:cs typeface="Century Gothic"/>
              <a:sym typeface="Century Gothic"/>
            </a:endParaRPr>
          </a:p>
        </p:txBody>
      </p:sp>
      <p:pic>
        <p:nvPicPr>
          <p:cNvPr id="312" name="Google Shape;312;p49"/>
          <p:cNvPicPr preferRelativeResize="0"/>
          <p:nvPr/>
        </p:nvPicPr>
        <p:blipFill>
          <a:blip r:embed="rId4">
            <a:alphaModFix/>
          </a:blip>
          <a:stretch>
            <a:fillRect/>
          </a:stretch>
        </p:blipFill>
        <p:spPr>
          <a:xfrm>
            <a:off x="5040175" y="1317037"/>
            <a:ext cx="2806005" cy="1590075"/>
          </a:xfrm>
          <a:prstGeom prst="rect">
            <a:avLst/>
          </a:prstGeom>
          <a:noFill/>
          <a:ln>
            <a:noFill/>
          </a:ln>
        </p:spPr>
      </p:pic>
      <p:pic>
        <p:nvPicPr>
          <p:cNvPr id="314" name="Google Shape;314;p49"/>
          <p:cNvPicPr preferRelativeResize="0"/>
          <p:nvPr/>
        </p:nvPicPr>
        <p:blipFill>
          <a:blip r:embed="rId5">
            <a:alphaModFix/>
          </a:blip>
          <a:stretch>
            <a:fillRect/>
          </a:stretch>
        </p:blipFill>
        <p:spPr>
          <a:xfrm>
            <a:off x="7979230" y="4435330"/>
            <a:ext cx="456856" cy="490856"/>
          </a:xfrm>
          <a:prstGeom prst="rect">
            <a:avLst/>
          </a:prstGeom>
          <a:noFill/>
          <a:ln>
            <a:noFill/>
          </a:ln>
        </p:spPr>
      </p:pic>
      <p:pic>
        <p:nvPicPr>
          <p:cNvPr id="8" name="Google Shape;247;p42"/>
          <p:cNvPicPr preferRelativeResize="0"/>
          <p:nvPr/>
        </p:nvPicPr>
        <p:blipFill>
          <a:blip r:embed="rId6">
            <a:alphaModFix/>
          </a:blip>
          <a:stretch>
            <a:fillRect/>
          </a:stretch>
        </p:blipFill>
        <p:spPr>
          <a:xfrm>
            <a:off x="8493579" y="4452258"/>
            <a:ext cx="518888" cy="45620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Connect to the Theme</a:t>
            </a:r>
            <a:endParaRPr sz="3300" i="0" u="none" strike="noStrike" cap="none">
              <a:solidFill>
                <a:schemeClr val="dk1"/>
              </a:solidFill>
              <a:latin typeface="Century Gothic"/>
              <a:ea typeface="Century Gothic"/>
              <a:cs typeface="Century Gothic"/>
              <a:sym typeface="Century Gothic"/>
            </a:endParaRPr>
          </a:p>
        </p:txBody>
      </p:sp>
      <p:sp>
        <p:nvSpPr>
          <p:cNvPr id="320" name="Google Shape;320;p50"/>
          <p:cNvSpPr txBox="1">
            <a:spLocks noGrp="1"/>
          </p:cNvSpPr>
          <p:nvPr>
            <p:ph type="body" idx="1"/>
          </p:nvPr>
        </p:nvSpPr>
        <p:spPr>
          <a:xfrm>
            <a:off x="628650" y="1369225"/>
            <a:ext cx="51009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On Louie’s journey to becoming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visible, is he making stronger progress on the </a:t>
            </a:r>
            <a:r>
              <a:rPr lang="en" sz="2400" i="1">
                <a:latin typeface="Century Gothic"/>
                <a:ea typeface="Century Gothic"/>
                <a:cs typeface="Century Gothic"/>
                <a:sym typeface="Century Gothic"/>
              </a:rPr>
              <a:t>dignity </a:t>
            </a:r>
            <a:r>
              <a:rPr lang="en" sz="2400">
                <a:latin typeface="Century Gothic"/>
                <a:ea typeface="Century Gothic"/>
                <a:cs typeface="Century Gothic"/>
                <a:sym typeface="Century Gothic"/>
              </a:rPr>
              <a:t>aspect or the </a:t>
            </a:r>
            <a:r>
              <a:rPr lang="en" sz="2400" i="1">
                <a:latin typeface="Century Gothic"/>
                <a:ea typeface="Century Gothic"/>
                <a:cs typeface="Century Gothic"/>
                <a:sym typeface="Century Gothic"/>
              </a:rPr>
              <a:t>reconnecting </a:t>
            </a:r>
            <a:r>
              <a:rPr lang="en" sz="2400">
                <a:latin typeface="Century Gothic"/>
                <a:ea typeface="Century Gothic"/>
                <a:cs typeface="Century Gothic"/>
                <a:sym typeface="Century Gothic"/>
              </a:rPr>
              <a:t>aspect? </a:t>
            </a:r>
            <a:r>
              <a:rPr lang="en" sz="1200"/>
              <a:t/>
            </a:r>
            <a:br>
              <a:rPr lang="en" sz="1200"/>
            </a:br>
            <a:endParaRPr/>
          </a:p>
        </p:txBody>
      </p:sp>
      <p:pic>
        <p:nvPicPr>
          <p:cNvPr id="321" name="Google Shape;321;p50"/>
          <p:cNvPicPr preferRelativeResize="0"/>
          <p:nvPr/>
        </p:nvPicPr>
        <p:blipFill>
          <a:blip r:embed="rId3">
            <a:alphaModFix/>
          </a:blip>
          <a:stretch>
            <a:fillRect/>
          </a:stretch>
        </p:blipFill>
        <p:spPr>
          <a:xfrm>
            <a:off x="5603885" y="1188858"/>
            <a:ext cx="2911465" cy="3263400"/>
          </a:xfrm>
          <a:prstGeom prst="rect">
            <a:avLst/>
          </a:prstGeom>
          <a:noFill/>
          <a:ln>
            <a:noFill/>
          </a:ln>
        </p:spPr>
      </p:pic>
      <p:pic>
        <p:nvPicPr>
          <p:cNvPr id="6" name="Google Shape;247;p42"/>
          <p:cNvPicPr preferRelativeResize="0"/>
          <p:nvPr/>
        </p:nvPicPr>
        <p:blipFill>
          <a:blip r:embed="rId4">
            <a:alphaModFix/>
          </a:blip>
          <a:stretch>
            <a:fillRect/>
          </a:stretch>
        </p:blipFill>
        <p:spPr>
          <a:xfrm>
            <a:off x="8493579" y="4452258"/>
            <a:ext cx="518888" cy="45620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Evidence of the Theme</a:t>
            </a:r>
            <a:endParaRPr sz="3300" i="0" u="none" strike="noStrike" cap="none">
              <a:solidFill>
                <a:schemeClr val="dk1"/>
              </a:solidFill>
              <a:latin typeface="Century Gothic"/>
              <a:ea typeface="Century Gothic"/>
              <a:cs typeface="Century Gothic"/>
              <a:sym typeface="Century Gothic"/>
            </a:endParaRPr>
          </a:p>
        </p:txBody>
      </p:sp>
      <p:sp>
        <p:nvSpPr>
          <p:cNvPr id="328" name="Google Shape;328;p51"/>
          <p:cNvSpPr txBox="1">
            <a:spLocks noGrp="1"/>
          </p:cNvSpPr>
          <p:nvPr>
            <p:ph type="body" idx="1"/>
          </p:nvPr>
        </p:nvSpPr>
        <p:spPr>
          <a:xfrm>
            <a:off x="341825" y="1369225"/>
            <a:ext cx="48669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Write your evidence and examples from pages 334-344 of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 on the lines provided on the handout.</a:t>
            </a:r>
            <a:endParaRPr dirty="0">
              <a:latin typeface="Century Gothic"/>
              <a:ea typeface="Century Gothic"/>
              <a:cs typeface="Century Gothic"/>
              <a:sym typeface="Century Gothic"/>
            </a:endParaRPr>
          </a:p>
        </p:txBody>
      </p:sp>
      <p:pic>
        <p:nvPicPr>
          <p:cNvPr id="329" name="Google Shape;329;p51"/>
          <p:cNvPicPr preferRelativeResize="0"/>
          <p:nvPr/>
        </p:nvPicPr>
        <p:blipFill>
          <a:blip r:embed="rId3">
            <a:alphaModFix/>
          </a:blip>
          <a:stretch>
            <a:fillRect/>
          </a:stretch>
        </p:blipFill>
        <p:spPr>
          <a:xfrm>
            <a:off x="4828250" y="1074275"/>
            <a:ext cx="3174600" cy="3558350"/>
          </a:xfrm>
          <a:prstGeom prst="rect">
            <a:avLst/>
          </a:prstGeom>
          <a:noFill/>
          <a:ln>
            <a:noFill/>
          </a:ln>
        </p:spPr>
      </p:pic>
      <p:sp>
        <p:nvSpPr>
          <p:cNvPr id="330" name="Google Shape;330;p51"/>
          <p:cNvSpPr txBox="1"/>
          <p:nvPr/>
        </p:nvSpPr>
        <p:spPr>
          <a:xfrm rot="-5400000">
            <a:off x="5059675" y="1775927"/>
            <a:ext cx="1663800" cy="39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Reconnecting</a:t>
            </a:r>
            <a:endParaRPr>
              <a:latin typeface="Century Gothic"/>
              <a:ea typeface="Century Gothic"/>
              <a:cs typeface="Century Gothic"/>
              <a:sym typeface="Century Gothic"/>
            </a:endParaRPr>
          </a:p>
        </p:txBody>
      </p:sp>
      <p:sp>
        <p:nvSpPr>
          <p:cNvPr id="331" name="Google Shape;331;p51"/>
          <p:cNvSpPr txBox="1"/>
          <p:nvPr/>
        </p:nvSpPr>
        <p:spPr>
          <a:xfrm rot="5400000">
            <a:off x="5355150" y="3646075"/>
            <a:ext cx="1846500" cy="42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Dignity</a:t>
            </a:r>
            <a:endParaRPr>
              <a:latin typeface="Century Gothic"/>
              <a:ea typeface="Century Gothic"/>
              <a:cs typeface="Century Gothic"/>
              <a:sym typeface="Century Gothic"/>
            </a:endParaRPr>
          </a:p>
        </p:txBody>
      </p:sp>
      <p:pic>
        <p:nvPicPr>
          <p:cNvPr id="333" name="Google Shape;333;p51"/>
          <p:cNvPicPr preferRelativeResize="0"/>
          <p:nvPr/>
        </p:nvPicPr>
        <p:blipFill>
          <a:blip r:embed="rId4">
            <a:alphaModFix/>
          </a:blip>
          <a:stretch>
            <a:fillRect/>
          </a:stretch>
        </p:blipFill>
        <p:spPr>
          <a:xfrm>
            <a:off x="7946574" y="4495802"/>
            <a:ext cx="478100" cy="384509"/>
          </a:xfrm>
          <a:prstGeom prst="rect">
            <a:avLst/>
          </a:prstGeom>
          <a:noFill/>
          <a:ln>
            <a:noFill/>
          </a:ln>
        </p:spPr>
      </p:pic>
      <p:pic>
        <p:nvPicPr>
          <p:cNvPr id="9" name="Google Shape;247;p42"/>
          <p:cNvPicPr preferRelativeResize="0"/>
          <p:nvPr/>
        </p:nvPicPr>
        <p:blipFill>
          <a:blip r:embed="rId5">
            <a:alphaModFix/>
          </a:blip>
          <a:stretch>
            <a:fillRect/>
          </a:stretch>
        </p:blipFill>
        <p:spPr>
          <a:xfrm>
            <a:off x="8493579" y="4452258"/>
            <a:ext cx="518888" cy="45620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39" name="Google Shape;339;p52"/>
          <p:cNvSpPr txBox="1">
            <a:spLocks noGrp="1"/>
          </p:cNvSpPr>
          <p:nvPr>
            <p:ph type="body" idx="1"/>
          </p:nvPr>
        </p:nvSpPr>
        <p:spPr>
          <a:xfrm>
            <a:off x="260425" y="1369225"/>
            <a:ext cx="8740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Read pages 345–353 in </a:t>
            </a:r>
            <a:r>
              <a:rPr lang="en" sz="2400" i="1" dirty="0">
                <a:latin typeface="Century Gothic"/>
                <a:ea typeface="Century Gothic"/>
                <a:cs typeface="Century Gothic"/>
                <a:sym typeface="Century Gothic"/>
              </a:rPr>
              <a:t>Unbroken</a:t>
            </a:r>
            <a:r>
              <a:rPr lang="en" sz="2400" dirty="0">
                <a:latin typeface="Century Gothic"/>
                <a:ea typeface="Century Gothic"/>
                <a:cs typeface="Century Gothic"/>
                <a:sym typeface="Century Gothic"/>
              </a:rPr>
              <a:t> and complete the </a:t>
            </a:r>
            <a:r>
              <a:rPr lang="en" sz="2400" b="1" dirty="0">
                <a:latin typeface="Century Gothic"/>
                <a:ea typeface="Century Gothic"/>
                <a:cs typeface="Century Gothic"/>
                <a:sym typeface="Century Gothic"/>
              </a:rPr>
              <a:t>structured notes</a:t>
            </a:r>
            <a:r>
              <a:rPr lang="en"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Answer the focus question:</a:t>
            </a: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Holocaust survivor Jean Amery described “a seething, purifying thirst for revenge” that some men experienced after being imprisoned in Nazi concentration camps. How is Louie an example of what Amery describes?</a:t>
            </a:r>
            <a:endParaRPr sz="2400" dirty="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46" name="Google Shape;346;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47" name="Google Shape;347;p53"/>
          <p:cNvGraphicFramePr/>
          <p:nvPr/>
        </p:nvGraphicFramePr>
        <p:xfrm>
          <a:off x="577216" y="1385887"/>
          <a:ext cx="7989600" cy="3230175"/>
        </p:xfrm>
        <a:graphic>
          <a:graphicData uri="http://schemas.openxmlformats.org/drawingml/2006/table">
            <a:tbl>
              <a:tblPr firstRow="1" bandRow="1">
                <a:noFill/>
                <a:tableStyleId>{8806F7B4-FF88-4D2A-9E3B-96CDFCED2AE9}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18: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Sentence Voice and Mood handout</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Visibility Double Arrow graphic organizer</a:t>
            </a:r>
            <a:r>
              <a:rPr lang="en" sz="1800">
                <a:latin typeface="Century Gothic"/>
                <a:ea typeface="Century Gothic"/>
                <a:cs typeface="Century Gothic"/>
                <a:sym typeface="Century Gothic"/>
              </a:rPr>
              <a:t> (one per student and one to display)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i="1">
                <a:latin typeface="Century Gothic"/>
                <a:ea typeface="Century Gothic"/>
                <a:cs typeface="Century Gothic"/>
                <a:sym typeface="Century Gothic"/>
              </a:rPr>
              <a:t>Unbroken </a:t>
            </a:r>
            <a:r>
              <a:rPr lang="en" sz="1800" b="1">
                <a:latin typeface="Century Gothic"/>
                <a:ea typeface="Century Gothic"/>
                <a:cs typeface="Century Gothic"/>
                <a:sym typeface="Century Gothic"/>
              </a:rPr>
              <a:t>structured notes, pages 345–353</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18: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Sentence Voice and Mood Handout</a:t>
            </a: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a:t>
            </a:r>
            <a:r>
              <a:rPr lang="en" sz="1800" b="1"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pages 334-344 (in preparation for Work Time A)</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Reread </a:t>
            </a:r>
            <a:r>
              <a:rPr lang="en" sz="1800" i="1" dirty="0">
                <a:latin typeface="Century Gothic"/>
                <a:ea typeface="Century Gothic"/>
                <a:cs typeface="Century Gothic"/>
                <a:sym typeface="Century Gothic"/>
              </a:rPr>
              <a:t>Unbroken</a:t>
            </a:r>
            <a:r>
              <a:rPr lang="en" sz="1800" b="1"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pages 345–353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345–353</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18</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you’ll learn more about some of the techniques that authors use in their writing, verb voice and mood, and discuss their use in writing. You’ll also continue to explore the theme of </a:t>
            </a:r>
            <a:r>
              <a:rPr lang="en" sz="1800" i="1">
                <a:latin typeface="Century Gothic"/>
                <a:ea typeface="Century Gothic"/>
                <a:cs typeface="Century Gothic"/>
                <a:sym typeface="Century Gothic"/>
              </a:rPr>
              <a:t>becoming visible after captivity</a:t>
            </a:r>
            <a:r>
              <a:rPr lang="en" sz="1800">
                <a:latin typeface="Century Gothic"/>
                <a:ea typeface="Century Gothic"/>
                <a:cs typeface="Century Gothic"/>
                <a:sym typeface="Century Gothic"/>
              </a:rPr>
              <a:t> which was introduced  in yesterday’s lesson.</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Review verb voice and mood.</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Discuss the theme of </a:t>
            </a:r>
            <a:r>
              <a:rPr lang="en" sz="1800" i="1">
                <a:latin typeface="Century Gothic"/>
                <a:ea typeface="Century Gothic"/>
                <a:cs typeface="Century Gothic"/>
                <a:sym typeface="Century Gothic"/>
              </a:rPr>
              <a:t>becoming visible after captivity</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Identify and connect examples from </a:t>
            </a:r>
            <a:r>
              <a:rPr lang="en" sz="1800" i="1">
                <a:latin typeface="Century Gothic"/>
                <a:ea typeface="Century Gothic"/>
                <a:cs typeface="Century Gothic"/>
                <a:sym typeface="Century Gothic"/>
              </a:rPr>
              <a:t>Unbroken</a:t>
            </a:r>
            <a:r>
              <a:rPr lang="en" sz="1800" b="1" i="1">
                <a:latin typeface="Century Gothic"/>
                <a:ea typeface="Century Gothic"/>
                <a:cs typeface="Century Gothic"/>
                <a:sym typeface="Century Gothic"/>
              </a:rPr>
              <a:t> </a:t>
            </a:r>
            <a:r>
              <a:rPr lang="en" sz="1800">
                <a:latin typeface="Century Gothic"/>
                <a:ea typeface="Century Gothic"/>
                <a:cs typeface="Century Gothic"/>
                <a:sym typeface="Century Gothic"/>
              </a:rPr>
              <a:t>to the theme of </a:t>
            </a:r>
            <a:r>
              <a:rPr lang="en" sz="1800" i="1">
                <a:latin typeface="Century Gothic"/>
                <a:ea typeface="Century Gothic"/>
                <a:cs typeface="Century Gothic"/>
                <a:sym typeface="Century Gothic"/>
              </a:rPr>
              <a:t>becoming visible after captivity</a:t>
            </a:r>
            <a:r>
              <a:rPr lang="en" sz="1800">
                <a:latin typeface="Century Gothic"/>
                <a:ea typeface="Century Gothic"/>
                <a:cs typeface="Century Gothic"/>
                <a:sym typeface="Century Gothic"/>
              </a:rPr>
              <a:t>.</a:t>
            </a:r>
            <a:r>
              <a:rPr lang="en" sz="1800" i="1">
                <a:latin typeface="Century Gothic"/>
                <a:ea typeface="Century Gothic"/>
                <a:cs typeface="Century Gothic"/>
                <a:sym typeface="Century Gothic"/>
              </a:rPr>
              <a:t/>
            </a:r>
            <a:br>
              <a:rPr lang="en" sz="1800" i="1">
                <a:latin typeface="Century Gothic"/>
                <a:ea typeface="Century Gothic"/>
                <a:cs typeface="Century Gothic"/>
                <a:sym typeface="Century Gothic"/>
              </a:rPr>
            </a:br>
            <a:endParaRPr sz="1800" i="1">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the Use of Active and Passive Voice </a:t>
            </a:r>
            <a:endParaRPr sz="30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283500" y="1369225"/>
            <a:ext cx="22140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Think about what active and passive voice indicate.</a:t>
            </a: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Jot down your answers on the handout and share with your partner. </a:t>
            </a:r>
            <a:endParaRPr sz="18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2566763" y="1784000"/>
            <a:ext cx="6467475" cy="2028825"/>
          </a:xfrm>
          <a:prstGeom prst="rect">
            <a:avLst/>
          </a:prstGeom>
          <a:noFill/>
          <a:ln>
            <a:noFill/>
          </a:ln>
        </p:spPr>
      </p:pic>
      <p:pic>
        <p:nvPicPr>
          <p:cNvPr id="246" name="Google Shape;246;p42"/>
          <p:cNvPicPr preferRelativeResize="0"/>
          <p:nvPr/>
        </p:nvPicPr>
        <p:blipFill>
          <a:blip r:embed="rId4">
            <a:alphaModFix/>
          </a:blip>
          <a:stretch>
            <a:fillRect/>
          </a:stretch>
        </p:blipFill>
        <p:spPr>
          <a:xfrm>
            <a:off x="7478486" y="4399676"/>
            <a:ext cx="557000" cy="561368"/>
          </a:xfrm>
          <a:prstGeom prst="rect">
            <a:avLst/>
          </a:prstGeom>
          <a:noFill/>
          <a:ln>
            <a:noFill/>
          </a:ln>
        </p:spPr>
      </p:pic>
      <p:pic>
        <p:nvPicPr>
          <p:cNvPr id="247" name="Google Shape;247;p42"/>
          <p:cNvPicPr preferRelativeResize="0"/>
          <p:nvPr/>
        </p:nvPicPr>
        <p:blipFill>
          <a:blip r:embed="rId5">
            <a:alphaModFix/>
          </a:blip>
          <a:stretch>
            <a:fillRect/>
          </a:stretch>
        </p:blipFill>
        <p:spPr>
          <a:xfrm>
            <a:off x="8493579" y="4452258"/>
            <a:ext cx="518888" cy="456205"/>
          </a:xfrm>
          <a:prstGeom prst="rect">
            <a:avLst/>
          </a:prstGeom>
          <a:noFill/>
          <a:ln>
            <a:noFill/>
          </a:ln>
        </p:spPr>
      </p:pic>
      <p:pic>
        <p:nvPicPr>
          <p:cNvPr id="248" name="Google Shape;248;p42"/>
          <p:cNvPicPr preferRelativeResize="0"/>
          <p:nvPr/>
        </p:nvPicPr>
        <p:blipFill>
          <a:blip r:embed="rId6">
            <a:alphaModFix/>
          </a:blip>
          <a:stretch>
            <a:fillRect/>
          </a:stretch>
        </p:blipFill>
        <p:spPr>
          <a:xfrm>
            <a:off x="7924800" y="4383334"/>
            <a:ext cx="490558" cy="5251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the Use of Active and Passive Voice </a:t>
            </a:r>
            <a:endParaRPr sz="3000" i="0" u="none" strike="noStrike" cap="none">
              <a:solidFill>
                <a:schemeClr val="dk1"/>
              </a:solidFill>
              <a:latin typeface="Century Gothic"/>
              <a:ea typeface="Century Gothic"/>
              <a:cs typeface="Century Gothic"/>
              <a:sym typeface="Century Gothic"/>
            </a:endParaRPr>
          </a:p>
        </p:txBody>
      </p:sp>
      <p:sp>
        <p:nvSpPr>
          <p:cNvPr id="254" name="Google Shape;254;p43"/>
          <p:cNvSpPr txBox="1">
            <a:spLocks noGrp="1"/>
          </p:cNvSpPr>
          <p:nvPr>
            <p:ph type="body" idx="1"/>
          </p:nvPr>
        </p:nvSpPr>
        <p:spPr>
          <a:xfrm>
            <a:off x="283500" y="1369225"/>
            <a:ext cx="27270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Think-Pair-Share with your partner to decide which sentence is easier to understand and conveys meaning in the clearest way.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Then, explain your thinking on the line provided.</a:t>
            </a: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p:txBody>
      </p:sp>
      <p:pic>
        <p:nvPicPr>
          <p:cNvPr id="257" name="Google Shape;257;p43"/>
          <p:cNvPicPr preferRelativeResize="0"/>
          <p:nvPr/>
        </p:nvPicPr>
        <p:blipFill>
          <a:blip r:embed="rId3">
            <a:alphaModFix/>
          </a:blip>
          <a:stretch>
            <a:fillRect/>
          </a:stretch>
        </p:blipFill>
        <p:spPr>
          <a:xfrm>
            <a:off x="3297900" y="1268044"/>
            <a:ext cx="5140891" cy="2905394"/>
          </a:xfrm>
          <a:prstGeom prst="rect">
            <a:avLst/>
          </a:prstGeom>
          <a:noFill/>
          <a:ln>
            <a:noFill/>
          </a:ln>
        </p:spPr>
      </p:pic>
      <p:sp>
        <p:nvSpPr>
          <p:cNvPr id="258" name="Google Shape;258;p43"/>
          <p:cNvSpPr txBox="1"/>
          <p:nvPr/>
        </p:nvSpPr>
        <p:spPr>
          <a:xfrm>
            <a:off x="3280500" y="1268050"/>
            <a:ext cx="5235000" cy="2930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9" name="Google Shape;246;p42"/>
          <p:cNvPicPr preferRelativeResize="0"/>
          <p:nvPr/>
        </p:nvPicPr>
        <p:blipFill>
          <a:blip r:embed="rId4">
            <a:alphaModFix/>
          </a:blip>
          <a:stretch>
            <a:fillRect/>
          </a:stretch>
        </p:blipFill>
        <p:spPr>
          <a:xfrm>
            <a:off x="7478486" y="4399676"/>
            <a:ext cx="557000" cy="561368"/>
          </a:xfrm>
          <a:prstGeom prst="rect">
            <a:avLst/>
          </a:prstGeom>
          <a:noFill/>
          <a:ln>
            <a:noFill/>
          </a:ln>
        </p:spPr>
      </p:pic>
      <p:pic>
        <p:nvPicPr>
          <p:cNvPr id="10" name="Google Shape;247;p42"/>
          <p:cNvPicPr preferRelativeResize="0"/>
          <p:nvPr/>
        </p:nvPicPr>
        <p:blipFill>
          <a:blip r:embed="rId5">
            <a:alphaModFix/>
          </a:blip>
          <a:stretch>
            <a:fillRect/>
          </a:stretch>
        </p:blipFill>
        <p:spPr>
          <a:xfrm>
            <a:off x="8493579" y="4452258"/>
            <a:ext cx="518888" cy="456205"/>
          </a:xfrm>
          <a:prstGeom prst="rect">
            <a:avLst/>
          </a:prstGeom>
          <a:noFill/>
          <a:ln>
            <a:noFill/>
          </a:ln>
        </p:spPr>
      </p:pic>
      <p:pic>
        <p:nvPicPr>
          <p:cNvPr id="11" name="Google Shape;248;p42"/>
          <p:cNvPicPr preferRelativeResize="0"/>
          <p:nvPr/>
        </p:nvPicPr>
        <p:blipFill>
          <a:blip r:embed="rId6">
            <a:alphaModFix/>
          </a:blip>
          <a:stretch>
            <a:fillRect/>
          </a:stretch>
        </p:blipFill>
        <p:spPr>
          <a:xfrm>
            <a:off x="7924800" y="4383334"/>
            <a:ext cx="490558" cy="5251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the Use of Conditional and Subjunctive Mood  </a:t>
            </a:r>
            <a:endParaRPr>
              <a:latin typeface="Century Gothic"/>
              <a:ea typeface="Century Gothic"/>
              <a:cs typeface="Century Gothic"/>
              <a:sym typeface="Century Gothic"/>
            </a:endParaRPr>
          </a:p>
        </p:txBody>
      </p:sp>
      <p:sp>
        <p:nvSpPr>
          <p:cNvPr id="265" name="Google Shape;265;p44"/>
          <p:cNvSpPr txBox="1">
            <a:spLocks noGrp="1"/>
          </p:cNvSpPr>
          <p:nvPr>
            <p:ph type="body" idx="1"/>
          </p:nvPr>
        </p:nvSpPr>
        <p:spPr>
          <a:xfrm>
            <a:off x="364500" y="1369225"/>
            <a:ext cx="2283300" cy="3263400"/>
          </a:xfrm>
          <a:prstGeom prst="rect">
            <a:avLst/>
          </a:prstGeom>
          <a:noFill/>
          <a:ln>
            <a:noFill/>
          </a:ln>
        </p:spPr>
        <p:txBody>
          <a:bodyPr spcFirstLastPara="1" wrap="square" lIns="68575" tIns="34275" rIns="68575" bIns="34275" anchor="t" anchorCtr="0">
            <a:noAutofit/>
          </a:bodyPr>
          <a:lstStyle/>
          <a:p>
            <a:pPr marL="139700" lvl="0" indent="0" algn="l" rtl="0">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Think about what conditional and subjunctive mood indicate.</a:t>
            </a:r>
            <a:endParaRPr sz="1800">
              <a:latin typeface="Century Gothic"/>
              <a:ea typeface="Century Gothic"/>
              <a:cs typeface="Century Gothic"/>
              <a:sym typeface="Century Gothic"/>
            </a:endParaRPr>
          </a:p>
          <a:p>
            <a:pPr marL="139700" lvl="0" indent="0" algn="l" rtl="0">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a:p>
            <a:pPr marL="139700" lvl="0" indent="0" algn="l" rtl="0">
              <a:spcBef>
                <a:spcPts val="0"/>
              </a:spcBef>
              <a:spcAft>
                <a:spcPts val="0"/>
              </a:spcAft>
              <a:buClr>
                <a:schemeClr val="dk1"/>
              </a:buClr>
              <a:buSzPts val="2100"/>
              <a:buFont typeface="Arial"/>
              <a:buNone/>
            </a:pPr>
            <a:r>
              <a:rPr lang="en" sz="1800">
                <a:latin typeface="Century Gothic"/>
                <a:ea typeface="Century Gothic"/>
                <a:cs typeface="Century Gothic"/>
                <a:sym typeface="Century Gothic"/>
              </a:rPr>
              <a:t>Jot down your answers on the handout and share with your partner. </a:t>
            </a:r>
            <a:endParaRPr sz="1800">
              <a:latin typeface="Century Gothic"/>
              <a:ea typeface="Century Gothic"/>
              <a:cs typeface="Century Gothic"/>
              <a:sym typeface="Century Gothic"/>
            </a:endParaRPr>
          </a:p>
        </p:txBody>
      </p:sp>
      <p:pic>
        <p:nvPicPr>
          <p:cNvPr id="266" name="Google Shape;266;p44"/>
          <p:cNvPicPr preferRelativeResize="0"/>
          <p:nvPr/>
        </p:nvPicPr>
        <p:blipFill>
          <a:blip r:embed="rId3">
            <a:alphaModFix/>
          </a:blip>
          <a:stretch>
            <a:fillRect/>
          </a:stretch>
        </p:blipFill>
        <p:spPr>
          <a:xfrm>
            <a:off x="2647950" y="1662188"/>
            <a:ext cx="6496050" cy="2143125"/>
          </a:xfrm>
          <a:prstGeom prst="rect">
            <a:avLst/>
          </a:prstGeom>
          <a:noFill/>
          <a:ln>
            <a:noFill/>
          </a:ln>
        </p:spPr>
      </p:pic>
      <p:pic>
        <p:nvPicPr>
          <p:cNvPr id="8" name="Google Shape;246;p42"/>
          <p:cNvPicPr preferRelativeResize="0"/>
          <p:nvPr/>
        </p:nvPicPr>
        <p:blipFill>
          <a:blip r:embed="rId4">
            <a:alphaModFix/>
          </a:blip>
          <a:stretch>
            <a:fillRect/>
          </a:stretch>
        </p:blipFill>
        <p:spPr>
          <a:xfrm>
            <a:off x="7478486" y="4399676"/>
            <a:ext cx="557000" cy="561368"/>
          </a:xfrm>
          <a:prstGeom prst="rect">
            <a:avLst/>
          </a:prstGeom>
          <a:noFill/>
          <a:ln>
            <a:noFill/>
          </a:ln>
        </p:spPr>
      </p:pic>
      <p:pic>
        <p:nvPicPr>
          <p:cNvPr id="9" name="Google Shape;247;p42"/>
          <p:cNvPicPr preferRelativeResize="0"/>
          <p:nvPr/>
        </p:nvPicPr>
        <p:blipFill>
          <a:blip r:embed="rId5">
            <a:alphaModFix/>
          </a:blip>
          <a:stretch>
            <a:fillRect/>
          </a:stretch>
        </p:blipFill>
        <p:spPr>
          <a:xfrm>
            <a:off x="8493579" y="4452258"/>
            <a:ext cx="518888" cy="456205"/>
          </a:xfrm>
          <a:prstGeom prst="rect">
            <a:avLst/>
          </a:prstGeom>
          <a:noFill/>
          <a:ln>
            <a:noFill/>
          </a:ln>
        </p:spPr>
      </p:pic>
      <p:pic>
        <p:nvPicPr>
          <p:cNvPr id="10" name="Google Shape;248;p42"/>
          <p:cNvPicPr preferRelativeResize="0"/>
          <p:nvPr/>
        </p:nvPicPr>
        <p:blipFill>
          <a:blip r:embed="rId6">
            <a:alphaModFix/>
          </a:blip>
          <a:stretch>
            <a:fillRect/>
          </a:stretch>
        </p:blipFill>
        <p:spPr>
          <a:xfrm>
            <a:off x="7924800" y="4383334"/>
            <a:ext cx="490558" cy="5251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the Use of Conditional and Subjunctive Mood  </a:t>
            </a:r>
            <a:endParaRPr>
              <a:latin typeface="Century Gothic"/>
              <a:ea typeface="Century Gothic"/>
              <a:cs typeface="Century Gothic"/>
              <a:sym typeface="Century Gothic"/>
            </a:endParaRPr>
          </a:p>
        </p:txBody>
      </p:sp>
      <p:sp>
        <p:nvSpPr>
          <p:cNvPr id="275" name="Google Shape;275;p45"/>
          <p:cNvSpPr txBox="1">
            <a:spLocks noGrp="1"/>
          </p:cNvSpPr>
          <p:nvPr>
            <p:ph type="body" idx="1"/>
          </p:nvPr>
        </p:nvSpPr>
        <p:spPr>
          <a:xfrm>
            <a:off x="256500" y="1345825"/>
            <a:ext cx="3105000" cy="3263400"/>
          </a:xfrm>
          <a:prstGeom prst="rect">
            <a:avLst/>
          </a:prstGeom>
          <a:noFill/>
          <a:ln>
            <a:noFill/>
          </a:ln>
        </p:spPr>
        <p:txBody>
          <a:bodyPr spcFirstLastPara="1" wrap="square" lIns="68575" tIns="34275" rIns="68575" bIns="34275" anchor="t" anchorCtr="0">
            <a:noAutofit/>
          </a:bodyPr>
          <a:lstStyle/>
          <a:p>
            <a:pPr marL="139700" lvl="0" indent="0" algn="l" rtl="0">
              <a:spcBef>
                <a:spcPts val="0"/>
              </a:spcBef>
              <a:spcAft>
                <a:spcPts val="0"/>
              </a:spcAft>
              <a:buNone/>
            </a:pPr>
            <a:r>
              <a:rPr lang="en" sz="1800">
                <a:latin typeface="Century Gothic"/>
                <a:ea typeface="Century Gothic"/>
                <a:cs typeface="Century Gothic"/>
                <a:sym typeface="Century Gothic"/>
              </a:rPr>
              <a:t>Think about the correct verb tense or conditional verb needed to complete each sentence</a:t>
            </a:r>
            <a:endParaRPr sz="1800">
              <a:latin typeface="Century Gothic"/>
              <a:ea typeface="Century Gothic"/>
              <a:cs typeface="Century Gothic"/>
              <a:sym typeface="Century Gothic"/>
            </a:endParaRPr>
          </a:p>
          <a:p>
            <a:pPr marL="139700" lvl="0" indent="0" algn="l" rtl="0">
              <a:spcBef>
                <a:spcPts val="0"/>
              </a:spcBef>
              <a:spcAft>
                <a:spcPts val="0"/>
              </a:spcAft>
              <a:buNone/>
            </a:pPr>
            <a:endParaRPr sz="1800">
              <a:latin typeface="Century Gothic"/>
              <a:ea typeface="Century Gothic"/>
              <a:cs typeface="Century Gothic"/>
              <a:sym typeface="Century Gothic"/>
            </a:endParaRPr>
          </a:p>
          <a:p>
            <a:pPr marL="139700" lvl="0" indent="0" algn="l" rtl="0">
              <a:spcBef>
                <a:spcPts val="0"/>
              </a:spcBef>
              <a:spcAft>
                <a:spcPts val="0"/>
              </a:spcAft>
              <a:buNone/>
            </a:pPr>
            <a:r>
              <a:rPr lang="en" sz="1800">
                <a:latin typeface="Century Gothic"/>
                <a:ea typeface="Century Gothic"/>
                <a:cs typeface="Century Gothic"/>
                <a:sym typeface="Century Gothic"/>
              </a:rPr>
              <a:t>Jot down your answers on the handout and share with your partner. </a:t>
            </a:r>
            <a:endParaRPr sz="1800">
              <a:latin typeface="Century Gothic"/>
              <a:ea typeface="Century Gothic"/>
              <a:cs typeface="Century Gothic"/>
              <a:sym typeface="Century Gothic"/>
            </a:endParaRPr>
          </a:p>
        </p:txBody>
      </p:sp>
      <p:pic>
        <p:nvPicPr>
          <p:cNvPr id="278" name="Google Shape;278;p45"/>
          <p:cNvPicPr preferRelativeResize="0"/>
          <p:nvPr/>
        </p:nvPicPr>
        <p:blipFill>
          <a:blip r:embed="rId3">
            <a:alphaModFix/>
          </a:blip>
          <a:stretch>
            <a:fillRect/>
          </a:stretch>
        </p:blipFill>
        <p:spPr>
          <a:xfrm>
            <a:off x="3814675" y="1275315"/>
            <a:ext cx="4700525" cy="3054644"/>
          </a:xfrm>
          <a:prstGeom prst="rect">
            <a:avLst/>
          </a:prstGeom>
          <a:noFill/>
          <a:ln>
            <a:noFill/>
          </a:ln>
        </p:spPr>
      </p:pic>
      <p:sp>
        <p:nvSpPr>
          <p:cNvPr id="279" name="Google Shape;279;p45"/>
          <p:cNvSpPr txBox="1"/>
          <p:nvPr/>
        </p:nvSpPr>
        <p:spPr>
          <a:xfrm>
            <a:off x="3712350" y="1252496"/>
            <a:ext cx="4803000" cy="306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9" name="Google Shape;246;p42"/>
          <p:cNvPicPr preferRelativeResize="0"/>
          <p:nvPr/>
        </p:nvPicPr>
        <p:blipFill>
          <a:blip r:embed="rId4">
            <a:alphaModFix/>
          </a:blip>
          <a:stretch>
            <a:fillRect/>
          </a:stretch>
        </p:blipFill>
        <p:spPr>
          <a:xfrm>
            <a:off x="7478486" y="4399676"/>
            <a:ext cx="557000" cy="561368"/>
          </a:xfrm>
          <a:prstGeom prst="rect">
            <a:avLst/>
          </a:prstGeom>
          <a:noFill/>
          <a:ln>
            <a:noFill/>
          </a:ln>
        </p:spPr>
      </p:pic>
      <p:pic>
        <p:nvPicPr>
          <p:cNvPr id="10" name="Google Shape;247;p42"/>
          <p:cNvPicPr preferRelativeResize="0"/>
          <p:nvPr/>
        </p:nvPicPr>
        <p:blipFill>
          <a:blip r:embed="rId5">
            <a:alphaModFix/>
          </a:blip>
          <a:stretch>
            <a:fillRect/>
          </a:stretch>
        </p:blipFill>
        <p:spPr>
          <a:xfrm>
            <a:off x="8493579" y="4452258"/>
            <a:ext cx="518888" cy="456205"/>
          </a:xfrm>
          <a:prstGeom prst="rect">
            <a:avLst/>
          </a:prstGeom>
          <a:noFill/>
          <a:ln>
            <a:noFill/>
          </a:ln>
        </p:spPr>
      </p:pic>
      <p:pic>
        <p:nvPicPr>
          <p:cNvPr id="11" name="Google Shape;248;p42"/>
          <p:cNvPicPr preferRelativeResize="0"/>
          <p:nvPr/>
        </p:nvPicPr>
        <p:blipFill>
          <a:blip r:embed="rId6">
            <a:alphaModFix/>
          </a:blip>
          <a:stretch>
            <a:fillRect/>
          </a:stretch>
        </p:blipFill>
        <p:spPr>
          <a:xfrm>
            <a:off x="7924800" y="4383334"/>
            <a:ext cx="490558" cy="5251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EBCA935-E71C-4EED-9343-C151A9F69C2A}"/>
</file>

<file path=customXml/itemProps2.xml><?xml version="1.0" encoding="utf-8"?>
<ds:datastoreItem xmlns:ds="http://schemas.openxmlformats.org/officeDocument/2006/customXml" ds:itemID="{FEEA19AC-811F-4A7C-A30E-5B2E9C6092C6}"/>
</file>

<file path=customXml/itemProps3.xml><?xml version="1.0" encoding="utf-8"?>
<ds:datastoreItem xmlns:ds="http://schemas.openxmlformats.org/officeDocument/2006/customXml" ds:itemID="{F08FD45E-B41B-40FB-9D60-6ED750AD7B87}"/>
</file>

<file path=docProps/app.xml><?xml version="1.0" encoding="utf-8"?>
<Properties xmlns="http://schemas.openxmlformats.org/officeDocument/2006/extended-properties" xmlns:vt="http://schemas.openxmlformats.org/officeDocument/2006/docPropsVTypes">
  <TotalTime>20</TotalTime>
  <Words>1753</Words>
  <Application>Microsoft Macintosh PowerPoint</Application>
  <PresentationFormat>On-screen Show (16:9)</PresentationFormat>
  <Paragraphs>351</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Calibri</vt:lpstr>
      <vt:lpstr>Century Gothic</vt:lpstr>
      <vt:lpstr>Overlock</vt:lpstr>
      <vt:lpstr>Simple Light</vt:lpstr>
      <vt:lpstr>Office Theme</vt:lpstr>
      <vt:lpstr>Office Theme</vt:lpstr>
      <vt:lpstr>  Grade 8: Module 3: Unit 2: Lesson 18 Teacher slide, before teaching. </vt:lpstr>
      <vt:lpstr>  Grade 8: Module 3: Unit 2: Lesson 18 Teacher slide, before teaching. </vt:lpstr>
      <vt:lpstr>  Grade 8: Module 3: Unit 2: Lesson 18 Teacher slide, before teaching. </vt:lpstr>
      <vt:lpstr>Grade 8: Module 3:  Unit 2: Lesson 18</vt:lpstr>
      <vt:lpstr>Hello, Students!</vt:lpstr>
      <vt:lpstr>Let’s Review the Use of Active and Passive Voice </vt:lpstr>
      <vt:lpstr>Let’s Review the Use of Active and Passive Voice </vt:lpstr>
      <vt:lpstr>Let’s Review the Use of Conditional and Subjunctive Mood  </vt:lpstr>
      <vt:lpstr>Let’s Review the Use of Conditional and Subjunctive Mood  </vt:lpstr>
      <vt:lpstr>Let’s Review Our Learning Targets</vt:lpstr>
      <vt:lpstr>Let’s Share Our Thinking </vt:lpstr>
      <vt:lpstr>Let’s Review the Concept of Dignity </vt:lpstr>
      <vt:lpstr>Let’s Describe Louie </vt:lpstr>
      <vt:lpstr>Let’s Connect to the Theme</vt:lpstr>
      <vt:lpstr>Let’s Identify Evidence of the Theme</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18 Teacher slide, before teaching. </dc:title>
  <dc:creator>nbravo</dc:creator>
  <cp:lastModifiedBy>Alexander Specht</cp:lastModifiedBy>
  <cp:revision>5</cp:revision>
  <dcterms:modified xsi:type="dcterms:W3CDTF">2018-10-28T14:54:33Z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