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slideLayouts/slideLayout14.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slideLayouts/slideLayout12.xml" ContentType="application/vnd.openxmlformats-officedocument.presentationml.slideLayout+xml"/>
  <Override PartName="/ppt/notesSlides/notesSlide12.xml" ContentType="application/vnd.openxmlformats-officedocument.presentationml.notesSlide+xml"/>
  <Override PartName="/ppt/slideLayouts/slideLayout13.xml" ContentType="application/vnd.openxmlformats-officedocument.presentationml.slideLayout+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5615" autoAdjust="0"/>
  </p:normalViewPr>
  <p:slideViewPr>
    <p:cSldViewPr snapToGrid="0">
      <p:cViewPr varScale="1">
        <p:scale>
          <a:sx n="39" d="100"/>
          <a:sy n="39" d="100"/>
        </p:scale>
        <p:origin x="-234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esProps" Target="presProps.xml"/><Relationship Id="rId8" Type="http://schemas.openxmlformats.org/officeDocument/2006/relationships/slide" Target="slides/slide6.xml"/><Relationship Id="rId2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printerSettings" Target="printerSettings/printerSettings1.bin"/><Relationship Id="rId7" Type="http://schemas.openxmlformats.org/officeDocument/2006/relationships/slide" Target="slides/slide5.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3.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viewProps" Target="viewProps.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11704982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libri"/>
                <a:ea typeface="Calibri"/>
                <a:cs typeface="Calibri"/>
                <a:sym typeface="Calibri"/>
              </a:rPr>
              <a:t>Lesson Agenda</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50-65 Minutes</a:t>
            </a:r>
            <a:endParaRPr sz="1200" b="1">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Engaging the Reader: Connecting Vocabulary to Atticus’s Character (4-6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   Review Learning Target (1-2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Analyzing Theme: The Golden Rule (22-25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   Analyzing Theme: Taking a Stand (20-23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Exit Ticket (4-6 minutes)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Preview Homework: (1-2 minutes) Complete a first read of Chapter 18 with structured notes.</a:t>
            </a:r>
            <a:endParaRPr sz="120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0842f0bff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0842f0bff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20-23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Analyzing Theme: Taking a Stand</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or 3 in Work Time B.</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part of the lesson develops the students’ continuing understanding of the module’s theme of taking a stand by providing an opportunity for students to discuss the difference in taking an informed stand and taking an ignorant stand. This comparison also examines taking a stand as driven by the Golden Rule, as opposed to a stand driven by prejudice.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Use </a:t>
            </a:r>
            <a:r>
              <a:rPr lang="en" sz="1200" dirty="0">
                <a:solidFill>
                  <a:schemeClr val="dk1"/>
                </a:solidFill>
                <a:latin typeface="Calibri"/>
                <a:ea typeface="Calibri"/>
                <a:cs typeface="Calibri"/>
                <a:sym typeface="Calibri"/>
              </a:rPr>
              <a:t>a document camera (or project image on the next slide) to display the Little Rock Nine photograph.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first saw this photograph in Unit 1, Lesson 1, when they looked at other photographs in which people took a stand. Ask: </a:t>
            </a:r>
            <a:r>
              <a:rPr lang="en" sz="1200" i="1" dirty="0">
                <a:solidFill>
                  <a:schemeClr val="dk1"/>
                </a:solidFill>
                <a:latin typeface="Calibri"/>
                <a:ea typeface="Calibri"/>
                <a:cs typeface="Calibri"/>
                <a:sym typeface="Calibri"/>
              </a:rPr>
              <a:t>“What made this photograph different from the other ones we looked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students to answer. Ask: “</a:t>
            </a:r>
            <a:r>
              <a:rPr lang="en" sz="1200" i="1" dirty="0">
                <a:solidFill>
                  <a:schemeClr val="dk1"/>
                </a:solidFill>
                <a:latin typeface="Calibri"/>
                <a:ea typeface="Calibri"/>
                <a:cs typeface="Calibri"/>
                <a:sym typeface="Calibri"/>
              </a:rPr>
              <a:t>Can you draw any connections between this photograph and the angry mob scene you envisioned when you read that part of the novel?”</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partner; cold call several pairs to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Part B of the </a:t>
            </a:r>
            <a:r>
              <a:rPr lang="en" sz="1200" b="1" dirty="0">
                <a:solidFill>
                  <a:schemeClr val="dk1"/>
                </a:solidFill>
                <a:latin typeface="Calibri"/>
                <a:ea typeface="Calibri"/>
                <a:cs typeface="Calibri"/>
                <a:sym typeface="Calibri"/>
              </a:rPr>
              <a:t>Analyzing Themes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about 10 minutes to complete this second part with their partner. Remind them to use the strongest details from the text to answer the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support students, using the </a:t>
            </a:r>
            <a:r>
              <a:rPr lang="en" sz="1200" b="1" dirty="0">
                <a:solidFill>
                  <a:schemeClr val="dk1"/>
                </a:solidFill>
                <a:latin typeface="Calibri"/>
                <a:ea typeface="Calibri"/>
                <a:cs typeface="Calibri"/>
                <a:sym typeface="Calibri"/>
              </a:rPr>
              <a:t>Analyzing Themes Note-catcher (for Teacher Reference</a:t>
            </a:r>
            <a:r>
              <a:rPr lang="en" sz="1200" b="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and the look fors below, as a guide.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find a third discussion partner to share responses to Part B of the Note-catcher (Depending on class size and physical space, consider having students work with their original Discussion Appointment partner.) Remind them to take turns sharing and that they should add or revise their answers based on their conversation.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Debrief with students by asking: </a:t>
            </a:r>
            <a:r>
              <a:rPr lang="en" sz="1200" i="1" dirty="0">
                <a:solidFill>
                  <a:schemeClr val="dk1"/>
                </a:solidFill>
                <a:latin typeface="Calibri"/>
                <a:ea typeface="Calibri"/>
                <a:cs typeface="Calibri"/>
                <a:sym typeface="Calibri"/>
              </a:rPr>
              <a:t>“Both Atticus and Mr. Cunningham took a stand. When is taking a stand a positive action?”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answer.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When is taking a stand a negative action?”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answer.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While supporting students during completion of Part B, look for the following answers:</a:t>
            </a:r>
            <a:endParaRPr sz="1200" dirty="0">
              <a:latin typeface="Calibri"/>
              <a:ea typeface="Calibri"/>
              <a:cs typeface="Calibri"/>
              <a:sym typeface="Calibri"/>
            </a:endParaRPr>
          </a:p>
          <a:p>
            <a:pPr marL="457200" lvl="0" indent="0" algn="l" rtl="0">
              <a:spcBef>
                <a:spcPts val="0"/>
              </a:spcBef>
              <a:spcAft>
                <a:spcPts val="0"/>
              </a:spcAft>
              <a:buNone/>
            </a:pPr>
            <a:r>
              <a:rPr lang="en" sz="1200" dirty="0">
                <a:latin typeface="Calibri"/>
                <a:ea typeface="Calibri"/>
                <a:cs typeface="Calibri"/>
                <a:sym typeface="Calibri"/>
              </a:rPr>
              <a:t>Question 1: </a:t>
            </a:r>
            <a:endParaRPr sz="1200" dirty="0">
              <a:latin typeface="Calibri"/>
              <a:ea typeface="Calibri"/>
              <a:cs typeface="Calibri"/>
              <a:sym typeface="Calibri"/>
            </a:endParaRPr>
          </a:p>
          <a:p>
            <a:pPr marL="457200" lvl="0" indent="0" algn="l" rtl="0">
              <a:spcBef>
                <a:spcPts val="0"/>
              </a:spcBef>
              <a:spcAft>
                <a:spcPts val="0"/>
              </a:spcAft>
              <a:buNone/>
            </a:pPr>
            <a:r>
              <a:rPr lang="en" sz="1200" b="0" dirty="0">
                <a:latin typeface="Calibri"/>
                <a:ea typeface="Calibri"/>
                <a:cs typeface="Calibri"/>
                <a:sym typeface="Calibri"/>
              </a:rPr>
              <a:t>Atticus: Atticus was taking a stand to protect Tom from the angry mob. He was taking a stand based on his values to respect all people.</a:t>
            </a:r>
            <a:endParaRPr sz="1200" b="0" dirty="0">
              <a:latin typeface="Calibri"/>
              <a:ea typeface="Calibri"/>
              <a:cs typeface="Calibri"/>
              <a:sym typeface="Calibri"/>
            </a:endParaRPr>
          </a:p>
          <a:p>
            <a:pPr marL="457200" lvl="0" indent="0" algn="l" rtl="0">
              <a:spcBef>
                <a:spcPts val="0"/>
              </a:spcBef>
              <a:spcAft>
                <a:spcPts val="0"/>
              </a:spcAft>
              <a:buNone/>
            </a:pPr>
            <a:r>
              <a:rPr lang="en" sz="1200" b="0" dirty="0">
                <a:latin typeface="Calibri"/>
                <a:ea typeface="Calibri"/>
                <a:cs typeface="Calibri"/>
                <a:sym typeface="Calibri"/>
              </a:rPr>
              <a:t>Mr. Cunningham: Mr. Cunningham was taking a stand to hurt Tom. He was led by his prejudice and hatred against black people.</a:t>
            </a:r>
            <a:endParaRPr sz="1200" b="0" dirty="0">
              <a:latin typeface="Calibri"/>
              <a:ea typeface="Calibri"/>
              <a:cs typeface="Calibri"/>
              <a:sym typeface="Calibri"/>
            </a:endParaRPr>
          </a:p>
          <a:p>
            <a:pPr marL="457200" lvl="0" indent="0" algn="l" rtl="0">
              <a:spcBef>
                <a:spcPts val="0"/>
              </a:spcBef>
              <a:spcAft>
                <a:spcPts val="0"/>
              </a:spcAft>
              <a:buNone/>
            </a:pPr>
            <a:endParaRPr sz="1200" b="0" dirty="0">
              <a:latin typeface="Calibri"/>
              <a:ea typeface="Calibri"/>
              <a:cs typeface="Calibri"/>
              <a:sym typeface="Calibri"/>
            </a:endParaRPr>
          </a:p>
          <a:p>
            <a:pPr marL="457200" lvl="0" indent="0" algn="l" rtl="0">
              <a:spcBef>
                <a:spcPts val="0"/>
              </a:spcBef>
              <a:spcAft>
                <a:spcPts val="0"/>
              </a:spcAft>
              <a:buNone/>
            </a:pPr>
            <a:r>
              <a:rPr lang="en" sz="1200" b="0" dirty="0">
                <a:latin typeface="Calibri"/>
                <a:ea typeface="Calibri"/>
                <a:cs typeface="Calibri"/>
                <a:sym typeface="Calibri"/>
              </a:rPr>
              <a:t>Question 2: </a:t>
            </a:r>
            <a:endParaRPr sz="1200" b="0" dirty="0">
              <a:latin typeface="Calibri"/>
              <a:ea typeface="Calibri"/>
              <a:cs typeface="Calibri"/>
              <a:sym typeface="Calibri"/>
            </a:endParaRPr>
          </a:p>
          <a:p>
            <a:pPr marL="457200" lvl="0" indent="0" algn="l" rtl="0">
              <a:spcBef>
                <a:spcPts val="0"/>
              </a:spcBef>
              <a:spcAft>
                <a:spcPts val="0"/>
              </a:spcAft>
              <a:buNone/>
            </a:pPr>
            <a:r>
              <a:rPr lang="en" sz="1200" b="0" dirty="0">
                <a:latin typeface="Calibri"/>
                <a:ea typeface="Calibri"/>
                <a:cs typeface="Calibri"/>
                <a:sym typeface="Calibri"/>
              </a:rPr>
              <a:t>Atticus: Atticus took a stand by positioning himself outside the jail and putting himself between Tom and any danger that might come along. When the angry mob came, Atticus stood up to them by being composed, convinced, and committed to doing what he believed was right. Mr. Cunningham: </a:t>
            </a:r>
            <a:endParaRPr sz="1200" b="0" dirty="0">
              <a:latin typeface="Calibri"/>
              <a:ea typeface="Calibri"/>
              <a:cs typeface="Calibri"/>
              <a:sym typeface="Calibri"/>
            </a:endParaRPr>
          </a:p>
          <a:p>
            <a:pPr marL="457200" lvl="0" indent="0" algn="l" rtl="0">
              <a:spcBef>
                <a:spcPts val="0"/>
              </a:spcBef>
              <a:spcAft>
                <a:spcPts val="0"/>
              </a:spcAft>
              <a:buNone/>
            </a:pPr>
            <a:r>
              <a:rPr lang="en" sz="1200" b="0" dirty="0">
                <a:latin typeface="Calibri"/>
                <a:ea typeface="Calibri"/>
                <a:cs typeface="Calibri"/>
                <a:sym typeface="Calibri"/>
              </a:rPr>
              <a:t>Mr. Cunningham took a stand by joining an angry group of men and marching down to the jailhouse to hurt Tom. He stood up in emotion, anger, and impulse.</a:t>
            </a:r>
            <a:endParaRPr sz="1200" b="0" dirty="0">
              <a:latin typeface="Calibri"/>
              <a:ea typeface="Calibri"/>
              <a:cs typeface="Calibri"/>
              <a:sym typeface="Calibri"/>
            </a:endParaRPr>
          </a:p>
          <a:p>
            <a:pPr marL="0" lvl="0" indent="0" algn="l" rtl="0">
              <a:spcBef>
                <a:spcPts val="0"/>
              </a:spcBef>
              <a:spcAft>
                <a:spcPts val="0"/>
              </a:spcAft>
              <a:buNone/>
            </a:pPr>
            <a:r>
              <a:rPr lang="en" sz="1200" b="0" dirty="0">
                <a:latin typeface="Calibri"/>
                <a:ea typeface="Calibri"/>
                <a:cs typeface="Calibri"/>
                <a:sym typeface="Calibri"/>
              </a:rPr>
              <a:t> </a:t>
            </a:r>
            <a:endParaRPr sz="1200" b="0" dirty="0">
              <a:latin typeface="Calibri"/>
              <a:ea typeface="Calibri"/>
              <a:cs typeface="Calibri"/>
              <a:sym typeface="Calibri"/>
            </a:endParaRPr>
          </a:p>
          <a:p>
            <a:pPr marL="457200" lvl="0" indent="0" algn="l" rtl="0">
              <a:spcBef>
                <a:spcPts val="0"/>
              </a:spcBef>
              <a:spcAft>
                <a:spcPts val="0"/>
              </a:spcAft>
              <a:buNone/>
            </a:pPr>
            <a:r>
              <a:rPr lang="en" sz="1200" b="0" dirty="0">
                <a:latin typeface="Calibri"/>
                <a:ea typeface="Calibri"/>
                <a:cs typeface="Calibri"/>
                <a:sym typeface="Calibri"/>
              </a:rPr>
              <a:t>Question 3: </a:t>
            </a:r>
            <a:r>
              <a:rPr lang="en" sz="1200" b="0" dirty="0">
                <a:solidFill>
                  <a:schemeClr val="dk1"/>
                </a:solidFill>
                <a:latin typeface="Calibri"/>
                <a:ea typeface="Calibri"/>
                <a:cs typeface="Calibri"/>
                <a:sym typeface="Calibri"/>
              </a:rPr>
              <a:t>After Walter Cunningham stood in Atticus’s shoes, he backed down. He calmed down and thought about where he was, what he was doing, and what he was about to do to Tom. He realized there’s more to what’s going on than an idea. He came to see Atticus, though maybe not Tom, as a real person with a family. Walter Cunningham changed his stand by walking away from a situation that could have brought violence and pain to Atticus and his family.</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debrief question, listen for students to understand that when taking a stand is driven by the Golden Rule, it’s positive.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second debrief question, listen for students to understand that it is negative when it is driven by self-interest.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pre-assigned, mixed-ability pairings for students who need additional support.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ELLs who speak the same home language when discussion of complex content is required. This can allow students to have more meaningful discussions and clarify points in their native language.</a:t>
            </a: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Analyzing Theme Exit Ticket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in Work Time B.</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exit tickets allows you to quickly check for understanding of the learning target so that instruction can be adjusted or tailored to students’ needs before the next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exit ticket and have students respond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exit tickets to formatively assess their understanding of the analyzing themes in the novel.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a2ea51330_1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Distribute the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Chapter 18 </a:t>
            </a:r>
            <a:r>
              <a:rPr lang="en" sz="1200" dirty="0">
                <a:solidFill>
                  <a:schemeClr val="dk1"/>
                </a:solidFill>
                <a:latin typeface="Calibri"/>
                <a:ea typeface="Calibri"/>
                <a:cs typeface="Calibri"/>
                <a:sym typeface="Calibri"/>
              </a:rPr>
              <a:t>or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Chapter 18</a:t>
            </a:r>
            <a:r>
              <a:rPr lang="en" sz="1200" dirty="0">
                <a:solidFill>
                  <a:schemeClr val="dk1"/>
                </a:solidFill>
                <a:latin typeface="Calibri"/>
                <a:ea typeface="Calibri"/>
                <a:cs typeface="Calibri"/>
                <a:sym typeface="Calibri"/>
              </a:rPr>
              <a:t>. Preview the homework by reading the assignment below:</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Complete </a:t>
            </a:r>
            <a:r>
              <a:rPr lang="en" sz="1200" i="1" dirty="0">
                <a:solidFill>
                  <a:schemeClr val="dk1"/>
                </a:solidFill>
                <a:latin typeface="Calibri"/>
                <a:ea typeface="Calibri"/>
                <a:cs typeface="Calibri"/>
                <a:sym typeface="Calibri"/>
              </a:rPr>
              <a:t>a first read of Chapter 18 with structured notes.  In at least a short paragraph, answer the focus question: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Why </a:t>
            </a:r>
            <a:r>
              <a:rPr lang="en" sz="1200" i="1" dirty="0">
                <a:solidFill>
                  <a:schemeClr val="dk1"/>
                </a:solidFill>
                <a:latin typeface="Calibri"/>
                <a:ea typeface="Calibri"/>
                <a:cs typeface="Calibri"/>
                <a:sym typeface="Calibri"/>
              </a:rPr>
              <a:t>do you think Atticus speaks so formally to Mayella during her testimony? What is your impression of Atticus based on Lee’s descriptions during Mayella’s testimony</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Use the strongest evidence from the novel to explain your answer</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smtClean="0">
                <a:solidFill>
                  <a:schemeClr val="dk1"/>
                </a:solidFill>
                <a:latin typeface="Calibri"/>
                <a:ea typeface="Calibri"/>
                <a:cs typeface="Calibri"/>
                <a:sym typeface="Calibri"/>
              </a:rPr>
              <a:t> </a:t>
            </a:r>
            <a:r>
              <a:rPr lang="en" sz="120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learners with the supported structured notes for additional scaffolding as they read the novel.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64" name="Google Shape;264;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Analyzing Themes Note-catc</a:t>
            </a:r>
            <a:r>
              <a:rPr lang="en" sz="1200" dirty="0">
                <a:solidFill>
                  <a:schemeClr val="dk1"/>
                </a:solidFill>
                <a:latin typeface="Calibri"/>
                <a:ea typeface="Calibri"/>
                <a:cs typeface="Calibri"/>
                <a:sym typeface="Calibri"/>
              </a:rPr>
              <a:t>her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Little Rock Nine photograph, which may be found on the National Park Service’s Little Rock Central High School National Historic Site page, at http://www.nps.gov/nr/travel/civilrights/ar1.htm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18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 18 </a:t>
            </a:r>
            <a:r>
              <a:rPr lang="en" sz="1200" dirty="0">
                <a:solidFill>
                  <a:schemeClr val="dk1"/>
                </a:solidFill>
                <a:latin typeface="Calibri"/>
                <a:ea typeface="Calibri"/>
                <a:cs typeface="Calibri"/>
                <a:sym typeface="Calibri"/>
              </a:rPr>
              <a:t>(optional; for students needing additional support)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Use the photo on the slide in this lesson for display during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next lesson </a:t>
            </a:r>
            <a:r>
              <a:rPr lang="en" sz="1200" dirty="0">
                <a:solidFill>
                  <a:schemeClr val="dk1"/>
                </a:solidFill>
                <a:latin typeface="Calibri"/>
                <a:ea typeface="Calibri"/>
                <a:cs typeface="Calibri"/>
                <a:sym typeface="Calibri"/>
              </a:rPr>
              <a:t>is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 This assessment involves showing a portion of the film for a text to film comparison. Be sure to have the necessary technology ready to show the film selection.</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Analyzing Themes Note-catcher (for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b5a2873a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b5a2873a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4-6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Opening A. Engaging the Reader: Connecting Vocabulary to Atticus’s Character</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Use of Discussion Partners allows for total participation of students. It encourages critical thinking, collaboration, and social construction of knowledge. It also helps students practice their speaking and listening skills.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vocabulary activity is used as a hook to engage students prior to introducing the day’s Learning Target.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Have students to take out their structured notes homework.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Have students find their new Discussion Appointment partner to compare the definitions they each came up with for the vocabulary words.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discuss which vocabulary words from the homework they would use to describe Atticus’s character and why.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several pairs to share their thinking.</a:t>
            </a:r>
            <a:endParaRPr sz="1200" i="1">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a:highlight>
                  <a:srgbClr val="FFFFFF"/>
                </a:highlight>
                <a:latin typeface="Calibri"/>
                <a:ea typeface="Calibri"/>
                <a:cs typeface="Calibri"/>
                <a:sym typeface="Calibri"/>
              </a:rPr>
              <a:t>Listen for the words that students use to describe Atticus's character, but more importantly their reasons for their selections.</a:t>
            </a:r>
            <a:endParaRPr sz="1200">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latin typeface="Calibri"/>
                <a:ea typeface="Calibri"/>
                <a:cs typeface="Calibri"/>
                <a:sym typeface="Calibri"/>
              </a:rPr>
              <a:t>Consider strategically pairing discussion partners for students who may struggle with applying the key vocabulary words to describe Atticus.</a:t>
            </a:r>
            <a:endParaRPr sz="120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0842f0bff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0842f0bff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Review the Learning Target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today they will study two more examples from the novel that relate to the themes of the Golden Rule and taking a stand.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22-25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Independent/Student Pairings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Theme: The Golden Rule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turn to page 210 in their copies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fluently beginning with: “I thought Mr. Cunningham was a friend of ours.” Have students read along silently in their heads as you read aloud to the top of page 211, ending with: “I don’t want either of you bearing a grudge about this thing no matter what happens.”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partner to share the gist of this excerpt.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 pairs to share their understanding of the gist.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Analyzing Themes Note-catcher</a:t>
            </a:r>
            <a:r>
              <a:rPr lang="en" sz="1200" dirty="0">
                <a:solidFill>
                  <a:schemeClr val="dk1"/>
                </a:solidFill>
                <a:latin typeface="Calibri"/>
                <a:ea typeface="Calibri"/>
                <a:cs typeface="Calibri"/>
                <a:sym typeface="Calibri"/>
              </a:rPr>
              <a:t> and read aloud the directions. Explain to students that they are going to complete only Part A of the Note-catcher now.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them about 10 minutes to complete the questions in Part A, circulating and supporting as necessary.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Analyzing Themes Note-catcher (for Teacher Reference), </a:t>
            </a:r>
            <a:r>
              <a:rPr lang="en" sz="1200" dirty="0">
                <a:solidFill>
                  <a:schemeClr val="dk1"/>
                </a:solidFill>
                <a:latin typeface="Calibri"/>
                <a:ea typeface="Calibri"/>
                <a:cs typeface="Calibri"/>
                <a:sym typeface="Calibri"/>
              </a:rPr>
              <a:t>and the look fors below, for help as you support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temporarily find a different discussion partner to share the answers to the questions in Part A. Explain that they should take turns sharing answers and that they may add or revise their answers during this time.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For efficiency, consider having students turn to a new partner within proximity.)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return to their original discussion partner and debrief any additions or revisions they may have made based on their sharing with a different partner.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and listen for the following answers and discussions about the questions from Part A of the </a:t>
            </a:r>
            <a:r>
              <a:rPr lang="en" sz="1200" b="1" dirty="0">
                <a:solidFill>
                  <a:schemeClr val="dk1"/>
                </a:solidFill>
                <a:latin typeface="Calibri"/>
                <a:ea typeface="Calibri"/>
                <a:cs typeface="Calibri"/>
                <a:sym typeface="Calibri"/>
              </a:rPr>
              <a:t>Analyzing Theme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latin typeface="Calibri"/>
                <a:ea typeface="Calibri"/>
                <a:cs typeface="Calibri"/>
                <a:sym typeface="Calibri"/>
              </a:rPr>
              <a:t>Question 1</a:t>
            </a:r>
            <a:r>
              <a:rPr lang="en" sz="1200" b="0" dirty="0">
                <a:latin typeface="Calibri"/>
                <a:ea typeface="Calibri"/>
                <a:cs typeface="Calibri"/>
                <a:sym typeface="Calibri"/>
              </a:rPr>
              <a:t>: Atticus is telling Jem and Scout that they made Walter Cunningham see things from Atticus’s perspective. Seeing things from where Atticus stands was enough prevent what the mob had intended to do.</a:t>
            </a:r>
            <a:endParaRPr sz="1200" b="0" dirty="0">
              <a:latin typeface="Calibri"/>
              <a:ea typeface="Calibri"/>
              <a:cs typeface="Calibri"/>
              <a:sym typeface="Calibri"/>
            </a:endParaRPr>
          </a:p>
          <a:p>
            <a:pPr marL="0" lvl="0" indent="0" algn="l" rtl="0">
              <a:spcBef>
                <a:spcPts val="0"/>
              </a:spcBef>
              <a:spcAft>
                <a:spcPts val="0"/>
              </a:spcAft>
              <a:buNone/>
            </a:pPr>
            <a:endParaRPr sz="1200" b="0" dirty="0">
              <a:latin typeface="Calibri"/>
              <a:ea typeface="Calibri"/>
              <a:cs typeface="Calibri"/>
              <a:sym typeface="Calibri"/>
            </a:endParaRPr>
          </a:p>
          <a:p>
            <a:pPr marL="457200" lvl="0" indent="0" algn="l" rtl="0">
              <a:spcBef>
                <a:spcPts val="0"/>
              </a:spcBef>
              <a:spcAft>
                <a:spcPts val="0"/>
              </a:spcAft>
              <a:buNone/>
            </a:pPr>
            <a:r>
              <a:rPr lang="en" sz="1200" b="0" dirty="0">
                <a:latin typeface="Calibri"/>
                <a:ea typeface="Calibri"/>
                <a:cs typeface="Calibri"/>
                <a:sym typeface="Calibri"/>
              </a:rPr>
              <a:t>Question 2: Walter Cunningham understood that Atticus was a man just like him. They were both fathers with children in the same class at school. Atticus became a real person to him, not just an idea about race and equality.</a:t>
            </a:r>
            <a:endParaRPr sz="1200" b="0" dirty="0">
              <a:latin typeface="Calibri"/>
              <a:ea typeface="Calibri"/>
              <a:cs typeface="Calibri"/>
              <a:sym typeface="Calibri"/>
            </a:endParaRPr>
          </a:p>
          <a:p>
            <a:pPr marL="457200" lvl="0" indent="0" algn="l" rtl="0">
              <a:spcBef>
                <a:spcPts val="0"/>
              </a:spcBef>
              <a:spcAft>
                <a:spcPts val="0"/>
              </a:spcAft>
              <a:buNone/>
            </a:pPr>
            <a:endParaRPr sz="1200" b="0" dirty="0">
              <a:latin typeface="Calibri"/>
              <a:ea typeface="Calibri"/>
              <a:cs typeface="Calibri"/>
              <a:sym typeface="Calibri"/>
            </a:endParaRPr>
          </a:p>
          <a:p>
            <a:pPr marL="457200" lvl="0" indent="0" algn="l" rtl="0">
              <a:spcBef>
                <a:spcPts val="0"/>
              </a:spcBef>
              <a:spcAft>
                <a:spcPts val="0"/>
              </a:spcAft>
              <a:buNone/>
            </a:pPr>
            <a:r>
              <a:rPr lang="en" sz="1200" b="0" dirty="0">
                <a:latin typeface="Calibri"/>
                <a:ea typeface="Calibri"/>
                <a:cs typeface="Calibri"/>
                <a:sym typeface="Calibri"/>
              </a:rPr>
              <a:t>Question 3: This quote relates to what Atticus said on page 39 because Walter was starting to understand Atticus as he considered things from Atticus’s point of view.</a:t>
            </a:r>
            <a:endParaRPr sz="1200" b="0" dirty="0">
              <a:latin typeface="Calibri"/>
              <a:ea typeface="Calibri"/>
              <a:cs typeface="Calibri"/>
              <a:sym typeface="Calibri"/>
            </a:endParaRPr>
          </a:p>
          <a:p>
            <a:pPr marL="457200" lvl="0" indent="0" algn="l" rtl="0">
              <a:spcBef>
                <a:spcPts val="0"/>
              </a:spcBef>
              <a:spcAft>
                <a:spcPts val="0"/>
              </a:spcAft>
              <a:buNone/>
            </a:pPr>
            <a:endParaRPr sz="1200" b="0" dirty="0">
              <a:latin typeface="Calibri"/>
              <a:ea typeface="Calibri"/>
              <a:cs typeface="Calibri"/>
              <a:sym typeface="Calibri"/>
            </a:endParaRPr>
          </a:p>
          <a:p>
            <a:pPr marL="457200" lvl="0" indent="0" algn="l" rtl="0">
              <a:spcBef>
                <a:spcPts val="0"/>
              </a:spcBef>
              <a:spcAft>
                <a:spcPts val="0"/>
              </a:spcAft>
              <a:buNone/>
            </a:pPr>
            <a:r>
              <a:rPr lang="en" sz="1200" b="0" dirty="0">
                <a:latin typeface="Calibri"/>
                <a:ea typeface="Calibri"/>
                <a:cs typeface="Calibri"/>
                <a:sym typeface="Calibri"/>
              </a:rPr>
              <a:t>Question 4: Both quotes relate to the Golden Rule because they are about considering where other people are coming from in order to respect others and do right by people.</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third paragraph on page 157.”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highlight>
                  <a:srgbClr val="FFFFFF"/>
                </a:highlight>
                <a:latin typeface="Calibri"/>
                <a:ea typeface="Calibri"/>
                <a:cs typeface="Calibri"/>
                <a:sym typeface="Calibri"/>
              </a:rPr>
              <a:t>Consider partnering ELLs who speak the same home language when discussion of complex content is required. This can allow students to have more meaningful discussions and clarify points in their native language.</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417bb9d3b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417bb9d3b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20-23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Independent/Student Pairings (proximity)</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B. Analyzing Theme: Taking a Stand</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1 of 3 for Work Time B. On this slide, students are looking at the ‘Little Rock Nine’ photograph all together.</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Use a document camera (or project image on the next slide) to display the Little Rock Nine photograph.</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first saw this photograph in Unit 1, Lesson 1, when they looked at other photographs in which people took a stand. Ask: </a:t>
            </a:r>
            <a:r>
              <a:rPr lang="en" sz="1200" i="1">
                <a:solidFill>
                  <a:schemeClr val="dk1"/>
                </a:solidFill>
                <a:latin typeface="Calibri"/>
                <a:ea typeface="Calibri"/>
                <a:cs typeface="Calibri"/>
                <a:sym typeface="Calibri"/>
              </a:rPr>
              <a:t>“What made this photograph different from the other ones we looked at?”</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several students to answer. Ask: “</a:t>
            </a:r>
            <a:r>
              <a:rPr lang="en" sz="1200" i="1">
                <a:solidFill>
                  <a:schemeClr val="dk1"/>
                </a:solidFill>
                <a:latin typeface="Calibri"/>
                <a:ea typeface="Calibri"/>
                <a:cs typeface="Calibri"/>
                <a:sym typeface="Calibri"/>
              </a:rPr>
              <a:t>Can you draw any connections between this photograph and the angry mob scene you envisioned when you read that part of the novel?”</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turn and talk to their partner; cold call several pairs to answer.</a:t>
            </a:r>
            <a:endParaRPr sz="1200">
              <a:solidFill>
                <a:schemeClr val="dk1"/>
              </a:solidFill>
              <a:latin typeface="Calibri"/>
              <a:ea typeface="Calibri"/>
              <a:cs typeface="Calibri"/>
              <a:sym typeface="Calibri"/>
            </a:endParaRPr>
          </a:p>
          <a:p>
            <a:pPr marL="228600" lvl="0" indent="-15240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While discussing how taking a stand can be positive and negative, listen for students to discuss how taking a stand represents a person’s strong beliefs, and those beliefs might be morally</a:t>
            </a:r>
            <a:r>
              <a:rPr lang="en"/>
              <a:t> and ethically different from someone else’s.</a:t>
            </a:r>
            <a:endParaRPr/>
          </a:p>
          <a:p>
            <a:pPr marL="457200" lvl="0" indent="-304800" algn="l" rtl="0">
              <a:spcBef>
                <a:spcPts val="0"/>
              </a:spcBef>
              <a:spcAft>
                <a:spcPts val="0"/>
              </a:spcAft>
              <a:buClr>
                <a:schemeClr val="dk1"/>
              </a:buClr>
              <a:buSzPts val="1200"/>
              <a:buFont typeface="Calibri"/>
              <a:buChar char="●"/>
            </a:pPr>
            <a:r>
              <a:rPr lang="en"/>
              <a:t>Ideally they will remember that this was an example of taking a stand in a hurtful way.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r>
              <a:rPr lang="en" sz="1200">
                <a:latin typeface="Calibri"/>
                <a:ea typeface="Calibri"/>
                <a:cs typeface="Calibri"/>
                <a:sym typeface="Calibri"/>
              </a:rPr>
              <a:t>None</a:t>
            </a:r>
            <a:endParaRPr sz="120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a:t>
            </a:r>
            <a:r>
              <a:rPr lang="en"/>
              <a:t>3</a:t>
            </a:r>
            <a:r>
              <a:rPr lang="en" sz="3400"/>
              <a:t>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4180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50- 65 minutes to complete. </a:t>
            </a:r>
            <a:endParaRPr sz="1600" dirty="0">
              <a:solidFill>
                <a:schemeClr val="dk1"/>
              </a:solidFill>
            </a:endParaRPr>
          </a:p>
          <a:p>
            <a:pPr marL="0" lvl="0" indent="0" algn="l" rtl="0">
              <a:spcBef>
                <a:spcPts val="800"/>
              </a:spcBef>
              <a:spcAft>
                <a:spcPts val="0"/>
              </a:spcAft>
              <a:buClr>
                <a:schemeClr val="dk1"/>
              </a:buClr>
              <a:buSzPts val="24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purpose of today’s lesson is to dig deeper into analyzing the central themes of the novel: The Golden Rule and Taking a Stand. Students will reread sections of the text, including a key quote, and pull the strongest evidence to connect to the themes. Then, students will make connections between the themes.</a:t>
            </a:r>
            <a:endParaRPr sz="1600" dirty="0">
              <a:solidFill>
                <a:schemeClr val="dk1"/>
              </a:solidFill>
            </a:endParaRPr>
          </a:p>
          <a:p>
            <a:pPr marL="0" lvl="0" indent="0" algn="l" rtl="0">
              <a:spcBef>
                <a:spcPts val="800"/>
              </a:spcBef>
              <a:spcAft>
                <a:spcPts val="0"/>
              </a:spcAft>
              <a:buClr>
                <a:schemeClr val="dk1"/>
              </a:buClr>
              <a:buSzPts val="32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Learning Target for students today is:</a:t>
            </a:r>
            <a:endParaRPr sz="1600" dirty="0">
              <a:solidFill>
                <a:schemeClr val="dk1"/>
              </a:solidFill>
            </a:endParaRPr>
          </a:p>
          <a:p>
            <a:pPr marL="457200" lvl="0" indent="-330200" algn="l" rtl="0">
              <a:spcBef>
                <a:spcPts val="1000"/>
              </a:spcBef>
              <a:spcAft>
                <a:spcPts val="0"/>
              </a:spcAft>
              <a:buClr>
                <a:schemeClr val="dk1"/>
              </a:buClr>
              <a:buSzPts val="1600"/>
              <a:buAutoNum type="arabicPeriod"/>
            </a:pPr>
            <a:r>
              <a:rPr lang="en" sz="1600" dirty="0">
                <a:solidFill>
                  <a:schemeClr val="dk1"/>
                </a:solidFill>
              </a:rPr>
              <a:t>I can analyze how the themes of the Golden Rule and taking a stand are developed in </a:t>
            </a:r>
            <a:r>
              <a:rPr lang="en" sz="1600" i="1" dirty="0">
                <a:solidFill>
                  <a:schemeClr val="dk1"/>
                </a:solidFill>
              </a:rPr>
              <a:t>To Kill a Mockingbird</a:t>
            </a:r>
            <a:r>
              <a:rPr lang="en" sz="1600" dirty="0">
                <a:solidFill>
                  <a:schemeClr val="dk1"/>
                </a:solidFill>
              </a:rPr>
              <a:t>.</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7"/>
          <p:cNvSpPr txBox="1">
            <a:spLocks noGrp="1"/>
          </p:cNvSpPr>
          <p:nvPr>
            <p:ph type="title"/>
          </p:nvPr>
        </p:nvSpPr>
        <p:spPr>
          <a:xfrm>
            <a:off x="311700" y="198463"/>
            <a:ext cx="8524744" cy="904962"/>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dirty="0"/>
              <a:t>Let’s analyze the theme of Taking a Stand.</a:t>
            </a:r>
            <a:endParaRPr dirty="0"/>
          </a:p>
          <a:p>
            <a:pPr marL="0" lvl="0" indent="0" algn="l" rtl="0">
              <a:spcBef>
                <a:spcPts val="0"/>
              </a:spcBef>
              <a:spcAft>
                <a:spcPts val="0"/>
              </a:spcAft>
              <a:buNone/>
            </a:pPr>
            <a:endParaRPr dirty="0"/>
          </a:p>
        </p:txBody>
      </p:sp>
      <p:pic>
        <p:nvPicPr>
          <p:cNvPr id="246" name="Google Shape;246;p37"/>
          <p:cNvPicPr preferRelativeResize="0"/>
          <p:nvPr/>
        </p:nvPicPr>
        <p:blipFill>
          <a:blip r:embed="rId3">
            <a:alphaModFix/>
          </a:blip>
          <a:stretch>
            <a:fillRect/>
          </a:stretch>
        </p:blipFill>
        <p:spPr>
          <a:xfrm>
            <a:off x="1769525" y="760000"/>
            <a:ext cx="5604950" cy="3686325"/>
          </a:xfrm>
          <a:prstGeom prst="rect">
            <a:avLst/>
          </a:prstGeom>
          <a:noFill/>
          <a:ln w="28575" cap="flat" cmpd="sng">
            <a:solidFill>
              <a:schemeClr val="dk2"/>
            </a:solidFill>
            <a:prstDash val="solid"/>
            <a:round/>
            <a:headEnd type="none" w="sm" len="sm"/>
            <a:tailEnd type="none" w="sm" len="sm"/>
          </a:ln>
        </p:spPr>
      </p:pic>
      <p:pic>
        <p:nvPicPr>
          <p:cNvPr id="247" name="Google Shape;247;p37"/>
          <p:cNvPicPr preferRelativeResize="0"/>
          <p:nvPr/>
        </p:nvPicPr>
        <p:blipFill>
          <a:blip r:embed="rId4">
            <a:alphaModFix/>
          </a:blip>
          <a:stretch>
            <a:fillRect/>
          </a:stretch>
        </p:blipFill>
        <p:spPr>
          <a:xfrm>
            <a:off x="8066750" y="4063550"/>
            <a:ext cx="765550" cy="7655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8"/>
          <p:cNvSpPr txBox="1">
            <a:spLocks noGrp="1"/>
          </p:cNvSpPr>
          <p:nvPr>
            <p:ph type="title"/>
          </p:nvPr>
        </p:nvSpPr>
        <p:spPr>
          <a:xfrm>
            <a:off x="73225" y="314675"/>
            <a:ext cx="4283100" cy="2778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choose strong evidence to support an analysis of theme.</a:t>
            </a:r>
            <a:endParaRPr/>
          </a:p>
        </p:txBody>
      </p:sp>
      <p:pic>
        <p:nvPicPr>
          <p:cNvPr id="253" name="Google Shape;253;p38"/>
          <p:cNvPicPr preferRelativeResize="0"/>
          <p:nvPr/>
        </p:nvPicPr>
        <p:blipFill>
          <a:blip r:embed="rId3">
            <a:alphaModFix/>
          </a:blip>
          <a:stretch>
            <a:fillRect/>
          </a:stretch>
        </p:blipFill>
        <p:spPr>
          <a:xfrm>
            <a:off x="4356325" y="392525"/>
            <a:ext cx="4184360" cy="4085207"/>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9"/>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Homework</a:t>
            </a:r>
            <a:endParaRPr/>
          </a:p>
        </p:txBody>
      </p:sp>
      <p:pic>
        <p:nvPicPr>
          <p:cNvPr id="259" name="Google Shape;259;p39"/>
          <p:cNvPicPr preferRelativeResize="0"/>
          <p:nvPr/>
        </p:nvPicPr>
        <p:blipFill>
          <a:blip r:embed="rId3">
            <a:alphaModFix/>
          </a:blip>
          <a:stretch>
            <a:fillRect/>
          </a:stretch>
        </p:blipFill>
        <p:spPr>
          <a:xfrm>
            <a:off x="4362750" y="1419450"/>
            <a:ext cx="4469550" cy="2149800"/>
          </a:xfrm>
          <a:prstGeom prst="rect">
            <a:avLst/>
          </a:prstGeom>
          <a:noFill/>
          <a:ln w="28575" cap="flat" cmpd="sng">
            <a:solidFill>
              <a:schemeClr val="dk2"/>
            </a:solidFill>
            <a:prstDash val="solid"/>
            <a:round/>
            <a:headEnd type="none" w="sm" len="sm"/>
            <a:tailEnd type="none" w="sm" len="sm"/>
          </a:ln>
        </p:spPr>
      </p:pic>
      <p:pic>
        <p:nvPicPr>
          <p:cNvPr id="260" name="Google Shape;260;p39"/>
          <p:cNvPicPr preferRelativeResize="0"/>
          <p:nvPr/>
        </p:nvPicPr>
        <p:blipFill>
          <a:blip r:embed="rId4">
            <a:alphaModFix/>
          </a:blip>
          <a:stretch>
            <a:fillRect/>
          </a:stretch>
        </p:blipFill>
        <p:spPr>
          <a:xfrm>
            <a:off x="152400" y="725100"/>
            <a:ext cx="4057950" cy="34186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67" name="Google Shape;267;p40"/>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3</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119287"/>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500" b="1" dirty="0">
                <a:solidFill>
                  <a:schemeClr val="dk1"/>
                </a:solidFill>
              </a:rPr>
              <a:t>Preparing for Lesson 3:</a:t>
            </a:r>
            <a:r>
              <a:rPr lang="en" sz="1500" i="1" dirty="0">
                <a:solidFill>
                  <a:schemeClr val="dk1"/>
                </a:solidFill>
              </a:rPr>
              <a:t>  </a:t>
            </a:r>
            <a:r>
              <a:rPr lang="en" sz="1500" dirty="0">
                <a:solidFill>
                  <a:schemeClr val="dk1"/>
                </a:solidFill>
              </a:rPr>
              <a:t>Materials and classroom preparation</a:t>
            </a:r>
            <a:endParaRPr sz="1500" dirty="0">
              <a:solidFill>
                <a:schemeClr val="dk1"/>
              </a:solidFill>
            </a:endParaRPr>
          </a:p>
          <a:p>
            <a:pPr marL="0" lvl="0" indent="0" algn="l" rtl="0">
              <a:spcBef>
                <a:spcPts val="800"/>
              </a:spcBef>
              <a:spcAft>
                <a:spcPts val="0"/>
              </a:spcAft>
              <a:buClr>
                <a:schemeClr val="dk1"/>
              </a:buClr>
              <a:buSzPts val="2500"/>
              <a:buFont typeface="Arial"/>
              <a:buNone/>
            </a:pPr>
            <a:endParaRPr sz="1500" dirty="0">
              <a:solidFill>
                <a:schemeClr val="dk1"/>
              </a:solidFill>
            </a:endParaRPr>
          </a:p>
          <a:p>
            <a:pPr marL="457200" lvl="0" indent="-361950" algn="l" rtl="0">
              <a:spcBef>
                <a:spcPts val="800"/>
              </a:spcBef>
              <a:spcAft>
                <a:spcPts val="0"/>
              </a:spcAft>
              <a:buClr>
                <a:schemeClr val="dk1"/>
              </a:buClr>
              <a:buSzPts val="2100"/>
              <a:buChar char="•"/>
            </a:pPr>
            <a:r>
              <a:rPr lang="en" sz="1500" dirty="0">
                <a:solidFill>
                  <a:schemeClr val="dk1"/>
                </a:solidFill>
              </a:rPr>
              <a:t>Prepare </a:t>
            </a:r>
            <a:r>
              <a:rPr lang="en" sz="1500" dirty="0" smtClean="0">
                <a:solidFill>
                  <a:schemeClr val="dk1"/>
                </a:solidFill>
              </a:rPr>
              <a:t>copies</a:t>
            </a:r>
            <a:r>
              <a:rPr lang="en-US" sz="1500" dirty="0" smtClean="0">
                <a:solidFill>
                  <a:schemeClr val="dk1"/>
                </a:solidFill>
              </a:rPr>
              <a:t>, </a:t>
            </a:r>
            <a:r>
              <a:rPr lang="en" sz="1500" dirty="0" smtClean="0">
                <a:solidFill>
                  <a:schemeClr val="dk1"/>
                </a:solidFill>
              </a:rPr>
              <a:t>one </a:t>
            </a:r>
            <a:r>
              <a:rPr lang="en" sz="1500" dirty="0">
                <a:solidFill>
                  <a:schemeClr val="dk1"/>
                </a:solidFill>
              </a:rPr>
              <a:t>per </a:t>
            </a:r>
            <a:r>
              <a:rPr lang="en" sz="1500" dirty="0" smtClean="0">
                <a:solidFill>
                  <a:schemeClr val="dk1"/>
                </a:solidFill>
              </a:rPr>
              <a:t>student</a:t>
            </a:r>
            <a:r>
              <a:rPr lang="en-US" sz="1500" dirty="0" smtClean="0">
                <a:solidFill>
                  <a:schemeClr val="dk1"/>
                </a:solidFill>
              </a:rPr>
              <a:t>,</a:t>
            </a:r>
            <a:r>
              <a:rPr lang="en" sz="1500" dirty="0" smtClean="0">
                <a:solidFill>
                  <a:schemeClr val="dk1"/>
                </a:solidFill>
              </a:rPr>
              <a:t> </a:t>
            </a:r>
            <a:r>
              <a:rPr lang="en" sz="1500" dirty="0">
                <a:solidFill>
                  <a:schemeClr val="dk1"/>
                </a:solidFill>
              </a:rPr>
              <a:t>of the following:</a:t>
            </a:r>
            <a:endParaRPr sz="1500" dirty="0">
              <a:solidFill>
                <a:schemeClr val="dk1"/>
              </a:solidFill>
            </a:endParaRPr>
          </a:p>
          <a:p>
            <a:pPr marL="0" lvl="0" indent="0" algn="l" rtl="0">
              <a:spcBef>
                <a:spcPts val="800"/>
              </a:spcBef>
              <a:spcAft>
                <a:spcPts val="0"/>
              </a:spcAft>
              <a:buNone/>
            </a:pPr>
            <a:r>
              <a:rPr lang="en" sz="1500" dirty="0">
                <a:solidFill>
                  <a:schemeClr val="dk1"/>
                </a:solidFill>
              </a:rPr>
              <a:t>		</a:t>
            </a:r>
            <a:r>
              <a:rPr lang="en" sz="1500" b="1" dirty="0">
                <a:solidFill>
                  <a:schemeClr val="dk1"/>
                </a:solidFill>
              </a:rPr>
              <a:t>Analyzing Themes note-catcher</a:t>
            </a:r>
            <a:endParaRPr sz="1500" b="1" dirty="0">
              <a:solidFill>
                <a:schemeClr val="dk1"/>
              </a:solidFill>
            </a:endParaRPr>
          </a:p>
          <a:p>
            <a:pPr marL="0" lvl="0" indent="0" algn="l" rtl="0">
              <a:spcBef>
                <a:spcPts val="800"/>
              </a:spcBef>
              <a:spcAft>
                <a:spcPts val="0"/>
              </a:spcAft>
              <a:buNone/>
            </a:pPr>
            <a:r>
              <a:rPr lang="en" sz="1500" dirty="0">
                <a:solidFill>
                  <a:schemeClr val="dk1"/>
                </a:solidFill>
              </a:rPr>
              <a:t>		Exit Ticket</a:t>
            </a:r>
            <a:endParaRPr sz="1500" dirty="0">
              <a:solidFill>
                <a:schemeClr val="dk1"/>
              </a:solidFill>
            </a:endParaRPr>
          </a:p>
          <a:p>
            <a:pPr marL="0" lvl="0" indent="0" algn="l" rtl="0">
              <a:spcBef>
                <a:spcPts val="800"/>
              </a:spcBef>
              <a:spcAft>
                <a:spcPts val="0"/>
              </a:spcAft>
              <a:buNone/>
            </a:pPr>
            <a:r>
              <a:rPr lang="en" sz="1500" dirty="0">
                <a:solidFill>
                  <a:schemeClr val="dk1"/>
                </a:solidFill>
              </a:rPr>
              <a:t>		</a:t>
            </a:r>
            <a:r>
              <a:rPr lang="en" sz="1500" b="1" i="1" dirty="0">
                <a:solidFill>
                  <a:schemeClr val="dk1"/>
                </a:solidFill>
              </a:rPr>
              <a:t>To Kill a Mockingbird </a:t>
            </a:r>
            <a:r>
              <a:rPr lang="en" sz="1500" b="1" dirty="0">
                <a:solidFill>
                  <a:schemeClr val="dk1"/>
                </a:solidFill>
              </a:rPr>
              <a:t>Chapter 18, Structured Notes </a:t>
            </a:r>
            <a:r>
              <a:rPr lang="en" sz="1500" dirty="0">
                <a:solidFill>
                  <a:schemeClr val="dk1"/>
                </a:solidFill>
              </a:rPr>
              <a:t>(for homework)</a:t>
            </a:r>
            <a:endParaRPr sz="1500" dirty="0">
              <a:solidFill>
                <a:schemeClr val="dk1"/>
              </a:solidFill>
            </a:endParaRPr>
          </a:p>
          <a:p>
            <a:pPr marL="457200" lvl="0" indent="-361950" algn="l" rtl="0">
              <a:spcBef>
                <a:spcPts val="800"/>
              </a:spcBef>
              <a:spcAft>
                <a:spcPts val="0"/>
              </a:spcAft>
              <a:buClr>
                <a:schemeClr val="dk1"/>
              </a:buClr>
              <a:buSzPts val="2100"/>
              <a:buChar char="•"/>
            </a:pPr>
            <a:r>
              <a:rPr lang="en" sz="1500" dirty="0">
                <a:solidFill>
                  <a:schemeClr val="dk1"/>
                </a:solidFill>
              </a:rPr>
              <a:t>Post the Learning target.</a:t>
            </a:r>
            <a:endParaRPr sz="1500" dirty="0">
              <a:solidFill>
                <a:schemeClr val="dk1"/>
              </a:solidFill>
            </a:endParaRPr>
          </a:p>
          <a:p>
            <a:pPr marL="457200" lvl="0" indent="-361950" algn="l" rtl="0">
              <a:spcBef>
                <a:spcPts val="800"/>
              </a:spcBef>
              <a:spcAft>
                <a:spcPts val="0"/>
              </a:spcAft>
              <a:buClr>
                <a:schemeClr val="dk1"/>
              </a:buClr>
              <a:buSzPts val="2100"/>
              <a:buChar char="•"/>
            </a:pPr>
            <a:r>
              <a:rPr lang="en" sz="1500" dirty="0">
                <a:solidFill>
                  <a:schemeClr val="dk1"/>
                </a:solidFill>
              </a:rPr>
              <a:t>Decide how you will display The Little Rock Nine photo, if a document camera is not available.</a:t>
            </a:r>
            <a:endParaRPr sz="15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1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800" b="1" dirty="0">
                <a:solidFill>
                  <a:schemeClr val="dk1"/>
                </a:solidFill>
              </a:rPr>
              <a:t>Preparing for Lesson 3: </a:t>
            </a:r>
            <a:r>
              <a:rPr lang="en" sz="1800" dirty="0">
                <a:solidFill>
                  <a:schemeClr val="dk1"/>
                </a:solidFill>
              </a:rPr>
              <a:t>Reading and protocols to read in preparation:</a:t>
            </a:r>
            <a:endParaRPr sz="1800" dirty="0">
              <a:solidFill>
                <a:schemeClr val="dk1"/>
              </a:solidFill>
            </a:endParaRPr>
          </a:p>
          <a:p>
            <a:pPr marL="0" lvl="0" indent="0" algn="l" rtl="0">
              <a:spcBef>
                <a:spcPts val="800"/>
              </a:spcBef>
              <a:spcAft>
                <a:spcPts val="0"/>
              </a:spcAft>
              <a:buClr>
                <a:schemeClr val="dk1"/>
              </a:buClr>
              <a:buSzPts val="2500"/>
              <a:buFont typeface="Arial"/>
              <a:buNone/>
            </a:pP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In advance, decide on Discussion Appointment partners.</a:t>
            </a:r>
            <a:endParaRPr sz="1800" dirty="0">
              <a:solidFill>
                <a:schemeClr val="dk1"/>
              </a:solidFill>
            </a:endParaRPr>
          </a:p>
          <a:p>
            <a:pPr marL="457200" lvl="0" indent="0" algn="l" rtl="0">
              <a:spcBef>
                <a:spcPts val="800"/>
              </a:spcBef>
              <a:spcAft>
                <a:spcPts val="0"/>
              </a:spcAft>
              <a:buNone/>
            </a:pPr>
            <a:r>
              <a:rPr lang="en-US" sz="1800" dirty="0">
                <a:solidFill>
                  <a:schemeClr val="dk1"/>
                </a:solidFill>
              </a:rPr>
              <a:t> </a:t>
            </a: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In preparation for supporting students during Work Times A and B, review and annotate the An</a:t>
            </a:r>
            <a:r>
              <a:rPr lang="en" sz="1800" b="1" dirty="0">
                <a:solidFill>
                  <a:schemeClr val="dk1"/>
                </a:solidFill>
              </a:rPr>
              <a:t>alyzing Themes Note-catcher (for Teacher Reference) </a:t>
            </a:r>
            <a:r>
              <a:rPr lang="en" sz="1800" dirty="0">
                <a:solidFill>
                  <a:schemeClr val="dk1"/>
                </a:solidFill>
              </a:rPr>
              <a:t>for probing questions or possible opportunities for support.</a:t>
            </a:r>
            <a:endParaRPr sz="1800" dirty="0">
              <a:solidFill>
                <a:schemeClr val="dk1"/>
              </a:solidFill>
            </a:endParaRPr>
          </a:p>
          <a:p>
            <a:pPr marL="0" lvl="0" indent="0" algn="l" rtl="0">
              <a:spcBef>
                <a:spcPts val="800"/>
              </a:spcBef>
              <a:spcAft>
                <a:spcPts val="0"/>
              </a:spcAft>
              <a:buNone/>
            </a:pPr>
            <a:endParaRPr sz="1800" dirty="0">
              <a:solidFill>
                <a:schemeClr val="dk1"/>
              </a:solidFill>
            </a:endParaRPr>
          </a:p>
          <a:p>
            <a:pPr marL="457200" lvl="0" indent="0" algn="l" rtl="0">
              <a:spcBef>
                <a:spcPts val="800"/>
              </a:spcBef>
              <a:spcAft>
                <a:spcPts val="0"/>
              </a:spcAft>
              <a:buNone/>
            </a:pPr>
            <a:endParaRPr sz="18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3</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9916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Clr>
                <a:schemeClr val="dk1"/>
              </a:buClr>
              <a:buSzPts val="1100"/>
              <a:buFont typeface="Arial"/>
              <a:buNone/>
            </a:pPr>
            <a:r>
              <a:rPr lang="en" sz="1600" dirty="0"/>
              <a:t>In today’s lesson, you’ll have the opportunity to discuss an important quote from the novel and relate it to the Golden Rule. You will also </a:t>
            </a:r>
            <a:r>
              <a:rPr lang="en" sz="1600" dirty="0">
                <a:solidFill>
                  <a:srgbClr val="333333"/>
                </a:solidFill>
                <a:highlight>
                  <a:srgbClr val="FFFFFF"/>
                </a:highlight>
              </a:rPr>
              <a:t>revisit the Little Rock Nine photograph that we examined in Unit 1, Lesson 1. You will analyze these photographs and discuss the difference in taking an informed stand and taking an ignorant stand.</a:t>
            </a:r>
            <a:r>
              <a:rPr lang="en" sz="1600" dirty="0"/>
              <a:t> Today’s work will help you develop an understanding of this module’s theme of taking a stand.</a:t>
            </a:r>
            <a:endParaRPr sz="1600" dirty="0"/>
          </a:p>
          <a:p>
            <a:pPr marL="0" lvl="0" indent="0" algn="l" rtl="0">
              <a:lnSpc>
                <a:spcPct val="100000"/>
              </a:lnSpc>
              <a:spcBef>
                <a:spcPts val="800"/>
              </a:spcBef>
              <a:spcAft>
                <a:spcPts val="0"/>
              </a:spcAft>
              <a:buClr>
                <a:schemeClr val="dk1"/>
              </a:buClr>
              <a:buSzPts val="1100"/>
              <a:buFont typeface="Arial"/>
              <a:buNone/>
            </a:pPr>
            <a:endParaRPr sz="1600" dirty="0"/>
          </a:p>
          <a:p>
            <a:pPr marL="0" lvl="0" indent="0" algn="l" rtl="0">
              <a:lnSpc>
                <a:spcPct val="100000"/>
              </a:lnSpc>
              <a:spcBef>
                <a:spcPts val="800"/>
              </a:spcBef>
              <a:spcAft>
                <a:spcPts val="0"/>
              </a:spcAft>
              <a:buNone/>
            </a:pPr>
            <a:r>
              <a:rPr lang="en" sz="1600" dirty="0"/>
              <a:t>Here’s what you’ll be learning and doing today:</a:t>
            </a:r>
            <a:endParaRPr sz="1600" dirty="0"/>
          </a:p>
          <a:p>
            <a:pPr marL="457200" lvl="0" indent="-361950" algn="l" rtl="0">
              <a:lnSpc>
                <a:spcPct val="100000"/>
              </a:lnSpc>
              <a:spcBef>
                <a:spcPts val="800"/>
              </a:spcBef>
              <a:spcAft>
                <a:spcPts val="0"/>
              </a:spcAft>
              <a:buSzPts val="2100"/>
              <a:buChar char="•"/>
            </a:pPr>
            <a:r>
              <a:rPr lang="en" sz="1600" dirty="0"/>
              <a:t>Reviewing key vocabulary with a partner</a:t>
            </a:r>
            <a:endParaRPr sz="1600" dirty="0"/>
          </a:p>
          <a:p>
            <a:pPr marL="457200" lvl="0" indent="-361950" algn="l" rtl="0">
              <a:lnSpc>
                <a:spcPct val="100000"/>
              </a:lnSpc>
              <a:spcBef>
                <a:spcPts val="0"/>
              </a:spcBef>
              <a:spcAft>
                <a:spcPts val="0"/>
              </a:spcAft>
              <a:buSzPts val="2100"/>
              <a:buChar char="•"/>
            </a:pPr>
            <a:r>
              <a:rPr lang="en" sz="1600" dirty="0"/>
              <a:t>Rereading important sections of the text to analyze the connection of themes</a:t>
            </a:r>
            <a:endParaRPr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110350" y="0"/>
            <a:ext cx="8520600" cy="1203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solidFill>
                  <a:srgbClr val="333333"/>
                </a:solidFill>
                <a:highlight>
                  <a:srgbClr val="FFFFFF"/>
                </a:highlight>
              </a:rPr>
              <a:t>Let's define key vocabulary and select the appropriate words to define Atticus's character.</a:t>
            </a:r>
            <a:endParaRPr sz="2800"/>
          </a:p>
        </p:txBody>
      </p:sp>
      <p:pic>
        <p:nvPicPr>
          <p:cNvPr id="218" name="Google Shape;218;p33"/>
          <p:cNvPicPr preferRelativeResize="0"/>
          <p:nvPr/>
        </p:nvPicPr>
        <p:blipFill>
          <a:blip r:embed="rId3">
            <a:alphaModFix/>
          </a:blip>
          <a:stretch>
            <a:fillRect/>
          </a:stretch>
        </p:blipFill>
        <p:spPr>
          <a:xfrm>
            <a:off x="8173039" y="4011550"/>
            <a:ext cx="907386" cy="701852"/>
          </a:xfrm>
          <a:prstGeom prst="rect">
            <a:avLst/>
          </a:prstGeom>
          <a:noFill/>
          <a:ln>
            <a:noFill/>
          </a:ln>
        </p:spPr>
      </p:pic>
      <p:pic>
        <p:nvPicPr>
          <p:cNvPr id="219" name="Google Shape;219;p33"/>
          <p:cNvPicPr preferRelativeResize="0"/>
          <p:nvPr/>
        </p:nvPicPr>
        <p:blipFill>
          <a:blip r:embed="rId4">
            <a:alphaModFix/>
          </a:blip>
          <a:stretch>
            <a:fillRect/>
          </a:stretch>
        </p:blipFill>
        <p:spPr>
          <a:xfrm>
            <a:off x="110349" y="1203299"/>
            <a:ext cx="6714657" cy="307647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Learning Target for today’s lesson.</a:t>
            </a:r>
            <a:endParaRPr/>
          </a:p>
        </p:txBody>
      </p:sp>
      <p:sp>
        <p:nvSpPr>
          <p:cNvPr id="225" name="Google Shape;225;p34"/>
          <p:cNvSpPr txBox="1">
            <a:spLocks noGrp="1"/>
          </p:cNvSpPr>
          <p:nvPr>
            <p:ph type="body" idx="1"/>
          </p:nvPr>
        </p:nvSpPr>
        <p:spPr>
          <a:xfrm>
            <a:off x="311700" y="1727100"/>
            <a:ext cx="8520600" cy="2425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endParaRPr sz="1600" dirty="0">
              <a:solidFill>
                <a:schemeClr val="dk1"/>
              </a:solidFill>
            </a:endParaRPr>
          </a:p>
          <a:p>
            <a:pPr marL="0" lvl="0" indent="0" algn="l" rtl="0">
              <a:lnSpc>
                <a:spcPct val="90000"/>
              </a:lnSpc>
              <a:spcBef>
                <a:spcPts val="800"/>
              </a:spcBef>
              <a:spcAft>
                <a:spcPts val="0"/>
              </a:spcAft>
              <a:buClr>
                <a:schemeClr val="dk1"/>
              </a:buClr>
              <a:buSzPts val="3200"/>
              <a:buFont typeface="Arial"/>
              <a:buNone/>
            </a:pPr>
            <a:r>
              <a:rPr lang="en" sz="1600" dirty="0">
                <a:solidFill>
                  <a:schemeClr val="dk1"/>
                </a:solidFill>
              </a:rPr>
              <a:t>The Learning Target for today is:</a:t>
            </a:r>
            <a:endParaRPr sz="1600" dirty="0">
              <a:solidFill>
                <a:schemeClr val="dk1"/>
              </a:solidFill>
            </a:endParaRPr>
          </a:p>
          <a:p>
            <a:pPr marL="457200" lvl="0" indent="-330200" algn="l" rtl="0">
              <a:lnSpc>
                <a:spcPct val="90000"/>
              </a:lnSpc>
              <a:spcBef>
                <a:spcPts val="1000"/>
              </a:spcBef>
              <a:spcAft>
                <a:spcPts val="0"/>
              </a:spcAft>
              <a:buClr>
                <a:schemeClr val="dk1"/>
              </a:buClr>
              <a:buSzPts val="1600"/>
              <a:buAutoNum type="arabicPeriod"/>
            </a:pPr>
            <a:r>
              <a:rPr lang="en" sz="1600" dirty="0">
                <a:solidFill>
                  <a:schemeClr val="dk1"/>
                </a:solidFill>
              </a:rPr>
              <a:t>I can analyze how the themes of the Golden Rule and taking a stand are developed in </a:t>
            </a:r>
            <a:r>
              <a:rPr lang="en" sz="1600" i="1" dirty="0">
                <a:solidFill>
                  <a:schemeClr val="dk1"/>
                </a:solidFill>
              </a:rPr>
              <a:t>To Kill a Mockingbird</a:t>
            </a:r>
            <a:r>
              <a:rPr lang="en" sz="1600" dirty="0">
                <a:solidFill>
                  <a:schemeClr val="dk1"/>
                </a:solidFill>
              </a:rPr>
              <a:t>.</a:t>
            </a:r>
            <a:endParaRPr sz="1600" dirty="0">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dirty="0"/>
          </a:p>
        </p:txBody>
      </p:sp>
      <p:pic>
        <p:nvPicPr>
          <p:cNvPr id="226" name="Google Shape;226;p34"/>
          <p:cNvPicPr preferRelativeResize="0"/>
          <p:nvPr/>
        </p:nvPicPr>
        <p:blipFill>
          <a:blip r:embed="rId3">
            <a:alphaModFix/>
          </a:blip>
          <a:stretch>
            <a:fillRect/>
          </a:stretch>
        </p:blipFill>
        <p:spPr>
          <a:xfrm>
            <a:off x="7785200" y="4006964"/>
            <a:ext cx="1047100" cy="85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5"/>
          <p:cNvSpPr txBox="1">
            <a:spLocks noGrp="1"/>
          </p:cNvSpPr>
          <p:nvPr>
            <p:ph type="title"/>
          </p:nvPr>
        </p:nvSpPr>
        <p:spPr>
          <a:xfrm>
            <a:off x="163188" y="0"/>
            <a:ext cx="8520600" cy="1281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analyze a key section of the novel for theme.</a:t>
            </a:r>
            <a:endParaRPr/>
          </a:p>
        </p:txBody>
      </p:sp>
      <p:pic>
        <p:nvPicPr>
          <p:cNvPr id="232" name="Google Shape;232;p35"/>
          <p:cNvPicPr preferRelativeResize="0"/>
          <p:nvPr/>
        </p:nvPicPr>
        <p:blipFill>
          <a:blip r:embed="rId3">
            <a:alphaModFix/>
          </a:blip>
          <a:stretch>
            <a:fillRect/>
          </a:stretch>
        </p:blipFill>
        <p:spPr>
          <a:xfrm>
            <a:off x="8066750" y="4063550"/>
            <a:ext cx="765550" cy="765550"/>
          </a:xfrm>
          <a:prstGeom prst="rect">
            <a:avLst/>
          </a:prstGeom>
          <a:noFill/>
          <a:ln>
            <a:noFill/>
          </a:ln>
        </p:spPr>
      </p:pic>
      <p:pic>
        <p:nvPicPr>
          <p:cNvPr id="233" name="Google Shape;233;p35"/>
          <p:cNvPicPr preferRelativeResize="0"/>
          <p:nvPr/>
        </p:nvPicPr>
        <p:blipFill>
          <a:blip r:embed="rId4">
            <a:alphaModFix/>
          </a:blip>
          <a:stretch>
            <a:fillRect/>
          </a:stretch>
        </p:blipFill>
        <p:spPr>
          <a:xfrm>
            <a:off x="1948938" y="1117325"/>
            <a:ext cx="4291606" cy="3473529"/>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6"/>
          <p:cNvSpPr txBox="1">
            <a:spLocks noGrp="1"/>
          </p:cNvSpPr>
          <p:nvPr>
            <p:ph type="title"/>
          </p:nvPr>
        </p:nvSpPr>
        <p:spPr>
          <a:xfrm>
            <a:off x="311700" y="1404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look more closely at people taking a stand by analyzing this photograph.</a:t>
            </a:r>
            <a:endParaRPr/>
          </a:p>
        </p:txBody>
      </p:sp>
      <p:pic>
        <p:nvPicPr>
          <p:cNvPr id="239" name="Google Shape;239;p36"/>
          <p:cNvPicPr preferRelativeResize="0"/>
          <p:nvPr/>
        </p:nvPicPr>
        <p:blipFill>
          <a:blip r:embed="rId3">
            <a:alphaModFix/>
          </a:blip>
          <a:stretch>
            <a:fillRect/>
          </a:stretch>
        </p:blipFill>
        <p:spPr>
          <a:xfrm>
            <a:off x="8218696" y="4048196"/>
            <a:ext cx="745950" cy="745950"/>
          </a:xfrm>
          <a:prstGeom prst="rect">
            <a:avLst/>
          </a:prstGeom>
          <a:noFill/>
          <a:ln>
            <a:noFill/>
          </a:ln>
        </p:spPr>
      </p:pic>
      <p:pic>
        <p:nvPicPr>
          <p:cNvPr id="240" name="Google Shape;240;p36"/>
          <p:cNvPicPr preferRelativeResize="0"/>
          <p:nvPr/>
        </p:nvPicPr>
        <p:blipFill>
          <a:blip r:embed="rId4">
            <a:alphaModFix/>
          </a:blip>
          <a:stretch>
            <a:fillRect/>
          </a:stretch>
        </p:blipFill>
        <p:spPr>
          <a:xfrm>
            <a:off x="1946175" y="1578200"/>
            <a:ext cx="3709907" cy="2842971"/>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8DBB7F2-5CAD-4E73-BBA0-6CC40F6892C2}"/>
</file>

<file path=customXml/itemProps2.xml><?xml version="1.0" encoding="utf-8"?>
<ds:datastoreItem xmlns:ds="http://schemas.openxmlformats.org/officeDocument/2006/customXml" ds:itemID="{8AEFA4FC-E719-490B-9808-329BD50AB6B7}"/>
</file>

<file path=customXml/itemProps3.xml><?xml version="1.0" encoding="utf-8"?>
<ds:datastoreItem xmlns:ds="http://schemas.openxmlformats.org/officeDocument/2006/customXml" ds:itemID="{236B11E5-0322-438B-AAB7-4FB370A7BCD8}"/>
</file>

<file path=docProps/app.xml><?xml version="1.0" encoding="utf-8"?>
<Properties xmlns="http://schemas.openxmlformats.org/officeDocument/2006/extended-properties" xmlns:vt="http://schemas.openxmlformats.org/officeDocument/2006/docPropsVTypes">
  <TotalTime>10</TotalTime>
  <Words>2882</Words>
  <Application>Microsoft Macintosh PowerPoint</Application>
  <PresentationFormat>On-screen Show (16:9)</PresentationFormat>
  <Paragraphs>249</Paragraphs>
  <Slides>13</Slides>
  <Notes>13</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Office Theme</vt:lpstr>
      <vt:lpstr>Office Theme</vt:lpstr>
      <vt:lpstr>Grade 8: Module 2: Unit 2: Lesson 3  Teacher slide, before teaching.</vt:lpstr>
      <vt:lpstr>Grade 8: Module 2: Unit 2: Lesson 3  Teacher slide, before teaching.</vt:lpstr>
      <vt:lpstr>Grade 8: Module 2: Unit 2: Lesson 1  Teacher slide, before teaching.</vt:lpstr>
      <vt:lpstr>Grade 8: Module 2:  Unit 2: Lesson 3</vt:lpstr>
      <vt:lpstr>Hello, Students!</vt:lpstr>
      <vt:lpstr>Let's define key vocabulary and select the appropriate words to define Atticus's character.</vt:lpstr>
      <vt:lpstr>Let’s review the Learning Target for today’s lesson.</vt:lpstr>
      <vt:lpstr>Let’s analyze a key section of the novel for theme.</vt:lpstr>
      <vt:lpstr>Let’s look more closely at people taking a stand by analyzing this photograph.</vt:lpstr>
      <vt:lpstr>Let’s analyze the theme of Taking a Stand. </vt:lpstr>
      <vt:lpstr>Let’s choose strong evidence to support an analysis of theme.</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3  Teacher slide, before teaching.</dc:title>
  <cp:lastModifiedBy>Alexander Specht</cp:lastModifiedBy>
  <cp:revision>5</cp:revision>
  <dcterms:modified xsi:type="dcterms:W3CDTF">2018-09-25T03:21:27Z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