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838F36F-E93C-40D5-BBBD-50104C1D33AB}">
  <a:tblStyle styleId="{D838F36F-E93C-40D5-BBBD-50104C1D33A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44" autoAdjust="0"/>
  </p:normalViewPr>
  <p:slideViewPr>
    <p:cSldViewPr snapToGrid="0">
      <p:cViewPr varScale="1">
        <p:scale>
          <a:sx n="108" d="100"/>
          <a:sy n="108" d="100"/>
        </p:scale>
        <p:origin x="-1112" y="-112"/>
      </p:cViewPr>
      <p:guideLst>
        <p:guide orient="horz" pos="1620"/>
        <p:guide pos="2880"/>
      </p:guideLst>
    </p:cSldViewPr>
  </p:slideViewPr>
  <p:notesTextViewPr>
    <p:cViewPr>
      <p:scale>
        <a:sx n="1" d="1"/>
        <a:sy n="1" d="1"/>
      </p:scale>
      <p:origin x="0" y="147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6B431E6-3FC1-83DD-4F8F-05F6284D94B4}"/>
    <pc:docChg chg="addSld">
      <pc:chgData name="Jennifer Snapp" userId="S::jennifer.snapp@detroitk12.org::42622253-5fe4-47d2-9c8f-1ef2d995c939" providerId="AD" clId="Web-{26B431E6-3FC1-83DD-4F8F-05F6284D94B4}" dt="2019-03-25T19:31:52.201" v="0"/>
      <pc:docMkLst>
        <pc:docMk/>
      </pc:docMkLst>
      <pc:sldChg chg="add">
        <pc:chgData name="Jennifer Snapp" userId="S::jennifer.snapp@detroitk12.org::42622253-5fe4-47d2-9c8f-1ef2d995c939" providerId="AD" clId="Web-{26B431E6-3FC1-83DD-4F8F-05F6284D94B4}" dt="2019-03-25T19:31:52.201" v="0"/>
        <pc:sldMkLst>
          <pc:docMk/>
          <pc:sldMk cId="3787988966" sldId="268"/>
        </pc:sldMkLst>
      </pc:sldChg>
      <pc:sldMasterChg chg="addSldLayout">
        <pc:chgData name="Jennifer Snapp" userId="S::jennifer.snapp@detroitk12.org::42622253-5fe4-47d2-9c8f-1ef2d995c939" providerId="AD" clId="Web-{26B431E6-3FC1-83DD-4F8F-05F6284D94B4}" dt="2019-03-25T19:31:52.201" v="0"/>
        <pc:sldMasterMkLst>
          <pc:docMk/>
          <pc:sldMasterMk cId="0" sldId="2147483671"/>
        </pc:sldMasterMkLst>
        <pc:sldLayoutChg chg="add replId">
          <pc:chgData name="Jennifer Snapp" userId="S::jennifer.snapp@detroitk12.org::42622253-5fe4-47d2-9c8f-1ef2d995c939" providerId="AD" clId="Web-{26B431E6-3FC1-83DD-4F8F-05F6284D94B4}" dt="2019-03-25T19:31:52.201" v="0"/>
          <pc:sldLayoutMkLst>
            <pc:docMk/>
            <pc:sldMasterMk cId="0" sldId="2147483671"/>
            <pc:sldLayoutMk cId="2979465250"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724653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to prepare for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Today, they plan their essays using the </a:t>
            </a:r>
            <a:r>
              <a:rPr lang="en" sz="1200" b="1" dirty="0">
                <a:solidFill>
                  <a:schemeClr val="dk1"/>
                </a:solidFill>
                <a:latin typeface="Calibri"/>
                <a:ea typeface="Calibri"/>
                <a:cs typeface="Calibri"/>
                <a:sym typeface="Calibri"/>
              </a:rPr>
              <a:t>Frederick Douglass Essay Planner </a:t>
            </a:r>
            <a:r>
              <a:rPr lang="en" sz="1200" dirty="0">
                <a:solidFill>
                  <a:schemeClr val="dk1"/>
                </a:solidFill>
                <a:latin typeface="Calibri"/>
                <a:ea typeface="Calibri"/>
                <a:cs typeface="Calibri"/>
                <a:sym typeface="Calibri"/>
              </a:rPr>
              <a:t>and review the </a:t>
            </a:r>
            <a:r>
              <a:rPr lang="en" sz="1200" b="1" dirty="0">
                <a:solidFill>
                  <a:schemeClr val="dk1"/>
                </a:solidFill>
                <a:latin typeface="Calibri"/>
                <a:ea typeface="Calibri"/>
                <a:cs typeface="Calibri"/>
                <a:sym typeface="Calibri"/>
              </a:rPr>
              <a:t>Quote Sandwich </a:t>
            </a:r>
            <a:r>
              <a:rPr lang="en" sz="1200" dirty="0">
                <a:solidFill>
                  <a:schemeClr val="dk1"/>
                </a:solidFill>
                <a:latin typeface="Calibri"/>
                <a:ea typeface="Calibri"/>
                <a:cs typeface="Calibri"/>
                <a:sym typeface="Calibri"/>
              </a:rPr>
              <a:t>(a writing tool they learned in Module 2).</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they spend time planning their essay, students review the </a:t>
            </a:r>
            <a:r>
              <a:rPr lang="en" sz="1200" b="1" dirty="0">
                <a:solidFill>
                  <a:schemeClr val="dk1"/>
                </a:solidFill>
                <a:latin typeface="Calibri"/>
                <a:ea typeface="Calibri"/>
                <a:cs typeface="Calibri"/>
                <a:sym typeface="Calibri"/>
              </a:rPr>
              <a:t>Quote Sandwich </a:t>
            </a:r>
            <a:r>
              <a:rPr lang="en" sz="1200" dirty="0">
                <a:solidFill>
                  <a:schemeClr val="dk1"/>
                </a:solidFill>
                <a:latin typeface="Calibri"/>
                <a:ea typeface="Calibri"/>
                <a:cs typeface="Calibri"/>
                <a:sym typeface="Calibri"/>
              </a:rPr>
              <a:t>and see how it fits into the larger structure of a body paragraph. They will also see a body paragraph that is missing vital parts. Being able to recognize the mistakes in a model will give students confidence and make it easier to spot mistakes in their own writing. Providing both a high-end and low-end model gives students a clearer vision of success.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Closing activity for today is optional. If you think the students would benefit from more time to plan their essays, you could add the time to Work Time A. However, giving students an opportunity for focused feedback will help them as they begin to write their essays in Lesson 15. If you do the Closing activity, be sure you have it ready to hand back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You will hand back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 in Lesson 15.</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9836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34056f3cc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34056f3cc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Getting Started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noted on Slide 1, this Closing activity is optional. If you think the students would benefit from more time to plan their essays, you can have them continue working on that instead. However, giving students an opportunity for focused feedback on their writing will help them as they begin to write their essays in Lesson 15. If you do the Closing activity, be sure you have it ready to hand back in the next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quietly and individually on their writing</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small-group help for some students who need more step-by-step guidance through the </a:t>
            </a:r>
            <a:r>
              <a:rPr lang="en" sz="1200" b="1" dirty="0">
                <a:solidFill>
                  <a:schemeClr val="dk1"/>
                </a:solidFill>
                <a:latin typeface="Calibri"/>
                <a:ea typeface="Calibri"/>
                <a:cs typeface="Calibri"/>
                <a:sym typeface="Calibri"/>
              </a:rPr>
              <a:t>Quote Sandwich </a:t>
            </a:r>
            <a:r>
              <a:rPr lang="en" sz="1200" dirty="0">
                <a:solidFill>
                  <a:schemeClr val="dk1"/>
                </a:solidFill>
                <a:latin typeface="Calibri"/>
                <a:ea typeface="Calibri"/>
                <a:cs typeface="Calibri"/>
                <a:sym typeface="Calibri"/>
              </a:rPr>
              <a:t>writing process.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working on their introduction towards the first page of the </a:t>
            </a:r>
            <a:r>
              <a:rPr lang="en" sz="1200" b="1" dirty="0">
                <a:solidFill>
                  <a:schemeClr val="dk1"/>
                </a:solidFill>
                <a:latin typeface="Calibri"/>
                <a:ea typeface="Calibri"/>
                <a:cs typeface="Calibri"/>
                <a:sym typeface="Calibri"/>
              </a:rPr>
              <a:t>Frederick Douglass Essay Planner. </a:t>
            </a:r>
            <a:r>
              <a:rPr lang="en" sz="1200" dirty="0">
                <a:solidFill>
                  <a:schemeClr val="dk1"/>
                </a:solidFill>
                <a:latin typeface="Calibri"/>
                <a:ea typeface="Calibri"/>
                <a:cs typeface="Calibri"/>
                <a:sym typeface="Calibri"/>
              </a:rPr>
              <a:t>This first page provides an excellent step-by-step guide for writing the introduction.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15106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2" name="Google Shape;21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063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0" name="Google Shape;22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9178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Combining Sentences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Frederick Douglass Essay Planner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Quote Sandwich</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Quote Sandwich in Action</a:t>
            </a:r>
            <a:r>
              <a:rPr lang="en" sz="1200" dirty="0">
                <a:solidFill>
                  <a:schemeClr val="dk1"/>
                </a:solidFill>
                <a:latin typeface="Calibri"/>
                <a:ea typeface="Calibri"/>
                <a:cs typeface="Calibri"/>
                <a:sym typeface="Calibri"/>
              </a:rPr>
              <a:t>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Excerpt Analysis Note-catchers for Excerpts 2–5</a:t>
            </a:r>
            <a:r>
              <a:rPr lang="en" sz="1200" dirty="0">
                <a:solidFill>
                  <a:schemeClr val="dk1"/>
                </a:solidFill>
                <a:latin typeface="Calibri"/>
                <a:ea typeface="Calibri"/>
                <a:cs typeface="Calibri"/>
                <a:sym typeface="Calibri"/>
              </a:rPr>
              <a:t> (from Unit 1, Lesson 10 and Unit 2, Lessons 4, 8, and 10;one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51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0" dirty="0">
                <a:solidFill>
                  <a:schemeClr val="dk1"/>
                </a:solidFill>
                <a:latin typeface="Calibri"/>
                <a:ea typeface="Calibri"/>
                <a:cs typeface="Calibri"/>
                <a:sym typeface="Calibri"/>
              </a:rPr>
              <a:t>Exit Ticket: Closely Reading the Prompt </a:t>
            </a:r>
            <a:r>
              <a:rPr lang="en" sz="1200" dirty="0">
                <a:solidFill>
                  <a:schemeClr val="dk1"/>
                </a:solidFill>
                <a:latin typeface="Calibri"/>
                <a:ea typeface="Calibri"/>
                <a:cs typeface="Calibri"/>
                <a:sym typeface="Calibri"/>
              </a:rPr>
              <a:t>from Lesson 13 to identify struggling students, and work with them in a small group during Work Time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930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2151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2072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Combining Sentences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task provides a scaffold for sentence combining by offering students a range of conjunction choices.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skill of combining sentences will be assessed in Unit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Combining Sentences</a:t>
            </a:r>
            <a:r>
              <a:rPr lang="en" sz="1200" dirty="0">
                <a:solidFill>
                  <a:schemeClr val="dk1"/>
                </a:solidFill>
                <a:latin typeface="Calibri"/>
                <a:ea typeface="Calibri"/>
                <a:cs typeface="Calibri"/>
                <a:sym typeface="Calibri"/>
              </a:rPr>
              <a:t>. Read the instructions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students to share out their ideas on the first section.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offer logical conjunctions to join the sentences. For example, for #1: “Frederick Douglass argued that slaves were treated like property, </a:t>
            </a:r>
            <a:r>
              <a:rPr lang="en" sz="1200" b="0" dirty="0">
                <a:solidFill>
                  <a:schemeClr val="dk1"/>
                </a:solidFill>
                <a:latin typeface="Calibri"/>
                <a:ea typeface="Calibri"/>
                <a:cs typeface="Calibri"/>
                <a:sym typeface="Calibri"/>
              </a:rPr>
              <a:t>BUT</a:t>
            </a:r>
            <a:r>
              <a:rPr lang="en" sz="1200" dirty="0">
                <a:solidFill>
                  <a:schemeClr val="dk1"/>
                </a:solidFill>
                <a:latin typeface="Calibri"/>
                <a:ea typeface="Calibri"/>
                <a:cs typeface="Calibri"/>
                <a:sym typeface="Calibri"/>
              </a:rPr>
              <a:t> Northerners believed slaves were treated like children.” For #2: “Frederick Douglass gave multiple examples of overseers who were cruel and heartless,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Covey was one of the worst.”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help articulating the relationship between each set of sentences before choosing a conjunction that fits. Consider pointing out that some sentences express a contrast (as in #1), whereas other sentences express a related example (as in #2).</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3911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Planning Your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t>
            </a:r>
            <a:r>
              <a:rPr lang="en" sz="1200" b="1" dirty="0">
                <a:solidFill>
                  <a:schemeClr val="dk1"/>
                </a:solidFill>
                <a:latin typeface="Calibri"/>
                <a:ea typeface="Calibri"/>
                <a:cs typeface="Calibri"/>
                <a:sym typeface="Calibri"/>
              </a:rPr>
              <a:t>Essay Planner</a:t>
            </a:r>
            <a:r>
              <a:rPr lang="en" sz="1200" dirty="0">
                <a:solidFill>
                  <a:schemeClr val="dk1"/>
                </a:solidFill>
                <a:latin typeface="Calibri"/>
                <a:ea typeface="Calibri"/>
                <a:cs typeface="Calibri"/>
                <a:sym typeface="Calibri"/>
              </a:rPr>
              <a:t> provides a very explicit format for students to follow. If they complete each section, they will be very well-prepared to write the essay! Consider reminding students who are concerned about the length of the organizer or who state that they’d rather just write the essay that this level of planning will ensure their essays are well-organized and complete.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Frederick Douglass Essay Planner</a:t>
            </a:r>
            <a:r>
              <a:rPr lang="en" sz="1200" dirty="0">
                <a:solidFill>
                  <a:schemeClr val="dk1"/>
                </a:solidFill>
                <a:latin typeface="Calibri"/>
                <a:ea typeface="Calibri"/>
                <a:cs typeface="Calibri"/>
                <a:sym typeface="Calibri"/>
              </a:rPr>
              <a:t>. Point out that this is similar to the essay planners students used in Modules 1 and 2, and express your confidence in their ability to successfully plan their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are working. Push them to be clear and explicit in their plans, choosing specific quotations and taking time to write explanations. Consider meeting with a small group of struggling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take out their </a:t>
            </a:r>
            <a:r>
              <a:rPr lang="en" sz="1200" b="1" dirty="0">
                <a:solidFill>
                  <a:schemeClr val="dk1"/>
                </a:solidFill>
                <a:latin typeface="Calibri"/>
                <a:ea typeface="Calibri"/>
                <a:cs typeface="Calibri"/>
                <a:sym typeface="Calibri"/>
              </a:rPr>
              <a:t>Excerpt Analysis note-catchers for Excerpts 2-5</a:t>
            </a:r>
            <a:r>
              <a:rPr lang="en" sz="1200" dirty="0">
                <a:solidFill>
                  <a:schemeClr val="dk1"/>
                </a:solidFill>
                <a:latin typeface="Calibri"/>
                <a:ea typeface="Calibri"/>
                <a:cs typeface="Calibri"/>
                <a:sym typeface="Calibri"/>
              </a:rPr>
              <a:t>, and should refer to those as they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want to pull a small group of students for extra support based on their exit ticket from Lesson 13. Some students will need more guided practice before they are ready for independent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some students to use less evidence so they can focus on understanding the process of the quote sandwich.</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0616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(10-12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Reviewing the Quote Sandwich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Quote Sandwich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Quote Sandwich in Action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sentences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Wait for most thumbs to be up and then cold-call a student to share out.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question on the slide aloud. Give think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a minute, cold-call students to share. Be ready to do some prompting for the answer to the bold question on the slide. You might consider questions such as: </a:t>
            </a:r>
            <a:r>
              <a:rPr lang="en" sz="1200" i="1" dirty="0">
                <a:solidFill>
                  <a:schemeClr val="dk1"/>
                </a:solidFill>
                <a:latin typeface="Calibri"/>
                <a:ea typeface="Calibri"/>
                <a:cs typeface="Calibri"/>
                <a:sym typeface="Calibri"/>
              </a:rPr>
              <a:t>“What portion of the text does the first quote sandwich include?” </a:t>
            </a:r>
            <a:r>
              <a:rPr lang="en" sz="1200" dirty="0">
                <a:solidFill>
                  <a:schemeClr val="dk1"/>
                </a:solidFill>
                <a:latin typeface="Calibri"/>
                <a:ea typeface="Calibri"/>
                <a:cs typeface="Calibri"/>
                <a:sym typeface="Calibri"/>
              </a:rPr>
              <a:t>or</a:t>
            </a:r>
            <a:r>
              <a:rPr lang="en" sz="1200" i="1" dirty="0">
                <a:solidFill>
                  <a:schemeClr val="dk1"/>
                </a:solidFill>
                <a:latin typeface="Calibri"/>
                <a:ea typeface="Calibri"/>
                <a:cs typeface="Calibri"/>
                <a:sym typeface="Calibri"/>
              </a:rPr>
              <a:t> “How does this second sandwich incorporate and analyze two quotes?”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want to write in a clear and logical way. Sometimes, that means combining parts of the </a:t>
            </a:r>
            <a:r>
              <a:rPr lang="en" sz="1200" b="1" i="1" dirty="0">
                <a:solidFill>
                  <a:schemeClr val="dk1"/>
                </a:solidFill>
                <a:latin typeface="Calibri"/>
                <a:ea typeface="Calibri"/>
                <a:cs typeface="Calibri"/>
                <a:sym typeface="Calibri"/>
              </a:rPr>
              <a:t>Quote Sandwich </a:t>
            </a:r>
            <a:r>
              <a:rPr lang="en" sz="1200" i="1" dirty="0">
                <a:solidFill>
                  <a:schemeClr val="dk1"/>
                </a:solidFill>
                <a:latin typeface="Calibri"/>
                <a:ea typeface="Calibri"/>
                <a:cs typeface="Calibri"/>
                <a:sym typeface="Calibri"/>
              </a:rPr>
              <a:t>into one sentence. Other times, it means varying the order of the body paragraphs. As you get to be better writers, you will be able to write in more interesting and varied ways. As long as you have all the necessary parts clearly explained, your essays will be successful.” </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the student to say something like, </a:t>
            </a:r>
            <a:r>
              <a:rPr lang="en" sz="1200" b="0" dirty="0">
                <a:solidFill>
                  <a:schemeClr val="dk1"/>
                </a:solidFill>
                <a:latin typeface="Calibri"/>
                <a:ea typeface="Calibri"/>
                <a:cs typeface="Calibri"/>
                <a:sym typeface="Calibri"/>
              </a:rPr>
              <a:t>“A quote sandwich combines direct evidence from the text with your own introduction and explanation of it.”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5, listen for students to note key differences such as, “This one combines parts of the introduction with the quote,” and “This one has two interrelated quotes and one analysis after the second one.”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explanatory paragraph and examples aloud for students would benefit from the audio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902408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(10-15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Reviewing the Quote Sandwich,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note in the lesson stating that in this example, the analysis comes before the example. This seems to have been an error, so please disregard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asked to improve the paragraph. While Douglass’s position is implied in the paragraph, it would be more clear if the writer actually stated 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Quote Sandwich in Action</a:t>
            </a:r>
            <a:r>
              <a:rPr lang="en" sz="1200" dirty="0">
                <a:solidFill>
                  <a:schemeClr val="dk1"/>
                </a:solidFill>
                <a:latin typeface="Calibri"/>
                <a:ea typeface="Calibri"/>
                <a:cs typeface="Calibri"/>
                <a:sym typeface="Calibri"/>
              </a:rPr>
              <a:t>. Invite them to follow along silently as you read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Quote Sandwich paragraph and point out the organization listed in the right-hand column. Note that this corresponds to their </a:t>
            </a:r>
            <a:r>
              <a:rPr lang="en" sz="1200" b="1" dirty="0">
                <a:solidFill>
                  <a:schemeClr val="dk1"/>
                </a:solidFill>
                <a:latin typeface="Calibri"/>
                <a:ea typeface="Calibri"/>
                <a:cs typeface="Calibri"/>
                <a:sym typeface="Calibri"/>
              </a:rPr>
              <a:t>Frederick Douglass Essay Planner.</a:t>
            </a:r>
            <a:r>
              <a:rPr lang="en" sz="1200" dirty="0">
                <a:solidFill>
                  <a:schemeClr val="dk1"/>
                </a:solidFill>
                <a:latin typeface="Calibri"/>
                <a:ea typeface="Calibri"/>
                <a:cs typeface="Calibri"/>
                <a:sym typeface="Calibri"/>
              </a:rPr>
              <a:t> Point out that the analysis comes before the example and even though it isn’t typical, in this case, it works.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Quote Sandwich paragraph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0" dirty="0">
                <a:solidFill>
                  <a:schemeClr val="dk1"/>
                </a:solidFill>
                <a:latin typeface="Calibri"/>
                <a:ea typeface="Calibri"/>
                <a:cs typeface="Calibri"/>
                <a:sym typeface="Calibri"/>
              </a:rPr>
              <a:t>Turn and Talk question aloud.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students 2 minutes to record an answer to the question in the right-hand column.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students 3 minutes to Turn and Talk with a partner about their answer.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After 3 minutes, refocus whole group and cold call on </a:t>
            </a:r>
            <a:r>
              <a:rPr lang="en" sz="1200" dirty="0">
                <a:solidFill>
                  <a:schemeClr val="dk1"/>
                </a:solidFill>
                <a:latin typeface="Calibri"/>
                <a:ea typeface="Calibri"/>
                <a:cs typeface="Calibri"/>
                <a:sym typeface="Calibri"/>
              </a:rPr>
              <a:t>a few students to share out.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7, listen for the students to notice that the second paragraph doesn’t include a clear statement of Douglass’s position prior to using evidence.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explanatory paragraph and examples aloud for students </a:t>
            </a:r>
            <a:r>
              <a:rPr lang="en-US" sz="1200" dirty="0">
                <a:solidFill>
                  <a:schemeClr val="dk1"/>
                </a:solidFill>
                <a:latin typeface="Calibri"/>
                <a:ea typeface="Calibri"/>
                <a:cs typeface="Calibri"/>
                <a:sym typeface="Calibri"/>
              </a:rPr>
              <a:t>who </a:t>
            </a:r>
            <a:r>
              <a:rPr lang="en" sz="1200" dirty="0">
                <a:solidFill>
                  <a:schemeClr val="dk1"/>
                </a:solidFill>
                <a:latin typeface="Calibri"/>
                <a:ea typeface="Calibri"/>
                <a:cs typeface="Calibri"/>
                <a:sym typeface="Calibri"/>
              </a:rPr>
              <a:t>would benefit from the audio support.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7116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79465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50-55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today’s lesson is for students to continue to prepare for the </a:t>
            </a:r>
            <a:r>
              <a:rPr lang="en" sz="1600" b="1" dirty="0"/>
              <a:t>End of Unit 2 Assessment</a:t>
            </a:r>
            <a:r>
              <a:rPr lang="en" sz="1600" dirty="0"/>
              <a:t>. Today, they plan their essays using the </a:t>
            </a:r>
            <a:r>
              <a:rPr lang="en" sz="1600" b="1" dirty="0"/>
              <a:t>Frederick Douglass Essay Planner</a:t>
            </a:r>
            <a:r>
              <a:rPr lang="en" sz="1600" dirty="0"/>
              <a:t> and review the </a:t>
            </a:r>
            <a:r>
              <a:rPr lang="en" sz="1600" b="1" dirty="0"/>
              <a:t>Quote Sandwich </a:t>
            </a:r>
            <a:r>
              <a:rPr lang="en" sz="1600" dirty="0"/>
              <a:t>(a writing tool they learned in Module 2).</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00000"/>
              </a:lnSpc>
              <a:spcBef>
                <a:spcPts val="1000"/>
              </a:spcBef>
              <a:spcAft>
                <a:spcPts val="0"/>
              </a:spcAft>
              <a:buClr>
                <a:srgbClr val="000000"/>
              </a:buClr>
              <a:buSzPts val="1600"/>
              <a:buChar char="•"/>
            </a:pPr>
            <a:r>
              <a:rPr lang="en" sz="1600" dirty="0"/>
              <a:t>I can select relevant evidence from </a:t>
            </a:r>
            <a:r>
              <a:rPr lang="en" sz="1600" i="1" dirty="0"/>
              <a:t>Narrative of the Life of Frederick Douglass </a:t>
            </a:r>
            <a:r>
              <a:rPr lang="en" sz="1600" dirty="0"/>
              <a:t>to support my focusing statement.</a:t>
            </a:r>
            <a:endParaRPr sz="1600" dirty="0"/>
          </a:p>
          <a:p>
            <a:pPr marL="457200" lvl="0" indent="-330200" algn="l" rtl="0">
              <a:lnSpc>
                <a:spcPct val="100000"/>
              </a:lnSpc>
              <a:spcBef>
                <a:spcPts val="0"/>
              </a:spcBef>
              <a:spcAft>
                <a:spcPts val="0"/>
              </a:spcAft>
              <a:buClr>
                <a:srgbClr val="000000"/>
              </a:buClr>
              <a:buSzPts val="1600"/>
              <a:buChar char="•"/>
            </a:pPr>
            <a:r>
              <a:rPr lang="en" sz="1600" dirty="0"/>
              <a:t>I can organize my ideas into a coherent essay that answers the prompt.</a:t>
            </a:r>
            <a:endParaRPr sz="1600" dirty="0"/>
          </a:p>
          <a:p>
            <a:pPr marL="457200" lvl="0" indent="-330200" algn="l" rtl="0">
              <a:lnSpc>
                <a:spcPct val="100000"/>
              </a:lnSpc>
              <a:spcBef>
                <a:spcPts val="0"/>
              </a:spcBef>
              <a:spcAft>
                <a:spcPts val="0"/>
              </a:spcAft>
              <a:buClr>
                <a:srgbClr val="000000"/>
              </a:buClr>
              <a:buSzPts val="1600"/>
              <a:buChar char="•"/>
            </a:pPr>
            <a:r>
              <a:rPr lang="en" sz="1600" dirty="0"/>
              <a:t>I can explain how my examples relate to the position of Frederick Douglass.</a:t>
            </a:r>
            <a:endParaRPr sz="1600" dirty="0"/>
          </a:p>
          <a:p>
            <a:pPr marL="457200" lvl="0" indent="0" algn="l" rtl="0">
              <a:lnSpc>
                <a:spcPct val="90000"/>
              </a:lnSpc>
              <a:spcBef>
                <a:spcPts val="1000"/>
              </a:spcBef>
              <a:spcAft>
                <a:spcPts val="0"/>
              </a:spcAft>
              <a:buNone/>
            </a:pPr>
            <a:endParaRPr sz="1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p:nvPr/>
        </p:nvSpPr>
        <p:spPr>
          <a:xfrm>
            <a:off x="349900" y="1043250"/>
            <a:ext cx="44445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500">
              <a:latin typeface="Century Gothic"/>
              <a:ea typeface="Century Gothic"/>
              <a:cs typeface="Century Gothic"/>
              <a:sym typeface="Century Gothic"/>
            </a:endParaRPr>
          </a:p>
        </p:txBody>
      </p:sp>
      <p:sp>
        <p:nvSpPr>
          <p:cNvPr id="207" name="Google Shape;207;p34"/>
          <p:cNvSpPr txBox="1"/>
          <p:nvPr/>
        </p:nvSpPr>
        <p:spPr>
          <a:xfrm>
            <a:off x="349900" y="300525"/>
            <a:ext cx="79122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300">
                <a:latin typeface="Century Gothic"/>
                <a:ea typeface="Century Gothic"/>
                <a:cs typeface="Century Gothic"/>
                <a:sym typeface="Century Gothic"/>
              </a:rPr>
              <a:t>Let’s begin our writing</a:t>
            </a:r>
            <a:endParaRPr sz="2300" b="1" i="1">
              <a:latin typeface="Century Gothic"/>
              <a:ea typeface="Century Gothic"/>
              <a:cs typeface="Century Gothic"/>
              <a:sym typeface="Century Gothic"/>
            </a:endParaRPr>
          </a:p>
        </p:txBody>
      </p:sp>
      <p:sp>
        <p:nvSpPr>
          <p:cNvPr id="209" name="Google Shape;209;p34"/>
          <p:cNvSpPr txBox="1"/>
          <p:nvPr/>
        </p:nvSpPr>
        <p:spPr>
          <a:xfrm>
            <a:off x="416325" y="1307625"/>
            <a:ext cx="7480800" cy="328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take time to write </a:t>
            </a:r>
            <a:r>
              <a:rPr lang="en" sz="1800" b="1" dirty="0">
                <a:latin typeface="Century Gothic"/>
                <a:ea typeface="Century Gothic"/>
                <a:cs typeface="Century Gothic"/>
                <a:sym typeface="Century Gothic"/>
              </a:rPr>
              <a:t>either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 Quote Sandwich for one of your pieces of evidence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                or</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Your introduction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Your teacher will provide feedback on what you write, so you should choose whichever option will help you benefit most from feedback.</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51372" y="73468"/>
            <a:ext cx="803401" cy="9553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5" name="Google Shape;215;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6" name="Google Shape;216;p35"/>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t>Finish your </a:t>
            </a:r>
            <a:r>
              <a:rPr lang="en" sz="1800" b="1"/>
              <a:t>Frederick Douglass Essay Planner</a:t>
            </a:r>
            <a:r>
              <a:rPr lang="en" sz="1800"/>
              <a:t> and </a:t>
            </a:r>
            <a:r>
              <a:rPr lang="en" sz="1800" b="1"/>
              <a:t>Entry Task: Combining Sentences.</a:t>
            </a:r>
            <a:endParaRPr sz="1800" b="1"/>
          </a:p>
        </p:txBody>
      </p:sp>
      <p:pic>
        <p:nvPicPr>
          <p:cNvPr id="6" name="Google Shape;167;p29"/>
          <p:cNvPicPr preferRelativeResize="0"/>
          <p:nvPr/>
        </p:nvPicPr>
        <p:blipFill>
          <a:blip r:embed="rId3">
            <a:alphaModFix/>
          </a:blip>
          <a:stretch>
            <a:fillRect/>
          </a:stretch>
        </p:blipFill>
        <p:spPr>
          <a:xfrm>
            <a:off x="8251372" y="73468"/>
            <a:ext cx="803401" cy="9553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4" name="Google Shape;224;p36"/>
          <p:cNvGraphicFramePr/>
          <p:nvPr/>
        </p:nvGraphicFramePr>
        <p:xfrm>
          <a:off x="577191" y="1248212"/>
          <a:ext cx="7989600" cy="3230175"/>
        </p:xfrm>
        <a:graphic>
          <a:graphicData uri="http://schemas.openxmlformats.org/drawingml/2006/table">
            <a:tbl>
              <a:tblPr firstRow="1" bandRow="1">
                <a:noFill/>
                <a:tableStyleId>{D838F36F-E93C-40D5-BBBD-50104C1D33AB}</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78798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190525"/>
            <a:ext cx="8520600" cy="3363686"/>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b="1" dirty="0">
                <a:solidFill>
                  <a:schemeClr val="dk1"/>
                </a:solidFill>
                <a:latin typeface="Century Gothic"/>
                <a:ea typeface="Century Gothic"/>
                <a:cs typeface="Century Gothic"/>
                <a:sym typeface="Century Gothic"/>
              </a:rPr>
              <a:t>Preparing for Lesson 14:</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Combining Sentences</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Frederick Douglass Essay Planner</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Excerpt Analysis Note-catchers for Excerpts 2–5</a:t>
            </a:r>
            <a:r>
              <a:rPr lang="en" sz="1600" dirty="0">
                <a:solidFill>
                  <a:schemeClr val="dk1"/>
                </a:solidFill>
                <a:latin typeface="Century Gothic"/>
                <a:ea typeface="Century Gothic"/>
                <a:cs typeface="Century Gothic"/>
                <a:sym typeface="Century Gothic"/>
              </a:rPr>
              <a:t> (from Unit 1, Lesson 10 and Unit 2, Lessons 4, 8, and 10;one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Quote Sandwich</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Quote Sandwich in Action</a:t>
            </a:r>
            <a:r>
              <a:rPr lang="en" sz="1600" dirty="0">
                <a:solidFill>
                  <a:schemeClr val="dk1"/>
                </a:solidFill>
                <a:latin typeface="Century Gothic"/>
                <a:ea typeface="Century Gothic"/>
                <a:cs typeface="Century Gothic"/>
                <a:sym typeface="Century Gothic"/>
              </a:rPr>
              <a:t> (one per student)</a:t>
            </a:r>
            <a:endParaRPr sz="1600" b="1" dirty="0">
              <a:solidFill>
                <a:schemeClr val="dk1"/>
              </a:solidFill>
              <a:latin typeface="Century Gothic"/>
              <a:ea typeface="Century Gothic"/>
              <a:cs typeface="Century Gothic"/>
              <a:sym typeface="Century Gothic"/>
            </a:endParaRPr>
          </a:p>
        </p:txBody>
      </p:sp>
      <p:sp>
        <p:nvSpPr>
          <p:cNvPr id="4"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14</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Use the Exit Ticket: Closely Reading the Prompt from Lesson 13 to identify struggling students, and plan to work with them in a small group during Work Time A.</a:t>
            </a:r>
            <a:endParaRPr sz="16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Planning our essays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Reviewing the “quote sandwich” we previously learned about</a:t>
            </a:r>
            <a:endParaRPr sz="1800">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We are continuing our important preparations for writing an essay about Frederick Douglass. Continuing to study models and to review tools like the “quote sandwich” will help us write the best essays we can!</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51372" y="73468"/>
            <a:ext cx="803401" cy="95539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432702"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practice combining sentences</a:t>
            </a:r>
            <a:endParaRPr sz="3000" i="1" dirty="0"/>
          </a:p>
        </p:txBody>
      </p:sp>
      <p:pic>
        <p:nvPicPr>
          <p:cNvPr id="174" name="Google Shape;174;p30"/>
          <p:cNvPicPr preferRelativeResize="0"/>
          <p:nvPr/>
        </p:nvPicPr>
        <p:blipFill>
          <a:blip r:embed="rId3">
            <a:alphaModFix/>
          </a:blip>
          <a:stretch>
            <a:fillRect/>
          </a:stretch>
        </p:blipFill>
        <p:spPr>
          <a:xfrm>
            <a:off x="5136682" y="1372425"/>
            <a:ext cx="3616093" cy="3318524"/>
          </a:xfrm>
          <a:prstGeom prst="rect">
            <a:avLst/>
          </a:prstGeom>
          <a:noFill/>
          <a:ln>
            <a:noFill/>
          </a:ln>
        </p:spPr>
      </p:pic>
      <p:sp>
        <p:nvSpPr>
          <p:cNvPr id="175" name="Google Shape;175;p30"/>
          <p:cNvSpPr txBox="1"/>
          <p:nvPr/>
        </p:nvSpPr>
        <p:spPr>
          <a:xfrm>
            <a:off x="709450" y="1337025"/>
            <a:ext cx="4174800" cy="30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latin typeface="Century Gothic"/>
                <a:ea typeface="Century Gothic"/>
                <a:cs typeface="Century Gothic"/>
                <a:sym typeface="Century Gothic"/>
              </a:rPr>
              <a:t>Please work individually on your </a:t>
            </a:r>
            <a:r>
              <a:rPr lang="en" sz="1700" b="1">
                <a:latin typeface="Century Gothic"/>
                <a:ea typeface="Century Gothic"/>
                <a:cs typeface="Century Gothic"/>
                <a:sym typeface="Century Gothic"/>
              </a:rPr>
              <a:t>Entry Task: Combining Sentences. </a:t>
            </a:r>
            <a:r>
              <a:rPr lang="en" sz="1700">
                <a:latin typeface="Century Gothic"/>
                <a:ea typeface="Century Gothic"/>
                <a:cs typeface="Century Gothic"/>
                <a:sym typeface="Century Gothic"/>
              </a:rPr>
              <a:t>Choose from the list of suggested conjunctions to combine each sentence.</a:t>
            </a:r>
            <a:endParaRPr sz="1700">
              <a:latin typeface="Century Gothic"/>
              <a:ea typeface="Century Gothic"/>
              <a:cs typeface="Century Gothic"/>
              <a:sym typeface="Century Gothic"/>
            </a:endParaRPr>
          </a:p>
          <a:p>
            <a:pPr marL="0" lvl="0" indent="0" algn="l" rtl="0">
              <a:spcBef>
                <a:spcPts val="0"/>
              </a:spcBef>
              <a:spcAft>
                <a:spcPts val="0"/>
              </a:spcAft>
              <a:buNone/>
            </a:pPr>
            <a:endParaRPr sz="1700">
              <a:latin typeface="Century Gothic"/>
              <a:ea typeface="Century Gothic"/>
              <a:cs typeface="Century Gothic"/>
              <a:sym typeface="Century Gothic"/>
            </a:endParaRPr>
          </a:p>
          <a:p>
            <a:pPr marL="0" lvl="0" indent="0" algn="l" rtl="0">
              <a:spcBef>
                <a:spcPts val="0"/>
              </a:spcBef>
              <a:spcAft>
                <a:spcPts val="0"/>
              </a:spcAft>
              <a:buNone/>
            </a:pPr>
            <a:r>
              <a:rPr lang="en" sz="1700">
                <a:latin typeface="Century Gothic"/>
                <a:ea typeface="Century Gothic"/>
                <a:cs typeface="Century Gothic"/>
                <a:sym typeface="Century Gothic"/>
              </a:rPr>
              <a:t>If you aren’t able to finish the Homework section on the back of the page, please complete that tonight.</a:t>
            </a:r>
            <a:endParaRPr sz="17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51372" y="73468"/>
            <a:ext cx="803401" cy="9553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389165" y="231343"/>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work on our essay planner</a:t>
            </a:r>
            <a:endParaRPr sz="3000" i="1" dirty="0"/>
          </a:p>
        </p:txBody>
      </p:sp>
      <p:sp>
        <p:nvSpPr>
          <p:cNvPr id="181" name="Google Shape;181;p31"/>
          <p:cNvSpPr txBox="1">
            <a:spLocks noGrp="1"/>
          </p:cNvSpPr>
          <p:nvPr>
            <p:ph type="body" idx="1"/>
          </p:nvPr>
        </p:nvSpPr>
        <p:spPr>
          <a:xfrm>
            <a:off x="389165" y="1422151"/>
            <a:ext cx="4405800" cy="3310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dirty="0"/>
              <a:t>Please take out your </a:t>
            </a:r>
            <a:r>
              <a:rPr lang="en" sz="1700" b="1" dirty="0"/>
              <a:t>Excerpt Analysis note-catchers for Excerpts 2-5. </a:t>
            </a:r>
            <a:r>
              <a:rPr lang="en" sz="1700" dirty="0"/>
              <a:t>As you read the </a:t>
            </a:r>
            <a:r>
              <a:rPr lang="en" sz="1700" i="1" dirty="0"/>
              <a:t>Narrative</a:t>
            </a:r>
            <a:r>
              <a:rPr lang="en" sz="1700" dirty="0"/>
              <a:t>, you gathered evidence, then sifted through that evidence both in Lesson 13 and for homework. Now is the time to continue planning the essay you’ll write tomorrow, and as you look for direct quotes, specific examples from the text, or a combination of both, the </a:t>
            </a:r>
            <a:r>
              <a:rPr lang="en" sz="1700" b="1" dirty="0"/>
              <a:t>Excerpt Analysis note-catcher </a:t>
            </a:r>
            <a:r>
              <a:rPr lang="en" sz="1700" dirty="0"/>
              <a:t>may be a good place to start.</a:t>
            </a:r>
            <a:endParaRPr sz="1800" dirty="0"/>
          </a:p>
          <a:p>
            <a:pPr marL="0" lvl="0" indent="0" algn="l" rtl="0">
              <a:lnSpc>
                <a:spcPct val="100000"/>
              </a:lnSpc>
              <a:spcBef>
                <a:spcPts val="0"/>
              </a:spcBef>
              <a:spcAft>
                <a:spcPts val="0"/>
              </a:spcAft>
              <a:buNone/>
            </a:pPr>
            <a:endParaRPr sz="1800" dirty="0"/>
          </a:p>
        </p:txBody>
      </p:sp>
      <p:pic>
        <p:nvPicPr>
          <p:cNvPr id="183" name="Google Shape;183;p31"/>
          <p:cNvPicPr preferRelativeResize="0"/>
          <p:nvPr/>
        </p:nvPicPr>
        <p:blipFill>
          <a:blip r:embed="rId3">
            <a:alphaModFix/>
          </a:blip>
          <a:stretch>
            <a:fillRect/>
          </a:stretch>
        </p:blipFill>
        <p:spPr>
          <a:xfrm>
            <a:off x="5175400" y="1422225"/>
            <a:ext cx="3629124" cy="3310426"/>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73468"/>
            <a:ext cx="803401" cy="9553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345621" y="241192"/>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quote sandwiches</a:t>
            </a:r>
            <a:endParaRPr sz="3000" b="1" dirty="0"/>
          </a:p>
        </p:txBody>
      </p:sp>
      <p:sp>
        <p:nvSpPr>
          <p:cNvPr id="190" name="Google Shape;190;p32"/>
          <p:cNvSpPr txBox="1"/>
          <p:nvPr/>
        </p:nvSpPr>
        <p:spPr>
          <a:xfrm>
            <a:off x="345621" y="1235392"/>
            <a:ext cx="4213800" cy="359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We first learned about Quote Sandwiches in Module 2. Please take a moment to silently read over the paragraphs reviewing Quote Sandwiches, then give a thumbs-up when you can explain what a Quote Sandwich is.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When prompted, please think about this question: </a:t>
            </a:r>
            <a:r>
              <a:rPr lang="en" sz="1600" b="1" dirty="0">
                <a:latin typeface="Century Gothic"/>
                <a:ea typeface="Century Gothic"/>
                <a:cs typeface="Century Gothic"/>
                <a:sym typeface="Century Gothic"/>
              </a:rPr>
              <a:t>“How is the example on this worksheet a little different from the other Quote Sandwiches you have written?”</a:t>
            </a:r>
            <a:endParaRPr sz="1600" b="1"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4842500" y="1011125"/>
            <a:ext cx="2893225" cy="3345950"/>
          </a:xfrm>
          <a:prstGeom prst="rect">
            <a:avLst/>
          </a:prstGeom>
          <a:noFill/>
          <a:ln>
            <a:noFill/>
          </a:ln>
        </p:spPr>
      </p:pic>
      <p:pic>
        <p:nvPicPr>
          <p:cNvPr id="192" name="Google Shape;192;p32"/>
          <p:cNvPicPr preferRelativeResize="0"/>
          <p:nvPr/>
        </p:nvPicPr>
        <p:blipFill rotWithShape="1">
          <a:blip r:embed="rId4">
            <a:alphaModFix/>
          </a:blip>
          <a:srcRect t="22221"/>
          <a:stretch/>
        </p:blipFill>
        <p:spPr>
          <a:xfrm>
            <a:off x="4842500" y="4295775"/>
            <a:ext cx="2884149" cy="669325"/>
          </a:xfrm>
          <a:prstGeom prst="rect">
            <a:avLst/>
          </a:prstGeom>
          <a:noFill/>
          <a:ln>
            <a:noFill/>
          </a:ln>
        </p:spPr>
      </p:pic>
      <p:pic>
        <p:nvPicPr>
          <p:cNvPr id="7" name="Google Shape;167;p29"/>
          <p:cNvPicPr preferRelativeResize="0"/>
          <p:nvPr/>
        </p:nvPicPr>
        <p:blipFill>
          <a:blip r:embed="rId5">
            <a:alphaModFix/>
          </a:blip>
          <a:stretch>
            <a:fillRect/>
          </a:stretch>
        </p:blipFill>
        <p:spPr>
          <a:xfrm>
            <a:off x="8251372" y="73468"/>
            <a:ext cx="803401" cy="9553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3"/>
          <p:cNvSpPr txBox="1">
            <a:spLocks noGrp="1"/>
          </p:cNvSpPr>
          <p:nvPr>
            <p:ph type="title"/>
          </p:nvPr>
        </p:nvSpPr>
        <p:spPr>
          <a:xfrm>
            <a:off x="334736" y="144857"/>
            <a:ext cx="8156122"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a:t>
            </a:r>
            <a:r>
              <a:rPr lang="en" sz="3000" b="1" dirty="0"/>
              <a:t>Quote Sandwiches in action</a:t>
            </a:r>
            <a:endParaRPr sz="3000" b="1" dirty="0"/>
          </a:p>
        </p:txBody>
      </p:sp>
      <p:sp>
        <p:nvSpPr>
          <p:cNvPr id="199" name="Google Shape;199;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0" name="Google Shape;200;p33"/>
          <p:cNvSpPr txBox="1"/>
          <p:nvPr/>
        </p:nvSpPr>
        <p:spPr>
          <a:xfrm>
            <a:off x="410936" y="1139057"/>
            <a:ext cx="49977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the </a:t>
            </a:r>
            <a:r>
              <a:rPr lang="en" sz="1600" b="1" dirty="0">
                <a:latin typeface="Century Gothic"/>
                <a:ea typeface="Century Gothic"/>
                <a:cs typeface="Century Gothic"/>
                <a:sym typeface="Century Gothic"/>
              </a:rPr>
              <a:t>Quote Sandwiches in Action</a:t>
            </a:r>
            <a:r>
              <a:rPr lang="en" sz="1600" dirty="0">
                <a:latin typeface="Century Gothic"/>
                <a:ea typeface="Century Gothic"/>
                <a:cs typeface="Century Gothic"/>
                <a:sym typeface="Century Gothic"/>
              </a:rPr>
              <a:t> as your teacher reads aloud.</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Take a look at the organization listed in the right-hand column; it corresponds to your </a:t>
            </a:r>
            <a:r>
              <a:rPr lang="en" sz="1600" b="1" dirty="0">
                <a:latin typeface="Century Gothic"/>
                <a:ea typeface="Century Gothic"/>
                <a:cs typeface="Century Gothic"/>
                <a:sym typeface="Century Gothic"/>
              </a:rPr>
              <a:t>Frederick Douglass Essay Planner.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When prompted, please </a:t>
            </a:r>
            <a:r>
              <a:rPr lang="en" sz="1600" b="1" dirty="0">
                <a:latin typeface="Century Gothic"/>
                <a:ea typeface="Century Gothic"/>
                <a:cs typeface="Century Gothic"/>
                <a:sym typeface="Century Gothic"/>
              </a:rPr>
              <a:t>Turn and Talk</a:t>
            </a:r>
            <a:r>
              <a:rPr lang="en" sz="1600" dirty="0">
                <a:latin typeface="Century Gothic"/>
                <a:ea typeface="Century Gothic"/>
                <a:cs typeface="Century Gothic"/>
                <a:sym typeface="Century Gothic"/>
              </a:rPr>
              <a:t> with a partner about the question in the right-hand column: “</a:t>
            </a:r>
            <a:r>
              <a:rPr lang="en" sz="1600" b="1" dirty="0">
                <a:solidFill>
                  <a:schemeClr val="dk1"/>
                </a:solidFill>
                <a:latin typeface="Century Gothic"/>
                <a:ea typeface="Century Gothic"/>
                <a:cs typeface="Century Gothic"/>
                <a:sym typeface="Century Gothic"/>
              </a:rPr>
              <a:t>What is missing from this paragraph? What suggestions would you have for the author of this body paragraph?”</a:t>
            </a:r>
            <a:r>
              <a:rPr lang="en" sz="1600" b="1" dirty="0">
                <a:latin typeface="Century Gothic"/>
                <a:ea typeface="Century Gothic"/>
                <a:cs typeface="Century Gothic"/>
                <a:sym typeface="Century Gothic"/>
              </a:rPr>
              <a:t> </a:t>
            </a:r>
            <a:endParaRPr sz="1600" b="1" dirty="0">
              <a:latin typeface="Century Gothic"/>
              <a:ea typeface="Century Gothic"/>
              <a:cs typeface="Century Gothic"/>
              <a:sym typeface="Century Gothic"/>
            </a:endParaRPr>
          </a:p>
        </p:txBody>
      </p:sp>
      <p:pic>
        <p:nvPicPr>
          <p:cNvPr id="201" name="Google Shape;201;p33"/>
          <p:cNvPicPr preferRelativeResize="0"/>
          <p:nvPr/>
        </p:nvPicPr>
        <p:blipFill>
          <a:blip r:embed="rId3">
            <a:alphaModFix/>
          </a:blip>
          <a:stretch>
            <a:fillRect/>
          </a:stretch>
        </p:blipFill>
        <p:spPr>
          <a:xfrm>
            <a:off x="5484836" y="1210446"/>
            <a:ext cx="3149633" cy="3466262"/>
          </a:xfrm>
          <a:prstGeom prst="rect">
            <a:avLst/>
          </a:prstGeom>
          <a:noFill/>
          <a:ln>
            <a:noFill/>
          </a:ln>
        </p:spPr>
      </p:pic>
      <p:pic>
        <p:nvPicPr>
          <p:cNvPr id="7" name="Google Shape;167;p29"/>
          <p:cNvPicPr preferRelativeResize="0"/>
          <p:nvPr/>
        </p:nvPicPr>
        <p:blipFill>
          <a:blip r:embed="rId4">
            <a:alphaModFix/>
          </a:blip>
          <a:stretch>
            <a:fillRect/>
          </a:stretch>
        </p:blipFill>
        <p:spPr>
          <a:xfrm>
            <a:off x="8251372" y="73468"/>
            <a:ext cx="803401" cy="95539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2D615B-DE5A-4F94-96FF-74F21A7FC0B6}"/>
</file>

<file path=customXml/itemProps2.xml><?xml version="1.0" encoding="utf-8"?>
<ds:datastoreItem xmlns:ds="http://schemas.openxmlformats.org/officeDocument/2006/customXml" ds:itemID="{EA801648-9444-4256-92B8-89514138448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9B37897-0390-4976-8562-F4E371E01B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TotalTime>
  <Words>2758</Words>
  <Application>Microsoft Office PowerPoint</Application>
  <PresentationFormat>On-screen Show (16:9)</PresentationFormat>
  <Paragraphs>232</Paragraphs>
  <Slides>13</Slides>
  <Notes>12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Simple Light</vt:lpstr>
      <vt:lpstr>Office Theme</vt:lpstr>
      <vt:lpstr>PowerPoint Presentation</vt:lpstr>
      <vt:lpstr>PowerPoint Presentation</vt:lpstr>
      <vt:lpstr>PowerPoint Presentation</vt:lpstr>
      <vt:lpstr>Grade 7: Module 3:  Unit 2: Lesson 14</vt:lpstr>
      <vt:lpstr>PowerPoint Presentation</vt:lpstr>
      <vt:lpstr>Let’s practice combining sentences</vt:lpstr>
      <vt:lpstr>Let’s work on our essay planner</vt:lpstr>
      <vt:lpstr>Let’s review quote sandwiches</vt:lpstr>
      <vt:lpstr>Let’s look at Quote Sandwiches in action</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2019-03-25T19:31:54Z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