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6.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3.xml" ContentType="application/vnd.openxmlformats-officedocument.presentationml.slideLayout+xml"/>
  <Override PartName="/ppt/slideLayouts/slideLayout10.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11.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5.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4.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Layouts/slideLayout3.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notesSlides/notesSlide6.xml" ContentType="application/vnd.openxmlformats-officedocument.presentationml.notesSlide+xml"/>
  <Override PartName="/ppt/slideLayouts/slideLayout53.xml" ContentType="application/vnd.openxmlformats-officedocument.presentationml.slideLayout+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2" r:id="rId1"/>
    <p:sldMasterId id="2147483713" r:id="rId2"/>
    <p:sldMasterId id="2147483715" r:id="rId3"/>
    <p:sldMasterId id="2147483716"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7482AEE9-E8C1-4694-B2BC-9B94281EB159}">
  <a:tblStyle styleId="{7482AEE9-E8C1-4694-B2BC-9B94281EB15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377" autoAdjust="0"/>
  </p:normalViewPr>
  <p:slideViewPr>
    <p:cSldViewPr snapToGrid="0">
      <p:cViewPr varScale="1">
        <p:scale>
          <a:sx n="29" d="100"/>
          <a:sy n="29" d="100"/>
        </p:scale>
        <p:origin x="-1688" y="-112"/>
      </p:cViewPr>
      <p:guideLst>
        <p:guide orient="horz" pos="1620"/>
        <p:guide pos="2880"/>
      </p:guideLst>
    </p:cSldViewPr>
  </p:slideViewPr>
  <p:notesTextViewPr>
    <p:cViewPr>
      <p:scale>
        <a:sx n="1" d="1"/>
        <a:sy n="1" d="1"/>
      </p:scale>
      <p:origin x="0" y="272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8" Type="http://schemas.openxmlformats.org/officeDocument/2006/relationships/slide" Target="slides/slide4.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7" Type="http://schemas.openxmlformats.org/officeDocument/2006/relationships/slide" Target="slides/slide3.xml"/><Relationship Id="rId20" Type="http://schemas.openxmlformats.org/officeDocument/2006/relationships/slide" Target="slides/slide16.xml"/><Relationship Id="rId16" Type="http://schemas.openxmlformats.org/officeDocument/2006/relationships/slide" Target="slides/slide12.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presProps" Target="presProps.xml"/><Relationship Id="rId15" Type="http://schemas.openxmlformats.org/officeDocument/2006/relationships/slide" Target="slides/slide11.xml"/><Relationship Id="rId5" Type="http://schemas.openxmlformats.org/officeDocument/2006/relationships/slide" Target="slides/slide1.xml"/><Relationship Id="rId28" Type="http://schemas.openxmlformats.org/officeDocument/2006/relationships/customXml" Target="../customXml/item2.xml"/><Relationship Id="rId10" Type="http://schemas.openxmlformats.org/officeDocument/2006/relationships/slide" Target="slides/slide6.xml"/><Relationship Id="rId19" Type="http://schemas.openxmlformats.org/officeDocument/2006/relationships/slide" Target="slides/slide15.xml"/><Relationship Id="rId9" Type="http://schemas.openxmlformats.org/officeDocument/2006/relationships/slide" Target="slides/slide5.xml"/><Relationship Id="rId22" Type="http://schemas.openxmlformats.org/officeDocument/2006/relationships/printerSettings" Target="printerSettings/printerSettings1.bin"/><Relationship Id="rId14" Type="http://schemas.openxmlformats.org/officeDocument/2006/relationships/slide" Target="slides/slide10.xml"/><Relationship Id="rId4" Type="http://schemas.openxmlformats.org/officeDocument/2006/relationships/slideMaster" Target="slideMasters/slideMaster4.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506245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Opening Word Workout instructional practice serves as a cycle review. Students work a second time with the “exercise,” or learning activity, Word Workout: Make a Word. In this exercise, students apply their knowledge of words to make compound words. These exercises allow students to apply skills learned throughout the cycle in a fun, engaging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the teacher may choose from any of the review “exercises” taught in Modules 1–2. Students build their workout by practicing these exercises as a review of skills taught thus far.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review exercise recommended and included in the slides is a continuation of the Make a Word exercise using the poem “Tree House Sleepover.”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550287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4711fdcd14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6" name="Google Shape;456;g4711fdcd14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8 - 10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the Word Workout: Make a Word exercise</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Compound words are </a:t>
            </a:r>
            <a:r>
              <a:rPr lang="en" sz="1200" dirty="0" smtClean="0">
                <a:solidFill>
                  <a:schemeClr val="dk1"/>
                </a:solidFill>
                <a:latin typeface="Calibri"/>
                <a:ea typeface="Calibri"/>
                <a:cs typeface="Calibri"/>
                <a:sym typeface="Calibri"/>
              </a:rPr>
              <a:t>bolded</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Tree House </a:t>
            </a:r>
            <a:r>
              <a:rPr lang="en" sz="1200" dirty="0" smtClean="0">
                <a:solidFill>
                  <a:schemeClr val="dk1"/>
                </a:solidFill>
                <a:latin typeface="Calibri"/>
                <a:ea typeface="Calibri"/>
                <a:cs typeface="Calibri"/>
                <a:sym typeface="Calibri"/>
              </a:rPr>
              <a:t>Sleepover</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continue our Word Workout: Make a Word using words from the poem ‘The Tree House Sleepover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“Y</a:t>
            </a:r>
            <a:r>
              <a:rPr lang="en" sz="1200" i="1" dirty="0">
                <a:solidFill>
                  <a:schemeClr val="dk1"/>
                </a:solidFill>
                <a:latin typeface="Calibri"/>
                <a:ea typeface="Calibri"/>
                <a:cs typeface="Calibri"/>
                <a:sym typeface="Calibri"/>
              </a:rPr>
              <a:t>ou will work with a partner and take turns reading the poem.  As you find compound words, add it to your list. When you are finished, read your list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Observe students as they work and provide corrective feedback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poem and writing down compound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selected students to mark words in their decodable reader (e.g. draw a square around the end spelling) instead of using a whiteboard if writing is an issue.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that finish the exercise quickly and correctly to create descriptive oral sentences that contain the words they wrote.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5064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485e0b19ab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2" name="Google Shape;462;g485e0b19ab_0_22: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slide pacing: 2-3 minutes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8890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latin typeface="Calibri"/>
              <a:ea typeface="Calibri"/>
              <a:cs typeface="Calibri"/>
              <a:sym typeface="Calibri"/>
            </a:endParaRPr>
          </a:p>
          <a:p>
            <a:pPr marL="1511300" lvl="0" indent="-8890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i="0" dirty="0">
                <a:latin typeface="Calibri"/>
                <a:ea typeface="Calibri"/>
                <a:cs typeface="Calibri"/>
                <a:sym typeface="Calibri"/>
              </a:rPr>
              <a:t>(examples: </a:t>
            </a:r>
            <a:r>
              <a:rPr lang="en" sz="1200" b="1" i="0" dirty="0">
                <a:latin typeface="Calibri"/>
                <a:ea typeface="Calibri"/>
                <a:cs typeface="Calibri"/>
                <a:sym typeface="Calibri"/>
              </a:rPr>
              <a:t>be able to do something on your own, be able to help myself with something</a:t>
            </a:r>
            <a:r>
              <a:rPr lang="en" sz="1200" i="0" dirty="0">
                <a:latin typeface="Calibri"/>
                <a:ea typeface="Calibri"/>
                <a:cs typeface="Calibri"/>
                <a:sym typeface="Calibri"/>
              </a:rPr>
              <a:t>) </a:t>
            </a:r>
            <a:r>
              <a:rPr lang="en" sz="1200" i="1" dirty="0">
                <a:latin typeface="Calibri"/>
                <a:ea typeface="Calibri"/>
                <a:cs typeface="Calibri"/>
                <a:sym typeface="Calibri"/>
              </a:rPr>
              <a:t>“What does it mean to be an independent reader?” </a:t>
            </a:r>
            <a:r>
              <a:rPr lang="en" sz="1200" i="0" dirty="0">
                <a:latin typeface="Calibri"/>
                <a:ea typeface="Calibri"/>
                <a:cs typeface="Calibri"/>
                <a:sym typeface="Calibri"/>
              </a:rPr>
              <a:t>(examples: </a:t>
            </a:r>
            <a:r>
              <a:rPr lang="en" sz="1200" b="1" i="0" dirty="0">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latin typeface="Calibri"/>
                <a:ea typeface="Calibri"/>
                <a:cs typeface="Calibri"/>
                <a:sym typeface="Calibri"/>
              </a:rPr>
              <a:t>)</a:t>
            </a:r>
            <a:endParaRPr sz="1200" b="1" i="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Appropriate Responses include answers listed with questions or like responses.  Students are reflecting on what it means to be an independent reader.</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additional support organizing their ideas: Consider providing sentence frames. Examples:</a:t>
            </a:r>
            <a:br>
              <a:rPr lang="en" sz="1200" dirty="0">
                <a:latin typeface="Calibri"/>
                <a:ea typeface="Calibri"/>
                <a:cs typeface="Calibri"/>
                <a:sym typeface="Calibri"/>
              </a:rPr>
            </a:br>
            <a:r>
              <a:rPr lang="en" sz="1200" dirty="0">
                <a:latin typeface="Calibri"/>
                <a:ea typeface="Calibri"/>
                <a:cs typeface="Calibri"/>
                <a:sym typeface="Calibri"/>
              </a:rPr>
              <a:t>— “One thing an independent reader has to be able to do is _____.”</a:t>
            </a:r>
            <a:br>
              <a:rPr lang="en" sz="1200" dirty="0">
                <a:latin typeface="Calibri"/>
                <a:ea typeface="Calibri"/>
                <a:cs typeface="Calibri"/>
                <a:sym typeface="Calibri"/>
              </a:rPr>
            </a:br>
            <a:r>
              <a:rPr lang="en" sz="1200" dirty="0">
                <a:latin typeface="Calibri"/>
                <a:ea typeface="Calibri"/>
                <a:cs typeface="Calibri"/>
                <a:sym typeface="Calibri"/>
              </a:rPr>
              <a:t>— “As an independent reader, I can _____.”</a:t>
            </a:r>
            <a:br>
              <a:rPr lang="en" sz="1200" dirty="0">
                <a:latin typeface="Calibri"/>
                <a:ea typeface="Calibri"/>
                <a:cs typeface="Calibri"/>
                <a:sym typeface="Calibri"/>
              </a:rPr>
            </a:br>
            <a:r>
              <a:rPr lang="en" sz="1200" dirty="0">
                <a:latin typeface="Calibri"/>
                <a:ea typeface="Calibri"/>
                <a:cs typeface="Calibri"/>
                <a:sym typeface="Calibri"/>
              </a:rPr>
              <a:t>— “I can show independence by _____.”</a:t>
            </a:r>
            <a:endParaRPr sz="1200" dirty="0">
              <a:latin typeface="Calibri"/>
              <a:ea typeface="Calibri"/>
              <a:cs typeface="Calibri"/>
              <a:sym typeface="Calibri"/>
            </a:endParaRPr>
          </a:p>
          <a:p>
            <a:pPr marL="44450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901700" marR="0" lvl="0" indent="0" algn="l" rtl="0">
              <a:spcBef>
                <a:spcPts val="0"/>
              </a:spcBef>
              <a:spcAft>
                <a:spcPts val="0"/>
              </a:spcAft>
              <a:buNone/>
            </a:pPr>
            <a:endParaRPr sz="1200" b="1" dirty="0">
              <a:latin typeface="Calibri"/>
              <a:ea typeface="Calibri"/>
              <a:cs typeface="Calibri"/>
              <a:sym typeface="Calibri"/>
            </a:endParaRPr>
          </a:p>
        </p:txBody>
      </p:sp>
      <p:sp>
        <p:nvSpPr>
          <p:cNvPr id="463" name="Google Shape;463;g485e0b19ab_0_22: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4" name="Google Shape;464;g485e0b19ab_0_22: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1553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46ee89a04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46ee89a04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3385340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46ee89a04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46ee89a04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syllable slice word </a:t>
            </a:r>
            <a:r>
              <a:rPr lang="en" sz="1200" dirty="0" smtClean="0">
                <a:solidFill>
                  <a:schemeClr val="dk1"/>
                </a:solidFill>
                <a:latin typeface="Calibri"/>
                <a:ea typeface="Calibri"/>
                <a:cs typeface="Calibri"/>
                <a:sym typeface="Calibri"/>
              </a:rPr>
              <a:t>list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and erasers OR pencil and </a:t>
            </a:r>
            <a:r>
              <a:rPr lang="en" sz="1200" dirty="0" smtClean="0">
                <a:solidFill>
                  <a:schemeClr val="dk1"/>
                </a:solidFill>
                <a:latin typeface="Calibri"/>
                <a:ea typeface="Calibri"/>
                <a:cs typeface="Calibri"/>
                <a:sym typeface="Calibri"/>
              </a:rPr>
              <a:t>paper</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US" sz="1200" smtClean="0">
                <a:solidFill>
                  <a:schemeClr val="dk1"/>
                </a:solidFill>
                <a:latin typeface="Calibri"/>
                <a:ea typeface="Calibri"/>
                <a:cs typeface="Calibri"/>
                <a:sym typeface="Calibri"/>
              </a:rPr>
              <a:t>on </a:t>
            </a:r>
            <a:r>
              <a:rPr lang="en" sz="120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marking the schwa sound spellings and any suffixes or prefixes?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902881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46ee89a04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7" name="Google Shape;487;g46ee89a04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13</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 boards, markers and erasers.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 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 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dividing words by </a:t>
            </a:r>
            <a:r>
              <a:rPr lang="en" sz="1200" dirty="0" smtClean="0">
                <a:solidFill>
                  <a:schemeClr val="dk1"/>
                </a:solidFill>
                <a:latin typeface="Calibri"/>
                <a:ea typeface="Calibri"/>
                <a:cs typeface="Calibri"/>
                <a:sym typeface="Calibri"/>
              </a:rPr>
              <a:t>syllable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5466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46ee89a04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46ee89a04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For teacher reference only. Use steps to guide students through Syllable Sleuth.</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635478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4a6f8bf8d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1" name="Google Shape;501;g4a6f8bf8d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13</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148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Workout: Make a Word Word Cards </a:t>
            </a:r>
            <a:r>
              <a:rPr lang="en" sz="1200" dirty="0">
                <a:solidFill>
                  <a:schemeClr val="dk1"/>
                </a:solidFill>
                <a:latin typeface="Calibri"/>
                <a:ea typeface="Calibri"/>
                <a:cs typeface="Calibri"/>
                <a:sym typeface="Calibri"/>
              </a:rPr>
              <a:t>(for student use; copy and cut out handout for student pairs or write on board/project on slide and prompt students to copy on paper or white boards)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Workout: Make a Word recording sheet </a:t>
            </a:r>
            <a:r>
              <a:rPr lang="en" sz="1200" dirty="0">
                <a:solidFill>
                  <a:schemeClr val="dk1"/>
                </a:solidFill>
                <a:latin typeface="Calibri"/>
                <a:ea typeface="Calibri"/>
                <a:cs typeface="Calibri"/>
                <a:sym typeface="Calibri"/>
              </a:rPr>
              <a:t>(copy one per pair of students or post on board/project on slide and prompt students to copy from board/slide)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markers and erasers or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 “The Tree House Sleepover”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6152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 in support of the Independent Work Time activities.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071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Knowledge of compound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Making compound words from two separate 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whether students can apply their knowledge of compound words to make compound words.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exercise, identify, workout (L)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606187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9979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be listening to words making compound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874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and extended modeling as this is a new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Click on slide to reveal words in list, partner word lists and then to check work after students complete task.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a Word exercise is recommended to continue during Work time, so students have time to complete this task.  Students will use decodable for second sneaky sounds activity as time permits to review cycle skills.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learn a new exercise called Make a Word.”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remind us what a compound word is?” </a:t>
            </a:r>
            <a:r>
              <a:rPr lang="en" sz="1200" b="1" i="1" dirty="0">
                <a:solidFill>
                  <a:schemeClr val="dk1"/>
                </a:solidFill>
                <a:latin typeface="Calibri"/>
                <a:ea typeface="Calibri"/>
                <a:cs typeface="Calibri"/>
                <a:sym typeface="Calibri"/>
              </a:rPr>
              <a:t>(two smaller words that make a larger word)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We have been learning about compound words, and today you will practice reading and spelling those compound words. Here’s how we will practice compound words today: I will say two words and you will decide if they can go together to make a compound word. If it is a compound word, you will say, ‘It’s a new word.’ If it is not a new word, you will say, ‘It’s not a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“barn” and “yard” and ask: </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Is </a:t>
            </a:r>
            <a:r>
              <a:rPr lang="en" sz="1200" i="1" dirty="0">
                <a:solidFill>
                  <a:schemeClr val="dk1"/>
                </a:solidFill>
                <a:latin typeface="Calibri"/>
                <a:ea typeface="Calibri"/>
                <a:cs typeface="Calibri"/>
                <a:sym typeface="Calibri"/>
              </a:rPr>
              <a:t>it a word?” </a:t>
            </a:r>
            <a:r>
              <a:rPr lang="en" sz="1200" b="1" i="1" dirty="0">
                <a:solidFill>
                  <a:schemeClr val="dk1"/>
                </a:solidFill>
                <a:latin typeface="Calibri"/>
                <a:ea typeface="Calibri"/>
                <a:cs typeface="Calibri"/>
                <a:sym typeface="Calibri"/>
              </a:rPr>
              <a:t>(Yes! “barnyard” is a compound word. It’s a new word.)</a:t>
            </a:r>
            <a:endParaRPr sz="1200" b="1"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it’s a new word. I am going to write that word so I can practice spelling it correctly.” </a:t>
            </a:r>
            <a:r>
              <a:rPr lang="en" sz="1200" i="0" dirty="0">
                <a:solidFill>
                  <a:schemeClr val="dk1"/>
                </a:solidFill>
                <a:latin typeface="Calibri"/>
                <a:ea typeface="Calibri"/>
                <a:cs typeface="Calibri"/>
                <a:sym typeface="Calibri"/>
              </a:rPr>
              <a:t>(click on slide)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Now let’s try this one. ‘Table’ and ‘cloth.’ Is ‘tablecloth’ a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(Yes! It’s a new word.)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‘tablecloth’ is a cloth you put on the table to eat. The word ‘table’ and ‘cloth’ go together to make a word.”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“Now let’s try these words: ‘art’ and ‘port.’ Is ‘artport’ a word?’’ </a:t>
            </a:r>
            <a:r>
              <a:rPr lang="en" sz="1200" b="1" dirty="0">
                <a:solidFill>
                  <a:schemeClr val="dk1"/>
                </a:solidFill>
                <a:latin typeface="Calibri"/>
                <a:ea typeface="Calibri"/>
                <a:cs typeface="Calibri"/>
                <a:sym typeface="Calibri"/>
              </a:rPr>
              <a:t>(No. “artport” is not a word.)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Say: “Right! ‘artport’ is not a word. The words ‘art’ and ‘port’ don’t have a new meaning when they are put together. Now you will practice with a partner. You will have Word Cards and a Word List. You will each take a turn reading a word, and your partner will decide if they can be put together to make a compound word. Once decided, your partner will write it on the Word List. You will take turns reading and writing as many compound words as you can.”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a:t>
            </a:r>
            <a:r>
              <a:rPr lang="en" sz="1200" b="1" dirty="0">
                <a:solidFill>
                  <a:schemeClr val="dk1"/>
                </a:solidFill>
                <a:latin typeface="Calibri"/>
                <a:ea typeface="Calibri"/>
                <a:cs typeface="Calibri"/>
                <a:sym typeface="Calibri"/>
              </a:rPr>
              <a:t>Sneaky Sounds Word Cards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Sneaky Sounds Word List </a:t>
            </a:r>
            <a:r>
              <a:rPr lang="en" sz="1200" dirty="0">
                <a:solidFill>
                  <a:schemeClr val="dk1"/>
                </a:solidFill>
                <a:latin typeface="Calibri"/>
                <a:ea typeface="Calibri"/>
                <a:cs typeface="Calibri"/>
                <a:sym typeface="Calibri"/>
              </a:rPr>
              <a:t>to student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practice the exercise.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making plurals and analyzing the spelling patterns.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a:t>
            </a:r>
            <a:r>
              <a:rPr lang="en" sz="1200" b="1" dirty="0">
                <a:solidFill>
                  <a:schemeClr val="dk1"/>
                </a:solidFill>
                <a:latin typeface="Calibri"/>
                <a:ea typeface="Calibri"/>
                <a:cs typeface="Calibri"/>
                <a:sym typeface="Calibri"/>
              </a:rPr>
              <a:t>Sneaky Sounds Word Cards </a:t>
            </a:r>
            <a:r>
              <a:rPr lang="en" sz="1200" dirty="0">
                <a:solidFill>
                  <a:schemeClr val="dk1"/>
                </a:solidFill>
                <a:latin typeface="Calibri"/>
                <a:ea typeface="Calibri"/>
                <a:cs typeface="Calibri"/>
                <a:sym typeface="Calibri"/>
              </a:rPr>
              <a:t>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student-friendly definitions for unfamiliar words and give the word in the context of a sentence to support meaning.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Quicken: one meaning of “quicken” is to make faster.  She looked at the time and quickened her pace to finish beating the potatoes.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Sunken:  means something that has sunk or gone down.  This can be with water, like a sunken treasure ship.  It can be with something that has sunk or gone down lower than it’s supposed to be, like the seat of an old chair is sunken over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Custom:  can mean more than one thing.  A custom is a group of people act on certain occasions.  It is the custom of some people to have cake with candles to celebrate birthdays.  Another meaning is for something to be custom ordered or made.  A person can customize a car by having a special license plate.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Stricken:  means to be hit or hurt by something.  He was stricken with a terrible illness.  The coast was stricken by the monster hurricane.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Recover:  means to get something back or to get better. The police recovered the stolen wallet.  The girl recovered from the flu.</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0646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485e0b19a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485e0b19a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continue Word Workout: Sneaky Sounds with their decodable text.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8544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4711fdcd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4711fdcd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2 - 3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review this cycle’s spelling patterns with Word Workout: Sneaky Sounds using words from poem “Tree House Sleepover.”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will also provide students with an additional opportunity to reread the decodable from this cycle.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22005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9"/>
        <p:cNvGrpSpPr/>
        <p:nvPr/>
      </p:nvGrpSpPr>
      <p:grpSpPr>
        <a:xfrm>
          <a:off x="0" y="0"/>
          <a:ext cx="0" cy="0"/>
          <a:chOff x="0" y="0"/>
          <a:chExt cx="0" cy="0"/>
        </a:xfrm>
      </p:grpSpPr>
      <p:sp>
        <p:nvSpPr>
          <p:cNvPr id="250" name="Google Shape;250;p4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1" name="Google Shape;251;p4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55" name="Google Shape;255;p4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56" name="Google Shape;256;p4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57" name="Google Shape;257;p4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0" name="Google Shape;260;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1" name="Google Shape;261;p4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6" name="Google Shape;266;p4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67" name="Google Shape;267;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8" name="Google Shape;268;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9" name="Google Shape;269;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2" name="Google Shape;272;p4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3" name="Google Shape;273;p4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4" name="Google Shape;274;p4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5" name="Google Shape;275;p4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6" name="Google Shape;276;p4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9" name="Google Shape;279;p4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0" name="Google Shape;280;p4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1" name="Google Shape;281;p4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88" name="Google Shape;288;p4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3" name="Google Shape;293;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4" name="Google Shape;294;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95"/>
        <p:cNvGrpSpPr/>
        <p:nvPr/>
      </p:nvGrpSpPr>
      <p:grpSpPr>
        <a:xfrm>
          <a:off x="0" y="0"/>
          <a:ext cx="0" cy="0"/>
          <a:chOff x="0" y="0"/>
          <a:chExt cx="0" cy="0"/>
        </a:xfrm>
      </p:grpSpPr>
      <p:sp>
        <p:nvSpPr>
          <p:cNvPr id="296" name="Google Shape;296;p5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97" name="Google Shape;297;p5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8" name="Google Shape;298;p5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99" name="Google Shape;299;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0" name="Google Shape;300;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1" name="Google Shape;301;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04" name="Google Shape;304;p5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05" name="Google Shape;305;p5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06" name="Google Shape;306;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09"/>
        <p:cNvGrpSpPr/>
        <p:nvPr/>
      </p:nvGrpSpPr>
      <p:grpSpPr>
        <a:xfrm>
          <a:off x="0" y="0"/>
          <a:ext cx="0" cy="0"/>
          <a:chOff x="0" y="0"/>
          <a:chExt cx="0" cy="0"/>
        </a:xfrm>
      </p:grpSpPr>
      <p:sp>
        <p:nvSpPr>
          <p:cNvPr id="310" name="Google Shape;310;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1" name="Google Shape;311;p5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2" name="Google Shape;312;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3" name="Google Shape;313;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15"/>
        <p:cNvGrpSpPr/>
        <p:nvPr/>
      </p:nvGrpSpPr>
      <p:grpSpPr>
        <a:xfrm>
          <a:off x="0" y="0"/>
          <a:ext cx="0" cy="0"/>
          <a:chOff x="0" y="0"/>
          <a:chExt cx="0" cy="0"/>
        </a:xfrm>
      </p:grpSpPr>
      <p:sp>
        <p:nvSpPr>
          <p:cNvPr id="316" name="Google Shape;316;p5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7" name="Google Shape;317;p5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8" name="Google Shape;318;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9" name="Google Shape;319;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321"/>
        <p:cNvGrpSpPr/>
        <p:nvPr/>
      </p:nvGrpSpPr>
      <p:grpSpPr>
        <a:xfrm>
          <a:off x="0" y="0"/>
          <a:ext cx="0" cy="0"/>
          <a:chOff x="0" y="0"/>
          <a:chExt cx="0" cy="0"/>
        </a:xfrm>
      </p:grpSpPr>
      <p:sp>
        <p:nvSpPr>
          <p:cNvPr id="322" name="Google Shape;322;p5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23" name="Google Shape;323;p54"/>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324" name="Google Shape;324;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5" name="Google Shape;325;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6" name="Google Shape;326;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27"/>
        <p:cNvGrpSpPr/>
        <p:nvPr/>
      </p:nvGrpSpPr>
      <p:grpSpPr>
        <a:xfrm>
          <a:off x="0" y="0"/>
          <a:ext cx="0" cy="0"/>
          <a:chOff x="0" y="0"/>
          <a:chExt cx="0" cy="0"/>
        </a:xfrm>
      </p:grpSpPr>
      <p:sp>
        <p:nvSpPr>
          <p:cNvPr id="328" name="Google Shape;328;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9" name="Google Shape;329;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330" name="Google Shape;330;p55"/>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331"/>
        <p:cNvGrpSpPr/>
        <p:nvPr/>
      </p:nvGrpSpPr>
      <p:grpSpPr>
        <a:xfrm>
          <a:off x="0" y="0"/>
          <a:ext cx="0" cy="0"/>
          <a:chOff x="0" y="0"/>
          <a:chExt cx="0" cy="0"/>
        </a:xfrm>
      </p:grpSpPr>
      <p:sp>
        <p:nvSpPr>
          <p:cNvPr id="332" name="Google Shape;332;p5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33" name="Google Shape;333;p56"/>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34" name="Google Shape;334;p56"/>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5" name="Google Shape;335;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338"/>
        <p:cNvGrpSpPr/>
        <p:nvPr/>
      </p:nvGrpSpPr>
      <p:grpSpPr>
        <a:xfrm>
          <a:off x="0" y="0"/>
          <a:ext cx="0" cy="0"/>
          <a:chOff x="0" y="0"/>
          <a:chExt cx="0" cy="0"/>
        </a:xfrm>
      </p:grpSpPr>
      <p:sp>
        <p:nvSpPr>
          <p:cNvPr id="339" name="Google Shape;339;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40" name="Google Shape;340;p5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1" name="Google Shape;341;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2" name="Google Shape;342;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3" name="Google Shape;343;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344" name="Google Shape;344;p57"/>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49"/>
        <p:cNvGrpSpPr/>
        <p:nvPr/>
      </p:nvGrpSpPr>
      <p:grpSpPr>
        <a:xfrm>
          <a:off x="0" y="0"/>
          <a:ext cx="0" cy="0"/>
          <a:chOff x="0" y="0"/>
          <a:chExt cx="0" cy="0"/>
        </a:xfrm>
      </p:grpSpPr>
      <p:sp>
        <p:nvSpPr>
          <p:cNvPr id="350" name="Google Shape;350;p5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51" name="Google Shape;351;p5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52" name="Google Shape;352;p5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3"/>
        <p:cNvGrpSpPr/>
        <p:nvPr/>
      </p:nvGrpSpPr>
      <p:grpSpPr>
        <a:xfrm>
          <a:off x="0" y="0"/>
          <a:ext cx="0" cy="0"/>
          <a:chOff x="0" y="0"/>
          <a:chExt cx="0" cy="0"/>
        </a:xfrm>
      </p:grpSpPr>
      <p:sp>
        <p:nvSpPr>
          <p:cNvPr id="354" name="Google Shape;354;p6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55" name="Google Shape;355;p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56"/>
        <p:cNvGrpSpPr/>
        <p:nvPr/>
      </p:nvGrpSpPr>
      <p:grpSpPr>
        <a:xfrm>
          <a:off x="0" y="0"/>
          <a:ext cx="0" cy="0"/>
          <a:chOff x="0" y="0"/>
          <a:chExt cx="0" cy="0"/>
        </a:xfrm>
      </p:grpSpPr>
      <p:sp>
        <p:nvSpPr>
          <p:cNvPr id="357" name="Google Shape;357;p6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58" name="Google Shape;358;p6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359" name="Google Shape;359;p6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60"/>
        <p:cNvGrpSpPr/>
        <p:nvPr/>
      </p:nvGrpSpPr>
      <p:grpSpPr>
        <a:xfrm>
          <a:off x="0" y="0"/>
          <a:ext cx="0" cy="0"/>
          <a:chOff x="0" y="0"/>
          <a:chExt cx="0" cy="0"/>
        </a:xfrm>
      </p:grpSpPr>
      <p:sp>
        <p:nvSpPr>
          <p:cNvPr id="361" name="Google Shape;361;p6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2" name="Google Shape;362;p6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63" name="Google Shape;363;p6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64" name="Google Shape;364;p6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65"/>
        <p:cNvGrpSpPr/>
        <p:nvPr/>
      </p:nvGrpSpPr>
      <p:grpSpPr>
        <a:xfrm>
          <a:off x="0" y="0"/>
          <a:ext cx="0" cy="0"/>
          <a:chOff x="0" y="0"/>
          <a:chExt cx="0" cy="0"/>
        </a:xfrm>
      </p:grpSpPr>
      <p:sp>
        <p:nvSpPr>
          <p:cNvPr id="366" name="Google Shape;366;p6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7" name="Google Shape;367;p6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8"/>
        <p:cNvGrpSpPr/>
        <p:nvPr/>
      </p:nvGrpSpPr>
      <p:grpSpPr>
        <a:xfrm>
          <a:off x="0" y="0"/>
          <a:ext cx="0" cy="0"/>
          <a:chOff x="0" y="0"/>
          <a:chExt cx="0" cy="0"/>
        </a:xfrm>
      </p:grpSpPr>
      <p:sp>
        <p:nvSpPr>
          <p:cNvPr id="369" name="Google Shape;369;p6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70" name="Google Shape;370;p6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71" name="Google Shape;371;p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2"/>
        <p:cNvGrpSpPr/>
        <p:nvPr/>
      </p:nvGrpSpPr>
      <p:grpSpPr>
        <a:xfrm>
          <a:off x="0" y="0"/>
          <a:ext cx="0" cy="0"/>
          <a:chOff x="0" y="0"/>
          <a:chExt cx="0" cy="0"/>
        </a:xfrm>
      </p:grpSpPr>
      <p:sp>
        <p:nvSpPr>
          <p:cNvPr id="373" name="Google Shape;373;p6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74" name="Google Shape;374;p6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5"/>
        <p:cNvGrpSpPr/>
        <p:nvPr/>
      </p:nvGrpSpPr>
      <p:grpSpPr>
        <a:xfrm>
          <a:off x="0" y="0"/>
          <a:ext cx="0" cy="0"/>
          <a:chOff x="0" y="0"/>
          <a:chExt cx="0" cy="0"/>
        </a:xfrm>
      </p:grpSpPr>
      <p:sp>
        <p:nvSpPr>
          <p:cNvPr id="376" name="Google Shape;376;p6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6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78" name="Google Shape;378;p6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79" name="Google Shape;379;p6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380" name="Google Shape;380;p6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1"/>
        <p:cNvGrpSpPr/>
        <p:nvPr/>
      </p:nvGrpSpPr>
      <p:grpSpPr>
        <a:xfrm>
          <a:off x="0" y="0"/>
          <a:ext cx="0" cy="0"/>
          <a:chOff x="0" y="0"/>
          <a:chExt cx="0" cy="0"/>
        </a:xfrm>
      </p:grpSpPr>
      <p:sp>
        <p:nvSpPr>
          <p:cNvPr id="382" name="Google Shape;382;p6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383" name="Google Shape;383;p6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84"/>
        <p:cNvGrpSpPr/>
        <p:nvPr/>
      </p:nvGrpSpPr>
      <p:grpSpPr>
        <a:xfrm>
          <a:off x="0" y="0"/>
          <a:ext cx="0" cy="0"/>
          <a:chOff x="0" y="0"/>
          <a:chExt cx="0" cy="0"/>
        </a:xfrm>
      </p:grpSpPr>
      <p:sp>
        <p:nvSpPr>
          <p:cNvPr id="385" name="Google Shape;385;p6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386" name="Google Shape;386;p6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387" name="Google Shape;387;p6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88"/>
        <p:cNvGrpSpPr/>
        <p:nvPr/>
      </p:nvGrpSpPr>
      <p:grpSpPr>
        <a:xfrm>
          <a:off x="0" y="0"/>
          <a:ext cx="0" cy="0"/>
          <a:chOff x="0" y="0"/>
          <a:chExt cx="0" cy="0"/>
        </a:xfrm>
      </p:grpSpPr>
      <p:sp>
        <p:nvSpPr>
          <p:cNvPr id="389" name="Google Shape;389;p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slideLayout" Target="../slideLayouts/slideLayout26.xml"/><Relationship Id="rId15" Type="http://schemas.openxmlformats.org/officeDocument/2006/relationships/slideLayout" Target="../slideLayouts/slideLayout27.xml"/><Relationship Id="rId16" Type="http://schemas.openxmlformats.org/officeDocument/2006/relationships/theme" Target="../theme/theme2.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slideLayout" Target="../slideLayouts/slideLayout39.xml"/><Relationship Id="rId13" Type="http://schemas.openxmlformats.org/officeDocument/2006/relationships/slideLayout" Target="../slideLayouts/slideLayout40.xml"/><Relationship Id="rId14" Type="http://schemas.openxmlformats.org/officeDocument/2006/relationships/slideLayout" Target="../slideLayouts/slideLayout41.xml"/><Relationship Id="rId15" Type="http://schemas.openxmlformats.org/officeDocument/2006/relationships/slideLayout" Target="../slideLayouts/slideLayout42.xml"/><Relationship Id="rId16" Type="http://schemas.openxmlformats.org/officeDocument/2006/relationships/theme" Target="../theme/theme3.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3.xml"/><Relationship Id="rId12" Type="http://schemas.openxmlformats.org/officeDocument/2006/relationships/theme" Target="../theme/theme4.xml"/><Relationship Id="rId1" Type="http://schemas.openxmlformats.org/officeDocument/2006/relationships/slideLayout" Target="../slideLayouts/slideLayout43.xml"/><Relationship Id="rId2" Type="http://schemas.openxmlformats.org/officeDocument/2006/relationships/slideLayout" Target="../slideLayouts/slideLayout44.xml"/><Relationship Id="rId3" Type="http://schemas.openxmlformats.org/officeDocument/2006/relationships/slideLayout" Target="../slideLayouts/slideLayout45.xml"/><Relationship Id="rId4" Type="http://schemas.openxmlformats.org/officeDocument/2006/relationships/slideLayout" Target="../slideLayouts/slideLayout46.xml"/><Relationship Id="rId5" Type="http://schemas.openxmlformats.org/officeDocument/2006/relationships/slideLayout" Target="../slideLayouts/slideLayout47.xml"/><Relationship Id="rId6" Type="http://schemas.openxmlformats.org/officeDocument/2006/relationships/slideLayout" Target="../slideLayouts/slideLayout48.xml"/><Relationship Id="rId7" Type="http://schemas.openxmlformats.org/officeDocument/2006/relationships/slideLayout" Target="../slideLayouts/slideLayout49.xml"/><Relationship Id="rId8" Type="http://schemas.openxmlformats.org/officeDocument/2006/relationships/slideLayout" Target="../slideLayouts/slideLayout50.xml"/><Relationship Id="rId9" Type="http://schemas.openxmlformats.org/officeDocument/2006/relationships/slideLayout" Target="../slideLayouts/slideLayout51.xml"/><Relationship Id="rId10"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0"/>
        <p:cNvGrpSpPr/>
        <p:nvPr/>
      </p:nvGrpSpPr>
      <p:grpSpPr>
        <a:xfrm>
          <a:off x="0" y="0"/>
          <a:ext cx="0" cy="0"/>
          <a:chOff x="0" y="0"/>
          <a:chExt cx="0" cy="0"/>
        </a:xfrm>
      </p:grpSpPr>
      <p:sp>
        <p:nvSpPr>
          <p:cNvPr id="241" name="Google Shape;241;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2" name="Google Shape;242;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4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4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4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46" name="Google Shape;246;p42"/>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247" name="Google Shape;247;p42"/>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248" name="Google Shape;248;p42"/>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345"/>
        <p:cNvGrpSpPr/>
        <p:nvPr/>
      </p:nvGrpSpPr>
      <p:grpSpPr>
        <a:xfrm>
          <a:off x="0" y="0"/>
          <a:ext cx="0" cy="0"/>
          <a:chOff x="0" y="0"/>
          <a:chExt cx="0" cy="0"/>
        </a:xfrm>
      </p:grpSpPr>
      <p:sp>
        <p:nvSpPr>
          <p:cNvPr id="346" name="Google Shape;346;p5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347" name="Google Shape;347;p5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348" name="Google Shape;348;p5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45.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70"/>
          <p:cNvSpPr txBox="1">
            <a:spLocks noGrp="1"/>
          </p:cNvSpPr>
          <p:nvPr>
            <p:ph type="title"/>
          </p:nvPr>
        </p:nvSpPr>
        <p:spPr>
          <a:xfrm>
            <a:off x="268732" y="158825"/>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24: Lesson 120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395" name="Google Shape;395;p70"/>
          <p:cNvSpPr txBox="1">
            <a:spLocks noGrp="1"/>
          </p:cNvSpPr>
          <p:nvPr>
            <p:ph type="body" idx="1"/>
          </p:nvPr>
        </p:nvSpPr>
        <p:spPr>
          <a:xfrm>
            <a:off x="268732" y="1051796"/>
            <a:ext cx="8361818" cy="3883193"/>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i="1" dirty="0" smtClean="0"/>
              <a:t>The </a:t>
            </a:r>
            <a:r>
              <a:rPr lang="en" sz="1800" i="1" dirty="0"/>
              <a:t>Opening Word Workout instructional practice serves as a cycle review. Students will work again with the exercise Word Workout: Make a Word. In this exercise, students apply their knowledge of words to make compound words correctly.  Students will continue with Word Workout: Make a Word during Work time. This will allow adequate time for completing the opening and provide an extended opportunity for students to reread the cycle decodable.</a:t>
            </a:r>
            <a:endParaRPr sz="1800" i="1" dirty="0"/>
          </a:p>
          <a:p>
            <a:pPr marL="0" lvl="0" indent="0" algn="l" rtl="0">
              <a:lnSpc>
                <a:spcPct val="115000"/>
              </a:lnSpc>
              <a:spcBef>
                <a:spcPts val="0"/>
              </a:spcBef>
              <a:spcAft>
                <a:spcPts val="0"/>
              </a:spcAft>
              <a:buClr>
                <a:schemeClr val="dk1"/>
              </a:buClr>
              <a:buSzPts val="1100"/>
              <a:buFont typeface="Arial"/>
              <a:buNone/>
            </a:pPr>
            <a:r>
              <a:rPr lang="en" sz="1800" b="1" i="1" dirty="0">
                <a:solidFill>
                  <a:schemeClr val="dk1"/>
                </a:solidFill>
              </a:rPr>
              <a:t>Be sure that students pay careful attention to</a:t>
            </a:r>
            <a:r>
              <a:rPr lang="en" sz="1600" b="1" i="1" dirty="0">
                <a:solidFill>
                  <a:schemeClr val="dk1"/>
                </a:solidFill>
              </a:rPr>
              <a:t>:</a:t>
            </a:r>
            <a:endParaRPr sz="1600" b="1" i="1" dirty="0">
              <a:solidFill>
                <a:schemeClr val="dk1"/>
              </a:solidFill>
            </a:endParaRPr>
          </a:p>
          <a:p>
            <a:pPr marL="177800" lvl="0" indent="-152400" algn="l" rtl="0">
              <a:lnSpc>
                <a:spcPct val="115000"/>
              </a:lnSpc>
              <a:spcBef>
                <a:spcPts val="800"/>
              </a:spcBef>
              <a:spcAft>
                <a:spcPts val="0"/>
              </a:spcAft>
              <a:buClr>
                <a:schemeClr val="dk1"/>
              </a:buClr>
              <a:buSzPts val="1800"/>
              <a:buChar char="•"/>
            </a:pPr>
            <a:r>
              <a:rPr lang="en" sz="1800" dirty="0"/>
              <a:t>Knowledge of compound words </a:t>
            </a:r>
            <a:endParaRPr sz="1800" dirty="0"/>
          </a:p>
          <a:p>
            <a:pPr marL="177800" lvl="0" indent="-152400" algn="l" rtl="0">
              <a:lnSpc>
                <a:spcPct val="115000"/>
              </a:lnSpc>
              <a:spcBef>
                <a:spcPts val="0"/>
              </a:spcBef>
              <a:spcAft>
                <a:spcPts val="0"/>
              </a:spcAft>
              <a:buClr>
                <a:schemeClr val="dk1"/>
              </a:buClr>
              <a:buSzPts val="1800"/>
              <a:buChar char="•"/>
            </a:pPr>
            <a:r>
              <a:rPr lang="en" sz="1800" dirty="0"/>
              <a:t>Word parts </a:t>
            </a:r>
            <a:endParaRPr sz="1800" dirty="0"/>
          </a:p>
          <a:p>
            <a:pPr marL="177800" lvl="0" indent="0" algn="l" rtl="0">
              <a:lnSpc>
                <a:spcPct val="115000"/>
              </a:lnSpc>
              <a:spcBef>
                <a:spcPts val="800"/>
              </a:spcBef>
              <a:spcAft>
                <a:spcPts val="0"/>
              </a:spcAft>
              <a:buNone/>
            </a:pPr>
            <a:endParaRPr sz="1800" dirty="0"/>
          </a:p>
          <a:p>
            <a:pPr marL="177800" lvl="0" indent="0" algn="l" rtl="0">
              <a:lnSpc>
                <a:spcPct val="115000"/>
              </a:lnSpc>
              <a:spcBef>
                <a:spcPts val="80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79"/>
          <p:cNvSpPr txBox="1"/>
          <p:nvPr/>
        </p:nvSpPr>
        <p:spPr>
          <a:xfrm>
            <a:off x="1324379" y="633150"/>
            <a:ext cx="6923700" cy="418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b="1" dirty="0">
                <a:solidFill>
                  <a:srgbClr val="FF0000"/>
                </a:solidFill>
                <a:latin typeface="Century Gothic"/>
                <a:ea typeface="Century Gothic"/>
                <a:cs typeface="Century Gothic"/>
                <a:sym typeface="Century Gothic"/>
              </a:rPr>
              <a:t>The Tree House Sleepover </a:t>
            </a:r>
            <a:endParaRPr sz="2400" b="1" dirty="0">
              <a:solidFill>
                <a:srgbClr val="FF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b="1" dirty="0">
              <a:solidFill>
                <a:srgbClr val="FF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One night at </a:t>
            </a:r>
            <a:r>
              <a:rPr lang="en" sz="1800" b="1" dirty="0">
                <a:solidFill>
                  <a:schemeClr val="dk1"/>
                </a:solidFill>
                <a:latin typeface="Century Gothic"/>
                <a:ea typeface="Century Gothic"/>
                <a:cs typeface="Century Gothic"/>
                <a:sym typeface="Century Gothic"/>
              </a:rPr>
              <a:t>bedtime</a:t>
            </a:r>
            <a:r>
              <a:rPr lang="en" sz="1800" dirty="0">
                <a:solidFill>
                  <a:schemeClr val="dk1"/>
                </a:solidFill>
                <a:latin typeface="Century Gothic"/>
                <a:ea typeface="Century Gothic"/>
                <a:cs typeface="Century Gothic"/>
                <a:sym typeface="Century Gothic"/>
              </a:rPr>
              <a:t>, I stayed outside,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Under the </a:t>
            </a:r>
            <a:r>
              <a:rPr lang="en" sz="1800" b="1" dirty="0">
                <a:solidFill>
                  <a:schemeClr val="dk1"/>
                </a:solidFill>
                <a:latin typeface="Century Gothic"/>
                <a:ea typeface="Century Gothic"/>
                <a:cs typeface="Century Gothic"/>
                <a:sym typeface="Century Gothic"/>
              </a:rPr>
              <a:t>moonlight</a:t>
            </a:r>
            <a:r>
              <a:rPr lang="en" sz="1800" dirty="0">
                <a:solidFill>
                  <a:schemeClr val="dk1"/>
                </a:solidFill>
                <a:latin typeface="Century Gothic"/>
                <a:ea typeface="Century Gothic"/>
                <a:cs typeface="Century Gothic"/>
                <a:sym typeface="Century Gothic"/>
              </a:rPr>
              <a:t>, up in the tree house, where it was easy to hide.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Nobody</a:t>
            </a:r>
            <a:r>
              <a:rPr lang="en" sz="1800" dirty="0">
                <a:solidFill>
                  <a:schemeClr val="dk1"/>
                </a:solidFill>
                <a:latin typeface="Century Gothic"/>
                <a:ea typeface="Century Gothic"/>
                <a:cs typeface="Century Gothic"/>
                <a:sym typeface="Century Gothic"/>
              </a:rPr>
              <a:t> saw me, tucked out of sight.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A branch for my </a:t>
            </a:r>
            <a:r>
              <a:rPr lang="en" sz="1800" b="1" dirty="0">
                <a:solidFill>
                  <a:schemeClr val="dk1"/>
                </a:solidFill>
                <a:latin typeface="Century Gothic"/>
                <a:ea typeface="Century Gothic"/>
                <a:cs typeface="Century Gothic"/>
                <a:sym typeface="Century Gothic"/>
              </a:rPr>
              <a:t>bedroom</a:t>
            </a:r>
            <a:r>
              <a:rPr lang="en" sz="1800" dirty="0">
                <a:solidFill>
                  <a:schemeClr val="dk1"/>
                </a:solidFill>
                <a:latin typeface="Century Gothic"/>
                <a:ea typeface="Century Gothic"/>
                <a:cs typeface="Century Gothic"/>
                <a:sym typeface="Century Gothic"/>
              </a:rPr>
              <a:t>, a firefly became my </a:t>
            </a:r>
            <a:r>
              <a:rPr lang="en" sz="1800" b="1" dirty="0">
                <a:solidFill>
                  <a:schemeClr val="dk1"/>
                </a:solidFill>
                <a:latin typeface="Century Gothic"/>
                <a:ea typeface="Century Gothic"/>
                <a:cs typeface="Century Gothic"/>
                <a:sym typeface="Century Gothic"/>
              </a:rPr>
              <a:t>nightlight</a:t>
            </a: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I dreamed of a big, colorful butterfly in flight.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In the morning, I saw a </a:t>
            </a:r>
            <a:r>
              <a:rPr lang="en" sz="1800" b="1" dirty="0">
                <a:solidFill>
                  <a:schemeClr val="dk1"/>
                </a:solidFill>
                <a:latin typeface="Century Gothic"/>
                <a:ea typeface="Century Gothic"/>
                <a:cs typeface="Century Gothic"/>
                <a:sym typeface="Century Gothic"/>
              </a:rPr>
              <a:t>doghouse</a:t>
            </a:r>
            <a:r>
              <a:rPr lang="en" sz="1800" dirty="0">
                <a:solidFill>
                  <a:schemeClr val="dk1"/>
                </a:solidFill>
                <a:latin typeface="Century Gothic"/>
                <a:ea typeface="Century Gothic"/>
                <a:cs typeface="Century Gothic"/>
                <a:sym typeface="Century Gothic"/>
              </a:rPr>
              <a:t> to my right.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Walked past the </a:t>
            </a:r>
            <a:r>
              <a:rPr lang="en" sz="1800" b="1" dirty="0">
                <a:solidFill>
                  <a:schemeClr val="dk1"/>
                </a:solidFill>
                <a:latin typeface="Century Gothic"/>
                <a:ea typeface="Century Gothic"/>
                <a:cs typeface="Century Gothic"/>
                <a:sym typeface="Century Gothic"/>
              </a:rPr>
              <a:t>goldfish</a:t>
            </a:r>
            <a:r>
              <a:rPr lang="en" sz="1800" dirty="0">
                <a:solidFill>
                  <a:schemeClr val="dk1"/>
                </a:solidFill>
                <a:latin typeface="Century Gothic"/>
                <a:ea typeface="Century Gothic"/>
                <a:cs typeface="Century Gothic"/>
                <a:sym typeface="Century Gothic"/>
              </a:rPr>
              <a:t> who were still asleep.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Can’t wait to have </a:t>
            </a:r>
            <a:r>
              <a:rPr lang="en" sz="1800" b="1" dirty="0">
                <a:solidFill>
                  <a:schemeClr val="dk1"/>
                </a:solidFill>
                <a:latin typeface="Century Gothic"/>
                <a:ea typeface="Century Gothic"/>
                <a:cs typeface="Century Gothic"/>
                <a:sym typeface="Century Gothic"/>
              </a:rPr>
              <a:t>pancakes</a:t>
            </a:r>
            <a:r>
              <a:rPr lang="en" sz="1800" dirty="0">
                <a:solidFill>
                  <a:schemeClr val="dk1"/>
                </a:solidFill>
                <a:latin typeface="Century Gothic"/>
                <a:ea typeface="Century Gothic"/>
                <a:cs typeface="Century Gothic"/>
                <a:sym typeface="Century Gothic"/>
              </a:rPr>
              <a:t> for my morning treat! </a:t>
            </a:r>
            <a:endParaRPr sz="2400" dirty="0">
              <a:latin typeface="Century Gothic"/>
              <a:ea typeface="Century Gothic"/>
              <a:cs typeface="Century Gothic"/>
              <a:sym typeface="Century Gothic"/>
            </a:endParaRPr>
          </a:p>
        </p:txBody>
      </p:sp>
      <p:sp>
        <p:nvSpPr>
          <p:cNvPr id="459" name="Google Shape;459;p79"/>
          <p:cNvSpPr txBox="1"/>
          <p:nvPr/>
        </p:nvSpPr>
        <p:spPr>
          <a:xfrm>
            <a:off x="4572000" y="480750"/>
            <a:ext cx="2019000" cy="418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59"/>
                                        </p:tgtEl>
                                        <p:attrNameLst>
                                          <p:attrName>style.visibility</p:attrName>
                                        </p:attrNameLst>
                                      </p:cBhvr>
                                      <p:to>
                                        <p:strVal val="visible"/>
                                      </p:to>
                                    </p:set>
                                    <p:animEffect transition="in" filter="fade">
                                      <p:cBhvr>
                                        <p:cTn id="7" dur="1000"/>
                                        <p:tgtEl>
                                          <p:spTgt spid="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80"/>
          <p:cNvSpPr txBox="1">
            <a:spLocks noGrp="1"/>
          </p:cNvSpPr>
          <p:nvPr>
            <p:ph type="title"/>
          </p:nvPr>
        </p:nvSpPr>
        <p:spPr>
          <a:xfrm>
            <a:off x="487941" y="-189175"/>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i="0" u="none" strike="noStrike" cap="none">
                <a:solidFill>
                  <a:schemeClr val="dk1"/>
                </a:solidFill>
                <a:latin typeface="Century Gothic"/>
                <a:ea typeface="Century Gothic"/>
                <a:cs typeface="Century Gothic"/>
                <a:sym typeface="Century Gothic"/>
              </a:rPr>
              <a:t>Reflection Time </a:t>
            </a:r>
            <a:endParaRPr>
              <a:latin typeface="Century Gothic"/>
              <a:ea typeface="Century Gothic"/>
              <a:cs typeface="Century Gothic"/>
              <a:sym typeface="Century Gothic"/>
            </a:endParaRPr>
          </a:p>
        </p:txBody>
      </p:sp>
      <p:sp>
        <p:nvSpPr>
          <p:cNvPr id="467" name="Google Shape;467;p80"/>
          <p:cNvSpPr txBox="1">
            <a:spLocks noGrp="1"/>
          </p:cNvSpPr>
          <p:nvPr>
            <p:ph type="body" idx="1"/>
          </p:nvPr>
        </p:nvSpPr>
        <p:spPr>
          <a:xfrm>
            <a:off x="3922866" y="13436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468" name="Google Shape;468;p80"/>
          <p:cNvPicPr preferRelativeResize="0"/>
          <p:nvPr/>
        </p:nvPicPr>
        <p:blipFill>
          <a:blip r:embed="rId3">
            <a:alphaModFix/>
          </a:blip>
          <a:stretch>
            <a:fillRect/>
          </a:stretch>
        </p:blipFill>
        <p:spPr>
          <a:xfrm>
            <a:off x="433362" y="1138826"/>
            <a:ext cx="3058179" cy="2858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8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474" name="Google Shape;474;p81"/>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use what I know about spelling patterns and syllables to segment words by their syllables.</a:t>
            </a:r>
            <a:endParaRPr sz="2600"/>
          </a:p>
        </p:txBody>
      </p:sp>
      <p:pic>
        <p:nvPicPr>
          <p:cNvPr id="475" name="Google Shape;475;p81"/>
          <p:cNvPicPr preferRelativeResize="0"/>
          <p:nvPr/>
        </p:nvPicPr>
        <p:blipFill>
          <a:blip r:embed="rId3">
            <a:alphaModFix/>
          </a:blip>
          <a:stretch>
            <a:fillRect/>
          </a:stretch>
        </p:blipFill>
        <p:spPr>
          <a:xfrm>
            <a:off x="8294913" y="4278086"/>
            <a:ext cx="841386" cy="63392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graphicFrame>
        <p:nvGraphicFramePr>
          <p:cNvPr id="481" name="Google Shape;481;p82"/>
          <p:cNvGraphicFramePr/>
          <p:nvPr>
            <p:extLst>
              <p:ext uri="{D42A27DB-BD31-4B8C-83A1-F6EECF244321}">
                <p14:modId xmlns:p14="http://schemas.microsoft.com/office/powerpoint/2010/main" val="3352121506"/>
              </p:ext>
            </p:extLst>
          </p:nvPr>
        </p:nvGraphicFramePr>
        <p:xfrm>
          <a:off x="0" y="0"/>
          <a:ext cx="9144000" cy="4985657"/>
        </p:xfrm>
        <a:graphic>
          <a:graphicData uri="http://schemas.openxmlformats.org/drawingml/2006/table">
            <a:tbl>
              <a:tblPr>
                <a:noFill/>
                <a:tableStyleId>{7482AEE9-E8C1-4694-B2BC-9B94281EB159}</a:tableStyleId>
              </a:tblPr>
              <a:tblGrid>
                <a:gridCol w="3112750"/>
                <a:gridCol w="3196625"/>
                <a:gridCol w="2834625"/>
              </a:tblGrid>
              <a:tr h="599950">
                <a:tc>
                  <a:txBody>
                    <a:bodyPr/>
                    <a:lstStyle/>
                    <a:p>
                      <a:pPr marL="0" lvl="0" indent="0" algn="ctr" rtl="0">
                        <a:spcBef>
                          <a:spcPts val="0"/>
                        </a:spcBef>
                        <a:spcAft>
                          <a:spcPts val="0"/>
                        </a:spcAft>
                        <a:buClr>
                          <a:schemeClr val="dk1"/>
                        </a:buClr>
                        <a:buSzPts val="1100"/>
                        <a:buFont typeface="Arial"/>
                        <a:buNone/>
                      </a:pPr>
                      <a:r>
                        <a:rPr lang="en" sz="1600" b="1" dirty="0">
                          <a:solidFill>
                            <a:schemeClr val="tx1"/>
                          </a:solidFill>
                          <a:latin typeface="Century Gothic" panose="020B0502020202020204" pitchFamily="34" charset="0"/>
                          <a:ea typeface="Calibri"/>
                          <a:cs typeface="Calibri"/>
                          <a:sym typeface="Calibri"/>
                        </a:rPr>
                        <a:t>Teacher Group </a:t>
                      </a:r>
                      <a:endParaRPr sz="1600" b="1" dirty="0">
                        <a:solidFill>
                          <a:schemeClr val="tx1"/>
                        </a:solidFill>
                        <a:latin typeface="Century Gothic" panose="020B0502020202020204" pitchFamily="34" charset="0"/>
                        <a:ea typeface="Calibri"/>
                        <a:cs typeface="Calibri"/>
                        <a:sym typeface="Calibri"/>
                      </a:endParaRPr>
                    </a:p>
                    <a:p>
                      <a:pPr marL="0" lvl="0" indent="0" algn="ctr" rtl="0">
                        <a:spcBef>
                          <a:spcPts val="0"/>
                        </a:spcBef>
                        <a:spcAft>
                          <a:spcPts val="0"/>
                        </a:spcAft>
                        <a:buClr>
                          <a:schemeClr val="dk1"/>
                        </a:buClr>
                        <a:buSzPts val="1100"/>
                        <a:buFont typeface="Arial"/>
                        <a:buNone/>
                      </a:pPr>
                      <a:r>
                        <a:rPr lang="en" sz="1600" b="1" dirty="0">
                          <a:solidFill>
                            <a:schemeClr val="tx1"/>
                          </a:solidFill>
                          <a:latin typeface="Century Gothic" panose="020B0502020202020204" pitchFamily="34" charset="0"/>
                          <a:ea typeface="Calibri"/>
                          <a:cs typeface="Calibri"/>
                          <a:sym typeface="Calibri"/>
                        </a:rPr>
                        <a:t>Syllable Slice</a:t>
                      </a:r>
                      <a:endParaRPr sz="1600" b="1" dirty="0">
                        <a:solidFill>
                          <a:schemeClr val="tx1"/>
                        </a:solidFill>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1600" b="1" dirty="0">
                          <a:solidFill>
                            <a:schemeClr val="tx1"/>
                          </a:solidFill>
                          <a:latin typeface="Century Gothic" panose="020B0502020202020204" pitchFamily="34" charset="0"/>
                          <a:ea typeface="Calibri"/>
                          <a:cs typeface="Calibri"/>
                          <a:sym typeface="Calibri"/>
                        </a:rPr>
                        <a:t> Partner Work      </a:t>
                      </a:r>
                      <a:endParaRPr sz="1600" b="1" dirty="0">
                        <a:solidFill>
                          <a:schemeClr val="tx1"/>
                        </a:solidFill>
                        <a:latin typeface="Century Gothic" panose="020B0502020202020204" pitchFamily="34" charset="0"/>
                        <a:ea typeface="Calibri"/>
                        <a:cs typeface="Calibri"/>
                        <a:sym typeface="Calibri"/>
                      </a:endParaRPr>
                    </a:p>
                    <a:p>
                      <a:pPr marL="0" lvl="0" indent="0" algn="ctr" rtl="0">
                        <a:spcBef>
                          <a:spcPts val="0"/>
                        </a:spcBef>
                        <a:spcAft>
                          <a:spcPts val="0"/>
                        </a:spcAft>
                        <a:buNone/>
                      </a:pPr>
                      <a:r>
                        <a:rPr lang="en" sz="1600" b="1" dirty="0">
                          <a:solidFill>
                            <a:schemeClr val="tx1"/>
                          </a:solidFill>
                          <a:latin typeface="Century Gothic" panose="020B0502020202020204" pitchFamily="34" charset="0"/>
                          <a:ea typeface="Calibri"/>
                          <a:cs typeface="Calibri"/>
                          <a:sym typeface="Calibri"/>
                        </a:rPr>
                        <a:t>Syllable Slice </a:t>
                      </a:r>
                      <a:endParaRPr sz="1600" b="1" dirty="0">
                        <a:solidFill>
                          <a:schemeClr val="tx1"/>
                        </a:solidFill>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1600" b="1">
                          <a:solidFill>
                            <a:schemeClr val="tx1"/>
                          </a:solidFill>
                          <a:latin typeface="Century Gothic" panose="020B0502020202020204" pitchFamily="34" charset="0"/>
                          <a:ea typeface="Calibri"/>
                          <a:cs typeface="Calibri"/>
                          <a:sym typeface="Calibri"/>
                        </a:rPr>
                        <a:t>Independent </a:t>
                      </a:r>
                      <a:endParaRPr sz="1600" b="1">
                        <a:solidFill>
                          <a:schemeClr val="tx1"/>
                        </a:solidFill>
                        <a:latin typeface="Century Gothic" panose="020B0502020202020204" pitchFamily="34" charset="0"/>
                        <a:ea typeface="Calibri"/>
                        <a:cs typeface="Calibri"/>
                        <a:sym typeface="Calibri"/>
                      </a:endParaRPr>
                    </a:p>
                    <a:p>
                      <a:pPr marL="0" lvl="0" indent="0" algn="ctr" rtl="0">
                        <a:spcBef>
                          <a:spcPts val="0"/>
                        </a:spcBef>
                        <a:spcAft>
                          <a:spcPts val="0"/>
                        </a:spcAft>
                        <a:buNone/>
                      </a:pPr>
                      <a:r>
                        <a:rPr lang="en" sz="1600" b="1">
                          <a:solidFill>
                            <a:schemeClr val="tx1"/>
                          </a:solidFill>
                          <a:latin typeface="Century Gothic" panose="020B0502020202020204" pitchFamily="34" charset="0"/>
                          <a:ea typeface="Calibri"/>
                          <a:cs typeface="Calibri"/>
                          <a:sym typeface="Calibri"/>
                        </a:rPr>
                        <a:t>Syllable Slice</a:t>
                      </a:r>
                      <a:endParaRPr sz="1600" b="1">
                        <a:solidFill>
                          <a:schemeClr val="tx1"/>
                        </a:solidFill>
                        <a:latin typeface="Century Gothic" panose="020B0502020202020204" pitchFamily="34" charset="0"/>
                        <a:ea typeface="Calibri"/>
                        <a:cs typeface="Calibri"/>
                        <a:sym typeface="Calibri"/>
                      </a:endParaRPr>
                    </a:p>
                  </a:txBody>
                  <a:tcPr marL="91425" marR="91425" marT="91425" marB="91425"/>
                </a:tc>
              </a:tr>
              <a:tr h="4315127">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We </a:t>
                      </a:r>
                      <a:r>
                        <a:rPr lang="en" sz="1500" dirty="0">
                          <a:solidFill>
                            <a:schemeClr val="tx1"/>
                          </a:solidFill>
                          <a:latin typeface="Century Gothic" panose="020B0502020202020204" pitchFamily="34" charset="0"/>
                          <a:ea typeface="Calibri"/>
                          <a:cs typeface="Calibri"/>
                          <a:sym typeface="Calibri"/>
                        </a:rPr>
                        <a:t>are going to work together to find and count the syllables. We will share the pen and work </a:t>
                      </a:r>
                      <a:r>
                        <a:rPr lang="en" sz="1500" dirty="0" smtClean="0">
                          <a:solidFill>
                            <a:schemeClr val="tx1"/>
                          </a:solidFill>
                          <a:latin typeface="Century Gothic" panose="020B0502020202020204" pitchFamily="34" charset="0"/>
                          <a:ea typeface="Calibri"/>
                          <a:cs typeface="Calibri"/>
                          <a:sym typeface="Calibri"/>
                        </a:rPr>
                        <a:t>together.</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Let’s </a:t>
                      </a:r>
                      <a:r>
                        <a:rPr lang="en" sz="1500" dirty="0">
                          <a:solidFill>
                            <a:schemeClr val="tx1"/>
                          </a:solidFill>
                          <a:latin typeface="Century Gothic" panose="020B0502020202020204" pitchFamily="34" charset="0"/>
                          <a:ea typeface="Calibri"/>
                          <a:cs typeface="Calibri"/>
                          <a:sym typeface="Calibri"/>
                        </a:rPr>
                        <a:t>be Syllable Sleuths! That will help us break apart the </a:t>
                      </a:r>
                      <a:r>
                        <a:rPr lang="en" sz="1500" dirty="0" smtClean="0">
                          <a:solidFill>
                            <a:schemeClr val="tx1"/>
                          </a:solidFill>
                          <a:latin typeface="Century Gothic" panose="020B0502020202020204" pitchFamily="34" charset="0"/>
                          <a:ea typeface="Calibri"/>
                          <a:cs typeface="Calibri"/>
                          <a:sym typeface="Calibri"/>
                        </a:rPr>
                        <a:t>words.</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Let’s </a:t>
                      </a:r>
                      <a:r>
                        <a:rPr lang="en" sz="1500" dirty="0">
                          <a:solidFill>
                            <a:schemeClr val="tx1"/>
                          </a:solidFill>
                          <a:latin typeface="Century Gothic" panose="020B0502020202020204" pitchFamily="34" charset="0"/>
                          <a:ea typeface="Calibri"/>
                          <a:cs typeface="Calibri"/>
                          <a:sym typeface="Calibri"/>
                        </a:rPr>
                        <a:t>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Let’s </a:t>
                      </a:r>
                      <a:r>
                        <a:rPr lang="en" sz="1500" dirty="0">
                          <a:solidFill>
                            <a:schemeClr val="tx1"/>
                          </a:solidFill>
                          <a:latin typeface="Century Gothic" panose="020B0502020202020204" pitchFamily="34" charset="0"/>
                          <a:ea typeface="Calibri"/>
                          <a:cs typeface="Calibri"/>
                          <a:sym typeface="Calibri"/>
                        </a:rPr>
                        <a:t>write the total number of syllables for each </a:t>
                      </a:r>
                      <a:r>
                        <a:rPr lang="en" sz="1500" dirty="0" smtClean="0">
                          <a:solidFill>
                            <a:schemeClr val="tx1"/>
                          </a:solidFill>
                          <a:latin typeface="Century Gothic" panose="020B0502020202020204" pitchFamily="34" charset="0"/>
                          <a:ea typeface="Calibri"/>
                          <a:cs typeface="Calibri"/>
                          <a:sym typeface="Calibri"/>
                        </a:rPr>
                        <a:t>word.</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If </a:t>
                      </a:r>
                      <a:r>
                        <a:rPr lang="en" sz="1500" dirty="0">
                          <a:solidFill>
                            <a:schemeClr val="tx1"/>
                          </a:solidFill>
                          <a:latin typeface="Century Gothic" panose="020B0502020202020204" pitchFamily="34" charset="0"/>
                          <a:ea typeface="Calibri"/>
                          <a:cs typeface="Calibri"/>
                          <a:sym typeface="Calibri"/>
                        </a:rPr>
                        <a:t>we have time, we will find the sneaky schwa sound spelled “e” or “o” and any words with suffixes or prefixes</a:t>
                      </a:r>
                      <a:r>
                        <a:rPr lang="en" sz="1500" dirty="0" smtClean="0">
                          <a:solidFill>
                            <a:schemeClr val="tx1"/>
                          </a:solidFill>
                          <a:latin typeface="Century Gothic" panose="020B0502020202020204" pitchFamily="34" charset="0"/>
                          <a:ea typeface="Calibri"/>
                          <a:cs typeface="Calibri"/>
                          <a:sym typeface="Calibri"/>
                        </a:rPr>
                        <a:t>.</a:t>
                      </a:r>
                      <a:endParaRPr sz="1500" dirty="0">
                        <a:solidFill>
                          <a:schemeClr val="tx1"/>
                        </a:solidFill>
                        <a:latin typeface="Century Gothic" panose="020B0502020202020204" pitchFamily="34" charset="0"/>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Decide </a:t>
                      </a:r>
                      <a:r>
                        <a:rPr lang="en" sz="1500" dirty="0">
                          <a:solidFill>
                            <a:schemeClr val="tx1"/>
                          </a:solidFill>
                          <a:latin typeface="Century Gothic" panose="020B0502020202020204" pitchFamily="34" charset="0"/>
                          <a:ea typeface="Calibri"/>
                          <a:cs typeface="Calibri"/>
                          <a:sym typeface="Calibri"/>
                        </a:rPr>
                        <a:t>who will go </a:t>
                      </a:r>
                      <a:r>
                        <a:rPr lang="en" sz="1500" dirty="0" smtClean="0">
                          <a:solidFill>
                            <a:schemeClr val="tx1"/>
                          </a:solidFill>
                          <a:latin typeface="Century Gothic" panose="020B0502020202020204" pitchFamily="34" charset="0"/>
                          <a:ea typeface="Calibri"/>
                          <a:cs typeface="Calibri"/>
                          <a:sym typeface="Calibri"/>
                        </a:rPr>
                        <a:t>first.</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When </a:t>
                      </a:r>
                      <a:r>
                        <a:rPr lang="en" sz="1500" dirty="0">
                          <a:solidFill>
                            <a:schemeClr val="tx1"/>
                          </a:solidFill>
                          <a:latin typeface="Century Gothic" panose="020B0502020202020204" pitchFamily="34" charset="0"/>
                          <a:ea typeface="Calibri"/>
                          <a:cs typeface="Calibri"/>
                          <a:sym typeface="Calibri"/>
                        </a:rPr>
                        <a:t>it is your turn, write the word from the list on your whiteboard or </a:t>
                      </a:r>
                      <a:r>
                        <a:rPr lang="en" sz="1500" dirty="0" smtClean="0">
                          <a:solidFill>
                            <a:schemeClr val="tx1"/>
                          </a:solidFill>
                          <a:latin typeface="Century Gothic" panose="020B0502020202020204" pitchFamily="34" charset="0"/>
                          <a:ea typeface="Calibri"/>
                          <a:cs typeface="Calibri"/>
                          <a:sym typeface="Calibri"/>
                        </a:rPr>
                        <a:t>paper.</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Be </a:t>
                      </a:r>
                      <a:r>
                        <a:rPr lang="en" sz="1500" dirty="0">
                          <a:solidFill>
                            <a:schemeClr val="tx1"/>
                          </a:solidFill>
                          <a:latin typeface="Century Gothic" panose="020B0502020202020204" pitchFamily="34" charset="0"/>
                          <a:ea typeface="Calibri"/>
                          <a:cs typeface="Calibri"/>
                          <a:sym typeface="Calibri"/>
                        </a:rPr>
                        <a:t>Syllable Sleuths to break apart the words and find the syllables, and read the </a:t>
                      </a:r>
                      <a:r>
                        <a:rPr lang="en" sz="1500" dirty="0" smtClean="0">
                          <a:solidFill>
                            <a:schemeClr val="tx1"/>
                          </a:solidFill>
                          <a:latin typeface="Century Gothic" panose="020B0502020202020204" pitchFamily="34" charset="0"/>
                          <a:ea typeface="Calibri"/>
                          <a:cs typeface="Calibri"/>
                          <a:sym typeface="Calibri"/>
                        </a:rPr>
                        <a:t>words.</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Segment </a:t>
                      </a:r>
                      <a:r>
                        <a:rPr lang="en" sz="1500" dirty="0">
                          <a:solidFill>
                            <a:schemeClr val="tx1"/>
                          </a:solidFill>
                          <a:latin typeface="Century Gothic" panose="020B0502020202020204" pitchFamily="34" charset="0"/>
                          <a:ea typeface="Calibri"/>
                          <a:cs typeface="Calibri"/>
                          <a:sym typeface="Calibri"/>
                        </a:rPr>
                        <a:t>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Write </a:t>
                      </a:r>
                      <a:r>
                        <a:rPr lang="en" sz="1500" dirty="0">
                          <a:solidFill>
                            <a:schemeClr val="tx1"/>
                          </a:solidFill>
                          <a:latin typeface="Century Gothic" panose="020B0502020202020204" pitchFamily="34" charset="0"/>
                          <a:ea typeface="Calibri"/>
                          <a:cs typeface="Calibri"/>
                          <a:sym typeface="Calibri"/>
                        </a:rPr>
                        <a:t>the total number of syllables after you “slice” the syllables in the </a:t>
                      </a:r>
                      <a:r>
                        <a:rPr lang="en" sz="1500" dirty="0" smtClean="0">
                          <a:solidFill>
                            <a:schemeClr val="tx1"/>
                          </a:solidFill>
                          <a:latin typeface="Century Gothic" panose="020B0502020202020204" pitchFamily="34" charset="0"/>
                          <a:ea typeface="Calibri"/>
                          <a:cs typeface="Calibri"/>
                          <a:sym typeface="Calibri"/>
                        </a:rPr>
                        <a:t>word.</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If </a:t>
                      </a:r>
                      <a:r>
                        <a:rPr lang="en" sz="1500" dirty="0">
                          <a:solidFill>
                            <a:schemeClr val="tx1"/>
                          </a:solidFill>
                          <a:latin typeface="Century Gothic" panose="020B0502020202020204" pitchFamily="34" charset="0"/>
                          <a:ea typeface="Calibri"/>
                          <a:cs typeface="Calibri"/>
                          <a:sym typeface="Calibri"/>
                        </a:rPr>
                        <a:t>you still have time, mark the sneaky schwa sound spelled “e” or “o” and any words with suffixes or prefixes</a:t>
                      </a:r>
                      <a:r>
                        <a:rPr lang="en" sz="1500" dirty="0" smtClean="0">
                          <a:solidFill>
                            <a:schemeClr val="tx1"/>
                          </a:solidFill>
                          <a:latin typeface="Century Gothic" panose="020B0502020202020204" pitchFamily="34" charset="0"/>
                          <a:ea typeface="Calibri"/>
                          <a:cs typeface="Calibri"/>
                          <a:sym typeface="Calibri"/>
                        </a:rPr>
                        <a:t>.</a:t>
                      </a:r>
                      <a:endParaRPr sz="1500" dirty="0">
                        <a:solidFill>
                          <a:schemeClr val="tx1"/>
                        </a:solidFill>
                        <a:latin typeface="Century Gothic" panose="020B0502020202020204" pitchFamily="34" charset="0"/>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Write </a:t>
                      </a:r>
                      <a:r>
                        <a:rPr lang="en" sz="1500" dirty="0">
                          <a:solidFill>
                            <a:schemeClr val="tx1"/>
                          </a:solidFill>
                          <a:latin typeface="Century Gothic" panose="020B0502020202020204" pitchFamily="34" charset="0"/>
                          <a:ea typeface="Calibri"/>
                          <a:cs typeface="Calibri"/>
                          <a:sym typeface="Calibri"/>
                        </a:rPr>
                        <a:t>the words on your whiteboard or </a:t>
                      </a:r>
                      <a:r>
                        <a:rPr lang="en" sz="1500" dirty="0" smtClean="0">
                          <a:solidFill>
                            <a:schemeClr val="tx1"/>
                          </a:solidFill>
                          <a:latin typeface="Century Gothic" panose="020B0502020202020204" pitchFamily="34" charset="0"/>
                          <a:ea typeface="Calibri"/>
                          <a:cs typeface="Calibri"/>
                          <a:sym typeface="Calibri"/>
                        </a:rPr>
                        <a:t>paper.</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Segment </a:t>
                      </a:r>
                      <a:r>
                        <a:rPr lang="en" sz="1500" dirty="0">
                          <a:solidFill>
                            <a:schemeClr val="tx1"/>
                          </a:solidFill>
                          <a:latin typeface="Century Gothic" panose="020B0502020202020204" pitchFamily="34" charset="0"/>
                          <a:ea typeface="Calibri"/>
                          <a:cs typeface="Calibri"/>
                          <a:sym typeface="Calibri"/>
                        </a:rPr>
                        <a:t>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Write </a:t>
                      </a:r>
                      <a:r>
                        <a:rPr lang="en" sz="1500" dirty="0">
                          <a:solidFill>
                            <a:schemeClr val="tx1"/>
                          </a:solidFill>
                          <a:latin typeface="Century Gothic" panose="020B0502020202020204" pitchFamily="34" charset="0"/>
                          <a:ea typeface="Calibri"/>
                          <a:cs typeface="Calibri"/>
                          <a:sym typeface="Calibri"/>
                        </a:rPr>
                        <a:t>the total number of syllables after you “slice” the syllables in the </a:t>
                      </a:r>
                      <a:r>
                        <a:rPr lang="en" sz="1500" dirty="0" smtClean="0">
                          <a:solidFill>
                            <a:schemeClr val="tx1"/>
                          </a:solidFill>
                          <a:latin typeface="Century Gothic" panose="020B0502020202020204" pitchFamily="34" charset="0"/>
                          <a:ea typeface="Calibri"/>
                          <a:cs typeface="Calibri"/>
                          <a:sym typeface="Calibri"/>
                        </a:rPr>
                        <a:t>word.</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Write </a:t>
                      </a:r>
                      <a:r>
                        <a:rPr lang="en" sz="1500" dirty="0">
                          <a:solidFill>
                            <a:schemeClr val="tx1"/>
                          </a:solidFill>
                          <a:latin typeface="Century Gothic" panose="020B0502020202020204" pitchFamily="34" charset="0"/>
                          <a:ea typeface="Calibri"/>
                          <a:cs typeface="Calibri"/>
                          <a:sym typeface="Calibri"/>
                        </a:rPr>
                        <a:t>a silly sentence using as many words from the list that you </a:t>
                      </a:r>
                      <a:r>
                        <a:rPr lang="en" sz="1500" dirty="0" smtClean="0">
                          <a:solidFill>
                            <a:schemeClr val="tx1"/>
                          </a:solidFill>
                          <a:latin typeface="Century Gothic" panose="020B0502020202020204" pitchFamily="34" charset="0"/>
                          <a:ea typeface="Calibri"/>
                          <a:cs typeface="Calibri"/>
                          <a:sym typeface="Calibri"/>
                        </a:rPr>
                        <a:t>can.</a:t>
                      </a:r>
                      <a:endParaRPr lang="en" sz="1500" dirty="0">
                        <a:solidFill>
                          <a:schemeClr val="tx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tx1"/>
                          </a:solidFill>
                          <a:latin typeface="Century Gothic" panose="020B0502020202020204" pitchFamily="34" charset="0"/>
                          <a:ea typeface="Calibri"/>
                          <a:cs typeface="Calibri"/>
                          <a:sym typeface="Calibri"/>
                        </a:rPr>
                        <a:t>Find </a:t>
                      </a:r>
                      <a:r>
                        <a:rPr lang="en" sz="1500" dirty="0">
                          <a:solidFill>
                            <a:schemeClr val="tx1"/>
                          </a:solidFill>
                          <a:latin typeface="Century Gothic" panose="020B0502020202020204" pitchFamily="34" charset="0"/>
                          <a:ea typeface="Calibri"/>
                          <a:cs typeface="Calibri"/>
                          <a:sym typeface="Calibri"/>
                        </a:rPr>
                        <a:t>another independent worker, check each other’s work and read your silly sentence to each other</a:t>
                      </a:r>
                      <a:r>
                        <a:rPr lang="en" sz="1500" dirty="0" smtClean="0">
                          <a:solidFill>
                            <a:schemeClr val="tx1"/>
                          </a:solidFill>
                          <a:latin typeface="Century Gothic" panose="020B0502020202020204" pitchFamily="34" charset="0"/>
                          <a:ea typeface="Calibri"/>
                          <a:cs typeface="Calibri"/>
                          <a:sym typeface="Calibri"/>
                        </a:rPr>
                        <a:t>.</a:t>
                      </a:r>
                      <a:endParaRPr sz="1500" dirty="0">
                        <a:solidFill>
                          <a:schemeClr val="tx1"/>
                        </a:solidFill>
                        <a:latin typeface="Century Gothic" panose="020B0502020202020204" pitchFamily="34" charset="0"/>
                        <a:ea typeface="Calibri"/>
                        <a:cs typeface="Calibri"/>
                        <a:sym typeface="Calibri"/>
                      </a:endParaRPr>
                    </a:p>
                  </a:txBody>
                  <a:tcPr marL="91425" marR="91425" marT="91425" marB="91425"/>
                </a:tc>
              </a:tr>
            </a:tbl>
          </a:graphicData>
        </a:graphic>
      </p:graphicFrame>
      <p:pic>
        <p:nvPicPr>
          <p:cNvPr id="482" name="Google Shape;482;p82"/>
          <p:cNvPicPr preferRelativeResize="0"/>
          <p:nvPr/>
        </p:nvPicPr>
        <p:blipFill>
          <a:blip r:embed="rId3">
            <a:alphaModFix/>
          </a:blip>
          <a:stretch>
            <a:fillRect/>
          </a:stretch>
        </p:blipFill>
        <p:spPr>
          <a:xfrm rot="951010" flipH="1">
            <a:off x="308052" y="174794"/>
            <a:ext cx="560328" cy="371982"/>
          </a:xfrm>
          <a:prstGeom prst="rect">
            <a:avLst/>
          </a:prstGeom>
          <a:noFill/>
          <a:ln>
            <a:noFill/>
          </a:ln>
        </p:spPr>
      </p:pic>
      <p:pic>
        <p:nvPicPr>
          <p:cNvPr id="483" name="Google Shape;483;p82"/>
          <p:cNvPicPr preferRelativeResize="0"/>
          <p:nvPr/>
        </p:nvPicPr>
        <p:blipFill>
          <a:blip r:embed="rId3">
            <a:alphaModFix/>
          </a:blip>
          <a:stretch>
            <a:fillRect/>
          </a:stretch>
        </p:blipFill>
        <p:spPr>
          <a:xfrm rot="951010" flipH="1">
            <a:off x="3512489" y="174794"/>
            <a:ext cx="560328" cy="371982"/>
          </a:xfrm>
          <a:prstGeom prst="rect">
            <a:avLst/>
          </a:prstGeom>
          <a:noFill/>
          <a:ln>
            <a:noFill/>
          </a:ln>
        </p:spPr>
      </p:pic>
      <p:pic>
        <p:nvPicPr>
          <p:cNvPr id="484" name="Google Shape;484;p82"/>
          <p:cNvPicPr preferRelativeResize="0"/>
          <p:nvPr/>
        </p:nvPicPr>
        <p:blipFill>
          <a:blip r:embed="rId3">
            <a:alphaModFix/>
          </a:blip>
          <a:stretch>
            <a:fillRect/>
          </a:stretch>
        </p:blipFill>
        <p:spPr>
          <a:xfrm rot="951010" flipH="1">
            <a:off x="6533227" y="174794"/>
            <a:ext cx="560328" cy="37198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83"/>
          <p:cNvSpPr txBox="1">
            <a:spLocks noGrp="1"/>
          </p:cNvSpPr>
          <p:nvPr>
            <p:ph type="title"/>
          </p:nvPr>
        </p:nvSpPr>
        <p:spPr>
          <a:xfrm>
            <a:off x="565497" y="380545"/>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dirty="0"/>
              <a:t>Syllable Slice</a:t>
            </a:r>
            <a:r>
              <a:rPr lang="en" dirty="0"/>
              <a:t> </a:t>
            </a:r>
            <a:endParaRPr dirty="0"/>
          </a:p>
        </p:txBody>
      </p:sp>
      <p:sp>
        <p:nvSpPr>
          <p:cNvPr id="490" name="Google Shape;490;p83"/>
          <p:cNvSpPr txBox="1">
            <a:spLocks noGrp="1"/>
          </p:cNvSpPr>
          <p:nvPr>
            <p:ph type="body" idx="1"/>
          </p:nvPr>
        </p:nvSpPr>
        <p:spPr>
          <a:xfrm>
            <a:off x="3836146" y="152400"/>
            <a:ext cx="5307854" cy="472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 </a:t>
            </a:r>
            <a:r>
              <a:rPr lang="en" sz="2400" b="1" dirty="0"/>
              <a:t>napkin</a:t>
            </a:r>
            <a:r>
              <a:rPr lang="en" sz="2400" dirty="0"/>
              <a:t> 	 	</a:t>
            </a:r>
            <a:r>
              <a:rPr lang="en" sz="2400" b="1" dirty="0" smtClean="0"/>
              <a:t>nap/kin</a:t>
            </a:r>
            <a:r>
              <a:rPr lang="en" sz="2400" b="1" dirty="0"/>
              <a:t>: 2 </a:t>
            </a:r>
            <a:endParaRPr sz="2400" b="1" dirty="0"/>
          </a:p>
          <a:p>
            <a:pPr marL="0" lvl="0" indent="0" algn="l" rtl="0">
              <a:spcBef>
                <a:spcPts val="0"/>
              </a:spcBef>
              <a:spcAft>
                <a:spcPts val="0"/>
              </a:spcAft>
              <a:buNone/>
            </a:pPr>
            <a:r>
              <a:rPr lang="en" sz="2400" b="1" dirty="0" smtClean="0"/>
              <a:t> disagree</a:t>
            </a:r>
            <a:r>
              <a:rPr lang="en" sz="2400" b="1" dirty="0"/>
              <a:t>		</a:t>
            </a:r>
            <a:r>
              <a:rPr lang="en" sz="2400" b="1" dirty="0" smtClean="0"/>
              <a:t>dis/a/gree</a:t>
            </a:r>
            <a:r>
              <a:rPr lang="en" sz="2400" b="1" dirty="0"/>
              <a:t>: 3</a:t>
            </a:r>
            <a:endParaRPr sz="2400" b="1" dirty="0"/>
          </a:p>
          <a:p>
            <a:pPr marL="0" lvl="0" indent="0" algn="l" rtl="0">
              <a:spcBef>
                <a:spcPts val="0"/>
              </a:spcBef>
              <a:spcAft>
                <a:spcPts val="0"/>
              </a:spcAft>
              <a:buNone/>
            </a:pPr>
            <a:r>
              <a:rPr lang="en" sz="2400" b="1" dirty="0" smtClean="0"/>
              <a:t> impossible </a:t>
            </a:r>
            <a:r>
              <a:rPr lang="en" sz="2400" b="1" dirty="0"/>
              <a:t>		im/pos/i/ble:4</a:t>
            </a:r>
            <a:endParaRPr sz="2400" b="1" dirty="0"/>
          </a:p>
          <a:p>
            <a:pPr marL="0" lvl="0" indent="0" algn="l" rtl="0">
              <a:spcBef>
                <a:spcPts val="0"/>
              </a:spcBef>
              <a:spcAft>
                <a:spcPts val="0"/>
              </a:spcAft>
              <a:buNone/>
            </a:pPr>
            <a:r>
              <a:rPr lang="en" sz="2400" b="1" dirty="0" smtClean="0"/>
              <a:t> sadness </a:t>
            </a:r>
            <a:r>
              <a:rPr lang="en" sz="2400" b="1" dirty="0"/>
              <a:t>		</a:t>
            </a:r>
            <a:r>
              <a:rPr lang="en" sz="2400" b="1" dirty="0" smtClean="0"/>
              <a:t>sad/ness</a:t>
            </a:r>
            <a:r>
              <a:rPr lang="en" sz="2400" b="1" dirty="0"/>
              <a:t>: 2</a:t>
            </a:r>
            <a:endParaRPr sz="2400" b="1" dirty="0"/>
          </a:p>
          <a:p>
            <a:pPr marL="0" lvl="0" indent="0" algn="l" rtl="0">
              <a:spcBef>
                <a:spcPts val="0"/>
              </a:spcBef>
              <a:spcAft>
                <a:spcPts val="0"/>
              </a:spcAft>
              <a:buNone/>
            </a:pPr>
            <a:r>
              <a:rPr lang="en" sz="2400" b="1" dirty="0" smtClean="0"/>
              <a:t> quickly</a:t>
            </a:r>
            <a:r>
              <a:rPr lang="en" sz="2400" b="1" dirty="0"/>
              <a:t>		</a:t>
            </a:r>
            <a:r>
              <a:rPr lang="en" sz="2400" b="1" dirty="0" smtClean="0"/>
              <a:t>quick/ly</a:t>
            </a:r>
            <a:r>
              <a:rPr lang="en" sz="2400" b="1" dirty="0"/>
              <a:t>: 2</a:t>
            </a:r>
            <a:endParaRPr sz="2400" b="1" dirty="0"/>
          </a:p>
          <a:p>
            <a:pPr marL="0" lvl="0" indent="0" algn="l" rtl="0">
              <a:spcBef>
                <a:spcPts val="0"/>
              </a:spcBef>
              <a:spcAft>
                <a:spcPts val="0"/>
              </a:spcAft>
              <a:buNone/>
            </a:pPr>
            <a:r>
              <a:rPr lang="en" sz="2400" b="1" dirty="0" smtClean="0"/>
              <a:t> frighten</a:t>
            </a:r>
            <a:r>
              <a:rPr lang="en" sz="2400" b="1" dirty="0"/>
              <a:t>		</a:t>
            </a:r>
            <a:r>
              <a:rPr lang="en" sz="2400" b="1" dirty="0" smtClean="0"/>
              <a:t>fright/en</a:t>
            </a:r>
            <a:r>
              <a:rPr lang="en" sz="2400" b="1" dirty="0"/>
              <a:t>: 2</a:t>
            </a:r>
            <a:endParaRPr sz="2400" b="1" dirty="0"/>
          </a:p>
          <a:p>
            <a:pPr marL="0" lvl="0" indent="0" algn="l" rtl="0">
              <a:spcBef>
                <a:spcPts val="0"/>
              </a:spcBef>
              <a:spcAft>
                <a:spcPts val="0"/>
              </a:spcAft>
              <a:buNone/>
            </a:pPr>
            <a:r>
              <a:rPr lang="en" sz="2400" b="1" dirty="0"/>
              <a:t> incomplete 	in/com/plete: 3</a:t>
            </a:r>
            <a:endParaRPr sz="2400" b="1" dirty="0"/>
          </a:p>
          <a:p>
            <a:pPr marL="0" lvl="0" indent="0" algn="l" rtl="0">
              <a:spcBef>
                <a:spcPts val="0"/>
              </a:spcBef>
              <a:spcAft>
                <a:spcPts val="0"/>
              </a:spcAft>
              <a:buNone/>
            </a:pPr>
            <a:r>
              <a:rPr lang="en" sz="2400" b="1" dirty="0" smtClean="0"/>
              <a:t> nameplate </a:t>
            </a:r>
            <a:r>
              <a:rPr lang="en" sz="2400" b="1" dirty="0"/>
              <a:t>		name/plate: 2</a:t>
            </a:r>
            <a:endParaRPr sz="2400" b="1" dirty="0"/>
          </a:p>
          <a:p>
            <a:pPr marL="0" lvl="0" indent="0" algn="l" rtl="0">
              <a:spcBef>
                <a:spcPts val="0"/>
              </a:spcBef>
              <a:spcAft>
                <a:spcPts val="0"/>
              </a:spcAft>
              <a:buNone/>
            </a:pPr>
            <a:r>
              <a:rPr lang="en" sz="2400" b="1" dirty="0" smtClean="0"/>
              <a:t> dedicate </a:t>
            </a:r>
            <a:r>
              <a:rPr lang="en" sz="2400" b="1" dirty="0"/>
              <a:t>		ded/i/cate: 3</a:t>
            </a:r>
            <a:endParaRPr sz="2400" b="1" dirty="0"/>
          </a:p>
          <a:p>
            <a:pPr marL="0" lvl="0" indent="0" algn="l" rtl="0">
              <a:spcBef>
                <a:spcPts val="0"/>
              </a:spcBef>
              <a:spcAft>
                <a:spcPts val="0"/>
              </a:spcAft>
              <a:buNone/>
            </a:pPr>
            <a:r>
              <a:rPr lang="en" sz="2400" b="1" dirty="0" smtClean="0"/>
              <a:t> helpful </a:t>
            </a:r>
            <a:r>
              <a:rPr lang="en" sz="2400" b="1" dirty="0"/>
              <a:t>		</a:t>
            </a:r>
            <a:r>
              <a:rPr lang="en" sz="2400" b="1" dirty="0" smtClean="0"/>
              <a:t>help/ful</a:t>
            </a:r>
            <a:r>
              <a:rPr lang="en" sz="2400" b="1" dirty="0"/>
              <a:t>: 2</a:t>
            </a:r>
            <a:endParaRPr sz="2400" b="1" dirty="0"/>
          </a:p>
          <a:p>
            <a:pPr marL="0" lvl="0" indent="0" algn="l" rtl="0">
              <a:spcBef>
                <a:spcPts val="0"/>
              </a:spcBef>
              <a:spcAft>
                <a:spcPts val="0"/>
              </a:spcAft>
              <a:buNone/>
            </a:pPr>
            <a:r>
              <a:rPr lang="en" sz="2400" b="1" dirty="0" smtClean="0"/>
              <a:t> payment </a:t>
            </a:r>
            <a:r>
              <a:rPr lang="en" sz="2400" b="1" dirty="0"/>
              <a:t>		pay/ment: 2</a:t>
            </a:r>
            <a:endParaRPr sz="2400" b="1" dirty="0"/>
          </a:p>
          <a:p>
            <a:pPr marL="0" lvl="0" indent="0" algn="l" rtl="0">
              <a:spcBef>
                <a:spcPts val="0"/>
              </a:spcBef>
              <a:spcAft>
                <a:spcPts val="0"/>
              </a:spcAft>
              <a:buNone/>
            </a:pPr>
            <a:r>
              <a:rPr lang="en" sz="2400" b="1" dirty="0" smtClean="0"/>
              <a:t> incorrect </a:t>
            </a:r>
            <a:r>
              <a:rPr lang="en" sz="2400" b="1" dirty="0"/>
              <a:t>		in/cor/rect: 3</a:t>
            </a:r>
            <a:endParaRPr sz="2400" b="1" dirty="0"/>
          </a:p>
          <a:p>
            <a:pPr marL="0" lvl="0" indent="0" algn="l" rtl="0">
              <a:spcBef>
                <a:spcPts val="0"/>
              </a:spcBef>
              <a:spcAft>
                <a:spcPts val="0"/>
              </a:spcAft>
              <a:buNone/>
            </a:pPr>
            <a:r>
              <a:rPr lang="en" sz="2400" b="1" dirty="0" smtClean="0"/>
              <a:t> politenes </a:t>
            </a:r>
            <a:r>
              <a:rPr lang="en" sz="2400" b="1" dirty="0"/>
              <a:t>		po/lite/ness: 3</a:t>
            </a:r>
            <a:endParaRPr sz="2400" b="1" dirty="0"/>
          </a:p>
          <a:p>
            <a:pPr marL="0" lvl="0" indent="0" algn="l" rtl="0">
              <a:spcBef>
                <a:spcPts val="0"/>
              </a:spcBef>
              <a:spcAft>
                <a:spcPts val="0"/>
              </a:spcAft>
              <a:buNone/>
            </a:pPr>
            <a:r>
              <a:rPr lang="en" sz="2400" b="1" dirty="0">
                <a:latin typeface="Calibri"/>
                <a:ea typeface="Calibri"/>
                <a:cs typeface="Calibri"/>
                <a:sym typeface="Calibri"/>
              </a:rPr>
              <a:t>	</a:t>
            </a:r>
            <a:endParaRPr sz="2400" b="1" dirty="0">
              <a:latin typeface="Calibri"/>
              <a:ea typeface="Calibri"/>
              <a:cs typeface="Calibri"/>
              <a:sym typeface="Calibri"/>
            </a:endParaRPr>
          </a:p>
          <a:p>
            <a:pPr marL="0" lvl="0" indent="0" algn="l" rtl="0">
              <a:spcBef>
                <a:spcPts val="0"/>
              </a:spcBef>
              <a:spcAft>
                <a:spcPts val="0"/>
              </a:spcAft>
              <a:buNone/>
            </a:pPr>
            <a:r>
              <a:rPr lang="en" sz="2400" b="1" dirty="0">
                <a:highlight>
                  <a:srgbClr val="FFFF00"/>
                </a:highlight>
              </a:rPr>
              <a:t>	</a:t>
            </a:r>
            <a:endParaRPr sz="2400" b="1" dirty="0">
              <a:highlight>
                <a:srgbClr val="FFFF00"/>
              </a:highlight>
            </a:endParaRPr>
          </a:p>
        </p:txBody>
      </p:sp>
      <p:sp>
        <p:nvSpPr>
          <p:cNvPr id="491" name="Google Shape;491;p83"/>
          <p:cNvSpPr txBox="1"/>
          <p:nvPr/>
        </p:nvSpPr>
        <p:spPr>
          <a:xfrm>
            <a:off x="144200" y="877645"/>
            <a:ext cx="3872629" cy="407535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Group &amp; Partners will begin with Syllable Sleuth. This is an optional step for independent workers.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Segment syllables in each word with a slice (/). </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Write the total number of syllables after you “slice.”</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900" dirty="0">
                <a:solidFill>
                  <a:schemeClr val="dk1"/>
                </a:solidFill>
                <a:latin typeface="Century Gothic"/>
                <a:ea typeface="Century Gothic"/>
                <a:cs typeface="Century Gothic"/>
                <a:sym typeface="Century Gothic"/>
              </a:rPr>
              <a:t>If you have time, create sentences with the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p>
        </p:txBody>
      </p:sp>
      <p:pic>
        <p:nvPicPr>
          <p:cNvPr id="492" name="Google Shape;492;p83"/>
          <p:cNvPicPr preferRelativeResize="0"/>
          <p:nvPr/>
        </p:nvPicPr>
        <p:blipFill>
          <a:blip r:embed="rId3">
            <a:alphaModFix/>
          </a:blip>
          <a:stretch>
            <a:fillRect/>
          </a:stretch>
        </p:blipFill>
        <p:spPr>
          <a:xfrm rot="951041" flipH="1">
            <a:off x="56683" y="127839"/>
            <a:ext cx="649064" cy="50541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84"/>
          <p:cNvSpPr txBox="1">
            <a:spLocks noGrp="1"/>
          </p:cNvSpPr>
          <p:nvPr>
            <p:ph type="title"/>
          </p:nvPr>
        </p:nvSpPr>
        <p:spPr>
          <a:xfrm>
            <a:off x="334736" y="273844"/>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Syllable Sleuth Steps</a:t>
            </a:r>
            <a:endParaRPr dirty="0">
              <a:latin typeface="Century Gothic" panose="020B0502020202020204" pitchFamily="34" charset="0"/>
              <a:ea typeface="Calibri"/>
              <a:cs typeface="Calibri"/>
              <a:sym typeface="Calibri"/>
            </a:endParaRPr>
          </a:p>
        </p:txBody>
      </p:sp>
      <p:sp>
        <p:nvSpPr>
          <p:cNvPr id="498" name="Google Shape;498;p84"/>
          <p:cNvSpPr txBox="1">
            <a:spLocks noGrp="1"/>
          </p:cNvSpPr>
          <p:nvPr>
            <p:ph type="body" idx="1"/>
          </p:nvPr>
        </p:nvSpPr>
        <p:spPr>
          <a:xfrm>
            <a:off x="334735" y="1042647"/>
            <a:ext cx="8689521" cy="3263400"/>
          </a:xfrm>
          <a:prstGeom prst="rect">
            <a:avLst/>
          </a:prstGeom>
        </p:spPr>
        <p:txBody>
          <a:bodyPr spcFirstLastPara="1" wrap="square" lIns="91425" tIns="91425" rIns="91425" bIns="91425" anchor="t" anchorCtr="0">
            <a:noAutofit/>
          </a:bodyPr>
          <a:lstStyle/>
          <a:p>
            <a:pPr marL="457200" lvl="0" indent="-387350" algn="l" rtl="0">
              <a:spcBef>
                <a:spcPts val="0"/>
              </a:spcBef>
              <a:spcAft>
                <a:spcPts val="0"/>
              </a:spcAft>
              <a:buClr>
                <a:schemeClr val="dk1"/>
              </a:buClr>
              <a:buSzPts val="2500"/>
              <a:buAutoNum type="arabicPeriod"/>
            </a:pPr>
            <a:r>
              <a:rPr lang="en" sz="2500" dirty="0" smtClean="0">
                <a:solidFill>
                  <a:schemeClr val="dk1"/>
                </a:solidFill>
              </a:rPr>
              <a:t>Find </a:t>
            </a:r>
            <a:r>
              <a:rPr lang="en" sz="2500" dirty="0">
                <a:solidFill>
                  <a:schemeClr val="dk1"/>
                </a:solidFill>
              </a:rPr>
              <a:t>the vowels and put a dot below them. </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Look for consonants between the vowels.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Divide the word just before the consonant and “-le.”</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Break the words into syllables.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Read each syllable using the spelling pattern.</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Closed</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Open</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Magic “e”</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R-controlled</a:t>
            </a:r>
            <a:endParaRPr sz="2300" dirty="0">
              <a:solidFill>
                <a:schemeClr val="dk1"/>
              </a:solidFill>
            </a:endParaRPr>
          </a:p>
          <a:p>
            <a:pPr marL="914400" lvl="1" indent="-387350" algn="l" rtl="0">
              <a:spcBef>
                <a:spcPts val="0"/>
              </a:spcBef>
              <a:spcAft>
                <a:spcPts val="0"/>
              </a:spcAft>
              <a:buClr>
                <a:schemeClr val="dk1"/>
              </a:buClr>
              <a:buSzPts val="2500"/>
              <a:buAutoNum type="alphaLcPeriod"/>
            </a:pPr>
            <a:r>
              <a:rPr lang="en" sz="2300" dirty="0">
                <a:solidFill>
                  <a:schemeClr val="dk1"/>
                </a:solidFill>
              </a:rPr>
              <a:t>Vowel team</a:t>
            </a:r>
            <a:r>
              <a:rPr lang="en" sz="2500" dirty="0">
                <a:solidFill>
                  <a:schemeClr val="dk1"/>
                </a:solidFill>
              </a:rPr>
              <a:t> </a:t>
            </a:r>
            <a:endParaRPr sz="2500" dirty="0">
              <a:solidFill>
                <a:schemeClr val="dk1"/>
              </a:solidFill>
            </a:endParaRPr>
          </a:p>
          <a:p>
            <a:pPr marL="914400" lvl="1" indent="-387350" algn="l" rtl="0">
              <a:spcBef>
                <a:spcPts val="0"/>
              </a:spcBef>
              <a:spcAft>
                <a:spcPts val="0"/>
              </a:spcAft>
              <a:buClr>
                <a:schemeClr val="dk1"/>
              </a:buClr>
              <a:buSzPts val="2500"/>
              <a:buAutoNum type="alphaLcPeriod"/>
            </a:pPr>
            <a:r>
              <a:rPr lang="en" sz="2500" dirty="0">
                <a:solidFill>
                  <a:schemeClr val="dk1"/>
                </a:solidFill>
              </a:rPr>
              <a:t>C-le</a:t>
            </a:r>
            <a:endParaRPr sz="2500" dirty="0">
              <a:solidFill>
                <a:schemeClr val="dk1"/>
              </a:solidFill>
            </a:endParaRPr>
          </a:p>
          <a:p>
            <a:pPr marL="0" lvl="0" indent="0" algn="l" rtl="0">
              <a:spcBef>
                <a:spcPts val="0"/>
              </a:spcBef>
              <a:spcAft>
                <a:spcPts val="0"/>
              </a:spcAft>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p85"/>
          <p:cNvSpPr txBox="1">
            <a:spLocks noGrp="1"/>
          </p:cNvSpPr>
          <p:nvPr>
            <p:ph type="title"/>
          </p:nvPr>
        </p:nvSpPr>
        <p:spPr>
          <a:xfrm>
            <a:off x="174112" y="96732"/>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ea typeface="Calibri"/>
                <a:cs typeface="Calibri"/>
                <a:sym typeface="Calibri"/>
              </a:rPr>
              <a:t>Reader’s Toolbox: </a:t>
            </a:r>
            <a:endParaRPr sz="30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 sz="3000" dirty="0">
                <a:latin typeface="Century Gothic" panose="020B0502020202020204" pitchFamily="34" charset="0"/>
                <a:ea typeface="Calibri"/>
                <a:cs typeface="Calibri"/>
                <a:sym typeface="Calibri"/>
              </a:rPr>
              <a:t>Use what you know!</a:t>
            </a:r>
            <a:r>
              <a:rPr lang="en" sz="3000" dirty="0">
                <a:latin typeface="Century Gothic" panose="020B0502020202020204" pitchFamily="34" charset="0"/>
              </a:rPr>
              <a:t> </a:t>
            </a:r>
            <a:endParaRPr sz="3000" dirty="0">
              <a:latin typeface="Century Gothic" panose="020B0502020202020204" pitchFamily="34" charset="0"/>
            </a:endParaRPr>
          </a:p>
          <a:p>
            <a:pPr marL="457200" lvl="0" indent="0" algn="l" rtl="0">
              <a:spcBef>
                <a:spcPts val="0"/>
              </a:spcBef>
              <a:spcAft>
                <a:spcPts val="0"/>
              </a:spcAft>
              <a:buNone/>
            </a:pPr>
            <a:endParaRPr sz="3000" dirty="0">
              <a:latin typeface="Century Gothic" panose="020B0502020202020204" pitchFamily="34" charset="0"/>
            </a:endParaRPr>
          </a:p>
        </p:txBody>
      </p:sp>
      <p:sp>
        <p:nvSpPr>
          <p:cNvPr id="504" name="Google Shape;504;p85"/>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505" name="Google Shape;505;p85"/>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506" name="Google Shape;506;p85"/>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507" name="Google Shape;507;p85"/>
          <p:cNvGraphicFramePr/>
          <p:nvPr>
            <p:extLst>
              <p:ext uri="{D42A27DB-BD31-4B8C-83A1-F6EECF244321}">
                <p14:modId xmlns:p14="http://schemas.microsoft.com/office/powerpoint/2010/main" val="1278985425"/>
              </p:ext>
            </p:extLst>
          </p:nvPr>
        </p:nvGraphicFramePr>
        <p:xfrm>
          <a:off x="4386943" y="19125"/>
          <a:ext cx="4678743" cy="4968089"/>
        </p:xfrm>
        <a:graphic>
          <a:graphicData uri="http://schemas.openxmlformats.org/drawingml/2006/table">
            <a:tbl>
              <a:tblPr>
                <a:noFill/>
                <a:tableStyleId>{7482AEE9-E8C1-4694-B2BC-9B94281EB159}</a:tableStyleId>
              </a:tblPr>
              <a:tblGrid>
                <a:gridCol w="580561"/>
                <a:gridCol w="4098182"/>
              </a:tblGrid>
              <a:tr h="1204625">
                <a:tc>
                  <a:txBody>
                    <a:bodyPr/>
                    <a:lstStyle/>
                    <a:p>
                      <a:pPr marL="0" lvl="0" indent="0" algn="l" rtl="0">
                        <a:spcBef>
                          <a:spcPts val="0"/>
                        </a:spcBef>
                        <a:spcAft>
                          <a:spcPts val="0"/>
                        </a:spcAft>
                        <a:buNone/>
                      </a:pPr>
                      <a:r>
                        <a:rPr lang="en" sz="1400" dirty="0">
                          <a:latin typeface="Century Gothic" panose="020B0502020202020204" pitchFamily="34" charset="0"/>
                        </a:rPr>
                        <a:t>1.</a:t>
                      </a:r>
                      <a:endParaRPr sz="1400" dirty="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400" b="1" dirty="0">
                          <a:latin typeface="Century Gothic" panose="020B0502020202020204" pitchFamily="34" charset="0"/>
                          <a:ea typeface="Calibri"/>
                          <a:cs typeface="Calibri"/>
                          <a:sym typeface="Calibri"/>
                        </a:rPr>
                        <a:t>Sound out the word</a:t>
                      </a:r>
                      <a:r>
                        <a:rPr lang="en" sz="1400" dirty="0">
                          <a:latin typeface="Century Gothic" panose="020B0502020202020204" pitchFamily="34" charset="0"/>
                          <a:ea typeface="Calibri"/>
                          <a:cs typeface="Calibri"/>
                          <a:sym typeface="Calibri"/>
                        </a:rPr>
                        <a:t>: Say each letter sound or spelling then blend all the sounds together to read the word.  If you don’t know all the letter sounds or spelling patterns, try the ones you know, then read the word again.</a:t>
                      </a:r>
                      <a:endParaRPr sz="1400" dirty="0">
                        <a:latin typeface="Century Gothic" panose="020B0502020202020204" pitchFamily="34" charset="0"/>
                        <a:ea typeface="Calibri"/>
                        <a:cs typeface="Calibri"/>
                        <a:sym typeface="Calibri"/>
                      </a:endParaRPr>
                    </a:p>
                  </a:txBody>
                  <a:tcPr marL="91425" marR="91425" marT="91425" marB="91425"/>
                </a:tc>
              </a:tr>
              <a:tr h="589250">
                <a:tc>
                  <a:txBody>
                    <a:bodyPr/>
                    <a:lstStyle/>
                    <a:p>
                      <a:pPr marL="0" lvl="0" indent="0" algn="l" rtl="0">
                        <a:spcBef>
                          <a:spcPts val="0"/>
                        </a:spcBef>
                        <a:spcAft>
                          <a:spcPts val="0"/>
                        </a:spcAft>
                        <a:buNone/>
                      </a:pPr>
                      <a:r>
                        <a:rPr lang="en" sz="1400">
                          <a:latin typeface="Century Gothic" panose="020B0502020202020204" pitchFamily="34" charset="0"/>
                        </a:rPr>
                        <a:t>2.</a:t>
                      </a:r>
                      <a:endParaRPr sz="14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400" b="1" dirty="0">
                          <a:latin typeface="Century Gothic" panose="020B0502020202020204" pitchFamily="34" charset="0"/>
                          <a:ea typeface="Calibri"/>
                          <a:cs typeface="Calibri"/>
                          <a:sym typeface="Calibri"/>
                        </a:rPr>
                        <a:t>Syllable Sleuth: </a:t>
                      </a:r>
                      <a:r>
                        <a:rPr lang="en" sz="1400" dirty="0">
                          <a:latin typeface="Century Gothic" panose="020B0502020202020204" pitchFamily="34" charset="0"/>
                          <a:ea typeface="Calibri"/>
                          <a:cs typeface="Calibri"/>
                          <a:sym typeface="Calibri"/>
                        </a:rPr>
                        <a:t>Break apart long words into syllables, then blend to read the word. </a:t>
                      </a:r>
                      <a:endParaRPr sz="1400" dirty="0">
                        <a:latin typeface="Century Gothic" panose="020B0502020202020204" pitchFamily="34" charset="0"/>
                        <a:ea typeface="Calibri"/>
                        <a:cs typeface="Calibri"/>
                        <a:sym typeface="Calibri"/>
                      </a:endParaRPr>
                    </a:p>
                  </a:txBody>
                  <a:tcPr marL="91425" marR="91425" marT="91425" marB="91425"/>
                </a:tc>
              </a:tr>
              <a:tr h="1204625">
                <a:tc>
                  <a:txBody>
                    <a:bodyPr/>
                    <a:lstStyle/>
                    <a:p>
                      <a:pPr marL="0" lvl="0" indent="0" algn="l" rtl="0">
                        <a:spcBef>
                          <a:spcPts val="0"/>
                        </a:spcBef>
                        <a:spcAft>
                          <a:spcPts val="0"/>
                        </a:spcAft>
                        <a:buNone/>
                      </a:pPr>
                      <a:r>
                        <a:rPr lang="en" sz="1400">
                          <a:latin typeface="Century Gothic" panose="020B0502020202020204" pitchFamily="34" charset="0"/>
                        </a:rPr>
                        <a:t>3. </a:t>
                      </a:r>
                      <a:endParaRPr sz="14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400" b="1" dirty="0">
                          <a:latin typeface="Century Gothic" panose="020B0502020202020204" pitchFamily="34" charset="0"/>
                          <a:ea typeface="Calibri"/>
                          <a:cs typeface="Calibri"/>
                          <a:sym typeface="Calibri"/>
                        </a:rPr>
                        <a:t>Word Parts</a:t>
                      </a:r>
                      <a:r>
                        <a:rPr lang="en" sz="1400" dirty="0">
                          <a:latin typeface="Century Gothic" panose="020B0502020202020204" pitchFamily="34" charset="0"/>
                          <a:ea typeface="Calibri"/>
                          <a:cs typeface="Calibri"/>
                          <a:sym typeface="Calibri"/>
                        </a:rPr>
                        <a:t> - Does the word have suffixes or prefixes?  Read the word parts first, then use what you know about spelling patterns to read the base word.  Put the parts together to read the word.</a:t>
                      </a:r>
                      <a:endParaRPr sz="1400" dirty="0">
                        <a:latin typeface="Century Gothic" panose="020B0502020202020204" pitchFamily="34" charset="0"/>
                        <a:ea typeface="Calibri"/>
                        <a:cs typeface="Calibri"/>
                        <a:sym typeface="Calibri"/>
                      </a:endParaRPr>
                    </a:p>
                  </a:txBody>
                  <a:tcPr marL="91425" marR="91425" marT="91425" marB="91425"/>
                </a:tc>
              </a:tr>
              <a:tr h="794375">
                <a:tc>
                  <a:txBody>
                    <a:bodyPr/>
                    <a:lstStyle/>
                    <a:p>
                      <a:pPr marL="0" lvl="0" indent="0" algn="l" rtl="0">
                        <a:spcBef>
                          <a:spcPts val="0"/>
                        </a:spcBef>
                        <a:spcAft>
                          <a:spcPts val="0"/>
                        </a:spcAft>
                        <a:buNone/>
                      </a:pPr>
                      <a:r>
                        <a:rPr lang="en" sz="1400">
                          <a:latin typeface="Century Gothic" panose="020B0502020202020204" pitchFamily="34" charset="0"/>
                        </a:rPr>
                        <a:t>4.</a:t>
                      </a:r>
                      <a:endParaRPr sz="14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400" b="1" dirty="0">
                          <a:latin typeface="Century Gothic" panose="020B0502020202020204" pitchFamily="34" charset="0"/>
                          <a:ea typeface="Calibri"/>
                          <a:cs typeface="Calibri"/>
                          <a:sym typeface="Calibri"/>
                        </a:rPr>
                        <a:t>High Frequency Words: </a:t>
                      </a:r>
                      <a:r>
                        <a:rPr lang="en" sz="1400" dirty="0">
                          <a:latin typeface="Century Gothic" panose="020B0502020202020204" pitchFamily="34" charset="0"/>
                          <a:ea typeface="Calibri"/>
                          <a:cs typeface="Calibri"/>
                          <a:sym typeface="Calibri"/>
                        </a:rPr>
                        <a:t>Read high frequency words in a SNAP.  Look to the </a:t>
                      </a:r>
                      <a:r>
                        <a:rPr lang="en" sz="1400" b="1" dirty="0">
                          <a:latin typeface="Century Gothic" panose="020B0502020202020204" pitchFamily="34" charset="0"/>
                          <a:ea typeface="Calibri"/>
                          <a:cs typeface="Calibri"/>
                          <a:sym typeface="Calibri"/>
                        </a:rPr>
                        <a:t>Interactive Word Wall</a:t>
                      </a:r>
                      <a:r>
                        <a:rPr lang="en" sz="1400" dirty="0">
                          <a:latin typeface="Century Gothic" panose="020B0502020202020204" pitchFamily="34" charset="0"/>
                          <a:ea typeface="Calibri"/>
                          <a:cs typeface="Calibri"/>
                          <a:sym typeface="Calibri"/>
                        </a:rPr>
                        <a:t> for help, then try to read the word.</a:t>
                      </a:r>
                      <a:endParaRPr sz="1400" dirty="0">
                        <a:latin typeface="Century Gothic" panose="020B0502020202020204" pitchFamily="34" charset="0"/>
                        <a:ea typeface="Calibri"/>
                        <a:cs typeface="Calibri"/>
                        <a:sym typeface="Calibri"/>
                      </a:endParaRPr>
                    </a:p>
                  </a:txBody>
                  <a:tcPr marL="91425" marR="91425" marT="91425" marB="91425"/>
                </a:tc>
              </a:tr>
              <a:tr h="999275">
                <a:tc>
                  <a:txBody>
                    <a:bodyPr/>
                    <a:lstStyle/>
                    <a:p>
                      <a:pPr marL="0" lvl="0" indent="0" algn="l" rtl="0">
                        <a:spcBef>
                          <a:spcPts val="0"/>
                        </a:spcBef>
                        <a:spcAft>
                          <a:spcPts val="0"/>
                        </a:spcAft>
                        <a:buNone/>
                      </a:pPr>
                      <a:r>
                        <a:rPr lang="en" sz="1400">
                          <a:latin typeface="Century Gothic" panose="020B0502020202020204" pitchFamily="34" charset="0"/>
                        </a:rPr>
                        <a:t>5. </a:t>
                      </a:r>
                      <a:endParaRPr sz="14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400" b="1" dirty="0">
                          <a:latin typeface="Century Gothic" panose="020B0502020202020204" pitchFamily="34" charset="0"/>
                          <a:ea typeface="Calibri"/>
                          <a:cs typeface="Calibri"/>
                          <a:sym typeface="Calibri"/>
                        </a:rPr>
                        <a:t>Read it Again </a:t>
                      </a:r>
                      <a:r>
                        <a:rPr lang="en" sz="1400" dirty="0">
                          <a:latin typeface="Century Gothic" panose="020B0502020202020204" pitchFamily="34" charset="0"/>
                          <a:ea typeface="Calibri"/>
                          <a:cs typeface="Calibri"/>
                          <a:sym typeface="Calibri"/>
                        </a:rPr>
                        <a:t>- Try to read the word again when it does not make sense. For example, try a different vowel sound. Then read the word again.</a:t>
                      </a:r>
                      <a:endParaRPr sz="1400" dirty="0">
                        <a:latin typeface="Century Gothic" panose="020B0502020202020204" pitchFamily="34" charset="0"/>
                        <a:ea typeface="Calibri"/>
                        <a:cs typeface="Calibri"/>
                        <a:sym typeface="Calibri"/>
                      </a:endParaRPr>
                    </a:p>
                  </a:txBody>
                  <a:tcPr marL="91425" marR="91425" marT="91425" marB="91425"/>
                </a:tc>
              </a:tr>
            </a:tbl>
          </a:graphicData>
        </a:graphic>
      </p:graphicFrame>
      <p:pic>
        <p:nvPicPr>
          <p:cNvPr id="508" name="Google Shape;508;p85"/>
          <p:cNvPicPr preferRelativeResize="0"/>
          <p:nvPr/>
        </p:nvPicPr>
        <p:blipFill>
          <a:blip r:embed="rId4">
            <a:alphaModFix/>
          </a:blip>
          <a:stretch>
            <a:fillRect/>
          </a:stretch>
        </p:blipFill>
        <p:spPr>
          <a:xfrm>
            <a:off x="4508766" y="4329554"/>
            <a:ext cx="449825" cy="381000"/>
          </a:xfrm>
          <a:prstGeom prst="rect">
            <a:avLst/>
          </a:prstGeom>
          <a:noFill/>
          <a:ln>
            <a:noFill/>
          </a:ln>
        </p:spPr>
      </p:pic>
      <p:pic>
        <p:nvPicPr>
          <p:cNvPr id="509" name="Google Shape;509;p85"/>
          <p:cNvPicPr preferRelativeResize="0"/>
          <p:nvPr/>
        </p:nvPicPr>
        <p:blipFill>
          <a:blip r:embed="rId4">
            <a:alphaModFix/>
          </a:blip>
          <a:stretch>
            <a:fillRect/>
          </a:stretch>
        </p:blipFill>
        <p:spPr>
          <a:xfrm rot="10800000">
            <a:off x="4434412" y="581025"/>
            <a:ext cx="449825" cy="381000"/>
          </a:xfrm>
          <a:prstGeom prst="rect">
            <a:avLst/>
          </a:prstGeom>
          <a:noFill/>
          <a:ln>
            <a:noFill/>
          </a:ln>
        </p:spPr>
      </p:pic>
      <p:pic>
        <p:nvPicPr>
          <p:cNvPr id="510" name="Google Shape;510;p85"/>
          <p:cNvPicPr preferRelativeResize="0"/>
          <p:nvPr/>
        </p:nvPicPr>
        <p:blipFill>
          <a:blip r:embed="rId4">
            <a:alphaModFix/>
          </a:blip>
          <a:stretch>
            <a:fillRect/>
          </a:stretch>
        </p:blipFill>
        <p:spPr>
          <a:xfrm>
            <a:off x="4518237" y="1541675"/>
            <a:ext cx="366000" cy="310000"/>
          </a:xfrm>
          <a:prstGeom prst="rect">
            <a:avLst/>
          </a:prstGeom>
          <a:noFill/>
          <a:ln>
            <a:noFill/>
          </a:ln>
        </p:spPr>
      </p:pic>
      <p:pic>
        <p:nvPicPr>
          <p:cNvPr id="511" name="Google Shape;511;p85"/>
          <p:cNvPicPr preferRelativeResize="0"/>
          <p:nvPr/>
        </p:nvPicPr>
        <p:blipFill>
          <a:blip r:embed="rId4">
            <a:alphaModFix/>
          </a:blip>
          <a:stretch>
            <a:fillRect/>
          </a:stretch>
        </p:blipFill>
        <p:spPr>
          <a:xfrm rot="-10799989">
            <a:off x="4468673" y="3439906"/>
            <a:ext cx="449825" cy="381000"/>
          </a:xfrm>
          <a:prstGeom prst="rect">
            <a:avLst/>
          </a:prstGeom>
          <a:noFill/>
          <a:ln>
            <a:noFill/>
          </a:ln>
        </p:spPr>
      </p:pic>
      <p:pic>
        <p:nvPicPr>
          <p:cNvPr id="512" name="Google Shape;512;p85"/>
          <p:cNvPicPr preferRelativeResize="0"/>
          <p:nvPr/>
        </p:nvPicPr>
        <p:blipFill>
          <a:blip r:embed="rId4">
            <a:alphaModFix/>
          </a:blip>
          <a:stretch>
            <a:fillRect/>
          </a:stretch>
        </p:blipFill>
        <p:spPr>
          <a:xfrm>
            <a:off x="4472362" y="2421950"/>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71"/>
          <p:cNvSpPr txBox="1">
            <a:spLocks noGrp="1"/>
          </p:cNvSpPr>
          <p:nvPr>
            <p:ph type="body" idx="1"/>
          </p:nvPr>
        </p:nvSpPr>
        <p:spPr>
          <a:xfrm>
            <a:off x="311700" y="1110225"/>
            <a:ext cx="8625900" cy="34941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a:t>
            </a:r>
            <a:r>
              <a:rPr lang="en" sz="1800" dirty="0"/>
              <a:t> 120</a:t>
            </a:r>
            <a:endParaRPr sz="1800"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b="1" dirty="0"/>
              <a:t>Word Workout: Make a Word Word Cards</a:t>
            </a:r>
            <a:endParaRPr sz="1800" b="1" dirty="0"/>
          </a:p>
          <a:p>
            <a:pPr marL="457200" lvl="0" indent="-342900" algn="l" rtl="0">
              <a:spcBef>
                <a:spcPts val="0"/>
              </a:spcBef>
              <a:spcAft>
                <a:spcPts val="0"/>
              </a:spcAft>
              <a:buSzPts val="1800"/>
              <a:buChar char="●"/>
            </a:pPr>
            <a:r>
              <a:rPr lang="en" sz="1800" b="1" dirty="0"/>
              <a:t>Word Workout: Make a Word recording sheet </a:t>
            </a:r>
            <a:r>
              <a:rPr lang="en" sz="1800" dirty="0"/>
              <a:t>(or use white boards or paper) </a:t>
            </a:r>
            <a:endParaRPr sz="1800" dirty="0"/>
          </a:p>
          <a:p>
            <a:pPr marL="0" marR="0" lvl="0" indent="0" algn="l" rtl="0">
              <a:lnSpc>
                <a:spcPct val="100000"/>
              </a:lnSpc>
              <a:spcBef>
                <a:spcPts val="0"/>
              </a:spcBef>
              <a:spcAft>
                <a:spcPts val="0"/>
              </a:spcAft>
              <a:buNone/>
            </a:pPr>
            <a:endParaRPr dirty="0">
              <a:highlight>
                <a:srgbClr val="FFFF00"/>
              </a:highlight>
            </a:endParaRPr>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White boards, markers and erasers </a:t>
            </a:r>
            <a:r>
              <a:rPr lang="en" sz="1800" b="1" i="1" dirty="0"/>
              <a:t>or</a:t>
            </a:r>
            <a:r>
              <a:rPr lang="en" sz="1800" dirty="0"/>
              <a:t> </a:t>
            </a:r>
            <a:endParaRPr sz="1800" dirty="0"/>
          </a:p>
          <a:p>
            <a:pPr marL="457200" lvl="0" indent="-342900" algn="l" rtl="0">
              <a:spcBef>
                <a:spcPts val="0"/>
              </a:spcBef>
              <a:spcAft>
                <a:spcPts val="0"/>
              </a:spcAft>
              <a:buSzPts val="1800"/>
              <a:buChar char="●"/>
            </a:pPr>
            <a:r>
              <a:rPr lang="en" sz="1800" dirty="0"/>
              <a:t>Paper, pencils, erasers</a:t>
            </a:r>
            <a:endParaRPr sz="1800" dirty="0"/>
          </a:p>
          <a:p>
            <a:pPr marL="457200" lvl="0" indent="-342900" algn="l" rtl="0">
              <a:spcBef>
                <a:spcPts val="0"/>
              </a:spcBef>
              <a:spcAft>
                <a:spcPts val="0"/>
              </a:spcAft>
              <a:buSzPts val="1800"/>
              <a:buChar char="●"/>
            </a:pPr>
            <a:r>
              <a:rPr lang="en" sz="1800" dirty="0"/>
              <a:t>Poem “The Tree House Sleepover”</a:t>
            </a:r>
            <a:endParaRPr sz="1800" dirty="0"/>
          </a:p>
          <a:p>
            <a:pPr marL="457200" lvl="0" indent="0" algn="l" rtl="0">
              <a:spcBef>
                <a:spcPts val="0"/>
              </a:spcBef>
              <a:spcAft>
                <a:spcPts val="0"/>
              </a:spcAft>
              <a:buNone/>
            </a:pPr>
            <a:endParaRPr sz="1800"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401" name="Google Shape;401;p71"/>
          <p:cNvSpPr txBox="1">
            <a:spLocks noGrp="1"/>
          </p:cNvSpPr>
          <p:nvPr>
            <p:ph type="title"/>
          </p:nvPr>
        </p:nvSpPr>
        <p:spPr>
          <a:xfrm>
            <a:off x="311700" y="385500"/>
            <a:ext cx="8520600" cy="6015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24: </a:t>
            </a:r>
            <a:r>
              <a:rPr lang="en" sz="2800" dirty="0" smtClean="0"/>
              <a:t>Lesson </a:t>
            </a:r>
            <a:r>
              <a:rPr lang="en" sz="2800" dirty="0"/>
              <a:t>120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7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120</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SzPts val="2100"/>
              <a:buChar char="•"/>
            </a:pPr>
            <a:r>
              <a:rPr lang="en" dirty="0"/>
              <a:t>Review the </a:t>
            </a:r>
            <a:r>
              <a:rPr lang="en" b="1" dirty="0"/>
              <a:t>Syllabication Guidance Document </a:t>
            </a:r>
            <a:r>
              <a:rPr lang="en" dirty="0"/>
              <a:t>(pages 27-29 in </a:t>
            </a:r>
            <a:r>
              <a:rPr lang="en" b="1" dirty="0"/>
              <a:t>Skills Block Resource Manual</a:t>
            </a:r>
            <a:r>
              <a:rPr lang="en" dirty="0"/>
              <a:t>)</a:t>
            </a:r>
            <a:r>
              <a:rPr lang="en" dirty="0">
                <a:highlight>
                  <a:srgbClr val="FFFF00"/>
                </a:highlight>
              </a:rPr>
              <a:t/>
            </a:r>
            <a:br>
              <a:rPr lang="en" dirty="0">
                <a:highlight>
                  <a:srgbClr val="FFFF00"/>
                </a:highlight>
              </a:rPr>
            </a:b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407" name="Google Shape;407;p7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24: Lesson 120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73"/>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413" name="Google Shape;413;p7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4" name="Google Shape;414;p7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415" name="Google Shape;415;p7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24: Lesson 120</a:t>
            </a:r>
            <a:endParaRPr sz="3200" b="1">
              <a:solidFill>
                <a:srgbClr val="404040"/>
              </a:solidFill>
              <a:latin typeface="Century Gothic"/>
              <a:ea typeface="Century Gothic"/>
              <a:cs typeface="Century Gothic"/>
              <a:sym typeface="Century Gothic"/>
            </a:endParaRPr>
          </a:p>
        </p:txBody>
      </p:sp>
      <p:pic>
        <p:nvPicPr>
          <p:cNvPr id="416" name="Google Shape;416;p7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7" name="Google Shape;417;p7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7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23" name="Google Shape;423;p74"/>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3000" i="1">
                <a:solidFill>
                  <a:srgbClr val="FF0000"/>
                </a:solidFill>
              </a:rPr>
              <a:t>“Do you know the sound we’ll hear, the sound we’ll hear, the sound we’ll hear?                        Do you know the sound we’ll hear            sneaking in today?”</a:t>
            </a:r>
            <a:endParaRPr sz="30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75"/>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Opening Learning Targets   </a:t>
            </a:r>
            <a:endParaRPr/>
          </a:p>
        </p:txBody>
      </p:sp>
      <p:sp>
        <p:nvSpPr>
          <p:cNvPr id="429" name="Google Shape;429;p7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dirty="0"/>
              <a:t>I can read and </a:t>
            </a:r>
            <a:r>
              <a:rPr lang="en" sz="2400" dirty="0" smtClean="0"/>
              <a:t>spell </a:t>
            </a:r>
            <a:r>
              <a:rPr lang="en" sz="2400" dirty="0"/>
              <a:t>compound </a:t>
            </a:r>
            <a:r>
              <a:rPr lang="en" sz="2400" dirty="0" smtClean="0"/>
              <a:t>words</a:t>
            </a:r>
            <a:r>
              <a:rPr lang="en-US" sz="2400" dirty="0" smtClean="0"/>
              <a:t>.</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430" name="Google Shape;430;p75"/>
          <p:cNvPicPr preferRelativeResize="0"/>
          <p:nvPr/>
        </p:nvPicPr>
        <p:blipFill>
          <a:blip r:embed="rId3">
            <a:alphaModFix/>
          </a:blip>
          <a:stretch>
            <a:fillRect/>
          </a:stretch>
        </p:blipFill>
        <p:spPr>
          <a:xfrm>
            <a:off x="8364337" y="4336954"/>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76"/>
          <p:cNvSpPr txBox="1"/>
          <p:nvPr/>
        </p:nvSpPr>
        <p:spPr>
          <a:xfrm>
            <a:off x="329186" y="298436"/>
            <a:ext cx="88842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dirty="0">
                <a:solidFill>
                  <a:srgbClr val="666666"/>
                </a:solidFill>
                <a:latin typeface="Century Gothic"/>
                <a:ea typeface="Century Gothic"/>
                <a:cs typeface="Century Gothic"/>
                <a:sym typeface="Century Gothic"/>
              </a:rPr>
              <a:t>Word Workout: Make a Word </a:t>
            </a:r>
            <a:endParaRPr sz="2800" b="1" dirty="0">
              <a:solidFill>
                <a:srgbClr val="666666"/>
              </a:solidFill>
              <a:latin typeface="Century Gothic"/>
              <a:ea typeface="Century Gothic"/>
              <a:cs typeface="Century Gothic"/>
              <a:sym typeface="Century Gothic"/>
            </a:endParaRPr>
          </a:p>
        </p:txBody>
      </p:sp>
      <p:sp>
        <p:nvSpPr>
          <p:cNvPr id="436" name="Google Shape;436;p76"/>
          <p:cNvSpPr txBox="1"/>
          <p:nvPr/>
        </p:nvSpPr>
        <p:spPr>
          <a:xfrm>
            <a:off x="4572000" y="471450"/>
            <a:ext cx="2058900" cy="420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p:txBody>
      </p:sp>
      <p:graphicFrame>
        <p:nvGraphicFramePr>
          <p:cNvPr id="437" name="Google Shape;437;p76"/>
          <p:cNvGraphicFramePr/>
          <p:nvPr>
            <p:extLst>
              <p:ext uri="{D42A27DB-BD31-4B8C-83A1-F6EECF244321}">
                <p14:modId xmlns:p14="http://schemas.microsoft.com/office/powerpoint/2010/main" val="2400345782"/>
              </p:ext>
            </p:extLst>
          </p:nvPr>
        </p:nvGraphicFramePr>
        <p:xfrm>
          <a:off x="952500" y="1836964"/>
          <a:ext cx="7239000" cy="2743050"/>
        </p:xfrm>
        <a:graphic>
          <a:graphicData uri="http://schemas.openxmlformats.org/drawingml/2006/table">
            <a:tbl>
              <a:tblPr>
                <a:noFill/>
                <a:tableStyleId>{7482AEE9-E8C1-4694-B2BC-9B94281EB159}</a:tableStyleId>
              </a:tblPr>
              <a:tblGrid>
                <a:gridCol w="1809750"/>
                <a:gridCol w="1809750"/>
                <a:gridCol w="1809750"/>
                <a:gridCol w="1809750"/>
              </a:tblGrid>
              <a:tr h="381000">
                <a:tc>
                  <a:txBody>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bath </a:t>
                      </a:r>
                      <a:endParaRPr sz="2400"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room</a:t>
                      </a:r>
                      <a:endParaRPr sz="2400"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arm</a:t>
                      </a:r>
                      <a:endParaRPr sz="240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chair</a:t>
                      </a:r>
                      <a:endParaRPr sz="2400">
                        <a:latin typeface="Century Gothic" panose="020B0502020202020204" pitchFamily="34" charset="0"/>
                        <a:ea typeface="Calibri"/>
                        <a:cs typeface="Calibri"/>
                        <a:sym typeface="Calibri"/>
                      </a:endParaRPr>
                    </a:p>
                  </a:txBody>
                  <a:tcPr marL="91425" marR="91425" marT="91425" marB="91425"/>
                </a:tc>
              </a:tr>
              <a:tr h="381000">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head</a:t>
                      </a:r>
                      <a:endParaRPr sz="240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phone</a:t>
                      </a:r>
                      <a:endParaRPr sz="2400"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house</a:t>
                      </a:r>
                      <a:endParaRPr sz="2400"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boat</a:t>
                      </a:r>
                      <a:endParaRPr sz="2400">
                        <a:latin typeface="Century Gothic" panose="020B0502020202020204" pitchFamily="34" charset="0"/>
                        <a:ea typeface="Calibri"/>
                        <a:cs typeface="Calibri"/>
                        <a:sym typeface="Calibri"/>
                      </a:endParaRPr>
                    </a:p>
                  </a:txBody>
                  <a:tcPr marL="91425" marR="91425" marT="91425" marB="91425"/>
                </a:tc>
              </a:tr>
              <a:tr h="381000">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star</a:t>
                      </a:r>
                      <a:endParaRPr sz="240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fish</a:t>
                      </a:r>
                      <a:endParaRPr sz="240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butter</a:t>
                      </a:r>
                      <a:endParaRPr sz="2400"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fly</a:t>
                      </a:r>
                      <a:endParaRPr sz="2400" dirty="0">
                        <a:latin typeface="Century Gothic" panose="020B0502020202020204" pitchFamily="34" charset="0"/>
                        <a:ea typeface="Calibri"/>
                        <a:cs typeface="Calibri"/>
                        <a:sym typeface="Calibri"/>
                      </a:endParaRPr>
                    </a:p>
                  </a:txBody>
                  <a:tcPr marL="91425" marR="91425" marT="91425" marB="91425"/>
                </a:tc>
              </a:tr>
              <a:tr h="381000">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baby</a:t>
                      </a:r>
                      <a:endParaRPr sz="240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family</a:t>
                      </a:r>
                      <a:endParaRPr sz="240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foot</a:t>
                      </a:r>
                      <a:endParaRPr sz="240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ball</a:t>
                      </a:r>
                      <a:endParaRPr sz="2400" dirty="0">
                        <a:latin typeface="Century Gothic" panose="020B0502020202020204" pitchFamily="34" charset="0"/>
                        <a:ea typeface="Calibri"/>
                        <a:cs typeface="Calibri"/>
                        <a:sym typeface="Calibri"/>
                      </a:endParaRPr>
                    </a:p>
                  </a:txBody>
                  <a:tcPr marL="91425" marR="91425" marT="91425" marB="91425"/>
                </a:tc>
              </a:tr>
              <a:tr h="381000">
                <a:tc>
                  <a:txBody>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sea</a:t>
                      </a:r>
                      <a:endParaRPr sz="2400"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shell</a:t>
                      </a:r>
                      <a:endParaRPr sz="240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a:latin typeface="Century Gothic" panose="020B0502020202020204" pitchFamily="34" charset="0"/>
                          <a:ea typeface="Calibri"/>
                          <a:cs typeface="Calibri"/>
                          <a:sym typeface="Calibri"/>
                        </a:rPr>
                        <a:t>after</a:t>
                      </a:r>
                      <a:endParaRPr sz="240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noon</a:t>
                      </a:r>
                      <a:endParaRPr sz="2400" dirty="0">
                        <a:latin typeface="Century Gothic" panose="020B0502020202020204" pitchFamily="34" charset="0"/>
                        <a:ea typeface="Calibri"/>
                        <a:cs typeface="Calibri"/>
                        <a:sym typeface="Calibri"/>
                      </a:endParaRPr>
                    </a:p>
                  </a:txBody>
                  <a:tcPr marL="91425" marR="91425" marT="91425" marB="91425"/>
                </a:tc>
              </a:tr>
            </a:tbl>
          </a:graphicData>
        </a:graphic>
      </p:graphicFrame>
      <p:sp>
        <p:nvSpPr>
          <p:cNvPr id="438" name="Google Shape;438;p76"/>
          <p:cNvSpPr txBox="1"/>
          <p:nvPr/>
        </p:nvSpPr>
        <p:spPr>
          <a:xfrm>
            <a:off x="760114" y="1020450"/>
            <a:ext cx="2945100" cy="60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barnyard</a:t>
            </a:r>
            <a:endParaRPr sz="2400">
              <a:latin typeface="Century Gothic"/>
              <a:ea typeface="Century Gothic"/>
              <a:cs typeface="Century Gothic"/>
              <a:sym typeface="Century Gothic"/>
            </a:endParaRPr>
          </a:p>
        </p:txBody>
      </p:sp>
      <p:sp>
        <p:nvSpPr>
          <p:cNvPr id="439" name="Google Shape;439;p76"/>
          <p:cNvSpPr txBox="1"/>
          <p:nvPr/>
        </p:nvSpPr>
        <p:spPr>
          <a:xfrm>
            <a:off x="3260186" y="1020450"/>
            <a:ext cx="3022200" cy="49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tablecloth </a:t>
            </a:r>
            <a:endParaRPr sz="2400" dirty="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6"/>
                                        </p:tgtEl>
                                        <p:attrNameLst>
                                          <p:attrName>style.visibility</p:attrName>
                                        </p:attrNameLst>
                                      </p:cBhvr>
                                      <p:to>
                                        <p:strVal val="visible"/>
                                      </p:to>
                                    </p:set>
                                    <p:animEffect transition="in" filter="fade">
                                      <p:cBhvr>
                                        <p:cTn id="7" dur="1000"/>
                                        <p:tgtEl>
                                          <p:spTgt spid="4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8"/>
                                        </p:tgtEl>
                                        <p:attrNameLst>
                                          <p:attrName>style.visibility</p:attrName>
                                        </p:attrNameLst>
                                      </p:cBhvr>
                                      <p:to>
                                        <p:strVal val="visible"/>
                                      </p:to>
                                    </p:set>
                                    <p:animEffect transition="in" filter="fade">
                                      <p:cBhvr>
                                        <p:cTn id="12" dur="1000"/>
                                        <p:tgtEl>
                                          <p:spTgt spid="4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9"/>
                                        </p:tgtEl>
                                        <p:attrNameLst>
                                          <p:attrName>style.visibility</p:attrName>
                                        </p:attrNameLst>
                                      </p:cBhvr>
                                      <p:to>
                                        <p:strVal val="visible"/>
                                      </p:to>
                                    </p:set>
                                    <p:animEffect transition="in" filter="fade">
                                      <p:cBhvr>
                                        <p:cTn id="17" dur="1000"/>
                                        <p:tgtEl>
                                          <p:spTgt spid="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7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45" name="Google Shape;445;p77"/>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Clr>
                <a:schemeClr val="dk1"/>
              </a:buClr>
              <a:buSzPts val="1100"/>
              <a:buFont typeface="Arial"/>
              <a:buNone/>
            </a:pPr>
            <a:r>
              <a:rPr lang="en" sz="3000" i="1">
                <a:solidFill>
                  <a:srgbClr val="FF0000"/>
                </a:solidFill>
              </a:rPr>
              <a:t>“Do you know the exercise, the exercise, the exercise? Do you know the exercise, to</a:t>
            </a:r>
            <a:endParaRPr sz="3000" i="1">
              <a:solidFill>
                <a:srgbClr val="FF0000"/>
              </a:solidFill>
            </a:endParaRPr>
          </a:p>
          <a:p>
            <a:pPr marL="0" lvl="0" indent="0" algn="ctr" rtl="0">
              <a:lnSpc>
                <a:spcPct val="100000"/>
              </a:lnSpc>
              <a:spcBef>
                <a:spcPts val="1000"/>
              </a:spcBef>
              <a:spcAft>
                <a:spcPts val="0"/>
              </a:spcAft>
              <a:buClr>
                <a:schemeClr val="dk1"/>
              </a:buClr>
              <a:buSzPts val="1100"/>
              <a:buFont typeface="Arial"/>
              <a:buNone/>
            </a:pPr>
            <a:r>
              <a:rPr lang="en" sz="3000" i="1">
                <a:solidFill>
                  <a:srgbClr val="FF0000"/>
                </a:solidFill>
              </a:rPr>
              <a:t>practice words today?”</a:t>
            </a:r>
            <a:endParaRPr sz="3000" i="1">
              <a:solidFill>
                <a:srgbClr val="FF0000"/>
              </a:solidFill>
            </a:endParaRPr>
          </a:p>
          <a:p>
            <a:pPr marL="0" lvl="0" indent="0" algn="ctr" rtl="0">
              <a:lnSpc>
                <a:spcPct val="100000"/>
              </a:lnSpc>
              <a:spcBef>
                <a:spcPts val="1000"/>
              </a:spcBef>
              <a:spcAft>
                <a:spcPts val="1000"/>
              </a:spcAft>
              <a:buNone/>
            </a:pPr>
            <a:endParaRPr sz="3000" i="1">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78"/>
          <p:cNvSpPr txBox="1">
            <a:spLocks noGrp="1"/>
          </p:cNvSpPr>
          <p:nvPr>
            <p:ph type="title"/>
          </p:nvPr>
        </p:nvSpPr>
        <p:spPr>
          <a:xfrm>
            <a:off x="241975" y="3012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solidFill>
                  <a:schemeClr val="tx1"/>
                </a:solidFill>
              </a:rPr>
              <a:t>Word Workout: Sneaky Sounds</a:t>
            </a:r>
            <a:endParaRPr sz="3000" dirty="0">
              <a:solidFill>
                <a:schemeClr val="tx1"/>
              </a:solidFill>
            </a:endParaRPr>
          </a:p>
        </p:txBody>
      </p:sp>
      <p:sp>
        <p:nvSpPr>
          <p:cNvPr id="451" name="Google Shape;451;p78"/>
          <p:cNvSpPr txBox="1">
            <a:spLocks noGrp="1"/>
          </p:cNvSpPr>
          <p:nvPr>
            <p:ph type="body" idx="1"/>
          </p:nvPr>
        </p:nvSpPr>
        <p:spPr>
          <a:xfrm>
            <a:off x="241975" y="1145400"/>
            <a:ext cx="5200200" cy="3666718"/>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solidFill>
                  <a:srgbClr val="434343"/>
                </a:solidFill>
              </a:rPr>
              <a:t>Let’s continue Word Workout: Make a Word</a:t>
            </a:r>
            <a:endParaRPr sz="2400" b="1" dirty="0">
              <a:solidFill>
                <a:srgbClr val="434343"/>
              </a:solidFill>
            </a:endParaRPr>
          </a:p>
          <a:p>
            <a:pPr marL="0" lvl="0" indent="0" algn="l" rtl="0">
              <a:spcBef>
                <a:spcPts val="800"/>
              </a:spcBef>
              <a:spcAft>
                <a:spcPts val="0"/>
              </a:spcAft>
              <a:buNone/>
            </a:pPr>
            <a:endParaRPr sz="2400" b="1" dirty="0">
              <a:solidFill>
                <a:srgbClr val="434343"/>
              </a:solidFill>
            </a:endParaRPr>
          </a:p>
          <a:p>
            <a:pPr marL="0" lvl="0" indent="0" algn="l" rtl="0">
              <a:spcBef>
                <a:spcPts val="800"/>
              </a:spcBef>
              <a:spcAft>
                <a:spcPts val="0"/>
              </a:spcAft>
              <a:buNone/>
            </a:pPr>
            <a:r>
              <a:rPr lang="en" sz="2400" b="1" dirty="0">
                <a:solidFill>
                  <a:srgbClr val="434343"/>
                </a:solidFill>
              </a:rPr>
              <a:t>We will use the words from the poem “Tree House Sleepover.”</a:t>
            </a:r>
            <a:endParaRPr sz="2400" b="1" dirty="0">
              <a:solidFill>
                <a:srgbClr val="434343"/>
              </a:solidFill>
            </a:endParaRPr>
          </a:p>
        </p:txBody>
      </p:sp>
      <p:pic>
        <p:nvPicPr>
          <p:cNvPr id="452" name="Google Shape;452;p78"/>
          <p:cNvPicPr preferRelativeResize="0"/>
          <p:nvPr/>
        </p:nvPicPr>
        <p:blipFill>
          <a:blip r:embed="rId3">
            <a:alphaModFix/>
          </a:blip>
          <a:stretch>
            <a:fillRect/>
          </a:stretch>
        </p:blipFill>
        <p:spPr>
          <a:xfrm>
            <a:off x="5715000" y="1175100"/>
            <a:ext cx="3128525" cy="3684300"/>
          </a:xfrm>
          <a:prstGeom prst="rect">
            <a:avLst/>
          </a:prstGeom>
          <a:noFill/>
          <a:ln>
            <a:noFill/>
          </a:ln>
        </p:spPr>
      </p:pic>
      <p:sp>
        <p:nvSpPr>
          <p:cNvPr id="453" name="Google Shape;453;p78"/>
          <p:cNvSpPr txBox="1"/>
          <p:nvPr/>
        </p:nvSpPr>
        <p:spPr>
          <a:xfrm>
            <a:off x="6028112" y="1175100"/>
            <a:ext cx="2502300" cy="6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b="1" dirty="0">
                <a:solidFill>
                  <a:srgbClr val="434343"/>
                </a:solidFill>
                <a:latin typeface="Century Gothic"/>
                <a:ea typeface="Century Gothic"/>
                <a:cs typeface="Century Gothic"/>
                <a:sym typeface="Century Gothic"/>
              </a:rPr>
              <a:t>Make A Word</a:t>
            </a:r>
            <a:endParaRPr sz="2400" b="1" dirty="0">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AD90849-3BEC-4B4A-A098-7D3D109FF5E2}"/>
</file>

<file path=customXml/itemProps2.xml><?xml version="1.0" encoding="utf-8"?>
<ds:datastoreItem xmlns:ds="http://schemas.openxmlformats.org/officeDocument/2006/customXml" ds:itemID="{D3E490CA-32D3-4B3B-BD97-A2C8804B9AA6}"/>
</file>

<file path=customXml/itemProps3.xml><?xml version="1.0" encoding="utf-8"?>
<ds:datastoreItem xmlns:ds="http://schemas.openxmlformats.org/officeDocument/2006/customXml" ds:itemID="{4711BC3C-A8C5-4677-B921-0171FF1C6664}"/>
</file>

<file path=docProps/app.xml><?xml version="1.0" encoding="utf-8"?>
<Properties xmlns="http://schemas.openxmlformats.org/officeDocument/2006/extended-properties" xmlns:vt="http://schemas.openxmlformats.org/officeDocument/2006/docPropsVTypes">
  <TotalTime>22</TotalTime>
  <Words>3741</Words>
  <Application>Microsoft Macintosh PowerPoint</Application>
  <PresentationFormat>On-screen Show (16:9)</PresentationFormat>
  <Paragraphs>392</Paragraphs>
  <Slides>16</Slides>
  <Notes>16</Notes>
  <HiddenSlides>0</HiddenSlides>
  <MMClips>0</MMClips>
  <ScaleCrop>false</ScaleCrop>
  <HeadingPairs>
    <vt:vector size="4" baseType="variant">
      <vt:variant>
        <vt:lpstr>Theme</vt:lpstr>
      </vt:variant>
      <vt:variant>
        <vt:i4>4</vt:i4>
      </vt:variant>
      <vt:variant>
        <vt:lpstr>Slide Titles</vt:lpstr>
      </vt:variant>
      <vt:variant>
        <vt:i4>16</vt:i4>
      </vt:variant>
    </vt:vector>
  </HeadingPairs>
  <TitlesOfParts>
    <vt:vector size="20" baseType="lpstr">
      <vt:lpstr>Office Theme</vt:lpstr>
      <vt:lpstr>Office Theme</vt:lpstr>
      <vt:lpstr>Office Theme</vt:lpstr>
      <vt:lpstr>Simple Light</vt:lpstr>
      <vt:lpstr>Grade 2: Module 4: Part 2: Cycle 24: Lesson 120 Teacher slide, before teaching.</vt:lpstr>
      <vt:lpstr>Grade 2: Module 4: Part 2: Cycle 24: Lesson 120 Teacher slide, before teaching. </vt:lpstr>
      <vt:lpstr>Grade 2: Module 4: Part 2: Cycle 24: Lesson 120 Teacher slide, before teaching.</vt:lpstr>
      <vt:lpstr>PowerPoint Presentation</vt:lpstr>
      <vt:lpstr>Transition Song</vt:lpstr>
      <vt:lpstr>  Opening Learning Targets   </vt:lpstr>
      <vt:lpstr>PowerPoint Presentation</vt:lpstr>
      <vt:lpstr>Transition Song</vt:lpstr>
      <vt:lpstr>Word Workout: Sneaky Sounds</vt:lpstr>
      <vt:lpstr>PowerPoint Presentation</vt:lpstr>
      <vt:lpstr>Reflection Time </vt:lpstr>
      <vt:lpstr> Independent Work Learning Targets  </vt:lpstr>
      <vt:lpstr>PowerPoint Presentation</vt:lpstr>
      <vt:lpstr>Syllable Slice </vt:lpstr>
      <vt:lpstr>Syllable Sleuth Steps</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24: Lesson 120 Teacher slide, before teaching.</dc:title>
  <dc:creator>nbravo</dc:creator>
  <cp:lastModifiedBy>Alexander Specht</cp:lastModifiedBy>
  <cp:revision>4</cp:revision>
  <dcterms:modified xsi:type="dcterms:W3CDTF">2019-01-08T21:56:45Z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