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3.xml" ContentType="application/vnd.openxmlformats-officedocument.presentationml.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10.xml" ContentType="application/vnd.openxmlformats-officedocument.presentationml.notesSlide+xml"/>
  <Override PartName="/ppt/notesSlides/notesSlide9.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33.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ABC96FCB-2F49-4E1C-A6CA-B675D4B07B76}">
  <a:tblStyle styleId="{ABC96FCB-2F49-4E1C-A6CA-B675D4B07B76}"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298" autoAdjust="0"/>
  </p:normalViewPr>
  <p:slideViewPr>
    <p:cSldViewPr snapToGrid="0">
      <p:cViewPr varScale="1">
        <p:scale>
          <a:sx n="91" d="100"/>
          <a:sy n="91" d="100"/>
        </p:scale>
        <p:origin x="-1608" y="-104"/>
      </p:cViewPr>
      <p:guideLst>
        <p:guide orient="horz" pos="1620"/>
        <p:guide pos="2880"/>
      </p:guideLst>
    </p:cSldViewPr>
  </p:slideViewPr>
  <p:notesTextViewPr>
    <p:cViewPr>
      <p:scale>
        <a:sx n="1" d="1"/>
        <a:sy n="1" d="1"/>
      </p:scale>
      <p:origin x="0" y="103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theme" Target="theme/theme1.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notesMaster" Target="notesMasters/notesMaster1.xml"/><Relationship Id="rId9" Type="http://schemas.openxmlformats.org/officeDocument/2006/relationships/slide" Target="slides/slide6.xml"/><Relationship Id="rId22" Type="http://schemas.openxmlformats.org/officeDocument/2006/relationships/viewProps" Target="view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94609486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Chapter 3 of </a:t>
            </a:r>
            <a:r>
              <a:rPr lang="en" sz="120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(6-8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Mini Lesson: Introduction to Author’s Purpose (10-12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Determining Author’s Purpose and Conflicting Evidence or Viewpoints (25-28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b="0" dirty="0">
                <a:solidFill>
                  <a:schemeClr val="dk1"/>
                </a:solidFill>
                <a:latin typeface="Calibri"/>
                <a:ea typeface="Calibri"/>
                <a:cs typeface="Calibri"/>
                <a:sym typeface="Calibri"/>
              </a:rPr>
              <a:t>Sharing:</a:t>
            </a:r>
            <a:r>
              <a:rPr lang="en" sz="1200" b="1" dirty="0">
                <a:solidFill>
                  <a:schemeClr val="dk1"/>
                </a:solidFill>
                <a:latin typeface="Calibri"/>
                <a:ea typeface="Calibri"/>
                <a:cs typeface="Calibri"/>
                <a:sym typeface="Calibri"/>
              </a:rPr>
              <a:t> Author’s Purpose Graphic Organizer </a:t>
            </a:r>
            <a:r>
              <a:rPr lang="en" sz="1200" dirty="0">
                <a:solidFill>
                  <a:schemeClr val="dk1"/>
                </a:solidFill>
                <a:latin typeface="Calibri"/>
                <a:ea typeface="Calibri"/>
                <a:cs typeface="Calibri"/>
                <a:sym typeface="Calibri"/>
              </a:rPr>
              <a:t>(8-10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Read Chapter 5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Continue to add to your </a:t>
            </a:r>
            <a:r>
              <a:rPr lang="en" sz="1200" b="1" dirty="0">
                <a:solidFill>
                  <a:schemeClr val="dk1"/>
                </a:solidFill>
                <a:latin typeface="Calibri"/>
                <a:ea typeface="Calibri"/>
                <a:cs typeface="Calibri"/>
                <a:sym typeface="Calibri"/>
              </a:rPr>
              <a:t>Food Chain graphic organizer </a:t>
            </a:r>
            <a:r>
              <a:rPr lang="en" sz="1200" dirty="0">
                <a:solidFill>
                  <a:schemeClr val="dk1"/>
                </a:solidFill>
                <a:latin typeface="Calibri"/>
                <a:ea typeface="Calibri"/>
                <a:cs typeface="Calibri"/>
                <a:sym typeface="Calibri"/>
              </a:rPr>
              <a:t>for Michael Pollan’s industrial food chain.</a:t>
            </a: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3444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708b38f69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7-9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 (Teammate Consult Protocol)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1) Determining Author’s Purpose and Conflicting Evidence or Viewpoints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for Work Time B. On this slide, students discuss the graphic organizer.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get into triads.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as they just discussed, some parts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contain facts and information to inform/teach you about where your food comes from and what happens to it, some parts try to persuade you to eat a certain way or to not eat certain foods, and some parts do both at once. Explain that today they will analyze an excerpt on pages 35-36 to determine the author’s purpose.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a:t>
            </a:r>
            <a:r>
              <a:rPr lang="en" sz="1200" b="1" dirty="0">
                <a:solidFill>
                  <a:schemeClr val="dk1"/>
                </a:solidFill>
                <a:latin typeface="Calibri"/>
                <a:ea typeface="Calibri"/>
                <a:cs typeface="Calibri"/>
                <a:sym typeface="Calibri"/>
              </a:rPr>
              <a:t>Pages 35-36:</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Author’s Purpose graphic organizer</a:t>
            </a:r>
            <a:r>
              <a:rPr lang="en" sz="1200" dirty="0">
                <a:solidFill>
                  <a:schemeClr val="dk1"/>
                </a:solidFill>
                <a:latin typeface="Calibri"/>
                <a:ea typeface="Calibri"/>
                <a:cs typeface="Calibri"/>
                <a:sym typeface="Calibri"/>
              </a:rPr>
              <a:t>. Invite students to spend 2 minutes reading the graphic organizer.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notice?”</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wonder?”</a:t>
            </a:r>
            <a:endParaRPr sz="1200" i="1"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the class on Part 2 of the organizer. Ask students to discuss in triads: </a:t>
            </a:r>
            <a:r>
              <a:rPr lang="en" sz="1200" i="1" dirty="0">
                <a:solidFill>
                  <a:schemeClr val="dk1"/>
                </a:solidFill>
                <a:latin typeface="Calibri"/>
                <a:ea typeface="Calibri"/>
                <a:cs typeface="Calibri"/>
                <a:sym typeface="Calibri"/>
              </a:rPr>
              <a:t>“What is a conflicting viewpoint or conflicting evidence?”</a:t>
            </a:r>
            <a:endParaRPr sz="1200" i="1"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“Why might Michael Pollan present viewpoints or evidence that goes against his own in his writing?”</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may struggle with this and may need guiding toward the idea that he would use conflicting viewpoints and evidence to have something to argue against, so that we understand what the other points of view are and why we shouldn’t believe/trust them. Guide students to understand that a claim with evidence is a result of careful critical thinking and deep knowledge about something that is complicated, and that a good writer researches his subject carefully and learns a lot about it. He does not make a claim until he has real, true evidence to support it. Part of that is recognizing differing opinions and reasoning from them.</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a conflicting viewpoint or evidence goes against what Michael Pollan believes.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the graphic organizers or recording forms, consider using a document camera to display the document for students who struggle with auditory processing.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0" name="Google Shape;270;g4708b38f69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56508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5c3ec6766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7-9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Triads (Teammate Consult Protocol)</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Work Time B. (Slide 2) Determining Author’s Purpose and Conflicting Evidence or Viewpoints</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2 of 3 for Work Time B.</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Use of protocols (like Teammates Consult) allows for total participation of students. It encourages critical thinking, collaboration, and social construction of knowledge. It also helps students to practice their speaking and listening skills.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read pages 35-36 with the questions on </a:t>
            </a:r>
            <a:r>
              <a:rPr lang="en" sz="1200" b="1">
                <a:solidFill>
                  <a:schemeClr val="dk1"/>
                </a:solidFill>
                <a:latin typeface="Calibri"/>
                <a:ea typeface="Calibri"/>
                <a:cs typeface="Calibri"/>
                <a:sym typeface="Calibri"/>
              </a:rPr>
              <a:t>Pages 35-36: Author’s Purpose graphic organizer</a:t>
            </a:r>
            <a:r>
              <a:rPr lang="en" sz="1200">
                <a:solidFill>
                  <a:schemeClr val="dk1"/>
                </a:solidFill>
                <a:latin typeface="Calibri"/>
                <a:ea typeface="Calibri"/>
                <a:cs typeface="Calibri"/>
                <a:sym typeface="Calibri"/>
              </a:rPr>
              <a:t> in mind.</a:t>
            </a:r>
            <a:endParaRPr sz="120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them to discuss in their triads the questions on the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help you to partially fill out the first three boxes of the </a:t>
            </a:r>
            <a:r>
              <a:rPr lang="en" sz="1200" b="1">
                <a:solidFill>
                  <a:schemeClr val="dk1"/>
                </a:solidFill>
                <a:latin typeface="Calibri"/>
                <a:ea typeface="Calibri"/>
                <a:cs typeface="Calibri"/>
                <a:sym typeface="Calibri"/>
              </a:rPr>
              <a:t>Pages 35-36: Author’s Purpose graphic organizer</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Model filling out only one detail from the text in the How Do You Know? box. See the </a:t>
            </a:r>
            <a:r>
              <a:rPr lang="en" sz="1200" b="1">
                <a:solidFill>
                  <a:schemeClr val="dk1"/>
                </a:solidFill>
                <a:latin typeface="Calibri"/>
                <a:ea typeface="Calibri"/>
                <a:cs typeface="Calibri"/>
                <a:sym typeface="Calibri"/>
              </a:rPr>
              <a:t>Pages 35-36:</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Author’s Purpose graphic organizer (answers, for teacher reference)</a:t>
            </a:r>
            <a:r>
              <a:rPr lang="en" sz="1200">
                <a:solidFill>
                  <a:schemeClr val="dk1"/>
                </a:solidFill>
                <a:latin typeface="Calibri"/>
                <a:ea typeface="Calibri"/>
                <a:cs typeface="Calibri"/>
                <a:sym typeface="Calibri"/>
              </a:rPr>
              <a:t> for a suggestion of how to model filling it out.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work in triads to finish filling out the first three boxes on their graphic organizer using the model as a starting point.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of the Teammates Consult protocol in which they discuss and come to an agreement about what to write before they all pick up their pens to write at the same time.</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
        <p:nvSpPr>
          <p:cNvPr id="277" name="Google Shape;277;g45c3ec6766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565981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708b38f69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7-9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 (Teammate Consult Protocol)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3) Determining Author’s Purpose and Conflicting Evidence or Viewpoints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for Work Time B.</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struggle with this and may need guiding toward the idea that one conflicting viewpoint that Michael Pollan touches on is that GMO corn promises even higher yields and opens up a world of possibilities for the plant. This is a conflicting viewpoint because it implies that the GMO seeds the seed companies are creating produce higher yields, which could mean benefits for the farmer in terms of the amount of corn they can produce, and the higher profit they can make.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attention on Part 2 of the organizer. Ask students to discuss in their triads: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claim is Michael Pollan making here?”</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evidence does he use to support his claim?”</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student responses and the answer key to model how to partially fill out the first two boxes of Part 2.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filling out only one of the evidence boxes. Point out that some of the details they took from the text in Part 1 could be used again here. Invite students to work in triads to finish filling out the first two boxes of Part 2 on their graphic organizer using the model as a starting point.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triads: </a:t>
            </a:r>
            <a:r>
              <a:rPr lang="en" sz="1200" i="1" dirty="0">
                <a:solidFill>
                  <a:schemeClr val="dk1"/>
                </a:solidFill>
                <a:latin typeface="Calibri"/>
                <a:ea typeface="Calibri"/>
                <a:cs typeface="Calibri"/>
                <a:sym typeface="Calibri"/>
              </a:rPr>
              <a:t>“What conflicting viewpoint or evidence does Pollan use? Remember that </a:t>
            </a:r>
            <a:r>
              <a:rPr lang="en" sz="1200" dirty="0">
                <a:solidFill>
                  <a:schemeClr val="dk1"/>
                </a:solidFill>
                <a:latin typeface="Calibri"/>
                <a:ea typeface="Calibri"/>
                <a:cs typeface="Calibri"/>
                <a:sym typeface="Calibri"/>
              </a:rPr>
              <a:t>conflicting</a:t>
            </a:r>
            <a:r>
              <a:rPr lang="en" sz="1200" i="1" dirty="0">
                <a:solidFill>
                  <a:schemeClr val="dk1"/>
                </a:solidFill>
                <a:latin typeface="Calibri"/>
                <a:ea typeface="Calibri"/>
                <a:cs typeface="Calibri"/>
                <a:sym typeface="Calibri"/>
              </a:rPr>
              <a:t> means a viewpoint that goes against his claim and the argument he is making.”</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student responses and the answer key to model how to fill out the box about conflicting viewpoint and evidence. Invite students to work in triads to fill out that box on their graphic organizer using the model as a starting point.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their triads: </a:t>
            </a:r>
            <a:r>
              <a:rPr lang="en" sz="1200" i="1" dirty="0">
                <a:solidFill>
                  <a:schemeClr val="dk1"/>
                </a:solidFill>
                <a:latin typeface="Calibri"/>
                <a:ea typeface="Calibri"/>
                <a:cs typeface="Calibri"/>
                <a:sym typeface="Calibri"/>
              </a:rPr>
              <a:t>“How has Michael Pollan responded to the conflicting viewpoint or evidence? Has he argued against it? Or has he mentioned it briefly but without many details?”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student responses and the answer key to model how to fill out the box about how Michael Pollan responds to conflicting viewpoint and evidence. Invite students to work in triads to fill out that box on their graphic organizer using the model as a starting point.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 responses to be accurate and directly from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students, especially challenged learners.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4" name="Google Shape;284;g4708b38f69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1835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8-10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Student Pairings (proximity)</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Closing and Assessment A.  Sharing: Author’s Purpose Graphic Organizer</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Having students pair up with someone else to compare their work can give students the opportunity to gain a deeper understanding, to learn from peers, and to improve their own work as a result.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pair up with someone else from another triad to share their completed</a:t>
            </a:r>
            <a:r>
              <a:rPr lang="en" sz="1200" b="1">
                <a:solidFill>
                  <a:schemeClr val="dk1"/>
                </a:solidFill>
                <a:latin typeface="Calibri"/>
                <a:ea typeface="Calibri"/>
                <a:cs typeface="Calibri"/>
                <a:sym typeface="Calibri"/>
              </a:rPr>
              <a:t> Pages 35-36: Author’s Purpose graphic organizer</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them to revise their organizer based on what they see on the other person’s organizer where they think necessary.</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 None.</a:t>
            </a:r>
            <a:endParaRPr sz="1200">
              <a:latin typeface="Calibri"/>
              <a:ea typeface="Calibri"/>
              <a:cs typeface="Calibri"/>
              <a:sym typeface="Calibri"/>
            </a:endParaRPr>
          </a:p>
        </p:txBody>
      </p:sp>
      <p:sp>
        <p:nvSpPr>
          <p:cNvPr id="291" name="Google Shape;291;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682700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homework, students read a chapter of the text. Note that as this is a long and quite complex text, students will not read every chapter. The most engaging chapters that are the most relevant to the standards have been selected for the students to read.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to preview the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98" name="Google Shape;298;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52692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05" name="Google Shape;305;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7253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Different types of text: a novel; an informational text (for example, an encyclopedia); song lyrics, a poetry book, or a journal; and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(one of each type of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Author’s Purpose anchor chart </a:t>
            </a:r>
            <a:r>
              <a:rPr lang="en" sz="1200" dirty="0">
                <a:solidFill>
                  <a:schemeClr val="dk1"/>
                </a:solidFill>
                <a:latin typeface="Calibri"/>
                <a:ea typeface="Calibri"/>
                <a:cs typeface="Calibri"/>
                <a:sym typeface="Calibri"/>
              </a:rPr>
              <a:t>(new; teacher-created)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Pages 35-36: Author’s Purpose graphic organizer</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Young Readers Edition (book;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Food Chain graphic organizer</a:t>
            </a:r>
            <a:r>
              <a:rPr lang="en" sz="1200" dirty="0">
                <a:solidFill>
                  <a:schemeClr val="dk1"/>
                </a:solidFill>
                <a:latin typeface="Calibri"/>
                <a:ea typeface="Calibri"/>
                <a:cs typeface="Calibri"/>
                <a:sym typeface="Calibri"/>
              </a:rPr>
              <a:t> (begun in Lesson 2; one per student and one to display)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a:t>
            </a:r>
            <a:r>
              <a:rPr lang="en" sz="1200" dirty="0" smtClean="0">
                <a:solidFill>
                  <a:schemeClr val="dk1"/>
                </a:solidFill>
                <a:latin typeface="Calibri"/>
                <a:ea typeface="Calibri"/>
                <a:cs typeface="Calibri"/>
                <a:sym typeface="Calibri"/>
              </a:rPr>
              <a:t>learning:</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1245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Pages 35-36 and the answer key for the </a:t>
            </a:r>
            <a:r>
              <a:rPr lang="en" sz="1200" b="1" dirty="0">
                <a:solidFill>
                  <a:schemeClr val="dk1"/>
                </a:solidFill>
                <a:latin typeface="Calibri"/>
                <a:ea typeface="Calibri"/>
                <a:cs typeface="Calibri"/>
                <a:sym typeface="Calibri"/>
              </a:rPr>
              <a:t>Author’s Purpose graphic organizer</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Food Chain graphic organizer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Pages 35-36: Author’s Purpose graphic organizer (answers, for teacher reference)</a:t>
            </a:r>
            <a:endParaRPr sz="1200" b="1"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Teammate Consult Protocol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21423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Analyzing Author’s Purpose: Industrial Food Chain</a:t>
            </a:r>
            <a:endParaRPr sz="120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5044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9923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c3ec6766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pacing:6-8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Student Pairings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Chapter 3 of </a:t>
            </a:r>
            <a:r>
              <a:rPr lang="en" sz="1200" b="1" i="1" dirty="0">
                <a:solidFill>
                  <a:schemeClr val="dk1"/>
                </a:solidFill>
                <a:latin typeface="Calibri"/>
                <a:ea typeface="Calibri"/>
                <a:cs typeface="Calibri"/>
                <a:sym typeface="Calibri"/>
              </a:rPr>
              <a:t>The Omnivore’s Dilemma</a:t>
            </a:r>
            <a:endParaRPr sz="1200" b="1"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Opening the lesson by asking students to share their homework makes students accountable for completing homework. It also gives you the opportunity to monitor which students have not been completing their homework.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text </a:t>
            </a:r>
            <a:r>
              <a:rPr lang="en" sz="1200" b="0" i="1" dirty="0">
                <a:solidFill>
                  <a:schemeClr val="dk1"/>
                </a:solidFill>
                <a:latin typeface="Calibri"/>
                <a:ea typeface="Calibri"/>
                <a:cs typeface="Calibri"/>
                <a:sym typeface="Calibri"/>
              </a:rPr>
              <a:t>The Omnivore’s Dilemma. </a:t>
            </a:r>
            <a:r>
              <a:rPr lang="en" sz="1200" b="0" dirty="0">
                <a:solidFill>
                  <a:schemeClr val="dk1"/>
                </a:solidFill>
                <a:latin typeface="Calibri"/>
                <a:ea typeface="Calibri"/>
                <a:cs typeface="Calibri"/>
                <a:sym typeface="Calibri"/>
              </a:rPr>
              <a:t>Remind </a:t>
            </a:r>
            <a:r>
              <a:rPr lang="en" sz="1200" dirty="0">
                <a:solidFill>
                  <a:schemeClr val="dk1"/>
                </a:solidFill>
                <a:latin typeface="Calibri"/>
                <a:ea typeface="Calibri"/>
                <a:cs typeface="Calibri"/>
                <a:sym typeface="Calibri"/>
              </a:rPr>
              <a:t>students that for part of their homework they were to read Chapter 3 and continue filling out their </a:t>
            </a:r>
            <a:r>
              <a:rPr lang="en" sz="1200" b="1" dirty="0">
                <a:solidFill>
                  <a:schemeClr val="dk1"/>
                </a:solidFill>
                <a:latin typeface="Calibri"/>
                <a:ea typeface="Calibri"/>
                <a:cs typeface="Calibri"/>
                <a:sym typeface="Calibri"/>
              </a:rPr>
              <a:t>Food Chain graphic organizer</a:t>
            </a:r>
            <a:r>
              <a:rPr lang="en" sz="1200" dirty="0">
                <a:solidFill>
                  <a:schemeClr val="dk1"/>
                </a:solidFill>
                <a:latin typeface="Calibri"/>
                <a:ea typeface="Calibri"/>
                <a:cs typeface="Calibri"/>
                <a:sym typeface="Calibri"/>
              </a:rPr>
              <a:t> for Michael Pollan’s industrial food chain.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students to share what they recorded on their organizers.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 ideas to the </a:t>
            </a:r>
            <a:r>
              <a:rPr lang="en" sz="1200" b="1" dirty="0">
                <a:solidFill>
                  <a:schemeClr val="dk1"/>
                </a:solidFill>
                <a:latin typeface="Calibri"/>
                <a:ea typeface="Calibri"/>
                <a:cs typeface="Calibri"/>
                <a:sym typeface="Calibri"/>
              </a:rPr>
              <a:t>Food Chain graphic organizer </a:t>
            </a:r>
            <a:r>
              <a:rPr lang="en" sz="1200" dirty="0">
                <a:solidFill>
                  <a:schemeClr val="dk1"/>
                </a:solidFill>
                <a:latin typeface="Calibri"/>
                <a:ea typeface="Calibri"/>
                <a:cs typeface="Calibri"/>
                <a:sym typeface="Calibri"/>
              </a:rPr>
              <a:t>that you began filling out with the class in the previous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See the </a:t>
            </a:r>
            <a:r>
              <a:rPr lang="en" sz="1200" b="1" dirty="0">
                <a:solidFill>
                  <a:schemeClr val="dk1"/>
                </a:solidFill>
                <a:latin typeface="Calibri"/>
                <a:ea typeface="Calibri"/>
                <a:cs typeface="Calibri"/>
                <a:sym typeface="Calibri"/>
              </a:rPr>
              <a:t>Industrial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Food Chain graphic organizer (answers, for teacher reference)</a:t>
            </a:r>
            <a:r>
              <a:rPr lang="en" sz="1200" dirty="0">
                <a:solidFill>
                  <a:schemeClr val="dk1"/>
                </a:solidFill>
                <a:latin typeface="Calibri"/>
                <a:ea typeface="Calibri"/>
                <a:cs typeface="Calibri"/>
                <a:sym typeface="Calibri"/>
              </a:rPr>
              <a:t> to guide students toward the information their notes should include.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add to and revise their organizers where they think necessary based on what they hear from other people in their triad.</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add responses to their organizers that are in line with the answers in the teacher reference sheet.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1" name="Google Shape;241;g45c3ec6766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9353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Reviewing Learning Targets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targets are a research-based strategy that helps all students, especially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learning targets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‘Michael Pollan’s purpose’ mean? What do you think you are you going to be doing to achieve that learning target?”</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conflicting</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mean?”</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‘conflicting evidence and </a:t>
            </a:r>
            <a:r>
              <a:rPr lang="en" sz="1200" i="1" dirty="0" smtClean="0">
                <a:solidFill>
                  <a:schemeClr val="dk1"/>
                </a:solidFill>
                <a:latin typeface="Calibri"/>
                <a:ea typeface="Calibri"/>
                <a:cs typeface="Calibri"/>
                <a:sym typeface="Calibri"/>
              </a:rPr>
              <a:t>viewpoints?</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first Think-Pair-Share question, listen for students to explain that they are going to determine why he wrote that page in the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last two questions, listen for students to explain that </a:t>
            </a:r>
            <a:r>
              <a:rPr lang="en" sz="1200" i="1" dirty="0">
                <a:solidFill>
                  <a:schemeClr val="dk1"/>
                </a:solidFill>
                <a:latin typeface="Calibri"/>
                <a:ea typeface="Calibri"/>
                <a:cs typeface="Calibri"/>
                <a:sym typeface="Calibri"/>
              </a:rPr>
              <a:t>conflicting</a:t>
            </a:r>
            <a:r>
              <a:rPr lang="en" sz="1200" dirty="0">
                <a:solidFill>
                  <a:schemeClr val="dk1"/>
                </a:solidFill>
                <a:latin typeface="Calibri"/>
                <a:ea typeface="Calibri"/>
                <a:cs typeface="Calibri"/>
                <a:sym typeface="Calibri"/>
              </a:rPr>
              <a:t> means it goes against, and that it is evidence and viewpoints that go against Michael Pollan’s.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academic vocabulary words benefits all students developing academic language.</a:t>
            </a:r>
            <a:endParaRPr sz="1200" dirty="0">
              <a:latin typeface="Calibri"/>
              <a:ea typeface="Calibri"/>
              <a:cs typeface="Calibri"/>
              <a:sym typeface="Calibri"/>
            </a:endParaRPr>
          </a:p>
        </p:txBody>
      </p:sp>
      <p:sp>
        <p:nvSpPr>
          <p:cNvPr id="248" name="Google Shape;248;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0095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5-6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1)</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Mini Lesson: Introduction to Author’s Purpose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A. On this slide, students will look at various text and discuss the purpose.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Anchor charts provide a visual cue to students about what to do when you ask them to work independently. They also serve as note-catchers when the class is co-constructing ideas.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Tell students you will be displaying several different types of text. First</a:t>
            </a:r>
            <a:r>
              <a:rPr lang="en" sz="1200" dirty="0">
                <a:solidFill>
                  <a:schemeClr val="dk1"/>
                </a:solidFill>
                <a:latin typeface="Calibri"/>
                <a:ea typeface="Calibri"/>
                <a:cs typeface="Calibri"/>
                <a:sym typeface="Calibri"/>
              </a:rPr>
              <a:t>, show them a novel. Ask students to Think-Pair-Share: </a:t>
            </a:r>
            <a:r>
              <a:rPr lang="en" sz="1200" i="1" dirty="0">
                <a:solidFill>
                  <a:schemeClr val="dk1"/>
                </a:solidFill>
                <a:latin typeface="Calibri"/>
                <a:ea typeface="Calibri"/>
                <a:cs typeface="Calibri"/>
                <a:sym typeface="Calibri"/>
              </a:rPr>
              <a:t>“Why does an author usually write a novel like this? What is the purpose of the text?”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Start an </a:t>
            </a:r>
            <a:r>
              <a:rPr lang="en" sz="1200" b="1" dirty="0">
                <a:solidFill>
                  <a:schemeClr val="dk1"/>
                </a:solidFill>
                <a:latin typeface="Calibri"/>
                <a:ea typeface="Calibri"/>
                <a:cs typeface="Calibri"/>
                <a:sym typeface="Calibri"/>
              </a:rPr>
              <a:t>Author’s Purpose anchor chart </a:t>
            </a:r>
            <a:r>
              <a:rPr lang="en" sz="1200" dirty="0">
                <a:solidFill>
                  <a:schemeClr val="dk1"/>
                </a:solidFill>
                <a:latin typeface="Calibri"/>
                <a:ea typeface="Calibri"/>
                <a:cs typeface="Calibri"/>
                <a:sym typeface="Calibri"/>
              </a:rPr>
              <a:t>and add: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entertain/help the reader to escape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inform/teach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an informational text (for example, an encyclopedia). Ask students to Think-Pair-Share: </a:t>
            </a:r>
            <a:r>
              <a:rPr lang="en" sz="1200" i="1" dirty="0">
                <a:solidFill>
                  <a:schemeClr val="dk1"/>
                </a:solidFill>
                <a:latin typeface="Calibri"/>
                <a:ea typeface="Calibri"/>
                <a:cs typeface="Calibri"/>
                <a:sym typeface="Calibri"/>
              </a:rPr>
              <a:t>“Why does an author write an informational text like this? What is the purpose of the text? What is the author trying to do?”</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“inform/teach” has already been added to the anchor chart, it doesn’t need to be added again.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show students song lyrics, a poetry book, or a journal. Ask students to Think-Pair-Share: </a:t>
            </a:r>
            <a:r>
              <a:rPr lang="en" sz="1200" i="1" dirty="0">
                <a:solidFill>
                  <a:schemeClr val="dk1"/>
                </a:solidFill>
                <a:latin typeface="Calibri"/>
                <a:ea typeface="Calibri"/>
                <a:cs typeface="Calibri"/>
                <a:sym typeface="Calibri"/>
              </a:rPr>
              <a:t>“Why does an author write song lyrics/a poetry book/a journal like this?”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on the </a:t>
            </a:r>
            <a:r>
              <a:rPr lang="en" sz="1200" b="1" dirty="0">
                <a:solidFill>
                  <a:schemeClr val="dk1"/>
                </a:solidFill>
                <a:latin typeface="Calibri"/>
                <a:ea typeface="Calibri"/>
                <a:cs typeface="Calibri"/>
                <a:sym typeface="Calibri"/>
              </a:rPr>
              <a:t>Author’s Purpose anchor chart</a:t>
            </a:r>
            <a:r>
              <a:rPr lang="en" sz="1200" dirty="0">
                <a:solidFill>
                  <a:schemeClr val="dk1"/>
                </a:solidFill>
                <a:latin typeface="Calibri"/>
                <a:ea typeface="Calibri"/>
                <a:cs typeface="Calibri"/>
                <a:sym typeface="Calibri"/>
              </a:rPr>
              <a:t>: To express themselves/their feelings.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Finally, show students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Ask them to Think-Pair-Share: </a:t>
            </a:r>
            <a:r>
              <a:rPr lang="en" sz="1200" i="1" dirty="0">
                <a:solidFill>
                  <a:schemeClr val="dk1"/>
                </a:solidFill>
                <a:latin typeface="Calibri"/>
                <a:ea typeface="Calibri"/>
                <a:cs typeface="Calibri"/>
                <a:sym typeface="Calibri"/>
              </a:rPr>
              <a:t>“What about this book? Why did Michael Pollan write this book?”</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on the </a:t>
            </a:r>
            <a:r>
              <a:rPr lang="en" sz="1200" b="1" dirty="0">
                <a:solidFill>
                  <a:schemeClr val="dk1"/>
                </a:solidFill>
                <a:latin typeface="Calibri"/>
                <a:ea typeface="Calibri"/>
                <a:cs typeface="Calibri"/>
                <a:sym typeface="Calibri"/>
              </a:rPr>
              <a:t>Author’s Purpose anchor chart</a:t>
            </a:r>
            <a:r>
              <a:rPr lang="en" sz="1200" dirty="0">
                <a:solidFill>
                  <a:schemeClr val="dk1"/>
                </a:solidFill>
                <a:latin typeface="Calibri"/>
                <a:ea typeface="Calibri"/>
                <a:cs typeface="Calibri"/>
                <a:sym typeface="Calibri"/>
              </a:rPr>
              <a:t>: To persuade the reader.</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novel, listen for them to explain that novels are usually to entertain the reader and to help them escape into other worlds away from their own. Ensure that students recognize that they may also inform/teach the reader something at the same time as entertaining them. For example, a novel set at a certain time in history, like the Civil War, may inform the reader of real facts and information about that time/event in history.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informational text, listen for students to explain that an informational text informs and teaches the reader about the topic of the book. Some students may suggest that informational texts can be entertaining as well as informative. If so, ask them to provide an example that has led them to suggest that.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song lyrics/poetry, listen for students to explain that an author writes it to express his or her feelings.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listen for students to explain that it is an informational text, so Pollan wrote it to inform and teach people, but also to persuade them to think carefully about the foods they buy, by presenting arguments.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partnering ELL students who speak the same home language when discussion of complex content is required. This can allow students to have more meaningful discussions and clarify points in their native language.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56" name="Google Shape;256;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787999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708b38f6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5-6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Whole Group/Student Pairings (proximity)</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Work Time A. (Slide 2)</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Mini Lesson: Introduction to Author’s Purpose</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2 of 2 for Work Time A. On this slide, students will add their ideas to the </a:t>
            </a:r>
            <a:r>
              <a:rPr lang="en" sz="1200" b="1">
                <a:solidFill>
                  <a:schemeClr val="dk1"/>
                </a:solidFill>
                <a:latin typeface="Calibri"/>
                <a:ea typeface="Calibri"/>
                <a:cs typeface="Calibri"/>
                <a:sym typeface="Calibri"/>
              </a:rPr>
              <a:t>Author’s Purpose Anchor Chart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Think-Pair-Share: “</a:t>
            </a:r>
            <a:r>
              <a:rPr lang="en" sz="1200" i="1">
                <a:solidFill>
                  <a:schemeClr val="dk1"/>
                </a:solidFill>
                <a:latin typeface="Calibri"/>
                <a:ea typeface="Calibri"/>
                <a:cs typeface="Calibri"/>
                <a:sym typeface="Calibri"/>
              </a:rPr>
              <a:t>So what is the difference between an informational text and a text to persuade the reader by arguing a point? How do you know whether a text is purely informational to inform and teach or whether it is trying to persuade you by presenting an argument? If you were writing an argument to persuade someone of something, what would it look like?</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Make it clear that sometimes the evidence to support a claim can be facts, but those facts are presented with a claim so we know it is an argument.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Add details to the </a:t>
            </a:r>
            <a:r>
              <a:rPr lang="en" sz="1200" b="1">
                <a:solidFill>
                  <a:schemeClr val="dk1"/>
                </a:solidFill>
                <a:latin typeface="Calibri"/>
                <a:ea typeface="Calibri"/>
                <a:cs typeface="Calibri"/>
                <a:sym typeface="Calibri"/>
              </a:rPr>
              <a:t>Author’s Purpose anchor chart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To inform/teach with facts and information</a:t>
            </a:r>
            <a:endParaRPr sz="120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To persuade the reader by presenting arguments with a claim and evidence and reasoning to support the claim; this evidence is sometimes facts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explain that a purely informational text contains just facts that don’t persuade you to believe anything in particular, whereas a persuasive argument contains a claim supported by evidence.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Graphic organizers and recording forms engage students more actively and provide the necessary scaffolding that is especially critical for learners with lower levels of language proficiency and/or learning.</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63" name="Google Shape;263;g4708b38f6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23882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551246" y="410869"/>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1: Lesson 3</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551246" y="1297989"/>
            <a:ext cx="7886700" cy="33573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 introduce students to the idea of author’s purpose by considering the purpose of different kinds of text, including the idea that some texts have more than one purpose and that different parts of the same text can also have different purposes.</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describe Michael Pollan’s purpose</a:t>
            </a:r>
            <a:r>
              <a:rPr lang="en" sz="1600" dirty="0">
                <a:latin typeface="Century Gothic"/>
                <a:ea typeface="Century Gothic"/>
                <a:cs typeface="Century Gothic"/>
                <a:sym typeface="Century Gothic"/>
              </a:rPr>
              <a:t> on pages 35-36 of </a:t>
            </a:r>
            <a:r>
              <a:rPr lang="en" sz="1600" i="1" dirty="0">
                <a:latin typeface="Century Gothic"/>
                <a:ea typeface="Century Gothic"/>
                <a:cs typeface="Century Gothic"/>
                <a:sym typeface="Century Gothic"/>
              </a:rPr>
              <a:t>The Omnivore’s Dilemma</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identify the conflicting evidence and viewpoints Michael Pollan has used </a:t>
            </a:r>
            <a:r>
              <a:rPr lang="en" sz="1600" dirty="0">
                <a:latin typeface="Century Gothic"/>
                <a:ea typeface="Century Gothic"/>
                <a:cs typeface="Century Gothic"/>
                <a:sym typeface="Century Gothic"/>
              </a:rPr>
              <a:t>on pages 35-36 and explain how he responds to them.</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6"/>
          <p:cNvSpPr txBox="1">
            <a:spLocks noGrp="1"/>
          </p:cNvSpPr>
          <p:nvPr>
            <p:ph type="title"/>
          </p:nvPr>
        </p:nvSpPr>
        <p:spPr>
          <a:xfrm>
            <a:off x="109200" y="88950"/>
            <a:ext cx="89256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and Discuss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Conflicting Viewpoints </a:t>
            </a:r>
            <a:endParaRPr sz="3300" i="0" u="none" strike="noStrike" cap="none">
              <a:solidFill>
                <a:schemeClr val="dk1"/>
              </a:solidFill>
              <a:latin typeface="Century Gothic"/>
              <a:ea typeface="Century Gothic"/>
              <a:cs typeface="Century Gothic"/>
              <a:sym typeface="Century Gothic"/>
            </a:endParaRPr>
          </a:p>
        </p:txBody>
      </p:sp>
      <p:pic>
        <p:nvPicPr>
          <p:cNvPr id="273" name="Google Shape;273;p46"/>
          <p:cNvPicPr preferRelativeResize="0"/>
          <p:nvPr/>
        </p:nvPicPr>
        <p:blipFill>
          <a:blip r:embed="rId3">
            <a:alphaModFix/>
          </a:blip>
          <a:stretch>
            <a:fillRect/>
          </a:stretch>
        </p:blipFill>
        <p:spPr>
          <a:xfrm>
            <a:off x="2457450" y="1101600"/>
            <a:ext cx="4229100" cy="3638550"/>
          </a:xfrm>
          <a:prstGeom prst="rect">
            <a:avLst/>
          </a:prstGeom>
          <a:noFill/>
          <a:ln>
            <a:noFill/>
          </a:ln>
        </p:spPr>
      </p:pic>
      <p:pic>
        <p:nvPicPr>
          <p:cNvPr id="274" name="Google Shape;274;p46"/>
          <p:cNvPicPr preferRelativeResize="0"/>
          <p:nvPr/>
        </p:nvPicPr>
        <p:blipFill>
          <a:blip r:embed="rId4">
            <a:alphaModFix/>
          </a:blip>
          <a:stretch>
            <a:fillRect/>
          </a:stretch>
        </p:blipFill>
        <p:spPr>
          <a:xfrm>
            <a:off x="8512630" y="4408715"/>
            <a:ext cx="472622" cy="48383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7"/>
          <p:cNvSpPr txBox="1">
            <a:spLocks noGrp="1"/>
          </p:cNvSpPr>
          <p:nvPr>
            <p:ph type="title"/>
          </p:nvPr>
        </p:nvSpPr>
        <p:spPr>
          <a:xfrm>
            <a:off x="109200" y="382300"/>
            <a:ext cx="89256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and Discuss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Conflicting Viewpoints </a:t>
            </a:r>
            <a:endParaRPr sz="3300" i="0" u="none" strike="noStrike" cap="none">
              <a:solidFill>
                <a:schemeClr val="dk1"/>
              </a:solidFill>
              <a:latin typeface="Century Gothic"/>
              <a:ea typeface="Century Gothic"/>
              <a:cs typeface="Century Gothic"/>
              <a:sym typeface="Century Gothic"/>
            </a:endParaRPr>
          </a:p>
        </p:txBody>
      </p:sp>
      <p:sp>
        <p:nvSpPr>
          <p:cNvPr id="280" name="Google Shape;280;p47"/>
          <p:cNvSpPr txBox="1"/>
          <p:nvPr/>
        </p:nvSpPr>
        <p:spPr>
          <a:xfrm>
            <a:off x="109200" y="1437450"/>
            <a:ext cx="8925600" cy="2669400"/>
          </a:xfrm>
          <a:prstGeom prst="rect">
            <a:avLst/>
          </a:prstGeom>
          <a:noFill/>
          <a:ln>
            <a:noFill/>
          </a:ln>
        </p:spPr>
        <p:txBody>
          <a:bodyPr spcFirstLastPara="1" wrap="square" lIns="91425" tIns="91425" rIns="91425" bIns="91425" anchor="ctr" anchorCtr="0">
            <a:noAutofit/>
          </a:bodyPr>
          <a:lstStyle/>
          <a:p>
            <a:pPr marL="457200" lvl="0" indent="-355600" algn="l" rtl="0">
              <a:spcBef>
                <a:spcPts val="0"/>
              </a:spcBef>
              <a:spcAft>
                <a:spcPts val="0"/>
              </a:spcAft>
              <a:buClr>
                <a:schemeClr val="dk1"/>
              </a:buClr>
              <a:buSzPts val="2000"/>
              <a:buFont typeface="Century Gothic"/>
              <a:buChar char="●"/>
            </a:pPr>
            <a:r>
              <a:rPr lang="en" sz="2000">
                <a:solidFill>
                  <a:schemeClr val="dk1"/>
                </a:solidFill>
                <a:latin typeface="Century Gothic"/>
                <a:ea typeface="Century Gothic"/>
                <a:cs typeface="Century Gothic"/>
                <a:sym typeface="Century Gothic"/>
              </a:rPr>
              <a:t>What is the author’s purpose on pages 35-36? Is it to entertain? Is it to inform? It is to persuade? Is it more than one of those things?</a:t>
            </a:r>
            <a:endParaRPr sz="2000">
              <a:solidFill>
                <a:schemeClr val="dk1"/>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ts val="2000"/>
              <a:buFont typeface="Century Gothic"/>
              <a:buChar char="●"/>
            </a:pPr>
            <a:r>
              <a:rPr lang="en" sz="2000">
                <a:solidFill>
                  <a:schemeClr val="dk1"/>
                </a:solidFill>
                <a:latin typeface="Century Gothic"/>
                <a:ea typeface="Century Gothic"/>
                <a:cs typeface="Century Gothic"/>
                <a:sym typeface="Century Gothic"/>
              </a:rPr>
              <a:t>How do you know? Is Michael Pollan giving us just facts? Or is he making a claim and supporting it with evidence? Or is he doing both?</a:t>
            </a:r>
            <a:endParaRPr sz="2000">
              <a:solidFill>
                <a:schemeClr val="dk1"/>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ts val="2000"/>
              <a:buFont typeface="Century Gothic"/>
              <a:buChar char="●"/>
            </a:pPr>
            <a:r>
              <a:rPr lang="en" sz="2000">
                <a:solidFill>
                  <a:schemeClr val="dk1"/>
                </a:solidFill>
                <a:latin typeface="Century Gothic"/>
                <a:ea typeface="Century Gothic"/>
                <a:cs typeface="Century Gothic"/>
                <a:sym typeface="Century Gothic"/>
              </a:rPr>
              <a:t>What is he saying about seed companies here? Does he make you think they are good or bad? How?</a:t>
            </a:r>
            <a:endParaRPr sz="2000">
              <a:solidFill>
                <a:schemeClr val="dk1"/>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ts val="2000"/>
              <a:buFont typeface="Century Gothic"/>
              <a:buChar char="●"/>
            </a:pPr>
            <a:r>
              <a:rPr lang="en" sz="2000">
                <a:solidFill>
                  <a:schemeClr val="dk1"/>
                </a:solidFill>
                <a:latin typeface="Century Gothic"/>
                <a:ea typeface="Century Gothic"/>
                <a:cs typeface="Century Gothic"/>
                <a:sym typeface="Century Gothic"/>
              </a:rPr>
              <a:t>Which details from the text can you use to support your claim?</a:t>
            </a:r>
            <a:endParaRPr sz="2000">
              <a:latin typeface="Century Gothic"/>
              <a:ea typeface="Century Gothic"/>
              <a:cs typeface="Century Gothic"/>
              <a:sym typeface="Century Gothic"/>
            </a:endParaRPr>
          </a:p>
        </p:txBody>
      </p:sp>
      <p:pic>
        <p:nvPicPr>
          <p:cNvPr id="5" name="Google Shape;274;p46"/>
          <p:cNvPicPr preferRelativeResize="0"/>
          <p:nvPr/>
        </p:nvPicPr>
        <p:blipFill>
          <a:blip r:embed="rId3">
            <a:alphaModFix/>
          </a:blip>
          <a:stretch>
            <a:fillRect/>
          </a:stretch>
        </p:blipFill>
        <p:spPr>
          <a:xfrm>
            <a:off x="8512630" y="4408715"/>
            <a:ext cx="472622" cy="48383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8"/>
          <p:cNvSpPr txBox="1">
            <a:spLocks noGrp="1"/>
          </p:cNvSpPr>
          <p:nvPr>
            <p:ph type="title"/>
          </p:nvPr>
        </p:nvSpPr>
        <p:spPr>
          <a:xfrm>
            <a:off x="27825" y="421900"/>
            <a:ext cx="3844500" cy="2824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and Discuss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Conflicting Viewpoints </a:t>
            </a:r>
            <a:endParaRPr sz="3300" i="0" u="none" strike="noStrike" cap="none">
              <a:solidFill>
                <a:schemeClr val="dk1"/>
              </a:solidFill>
              <a:latin typeface="Century Gothic"/>
              <a:ea typeface="Century Gothic"/>
              <a:cs typeface="Century Gothic"/>
              <a:sym typeface="Century Gothic"/>
            </a:endParaRPr>
          </a:p>
        </p:txBody>
      </p:sp>
      <p:pic>
        <p:nvPicPr>
          <p:cNvPr id="287" name="Google Shape;287;p48"/>
          <p:cNvPicPr preferRelativeResize="0"/>
          <p:nvPr/>
        </p:nvPicPr>
        <p:blipFill>
          <a:blip r:embed="rId3">
            <a:alphaModFix/>
          </a:blip>
          <a:stretch>
            <a:fillRect/>
          </a:stretch>
        </p:blipFill>
        <p:spPr>
          <a:xfrm>
            <a:off x="3872325" y="301563"/>
            <a:ext cx="4261550" cy="4344776"/>
          </a:xfrm>
          <a:prstGeom prst="rect">
            <a:avLst/>
          </a:prstGeom>
          <a:noFill/>
          <a:ln>
            <a:noFill/>
          </a:ln>
        </p:spPr>
      </p:pic>
      <p:pic>
        <p:nvPicPr>
          <p:cNvPr id="5" name="Google Shape;274;p46"/>
          <p:cNvPicPr preferRelativeResize="0"/>
          <p:nvPr/>
        </p:nvPicPr>
        <p:blipFill>
          <a:blip r:embed="rId4">
            <a:alphaModFix/>
          </a:blip>
          <a:stretch>
            <a:fillRect/>
          </a:stretch>
        </p:blipFill>
        <p:spPr>
          <a:xfrm>
            <a:off x="8512630" y="4408715"/>
            <a:ext cx="472622" cy="48383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9"/>
          <p:cNvSpPr txBox="1">
            <a:spLocks noGrp="1"/>
          </p:cNvSpPr>
          <p:nvPr>
            <p:ph type="title"/>
          </p:nvPr>
        </p:nvSpPr>
        <p:spPr>
          <a:xfrm>
            <a:off x="628650" y="11739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Ideas About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Author’s Purpose </a:t>
            </a:r>
            <a:endParaRPr sz="3300" i="0" u="none" strike="noStrike" cap="none">
              <a:solidFill>
                <a:schemeClr val="dk1"/>
              </a:solidFill>
              <a:latin typeface="Century Gothic"/>
              <a:ea typeface="Century Gothic"/>
              <a:cs typeface="Century Gothic"/>
              <a:sym typeface="Century Gothic"/>
            </a:endParaRPr>
          </a:p>
        </p:txBody>
      </p:sp>
      <p:pic>
        <p:nvPicPr>
          <p:cNvPr id="294" name="Google Shape;294;p49"/>
          <p:cNvPicPr preferRelativeResize="0"/>
          <p:nvPr/>
        </p:nvPicPr>
        <p:blipFill>
          <a:blip r:embed="rId3">
            <a:alphaModFix/>
          </a:blip>
          <a:stretch>
            <a:fillRect/>
          </a:stretch>
        </p:blipFill>
        <p:spPr>
          <a:xfrm>
            <a:off x="2324025" y="1125950"/>
            <a:ext cx="4148175" cy="3567725"/>
          </a:xfrm>
          <a:prstGeom prst="rect">
            <a:avLst/>
          </a:prstGeom>
          <a:noFill/>
          <a:ln>
            <a:noFill/>
          </a:ln>
        </p:spPr>
      </p:pic>
      <p:pic>
        <p:nvPicPr>
          <p:cNvPr id="295" name="Google Shape;295;p49"/>
          <p:cNvPicPr preferRelativeResize="0"/>
          <p:nvPr/>
        </p:nvPicPr>
        <p:blipFill>
          <a:blip r:embed="rId4">
            <a:alphaModFix/>
          </a:blip>
          <a:stretch>
            <a:fillRect/>
          </a:stretch>
        </p:blipFill>
        <p:spPr>
          <a:xfrm>
            <a:off x="8450033" y="4408715"/>
            <a:ext cx="568779" cy="50267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01" name="Google Shape;301;p50"/>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400">
                <a:latin typeface="Century Gothic"/>
                <a:ea typeface="Century Gothic"/>
                <a:cs typeface="Century Gothic"/>
                <a:sym typeface="Century Gothic"/>
              </a:rPr>
              <a:t>Read Chapter 5 of </a:t>
            </a:r>
            <a:r>
              <a:rPr lang="en" sz="2400" i="1">
                <a:latin typeface="Century Gothic"/>
                <a:ea typeface="Century Gothic"/>
                <a:cs typeface="Century Gothic"/>
                <a:sym typeface="Century Gothic"/>
              </a:rPr>
              <a:t>The Omnivore’s Dilemma</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2400">
                <a:latin typeface="Century Gothic"/>
                <a:ea typeface="Century Gothic"/>
                <a:cs typeface="Century Gothic"/>
                <a:sym typeface="Century Gothic"/>
              </a:rPr>
              <a:t>Continue to add to your </a:t>
            </a:r>
            <a:r>
              <a:rPr lang="en" sz="2400" b="1">
                <a:latin typeface="Century Gothic"/>
                <a:ea typeface="Century Gothic"/>
                <a:cs typeface="Century Gothic"/>
                <a:sym typeface="Century Gothic"/>
              </a:rPr>
              <a:t>Food Chain graphic organizer</a:t>
            </a:r>
            <a:r>
              <a:rPr lang="en" sz="2400">
                <a:latin typeface="Century Gothic"/>
                <a:ea typeface="Century Gothic"/>
                <a:cs typeface="Century Gothic"/>
                <a:sym typeface="Century Gothic"/>
              </a:rPr>
              <a:t> for Michael Pollan’s industrial food chain.</a:t>
            </a:r>
            <a:endParaRPr sz="2400">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08" name="Google Shape;308;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09" name="Google Shape;309;p51"/>
          <p:cNvGraphicFramePr/>
          <p:nvPr/>
        </p:nvGraphicFramePr>
        <p:xfrm>
          <a:off x="577216" y="1385887"/>
          <a:ext cx="7989600" cy="3230175"/>
        </p:xfrm>
        <a:graphic>
          <a:graphicData uri="http://schemas.openxmlformats.org/drawingml/2006/table">
            <a:tbl>
              <a:tblPr firstRow="1" bandRow="1">
                <a:noFill/>
                <a:tableStyleId>{ABC96FCB-2F49-4E1C-A6CA-B675D4B07B76}</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533400" y="262962"/>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1: Lesson 3</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533400" y="1369225"/>
            <a:ext cx="81949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dirty="0">
                <a:latin typeface="Century Gothic"/>
                <a:ea typeface="Century Gothic"/>
                <a:cs typeface="Century Gothic"/>
                <a:sym typeface="Century Gothic"/>
              </a:rPr>
              <a:t>Preparing for Lesson 3: </a:t>
            </a:r>
            <a:r>
              <a:rPr lang="en" sz="1600" dirty="0">
                <a:latin typeface="Century Gothic"/>
                <a:ea typeface="Century Gothic"/>
                <a:cs typeface="Century Gothic"/>
                <a:sym typeface="Century Gothic"/>
              </a:rPr>
              <a:t>Materials and classroom preparation</a:t>
            </a:r>
            <a:endParaRPr sz="1600" dirty="0">
              <a:latin typeface="Century Gothic"/>
              <a:ea typeface="Century Gothic"/>
              <a:cs typeface="Century Gothic"/>
              <a:sym typeface="Century Gothic"/>
            </a:endParaRPr>
          </a:p>
          <a:p>
            <a:pPr marL="0" lvl="0" indent="0" algn="l" rtl="0">
              <a:spcBef>
                <a:spcPts val="1000"/>
              </a:spcBef>
              <a:spcAft>
                <a:spcPts val="0"/>
              </a:spcAft>
              <a:buNone/>
            </a:pPr>
            <a:r>
              <a:rPr lang="en" sz="1600" dirty="0">
                <a:latin typeface="Century Gothic"/>
                <a:ea typeface="Century Gothic"/>
                <a:cs typeface="Century Gothic"/>
                <a:sym typeface="Century Gothic"/>
              </a:rPr>
              <a:t>In </a:t>
            </a:r>
            <a:r>
              <a:rPr lang="en" sz="1800" dirty="0">
                <a:latin typeface="Century Gothic"/>
                <a:ea typeface="Century Gothic"/>
                <a:cs typeface="Century Gothic"/>
                <a:sym typeface="Century Gothic"/>
              </a:rPr>
              <a:t>advance, prepare the following new materials:</a:t>
            </a:r>
            <a:endParaRPr sz="1800" dirty="0">
              <a:latin typeface="Century Gothic"/>
              <a:ea typeface="Century Gothic"/>
              <a:cs typeface="Century Gothic"/>
              <a:sym typeface="Century Gothic"/>
            </a:endParaRPr>
          </a:p>
          <a:p>
            <a:pPr marL="0" lvl="0" indent="0" algn="l" rtl="0">
              <a:spcBef>
                <a:spcPts val="1000"/>
              </a:spcBef>
              <a:spcAft>
                <a:spcPts val="0"/>
              </a:spcAft>
              <a:buNone/>
            </a:pP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Different types of text: a novel; an informational text (for example, an encyclopedia); song lyrics, a poetry book, or a journal; and </a:t>
            </a:r>
            <a:r>
              <a:rPr lang="en" sz="1800" i="1" dirty="0">
                <a:latin typeface="Century Gothic"/>
                <a:ea typeface="Century Gothic"/>
                <a:cs typeface="Century Gothic"/>
                <a:sym typeface="Century Gothic"/>
              </a:rPr>
              <a:t>The Omnivore’s Dilemma</a:t>
            </a:r>
            <a:r>
              <a:rPr lang="en" sz="1800" dirty="0">
                <a:latin typeface="Century Gothic"/>
                <a:ea typeface="Century Gothic"/>
                <a:cs typeface="Century Gothic"/>
                <a:sym typeface="Century Gothic"/>
              </a:rPr>
              <a:t> (one of each type of text)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dirty="0">
                <a:latin typeface="Century Gothic"/>
                <a:ea typeface="Century Gothic"/>
                <a:cs typeface="Century Gothic"/>
                <a:sym typeface="Century Gothic"/>
              </a:rPr>
              <a:t>Author’s Purpose anchor chart </a:t>
            </a:r>
            <a:r>
              <a:rPr lang="en" sz="1800" dirty="0">
                <a:latin typeface="Century Gothic"/>
                <a:ea typeface="Century Gothic"/>
                <a:cs typeface="Century Gothic"/>
                <a:sym typeface="Century Gothic"/>
              </a:rPr>
              <a:t>(new; teacher-created)</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 sz="1800" b="1" dirty="0">
                <a:latin typeface="Century Gothic"/>
                <a:ea typeface="Century Gothic"/>
                <a:cs typeface="Century Gothic"/>
                <a:sym typeface="Century Gothic"/>
              </a:rPr>
              <a:t>Pages 35-36: Author’s Purpose graphic organizer</a:t>
            </a:r>
            <a:r>
              <a:rPr lang="en" sz="1800" dirty="0">
                <a:latin typeface="Century Gothic"/>
                <a:ea typeface="Century Gothic"/>
                <a:cs typeface="Century Gothic"/>
                <a:sym typeface="Century Gothic"/>
              </a:rPr>
              <a:t> (one per student)</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100000"/>
              </a:lnSpc>
              <a:spcBef>
                <a:spcPts val="1000"/>
              </a:spcBef>
              <a:spcAft>
                <a:spcPts val="0"/>
              </a:spcAft>
              <a:buNone/>
            </a:pPr>
            <a:endParaRPr sz="16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3</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3: </a:t>
            </a:r>
            <a:r>
              <a:rPr lang="en" sz="1800">
                <a:latin typeface="Century Gothic"/>
                <a:ea typeface="Century Gothic"/>
                <a:cs typeface="Century Gothic"/>
                <a:sym typeface="Century Gothic"/>
              </a:rPr>
              <a:t>Reading and protocols to read in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a:latin typeface="Century Gothic"/>
                <a:ea typeface="Century Gothic"/>
                <a:cs typeface="Century Gothic"/>
                <a:sym typeface="Century Gothic"/>
              </a:rPr>
              <a:t>In advance, read pages 35-36 and the answer key for the </a:t>
            </a:r>
            <a:r>
              <a:rPr lang="en" sz="1800" b="1">
                <a:latin typeface="Century Gothic"/>
                <a:ea typeface="Century Gothic"/>
                <a:cs typeface="Century Gothic"/>
                <a:sym typeface="Century Gothic"/>
              </a:rPr>
              <a:t>Author’s Purpose graphic organizer</a:t>
            </a:r>
            <a:r>
              <a:rPr lang="en" sz="1800">
                <a:latin typeface="Century Gothic"/>
                <a:ea typeface="Century Gothic"/>
                <a:cs typeface="Century Gothic"/>
                <a:sym typeface="Century Gothic"/>
              </a:rPr>
              <a:t> to familiarize yourself with what students will be doing and the answers you will be guiding them toward (see supporting materials).</a:t>
            </a:r>
            <a:endParaRPr sz="18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3</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14249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a:t>
            </a:r>
            <a:r>
              <a:rPr lang="en" sz="1600" dirty="0">
                <a:latin typeface="Century Gothic"/>
                <a:ea typeface="Century Gothic"/>
                <a:cs typeface="Century Gothic"/>
                <a:sym typeface="Century Gothic"/>
              </a:rPr>
              <a:t>n today’s lesson, you will discuss the idea of author’s purpose by looking at different kinds of text. You’ll discuss how some texts have more than one purpose and that different parts of the same text can also have different purposes.</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Here’s what you’ll do today:</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Look more closely at Chapter 3 of </a:t>
            </a:r>
            <a:r>
              <a:rPr lang="en" sz="1600" i="1" dirty="0">
                <a:latin typeface="Century Gothic"/>
                <a:ea typeface="Century Gothic"/>
                <a:cs typeface="Century Gothic"/>
                <a:sym typeface="Century Gothic"/>
              </a:rPr>
              <a:t>The Omnivore’s Dilemma</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Learn about the key ideas of Author’s Purpose.</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Determine Author’s Purpose and Conflicting Viewpoints in text.</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Begin to fill out the </a:t>
            </a:r>
            <a:r>
              <a:rPr lang="en" sz="1600" b="1" dirty="0">
                <a:latin typeface="Century Gothic"/>
                <a:ea typeface="Century Gothic"/>
                <a:cs typeface="Century Gothic"/>
                <a:sym typeface="Century Gothic"/>
              </a:rPr>
              <a:t>Author’s Purpose graphic organizer</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136900" y="273850"/>
            <a:ext cx="4126500" cy="3559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Understanding</a:t>
            </a:r>
            <a:endParaRPr sz="3300" i="0" u="none" strike="noStrike" cap="none">
              <a:solidFill>
                <a:schemeClr val="dk1"/>
              </a:solidFill>
              <a:latin typeface="Century Gothic"/>
              <a:ea typeface="Century Gothic"/>
              <a:cs typeface="Century Gothic"/>
              <a:sym typeface="Century Gothic"/>
            </a:endParaRPr>
          </a:p>
        </p:txBody>
      </p:sp>
      <p:pic>
        <p:nvPicPr>
          <p:cNvPr id="244" name="Google Shape;244;p42"/>
          <p:cNvPicPr preferRelativeResize="0"/>
          <p:nvPr/>
        </p:nvPicPr>
        <p:blipFill>
          <a:blip r:embed="rId3">
            <a:alphaModFix/>
          </a:blip>
          <a:stretch>
            <a:fillRect/>
          </a:stretch>
        </p:blipFill>
        <p:spPr>
          <a:xfrm>
            <a:off x="4263400" y="132486"/>
            <a:ext cx="3895975" cy="4382976"/>
          </a:xfrm>
          <a:prstGeom prst="rect">
            <a:avLst/>
          </a:prstGeom>
          <a:noFill/>
          <a:ln>
            <a:noFill/>
          </a:ln>
        </p:spPr>
      </p:pic>
      <p:pic>
        <p:nvPicPr>
          <p:cNvPr id="245" name="Google Shape;245;p42"/>
          <p:cNvPicPr preferRelativeResize="0"/>
          <p:nvPr/>
        </p:nvPicPr>
        <p:blipFill>
          <a:blip r:embed="rId4">
            <a:alphaModFix/>
          </a:blip>
          <a:stretch>
            <a:fillRect/>
          </a:stretch>
        </p:blipFill>
        <p:spPr>
          <a:xfrm>
            <a:off x="8447316" y="4408714"/>
            <a:ext cx="549720" cy="48275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the Learning Targets</a:t>
            </a:r>
            <a:endParaRPr sz="3300" i="0" u="none" strike="noStrike" cap="none">
              <a:solidFill>
                <a:schemeClr val="dk1"/>
              </a:solidFill>
              <a:latin typeface="Century Gothic"/>
              <a:ea typeface="Century Gothic"/>
              <a:cs typeface="Century Gothic"/>
              <a:sym typeface="Century Gothic"/>
            </a:endParaRPr>
          </a:p>
        </p:txBody>
      </p:sp>
      <p:sp>
        <p:nvSpPr>
          <p:cNvPr id="251" name="Google Shape;251;p43"/>
          <p:cNvSpPr txBox="1">
            <a:spLocks noGrp="1"/>
          </p:cNvSpPr>
          <p:nvPr>
            <p:ph type="body" idx="1"/>
          </p:nvPr>
        </p:nvSpPr>
        <p:spPr>
          <a:xfrm>
            <a:off x="628650" y="1410836"/>
            <a:ext cx="7886700" cy="25980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200">
                <a:latin typeface="Century Gothic"/>
                <a:ea typeface="Century Gothic"/>
                <a:cs typeface="Century Gothic"/>
                <a:sym typeface="Century Gothic"/>
              </a:rPr>
              <a:t>The Learning Targets for students today are:</a:t>
            </a:r>
            <a:endParaRPr sz="2200">
              <a:latin typeface="Century Gothic"/>
              <a:ea typeface="Century Gothic"/>
              <a:cs typeface="Century Gothic"/>
              <a:sym typeface="Century Gothic"/>
            </a:endParaRPr>
          </a:p>
          <a:p>
            <a:pPr marL="457200" lvl="0" indent="-368300" algn="l" rtl="0">
              <a:spcBef>
                <a:spcPts val="1000"/>
              </a:spcBef>
              <a:spcAft>
                <a:spcPts val="0"/>
              </a:spcAft>
              <a:buSzPts val="2200"/>
              <a:buFont typeface="Century Gothic"/>
              <a:buAutoNum type="arabicPeriod"/>
            </a:pPr>
            <a:r>
              <a:rPr lang="en" sz="2200">
                <a:latin typeface="Century Gothic"/>
                <a:ea typeface="Century Gothic"/>
                <a:cs typeface="Century Gothic"/>
                <a:sym typeface="Century Gothic"/>
              </a:rPr>
              <a:t>I can </a:t>
            </a:r>
            <a:r>
              <a:rPr lang="en" sz="2200" i="1">
                <a:latin typeface="Century Gothic"/>
                <a:ea typeface="Century Gothic"/>
                <a:cs typeface="Century Gothic"/>
                <a:sym typeface="Century Gothic"/>
              </a:rPr>
              <a:t>describe Michael Pollan’s purpose</a:t>
            </a:r>
            <a:r>
              <a:rPr lang="en" sz="2200">
                <a:latin typeface="Century Gothic"/>
                <a:ea typeface="Century Gothic"/>
                <a:cs typeface="Century Gothic"/>
                <a:sym typeface="Century Gothic"/>
              </a:rPr>
              <a:t> on pages 35-36 of </a:t>
            </a:r>
            <a:r>
              <a:rPr lang="en" sz="2200" i="1">
                <a:latin typeface="Century Gothic"/>
                <a:ea typeface="Century Gothic"/>
                <a:cs typeface="Century Gothic"/>
                <a:sym typeface="Century Gothic"/>
              </a:rPr>
              <a:t>The Omnivore’s Dilemma</a:t>
            </a:r>
            <a:r>
              <a:rPr lang="en" sz="2200">
                <a:latin typeface="Century Gothic"/>
                <a:ea typeface="Century Gothic"/>
                <a:cs typeface="Century Gothic"/>
                <a:sym typeface="Century Gothic"/>
              </a:rPr>
              <a:t>.</a:t>
            </a:r>
            <a:endParaRPr sz="2200">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AutoNum type="arabicPeriod"/>
            </a:pPr>
            <a:r>
              <a:rPr lang="en" sz="2200">
                <a:latin typeface="Century Gothic"/>
                <a:ea typeface="Century Gothic"/>
                <a:cs typeface="Century Gothic"/>
                <a:sym typeface="Century Gothic"/>
              </a:rPr>
              <a:t>I can </a:t>
            </a:r>
            <a:r>
              <a:rPr lang="en" sz="2200" i="1">
                <a:latin typeface="Century Gothic"/>
                <a:ea typeface="Century Gothic"/>
                <a:cs typeface="Century Gothic"/>
                <a:sym typeface="Century Gothic"/>
              </a:rPr>
              <a:t>identify the conflicting evidence and viewpoints Michael Pollan has used </a:t>
            </a:r>
            <a:r>
              <a:rPr lang="en" sz="2200">
                <a:latin typeface="Century Gothic"/>
                <a:ea typeface="Century Gothic"/>
                <a:cs typeface="Century Gothic"/>
                <a:sym typeface="Century Gothic"/>
              </a:rPr>
              <a:t>on pages 35-36 and explain how he responds to them.</a:t>
            </a:r>
            <a:endParaRPr sz="2200">
              <a:latin typeface="Century Gothic"/>
              <a:ea typeface="Century Gothic"/>
              <a:cs typeface="Century Gothic"/>
              <a:sym typeface="Century Gothic"/>
            </a:endParaRPr>
          </a:p>
        </p:txBody>
      </p:sp>
      <p:pic>
        <p:nvPicPr>
          <p:cNvPr id="252" name="Google Shape;252;p43"/>
          <p:cNvPicPr preferRelativeResize="0"/>
          <p:nvPr/>
        </p:nvPicPr>
        <p:blipFill>
          <a:blip r:embed="rId3">
            <a:alphaModFix/>
          </a:blip>
          <a:stretch>
            <a:fillRect/>
          </a:stretch>
        </p:blipFill>
        <p:spPr>
          <a:xfrm>
            <a:off x="8425544" y="4343401"/>
            <a:ext cx="598714" cy="571820"/>
          </a:xfrm>
          <a:prstGeom prst="rect">
            <a:avLst/>
          </a:prstGeom>
          <a:noFill/>
          <a:ln>
            <a:noFill/>
          </a:ln>
        </p:spPr>
      </p:pic>
      <p:pic>
        <p:nvPicPr>
          <p:cNvPr id="253" name="Google Shape;253;p43"/>
          <p:cNvPicPr preferRelativeResize="0"/>
          <p:nvPr/>
        </p:nvPicPr>
        <p:blipFill>
          <a:blip r:embed="rId4">
            <a:alphaModFix/>
          </a:blip>
          <a:stretch>
            <a:fillRect/>
          </a:stretch>
        </p:blipFill>
        <p:spPr>
          <a:xfrm>
            <a:off x="7807006" y="4281932"/>
            <a:ext cx="651196" cy="66594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4"/>
          <p:cNvSpPr txBox="1">
            <a:spLocks noGrp="1"/>
          </p:cNvSpPr>
          <p:nvPr>
            <p:ph type="title"/>
          </p:nvPr>
        </p:nvSpPr>
        <p:spPr>
          <a:xfrm>
            <a:off x="1369000" y="216125"/>
            <a:ext cx="6551700" cy="898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the Author’s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Purpose of Various Texts </a:t>
            </a:r>
            <a:endParaRPr sz="3300" i="0" u="none" strike="noStrike" cap="none">
              <a:solidFill>
                <a:schemeClr val="dk1"/>
              </a:solidFill>
              <a:latin typeface="Century Gothic"/>
              <a:ea typeface="Century Gothic"/>
              <a:cs typeface="Century Gothic"/>
              <a:sym typeface="Century Gothic"/>
            </a:endParaRPr>
          </a:p>
        </p:txBody>
      </p:sp>
      <p:sp>
        <p:nvSpPr>
          <p:cNvPr id="259" name="Google Shape;259;p44"/>
          <p:cNvSpPr txBox="1"/>
          <p:nvPr/>
        </p:nvSpPr>
        <p:spPr>
          <a:xfrm>
            <a:off x="130500" y="1364925"/>
            <a:ext cx="8883000" cy="2742000"/>
          </a:xfrm>
          <a:prstGeom prst="rect">
            <a:avLst/>
          </a:prstGeom>
          <a:noFill/>
          <a:ln>
            <a:noFill/>
          </a:ln>
        </p:spPr>
        <p:txBody>
          <a:bodyPr spcFirstLastPara="1" wrap="square" lIns="91425" tIns="91425" rIns="91425" bIns="91425" anchor="ctr" anchorCtr="0">
            <a:noAutofit/>
          </a:bodyPr>
          <a:lstStyle/>
          <a:p>
            <a:pPr marL="457200" lvl="0" indent="-355600" algn="l" rtl="0">
              <a:spcBef>
                <a:spcPts val="0"/>
              </a:spcBef>
              <a:spcAft>
                <a:spcPts val="0"/>
              </a:spcAft>
              <a:buClr>
                <a:schemeClr val="dk1"/>
              </a:buClr>
              <a:buSzPts val="2000"/>
              <a:buFont typeface="Century Gothic"/>
              <a:buAutoNum type="arabicPeriod"/>
            </a:pPr>
            <a:r>
              <a:rPr lang="en" sz="2000" dirty="0">
                <a:solidFill>
                  <a:schemeClr val="dk1"/>
                </a:solidFill>
                <a:latin typeface="Century Gothic"/>
                <a:ea typeface="Century Gothic"/>
                <a:cs typeface="Century Gothic"/>
                <a:sym typeface="Century Gothic"/>
              </a:rPr>
              <a:t>Why does an author usually write a novel like this? What is the purpose of the text?</a:t>
            </a:r>
            <a:endParaRPr sz="2000" dirty="0">
              <a:solidFill>
                <a:schemeClr val="dk1"/>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ts val="2000"/>
              <a:buFont typeface="Century Gothic"/>
              <a:buAutoNum type="arabicPeriod"/>
            </a:pPr>
            <a:r>
              <a:rPr lang="en" sz="2000" i="1" dirty="0">
                <a:solidFill>
                  <a:schemeClr val="dk1"/>
                </a:solidFill>
                <a:latin typeface="Century Gothic"/>
                <a:ea typeface="Century Gothic"/>
                <a:cs typeface="Century Gothic"/>
                <a:sym typeface="Century Gothic"/>
              </a:rPr>
              <a:t>Why does an author write an informational text like this? What is the purpose of the text? What is the author trying to do?</a:t>
            </a:r>
            <a:endParaRPr sz="2000" i="1" dirty="0">
              <a:solidFill>
                <a:schemeClr val="dk1"/>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ts val="2000"/>
              <a:buFont typeface="Century Gothic"/>
              <a:buAutoNum type="arabicPeriod"/>
            </a:pPr>
            <a:r>
              <a:rPr lang="en" sz="2000" i="1" dirty="0">
                <a:solidFill>
                  <a:schemeClr val="dk1"/>
                </a:solidFill>
                <a:latin typeface="Century Gothic"/>
                <a:ea typeface="Century Gothic"/>
                <a:cs typeface="Century Gothic"/>
                <a:sym typeface="Century Gothic"/>
              </a:rPr>
              <a:t>Why does an author write song lyrics/a poetry book/a journal like this</a:t>
            </a:r>
            <a:r>
              <a:rPr lang="en" sz="2000" i="1" dirty="0" smtClean="0">
                <a:solidFill>
                  <a:schemeClr val="dk1"/>
                </a:solidFill>
                <a:latin typeface="Century Gothic"/>
                <a:ea typeface="Century Gothic"/>
                <a:cs typeface="Century Gothic"/>
                <a:sym typeface="Century Gothic"/>
              </a:rPr>
              <a:t>?</a:t>
            </a:r>
            <a:endParaRPr sz="2000" i="1" dirty="0">
              <a:solidFill>
                <a:schemeClr val="dk1"/>
              </a:solidFill>
              <a:latin typeface="Century Gothic"/>
              <a:ea typeface="Century Gothic"/>
              <a:cs typeface="Century Gothic"/>
              <a:sym typeface="Century Gothic"/>
            </a:endParaRPr>
          </a:p>
          <a:p>
            <a:pPr marL="457200" lvl="0" indent="-355600" algn="l" rtl="0">
              <a:spcBef>
                <a:spcPts val="0"/>
              </a:spcBef>
              <a:spcAft>
                <a:spcPts val="0"/>
              </a:spcAft>
              <a:buClr>
                <a:schemeClr val="dk1"/>
              </a:buClr>
              <a:buSzPts val="2000"/>
              <a:buFont typeface="Century Gothic"/>
              <a:buAutoNum type="arabicPeriod"/>
            </a:pPr>
            <a:r>
              <a:rPr lang="en" sz="2000" i="1" dirty="0">
                <a:solidFill>
                  <a:schemeClr val="dk1"/>
                </a:solidFill>
                <a:latin typeface="Century Gothic"/>
                <a:ea typeface="Century Gothic"/>
                <a:cs typeface="Century Gothic"/>
                <a:sym typeface="Century Gothic"/>
              </a:rPr>
              <a:t>What about this book? Why did Michael Pollan write this book?</a:t>
            </a:r>
            <a:endParaRPr sz="2000" i="1" dirty="0">
              <a:solidFill>
                <a:schemeClr val="dk1"/>
              </a:solidFill>
              <a:latin typeface="Century Gothic"/>
              <a:ea typeface="Century Gothic"/>
              <a:cs typeface="Century Gothic"/>
              <a:sym typeface="Century Gothic"/>
            </a:endParaRPr>
          </a:p>
        </p:txBody>
      </p:sp>
      <p:pic>
        <p:nvPicPr>
          <p:cNvPr id="260" name="Google Shape;260;p44"/>
          <p:cNvPicPr preferRelativeResize="0"/>
          <p:nvPr/>
        </p:nvPicPr>
        <p:blipFill>
          <a:blip r:embed="rId3">
            <a:alphaModFix/>
          </a:blip>
          <a:stretch>
            <a:fillRect/>
          </a:stretch>
        </p:blipFill>
        <p:spPr>
          <a:xfrm>
            <a:off x="8412841" y="4270206"/>
            <a:ext cx="665975" cy="665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5"/>
          <p:cNvSpPr txBox="1">
            <a:spLocks noGrp="1"/>
          </p:cNvSpPr>
          <p:nvPr>
            <p:ph type="title"/>
          </p:nvPr>
        </p:nvSpPr>
        <p:spPr>
          <a:xfrm>
            <a:off x="0" y="626825"/>
            <a:ext cx="3556200" cy="30039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Explore Author’s Purpose</a:t>
            </a:r>
            <a:endParaRPr sz="3300" i="0" u="none" strike="noStrike" cap="none">
              <a:solidFill>
                <a:schemeClr val="dk1"/>
              </a:solidFill>
              <a:latin typeface="Century Gothic"/>
              <a:ea typeface="Century Gothic"/>
              <a:cs typeface="Century Gothic"/>
              <a:sym typeface="Century Gothic"/>
            </a:endParaRPr>
          </a:p>
        </p:txBody>
      </p:sp>
      <p:pic>
        <p:nvPicPr>
          <p:cNvPr id="266" name="Google Shape;266;p45"/>
          <p:cNvPicPr preferRelativeResize="0"/>
          <p:nvPr/>
        </p:nvPicPr>
        <p:blipFill>
          <a:blip r:embed="rId3">
            <a:alphaModFix/>
          </a:blip>
          <a:stretch>
            <a:fillRect/>
          </a:stretch>
        </p:blipFill>
        <p:spPr>
          <a:xfrm>
            <a:off x="3703650" y="557600"/>
            <a:ext cx="4408800" cy="3791876"/>
          </a:xfrm>
          <a:prstGeom prst="rect">
            <a:avLst/>
          </a:prstGeom>
          <a:noFill/>
          <a:ln>
            <a:noFill/>
          </a:ln>
        </p:spPr>
      </p:pic>
      <p:pic>
        <p:nvPicPr>
          <p:cNvPr id="5" name="Google Shape;260;p44"/>
          <p:cNvPicPr preferRelativeResize="0"/>
          <p:nvPr/>
        </p:nvPicPr>
        <p:blipFill>
          <a:blip r:embed="rId4">
            <a:alphaModFix/>
          </a:blip>
          <a:stretch>
            <a:fillRect/>
          </a:stretch>
        </p:blipFill>
        <p:spPr>
          <a:xfrm>
            <a:off x="8412841" y="4270206"/>
            <a:ext cx="665975" cy="6659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85049BD-44E0-415B-964D-20FF78E4246D}"/>
</file>

<file path=customXml/itemProps2.xml><?xml version="1.0" encoding="utf-8"?>
<ds:datastoreItem xmlns:ds="http://schemas.openxmlformats.org/officeDocument/2006/customXml" ds:itemID="{04CB51E1-E7C8-44AB-9D21-2018AA6CFBB1}"/>
</file>

<file path=customXml/itemProps3.xml><?xml version="1.0" encoding="utf-8"?>
<ds:datastoreItem xmlns:ds="http://schemas.openxmlformats.org/officeDocument/2006/customXml" ds:itemID="{65966F6F-F7BD-43B6-8F77-E0A62B3F2101}"/>
</file>

<file path=docProps/app.xml><?xml version="1.0" encoding="utf-8"?>
<Properties xmlns="http://schemas.openxmlformats.org/officeDocument/2006/extended-properties" xmlns:vt="http://schemas.openxmlformats.org/officeDocument/2006/docPropsVTypes">
  <TotalTime>13</TotalTime>
  <Words>3055</Words>
  <Application>Microsoft Macintosh PowerPoint</Application>
  <PresentationFormat>On-screen Show (16:9)</PresentationFormat>
  <Paragraphs>309</Paragraphs>
  <Slides>15</Slides>
  <Notes>15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15</vt:i4>
      </vt:variant>
    </vt:vector>
  </HeadingPairs>
  <TitlesOfParts>
    <vt:vector size="21" baseType="lpstr">
      <vt:lpstr>Century Gothic</vt:lpstr>
      <vt:lpstr>Overlock</vt:lpstr>
      <vt:lpstr>Calibri</vt:lpstr>
      <vt:lpstr>Simple Light</vt:lpstr>
      <vt:lpstr>Office Theme</vt:lpstr>
      <vt:lpstr>Office Theme</vt:lpstr>
      <vt:lpstr> Grade 8: Module 4: Unit 1: Lesson 3 Teacher slide, before teaching. </vt:lpstr>
      <vt:lpstr>  Grade 8: Module 4: Unit 1: Lesson 3 Teacher slide, before teaching. </vt:lpstr>
      <vt:lpstr>  Grade 8: Module 4: Unit 1: Lesson 3 Teacher slide, before teaching. </vt:lpstr>
      <vt:lpstr>Grade 8: Module 4:  Unit 1: Lesson 3</vt:lpstr>
      <vt:lpstr>Hello, Students!</vt:lpstr>
      <vt:lpstr>Let’s Share Understanding</vt:lpstr>
      <vt:lpstr>Let’s Review the Learning Targets</vt:lpstr>
      <vt:lpstr>Let’s Discuss the Author’s  Purpose of Various Texts </vt:lpstr>
      <vt:lpstr>Let’s Explore Author’s Purpose</vt:lpstr>
      <vt:lpstr>Let’s Identify and Discuss  Conflicting Viewpoints </vt:lpstr>
      <vt:lpstr>Let’s Identify and Discuss  Conflicting Viewpoints </vt:lpstr>
      <vt:lpstr>Let’s Identify  and Discuss  Conflicting Viewpoints </vt:lpstr>
      <vt:lpstr>Let’s Share Ideas About  Author’s Purpose </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1: Lesson 3 Teacher slide, before teaching. </dc:title>
  <dc:creator>nbravo</dc:creator>
  <cp:lastModifiedBy>Alexander Specht</cp:lastModifiedBy>
  <cp:revision>4</cp:revision>
  <dcterms:modified xsi:type="dcterms:W3CDTF">2018-11-27T02:50:47Z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