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12.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5.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13.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11.xml" ContentType="application/vnd.openxmlformats-officedocument.presentationml.notes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10.xml" ContentType="application/vnd.openxmlformats-officedocument.presentationml.notesSlide+xml"/>
  <Override PartName="/ppt/slideLayouts/slideLayout1.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2.xml" ContentType="application/vnd.openxmlformats-officedocument.presentationml.notesSlide+xml"/>
  <Override PartName="/ppt/slideLayouts/slideLayout4.xml" ContentType="application/vnd.openxmlformats-officedocument.presentationml.slideLayout+xml"/>
  <Override PartName="/ppt/notesSlides/notesSlide9.xml" ContentType="application/vnd.openxmlformats-officedocument.presentationml.notesSl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4.xml" ContentType="application/vnd.openxmlformats-officedocument.presentationml.notesSlide+xml"/>
  <Override PartName="/ppt/slideLayouts/slideLayout5.xml" ContentType="application/vnd.openxmlformats-officedocument.presentationml.slideLayout+xml"/>
  <Override PartName="/ppt/notesSlides/notesSlide5.xml" ContentType="application/vnd.openxmlformats-officedocument.presentationml.notesSlide+xml"/>
  <Override PartName="/ppt/notesSlides/notesSlide7.xml" ContentType="application/vnd.openxmlformats-officedocument.presentationml.notesSlide+xml"/>
  <Override PartName="/ppt/slideLayouts/slideLayout6.xml" ContentType="application/vnd.openxmlformats-officedocument.presentationml.slideLayout+xml"/>
  <Override PartName="/ppt/notesSlides/notesSlide8.xml" ContentType="application/vnd.openxmlformats-officedocument.presentationml.notesSlide+xml"/>
  <Override PartName="/ppt/slideLayouts/slideLayout7.xml" ContentType="application/vnd.openxmlformats-officedocument.presentationml.slideLayout+xml"/>
  <Override PartName="/ppt/notesSlides/notesSlide6.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5" r:id="rId1"/>
    <p:sldMasterId id="2147483686" r:id="rId2"/>
    <p:sldMasterId id="2147483687" r:id="rId3"/>
  </p:sldMasterIdLst>
  <p:notesMasterIdLst>
    <p:notesMasterId r:id="rId21"/>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00622B74-A03C-4DCE-9900-4CCCA59C8C45}">
  <a:tblStyle styleId="{00622B74-A03C-4DCE-9900-4CCCA59C8C45}"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931" autoAdjust="0"/>
  </p:normalViewPr>
  <p:slideViewPr>
    <p:cSldViewPr snapToGrid="0">
      <p:cViewPr varScale="1">
        <p:scale>
          <a:sx n="97" d="100"/>
          <a:sy n="97" d="100"/>
        </p:scale>
        <p:origin x="-1432"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ableStyles" Target="tableStyles.xml"/><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1" Type="http://schemas.openxmlformats.org/officeDocument/2006/relationships/notesMaster" Target="notesMasters/notesMaster1.xml"/><Relationship Id="rId3" Type="http://schemas.openxmlformats.org/officeDocument/2006/relationships/slideMaster" Target="slideMasters/slideMaster3.xml"/><Relationship Id="rId25" Type="http://schemas.openxmlformats.org/officeDocument/2006/relationships/theme" Target="theme/theme1.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slide" Target="slides/slide17.xml"/><Relationship Id="rId16" Type="http://schemas.openxmlformats.org/officeDocument/2006/relationships/slide" Target="slides/slide13.xml"/><Relationship Id="rId2" Type="http://schemas.openxmlformats.org/officeDocument/2006/relationships/slideMaster" Target="slideMasters/slideMaster2.xml"/><Relationship Id="rId29" Type="http://schemas.openxmlformats.org/officeDocument/2006/relationships/customXml" Target="../customXml/item3.xml"/><Relationship Id="rId24" Type="http://schemas.openxmlformats.org/officeDocument/2006/relationships/viewProps" Target="viewProps.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presProps" Target="pres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2.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interSettings" Target="printerSettings/printerSettings1.bin"/><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77500862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 Id="rId3" Type="http://schemas.openxmlformats.org/officeDocument/2006/relationships/hyperlink" Target="https://eleducation.org/resources/protocols-for-checking-for-understanding-and-ongoing-assessment-from-management-in-the-active-classroom"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4" Type="http://schemas.openxmlformats.org/officeDocument/2006/relationships/hyperlink" Target="http://curriculum.eleducation.org/sites/default/files/g4m2u3_all-block_091317.pdf" TargetMode="External"/><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4" Type="http://schemas.openxmlformats.org/officeDocument/2006/relationships/hyperlink" Target="https://eleducation.org/resources/el-education-classroom-protocols" TargetMode="External"/><Relationship Id="rId5" Type="http://schemas.openxmlformats.org/officeDocument/2006/relationships/hyperlink" Target="https://eleducation.org/resources/fifth-grade-writing-rubrics-and-checklists" TargetMode="External"/><Relationship Id="rId6"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2/unit-3/lesson-5" TargetMode="External"/><Relationship Id="rId4" Type="http://schemas.openxmlformats.org/officeDocument/2006/relationships/hyperlink" Target="http://curriculum.eleducation.org/tools" TargetMode="External"/><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general-protocols-and-strategies-from-management-in-the-active-classroom"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8" name="Google Shape;268;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In this unit, students apply the research they have completed (in Unit 2) about their expert group animal and its defense mechanisms to write a choose-your-own-adventure narrative about their animal as part of their performance task for this module.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Students begin this unit by reading a mentor literary text, </a:t>
            </a:r>
            <a:r>
              <a:rPr lang="en" sz="1200" b="0" i="1" u="none" strike="noStrike" cap="none" dirty="0">
                <a:solidFill>
                  <a:schemeClr val="dk1"/>
                </a:solidFill>
                <a:latin typeface="Calibri"/>
                <a:ea typeface="Calibri"/>
                <a:cs typeface="Calibri"/>
                <a:sym typeface="Calibri"/>
              </a:rPr>
              <a:t>Can You Survive the Wilderness?</a:t>
            </a:r>
            <a:r>
              <a:rPr lang="en" sz="1200" b="0" i="0" u="none" strike="noStrike" cap="none" dirty="0">
                <a:solidFill>
                  <a:schemeClr val="dk1"/>
                </a:solidFill>
                <a:latin typeface="Calibri"/>
                <a:ea typeface="Calibri"/>
                <a:cs typeface="Calibri"/>
                <a:sym typeface="Calibri"/>
              </a:rPr>
              <a:t> by Matt Doeden, as a class. This text introduces them to the format of a choose-your-own-adventure. Students hone their writing skills through practicing with a class model based on the millipede. For the </a:t>
            </a:r>
            <a:r>
              <a:rPr lang="en" sz="1200" b="1" i="0" u="none" strike="noStrike" cap="none" dirty="0">
                <a:solidFill>
                  <a:schemeClr val="dk1"/>
                </a:solidFill>
                <a:latin typeface="Calibri"/>
                <a:ea typeface="Calibri"/>
                <a:cs typeface="Calibri"/>
                <a:sym typeface="Calibri"/>
              </a:rPr>
              <a:t>mid-unit assessment</a:t>
            </a:r>
            <a:r>
              <a:rPr lang="en" sz="1200" b="0" i="0" u="none" strike="noStrike" cap="none" dirty="0">
                <a:solidFill>
                  <a:schemeClr val="dk1"/>
                </a:solidFill>
                <a:latin typeface="Calibri"/>
                <a:ea typeface="Calibri"/>
                <a:cs typeface="Calibri"/>
                <a:sym typeface="Calibri"/>
              </a:rPr>
              <a:t>, students plan for and draft the introduction to their own narratives. Then, through mini lessons and peer critique, they continue to revise their writing. Finally, in the </a:t>
            </a:r>
            <a:r>
              <a:rPr lang="en" sz="1200" b="1" i="0" u="none" strike="noStrike" cap="none" dirty="0">
                <a:solidFill>
                  <a:schemeClr val="dk1"/>
                </a:solidFill>
                <a:latin typeface="Calibri"/>
                <a:ea typeface="Calibri"/>
                <a:cs typeface="Calibri"/>
                <a:sym typeface="Calibri"/>
              </a:rPr>
              <a:t>end-of-unit assessment</a:t>
            </a:r>
            <a:r>
              <a:rPr lang="en" sz="1200" b="0" i="0" u="none" strike="noStrike" cap="none" dirty="0">
                <a:solidFill>
                  <a:schemeClr val="dk1"/>
                </a:solidFill>
                <a:latin typeface="Calibri"/>
                <a:ea typeface="Calibri"/>
                <a:cs typeface="Calibri"/>
                <a:sym typeface="Calibri"/>
              </a:rPr>
              <a:t>, students write the second choice ending of their narrative on demand, and then combine this with their first choice ending to create their final performance task in a choose-your-own-adventure format.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728099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33" name="Google Shape;333;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Research Reading Share</a:t>
            </a:r>
            <a:r>
              <a:rPr lang="en" sz="1200" b="1" i="0" u="none" strike="noStrike" cap="none" dirty="0">
                <a:solidFill>
                  <a:srgbClr val="000000"/>
                </a:solidFill>
                <a:latin typeface="Calibri"/>
                <a:ea typeface="Calibri"/>
                <a:cs typeface="Calibri"/>
                <a:sym typeface="Calibri"/>
              </a:rPr>
              <a:t>: Something Interesting</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Suggested Slide Pacing: </a:t>
            </a:r>
            <a:r>
              <a:rPr lang="en-US" sz="1200" b="1" i="0" u="none" strike="noStrike" cap="none" dirty="0" smtClean="0">
                <a:solidFill>
                  <a:srgbClr val="000000"/>
                </a:solidFill>
                <a:latin typeface="Calibri"/>
                <a:ea typeface="Calibri"/>
                <a:cs typeface="Calibri"/>
                <a:sym typeface="Calibri"/>
              </a:rPr>
              <a:t>18-</a:t>
            </a:r>
            <a:r>
              <a:rPr lang="en" sz="1200" b="1" i="0" u="none" strike="noStrike" cap="none" dirty="0" smtClean="0">
                <a:solidFill>
                  <a:srgbClr val="000000"/>
                </a:solidFill>
                <a:latin typeface="Calibri"/>
                <a:ea typeface="Calibri"/>
                <a:cs typeface="Calibri"/>
                <a:sym typeface="Calibri"/>
              </a:rPr>
              <a:t>20 </a:t>
            </a:r>
            <a:r>
              <a:rPr lang="en" sz="1200" b="1" i="0" u="none" strike="noStrike" cap="none" dirty="0">
                <a:solidFill>
                  <a:srgbClr val="000000"/>
                </a:solidFill>
                <a:latin typeface="Calibri"/>
                <a:ea typeface="Calibri"/>
                <a:cs typeface="Calibri"/>
                <a:sym typeface="Calibri"/>
              </a:rPr>
              <a:t>minutes</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Grouping: Whole Group/Triad</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Teacher Notes: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Review these protocols before teaching. They are all used in this lesson: Triad Talk</a:t>
            </a:r>
            <a:br>
              <a:rPr lang="en" sz="1200" b="0" i="0" u="none" strike="noStrike" cap="none" dirty="0">
                <a:solidFill>
                  <a:srgbClr val="000000"/>
                </a:solidFill>
                <a:latin typeface="Calibri"/>
                <a:ea typeface="Calibri"/>
                <a:cs typeface="Calibri"/>
                <a:sym typeface="Calibri"/>
              </a:rPr>
            </a:br>
            <a:r>
              <a:rPr lang="en" sz="1200" b="0" i="0" u="sng" strike="noStrike" cap="none" dirty="0">
                <a:solidFill>
                  <a:schemeClr val="hlink"/>
                </a:solidFill>
                <a:latin typeface="Calibri"/>
                <a:ea typeface="Calibri"/>
                <a:cs typeface="Calibri"/>
                <a:sym typeface="Calibri"/>
                <a:hlinkClick r:id="rId3"/>
              </a:rPr>
              <a:t>https://eleducation.org/resources/protocols-for-checking-for-understanding-and-ongoing-assessment-from-management-in-the-active-classroom</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Gather the following materials for this lesson:</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Research reading text (one per student)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 attention to learning target.  Call on a student to read the learning target to the class.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move into pairs or triads and to label themselves A, B, and C.</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to retrieve their research reading texts and to identify one of the following in their texts that they found particularly interesting:</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Fact</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Paragraph</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AutoNum type="alphaLcPeriod"/>
            </a:pPr>
            <a:r>
              <a:rPr lang="en" sz="1200" b="0" i="0" u="none" strike="noStrike" cap="none" dirty="0">
                <a:solidFill>
                  <a:srgbClr val="000000"/>
                </a:solidFill>
                <a:latin typeface="Calibri"/>
                <a:ea typeface="Calibri"/>
                <a:cs typeface="Calibri"/>
                <a:sym typeface="Calibri"/>
              </a:rPr>
              <a:t>Image/illustration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Allocate 1 minute for each student to read aloud </a:t>
            </a:r>
            <a:r>
              <a:rPr lang="en" sz="1200" b="0" i="0" u="none" strike="noStrike" cap="none" dirty="0" smtClean="0">
                <a:solidFill>
                  <a:srgbClr val="000000"/>
                </a:solidFill>
                <a:latin typeface="Calibri"/>
                <a:ea typeface="Calibri"/>
                <a:cs typeface="Calibri"/>
                <a:sym typeface="Calibri"/>
              </a:rPr>
              <a:t>or show </a:t>
            </a:r>
            <a:r>
              <a:rPr lang="en" sz="1200" b="0" i="0" u="none" strike="noStrike" cap="none" dirty="0">
                <a:solidFill>
                  <a:srgbClr val="000000"/>
                </a:solidFill>
                <a:latin typeface="Calibri"/>
                <a:ea typeface="Calibri"/>
                <a:cs typeface="Calibri"/>
                <a:sym typeface="Calibri"/>
              </a:rPr>
              <a:t>their partner or triad the fact, paragraph, or image they chose and to explain why they found it particularly interesting.</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Give students specific, positive praise on their conversations. (Example: </a:t>
            </a:r>
            <a:r>
              <a:rPr lang="en" sz="1200" b="0" i="1" u="none" strike="noStrike" cap="none" dirty="0">
                <a:solidFill>
                  <a:srgbClr val="000000"/>
                </a:solidFill>
                <a:latin typeface="Calibri"/>
                <a:ea typeface="Calibri"/>
                <a:cs typeface="Calibri"/>
                <a:sym typeface="Calibri"/>
              </a:rPr>
              <a:t>“I saw a lot of you referring back to your text to describe what you found particularly interesting.”</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1940095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42" name="Google Shape;34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Peer Critique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15-20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chemeClr val="dk1"/>
                </a:solidFill>
                <a:latin typeface="Calibri"/>
                <a:ea typeface="Calibri"/>
                <a:cs typeface="Calibri"/>
                <a:sym typeface="Calibri"/>
              </a:rPr>
              <a:t>Post the </a:t>
            </a:r>
            <a:r>
              <a:rPr lang="en" sz="1200" b="1" i="0" u="none" strike="noStrike" cap="none" dirty="0">
                <a:solidFill>
                  <a:srgbClr val="000000"/>
                </a:solidFill>
                <a:latin typeface="Calibri"/>
                <a:ea typeface="Calibri"/>
                <a:cs typeface="Calibri"/>
                <a:sym typeface="Calibri"/>
              </a:rPr>
              <a:t>Peer Critique Protocol anchor chart</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Working to Contribute to a Better World anchor </a:t>
            </a:r>
            <a:r>
              <a:rPr lang="en" sz="1200" b="1" i="0" u="none" strike="noStrike" cap="none" dirty="0" smtClean="0">
                <a:solidFill>
                  <a:srgbClr val="000000"/>
                </a:solidFill>
                <a:latin typeface="Calibri"/>
                <a:ea typeface="Calibri"/>
                <a:cs typeface="Calibri"/>
                <a:sym typeface="Calibri"/>
              </a:rPr>
              <a:t>chart</a:t>
            </a:r>
            <a:r>
              <a:rPr lang="en-US" sz="1200" b="1" i="0" u="none" strike="noStrike" cap="none" dirty="0" smtClean="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Ask one student ahead of time to use his/her </a:t>
            </a:r>
            <a:r>
              <a:rPr lang="en" sz="1200" b="1" i="0" u="none" strike="noStrike" cap="none" dirty="0">
                <a:solidFill>
                  <a:srgbClr val="000000"/>
                </a:solidFill>
                <a:latin typeface="Calibri"/>
                <a:ea typeface="Calibri"/>
                <a:cs typeface="Calibri"/>
                <a:sym typeface="Calibri"/>
              </a:rPr>
              <a:t>Millipede Narrative Planning graphic organizer</a:t>
            </a:r>
            <a:r>
              <a:rPr lang="en" sz="1200" b="0" i="0" u="none" strike="noStrike" cap="none" dirty="0">
                <a:solidFill>
                  <a:srgbClr val="000000"/>
                </a:solidFill>
                <a:latin typeface="Calibri"/>
                <a:ea typeface="Calibri"/>
                <a:cs typeface="Calibri"/>
                <a:sym typeface="Calibri"/>
              </a:rPr>
              <a:t> as an example for the class.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Have sticky notes ready.</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that they will use the Praise, Question, Suggestion protocol to give feedback to each other on their </a:t>
            </a:r>
            <a:r>
              <a:rPr lang="en" sz="1200" b="1" i="0" u="none" strike="noStrike" cap="none" dirty="0">
                <a:solidFill>
                  <a:srgbClr val="000000"/>
                </a:solidFill>
                <a:latin typeface="Calibri"/>
                <a:ea typeface="Calibri"/>
                <a:cs typeface="Calibri"/>
                <a:sym typeface="Calibri"/>
              </a:rPr>
              <a:t>Narrative Planning graphic organizers</a:t>
            </a:r>
            <a:r>
              <a:rPr lang="en" sz="1200" b="0" i="0" u="none" strike="noStrike" cap="none" dirty="0">
                <a:solidFill>
                  <a:srgbClr val="000000"/>
                </a:solidFill>
                <a:latin typeface="Calibri"/>
                <a:ea typeface="Calibri"/>
                <a:cs typeface="Calibri"/>
                <a:sym typeface="Calibri"/>
              </a:rPr>
              <a:t>. Remind them that they used this protocol in Module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Before the critique begins, review the main components of a successful critique on the </a:t>
            </a:r>
            <a:r>
              <a:rPr lang="en" sz="1200" b="1" i="0" u="none" strike="noStrike" cap="none" dirty="0">
                <a:solidFill>
                  <a:srgbClr val="000000"/>
                </a:solidFill>
                <a:latin typeface="Calibri"/>
                <a:ea typeface="Calibri"/>
                <a:cs typeface="Calibri"/>
                <a:sym typeface="Calibri"/>
              </a:rPr>
              <a:t>Peer Critique Protocol anchor chart</a:t>
            </a:r>
            <a:r>
              <a:rPr lang="en" sz="1200" b="0" i="0" u="none" strike="noStrike" cap="none" dirty="0">
                <a:solidFill>
                  <a:srgbClr val="000000"/>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Briefly review the steps of the protocol on the anchor chart.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students on the </a:t>
            </a:r>
            <a:r>
              <a:rPr lang="en" sz="1200" b="1" i="0" u="none" strike="noStrike" cap="none" dirty="0">
                <a:solidFill>
                  <a:srgbClr val="000000"/>
                </a:solidFill>
                <a:latin typeface="Calibri"/>
                <a:ea typeface="Calibri"/>
                <a:cs typeface="Calibri"/>
                <a:sym typeface="Calibri"/>
              </a:rPr>
              <a:t>Working to Contribute to a Better World anchor chart</a:t>
            </a:r>
            <a:r>
              <a:rPr lang="en" sz="1200" b="0" i="0" u="none" strike="noStrike" cap="none" dirty="0">
                <a:solidFill>
                  <a:srgbClr val="000000"/>
                </a:solidFill>
                <a:latin typeface="Calibri"/>
                <a:ea typeface="Calibri"/>
                <a:cs typeface="Calibri"/>
                <a:sym typeface="Calibri"/>
              </a:rPr>
              <a:t>, specifically </a:t>
            </a:r>
            <a:r>
              <a:rPr lang="en" sz="1200" b="0" i="1" u="none" strike="noStrike" cap="none" dirty="0">
                <a:solidFill>
                  <a:srgbClr val="000000"/>
                </a:solidFill>
                <a:latin typeface="Calibri"/>
                <a:ea typeface="Calibri"/>
                <a:cs typeface="Calibri"/>
                <a:sym typeface="Calibri"/>
              </a:rPr>
              <a:t>use my strengths</a:t>
            </a:r>
            <a:r>
              <a:rPr lang="en" sz="1200" b="0" i="0" u="none" strike="noStrike" cap="none" dirty="0">
                <a:solidFill>
                  <a:srgbClr val="000000"/>
                </a:solidFill>
                <a:latin typeface="Calibri"/>
                <a:ea typeface="Calibri"/>
                <a:cs typeface="Calibri"/>
                <a:sym typeface="Calibri"/>
              </a:rPr>
              <a:t>. Remind students that as they should use their strengths to help their partner improve their narrative plan during the peer critique.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take out their copies of the </a:t>
            </a:r>
            <a:r>
              <a:rPr lang="en" sz="1200" b="1" i="0" u="none" strike="noStrike" cap="none" dirty="0">
                <a:solidFill>
                  <a:srgbClr val="000000"/>
                </a:solidFill>
                <a:latin typeface="Calibri"/>
                <a:ea typeface="Calibri"/>
                <a:cs typeface="Calibri"/>
                <a:sym typeface="Calibri"/>
              </a:rPr>
              <a:t>Narrative Writing Checklist</a:t>
            </a:r>
            <a:r>
              <a:rPr lang="en" sz="1200" b="0" i="0" u="none" strike="noStrike" cap="none" dirty="0">
                <a:solidFill>
                  <a:srgbClr val="000000"/>
                </a:solidFill>
                <a:latin typeface="Calibri"/>
                <a:ea typeface="Calibri"/>
                <a:cs typeface="Calibri"/>
                <a:sym typeface="Calibri"/>
              </a:rPr>
              <a:t>. Explain that students will be referring to these criteria as they listen to their partner.</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 a whole group, model the protocol process with the </a:t>
            </a:r>
            <a:r>
              <a:rPr lang="en" sz="1200" b="1" i="0" u="none" strike="noStrike" cap="none" dirty="0">
                <a:solidFill>
                  <a:srgbClr val="000000"/>
                </a:solidFill>
                <a:latin typeface="Calibri"/>
                <a:ea typeface="Calibri"/>
                <a:cs typeface="Calibri"/>
                <a:sym typeface="Calibri"/>
              </a:rPr>
              <a:t>Millipede Narrative Planning graphic organizer</a:t>
            </a:r>
            <a:r>
              <a:rPr lang="en" sz="1200" b="0" i="0" u="none" strike="noStrike" cap="none" dirty="0">
                <a:solidFill>
                  <a:srgbClr val="000000"/>
                </a:solidFill>
                <a:latin typeface="Calibri"/>
                <a:ea typeface="Calibri"/>
                <a:cs typeface="Calibri"/>
                <a:sym typeface="Calibri"/>
              </a:rPr>
              <a:t>. (Use a student’s actual graphic organizer if possible. If not, model using a graphic organizer of your own.)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the student volunteer to read his or her paragraphs on the planning organizer aloud, slowly, to the class. Ask the students to think about the responses they might provide using the sentence stems on the </a:t>
            </a:r>
            <a:r>
              <a:rPr lang="en" sz="1200" b="1" i="0" u="none" strike="noStrike" cap="none" dirty="0">
                <a:solidFill>
                  <a:schemeClr val="dk1"/>
                </a:solidFill>
                <a:latin typeface="Calibri"/>
                <a:ea typeface="Calibri"/>
                <a:cs typeface="Calibri"/>
                <a:sym typeface="Calibri"/>
              </a:rPr>
              <a:t>Peer Critique Protocol anchor chart</a:t>
            </a:r>
            <a:r>
              <a:rPr lang="en" sz="1200" b="0" i="0" u="none" strike="noStrike" cap="none" dirty="0">
                <a:solidFill>
                  <a:srgbClr val="000000"/>
                </a:solidFill>
                <a:latin typeface="Calibri"/>
                <a:ea typeface="Calibri"/>
                <a:cs typeface="Calibri"/>
                <a:sym typeface="Calibri"/>
              </a:rPr>
              <a:t> if they need to.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Call on some students to provide praise and a suggestion and help students to refine their praise and suggestion to make them as useful as possible.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sticky notes and explain that the listening student will document feedback on sticky notes and give them to the presenter.</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take out their </a:t>
            </a:r>
            <a:r>
              <a:rPr lang="en" sz="1200" b="1" i="0" u="none" strike="noStrike" cap="none" dirty="0">
                <a:solidFill>
                  <a:srgbClr val="000000"/>
                </a:solidFill>
                <a:latin typeface="Calibri"/>
                <a:ea typeface="Calibri"/>
                <a:cs typeface="Calibri"/>
                <a:sym typeface="Calibri"/>
              </a:rPr>
              <a:t>Narrative Planning graphic organizers</a:t>
            </a:r>
            <a:r>
              <a:rPr lang="en" sz="1200" b="0" i="0" u="none" strike="noStrike" cap="none" dirty="0">
                <a:solidFill>
                  <a:srgbClr val="000000"/>
                </a:solidFill>
                <a:latin typeface="Calibri"/>
                <a:ea typeface="Calibri"/>
                <a:cs typeface="Calibri"/>
                <a:sym typeface="Calibri"/>
              </a:rPr>
              <a:t>, to pair up with someone and to follow the steps of the protocol on the </a:t>
            </a:r>
            <a:r>
              <a:rPr lang="en" sz="1200" b="1" i="0" u="none" strike="noStrike" cap="none" dirty="0">
                <a:solidFill>
                  <a:schemeClr val="dk1"/>
                </a:solidFill>
                <a:latin typeface="Calibri"/>
                <a:ea typeface="Calibri"/>
                <a:cs typeface="Calibri"/>
                <a:sym typeface="Calibri"/>
              </a:rPr>
              <a:t>Peer Critique Protocol anchor chart</a:t>
            </a:r>
            <a:r>
              <a:rPr lang="en" sz="1200" b="0" i="0" u="none" strike="noStrike" cap="none" dirty="0">
                <a:solidFill>
                  <a:schemeClr val="dk1"/>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provide feedback to their partner.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Circulate to support partners as they exchange feedback. Remind students to focus on giving feedback about how the events develop and are organized, as well as precise words and phrases.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giving each other feedback about how the events develop or are organized.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giving feedback about the use of precise words and phrases.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organizing their ideas: Provide a personal copy of the list of revision question ideas to use during the Praise, Question, Suggestion protocol.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Strategically pair students for the Praise, Question, Suggestion protocol to ensure helpful, respectful support for those students who struggle with taking feedback and writing revision notes based on that feedback.</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Encourage students to raise their hand and ask clarification questions when they don’t understand part of the process or want to check whether others understand them. Provide students with clarification sentence frames: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“I’m sorry, but could you say that again, slowly?”</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“I don’t understand the part about _____.”</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“I think I’m confused. Could you show me how to do that part?”</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“Do you understand what I’m saying?”</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0582411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0" name="Google Shape;350;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Annotating Plans for Revision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5-10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Individual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chemeClr val="dk1"/>
                </a:solidFill>
                <a:latin typeface="Calibri"/>
                <a:ea typeface="Calibri"/>
                <a:cs typeface="Calibri"/>
                <a:sym typeface="Calibri"/>
              </a:rPr>
              <a:t>Post the </a:t>
            </a:r>
            <a:r>
              <a:rPr lang="en" sz="1200" b="1" i="0" u="none" strike="noStrike" cap="none" dirty="0">
                <a:solidFill>
                  <a:srgbClr val="000000"/>
                </a:solidFill>
                <a:latin typeface="Calibri"/>
                <a:ea typeface="Calibri"/>
                <a:cs typeface="Calibri"/>
                <a:sym typeface="Calibri"/>
              </a:rPr>
              <a:t>Steps for Revising My Writing anchor chart </a:t>
            </a:r>
            <a:r>
              <a:rPr lang="en" sz="1200" b="0" i="0" u="none" strike="noStrike" cap="none" dirty="0">
                <a:solidFill>
                  <a:srgbClr val="000000"/>
                </a:solidFill>
                <a:latin typeface="Calibri"/>
                <a:ea typeface="Calibri"/>
                <a:cs typeface="Calibri"/>
                <a:sym typeface="Calibri"/>
              </a:rPr>
              <a:t>(also on this slide</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Every student should have a green colored pencil.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the group. Be sure that every student has a green colored pencil. Post the </a:t>
            </a:r>
            <a:r>
              <a:rPr lang="en" sz="1200" b="1" i="0" u="none" strike="noStrike" cap="none" dirty="0">
                <a:solidFill>
                  <a:srgbClr val="000000"/>
                </a:solidFill>
                <a:latin typeface="Calibri"/>
                <a:ea typeface="Calibri"/>
                <a:cs typeface="Calibri"/>
                <a:sym typeface="Calibri"/>
              </a:rPr>
              <a:t>Steps for Revising My Writing anchor chart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Choose the correct colored pencil. Today’s color is _____.</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Decide where you are going to add a revision note based on feedback or new learning.</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Write your revision note in the space above the notes you want to change.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Read through your entire plan and continue to record your revision notes.</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Review your revision notes to be sure they make sense.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add notes to their </a:t>
            </a:r>
            <a:r>
              <a:rPr lang="en" sz="1200" b="1" i="0" u="none" strike="noStrike" cap="none" dirty="0">
                <a:solidFill>
                  <a:srgbClr val="000000"/>
                </a:solidFill>
                <a:latin typeface="Calibri"/>
                <a:ea typeface="Calibri"/>
                <a:cs typeface="Calibri"/>
                <a:sym typeface="Calibri"/>
              </a:rPr>
              <a:t>Narrative Planning graphic organizers</a:t>
            </a:r>
            <a:r>
              <a:rPr lang="en" sz="1200" b="0" i="0" u="none" strike="noStrike" cap="none" dirty="0">
                <a:solidFill>
                  <a:srgbClr val="000000"/>
                </a:solidFill>
                <a:latin typeface="Calibri"/>
                <a:ea typeface="Calibri"/>
                <a:cs typeface="Calibri"/>
                <a:sym typeface="Calibri"/>
              </a:rPr>
              <a:t> using the</a:t>
            </a:r>
            <a:r>
              <a:rPr lang="en" sz="1200" b="1" i="0" u="none" strike="noStrike" cap="none" dirty="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green colored pencils. Circulate to confer and support as needed.</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need to complete the graphic organizer.</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 You may need to pull a small group to support revision during independent work time.</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1367150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6" name="Google Shape;356;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a:solidFill>
                  <a:srgbClr val="000000"/>
                </a:solidFill>
                <a:latin typeface="Calibri"/>
                <a:ea typeface="Calibri"/>
                <a:cs typeface="Calibri"/>
                <a:sym typeface="Calibri"/>
              </a:rPr>
              <a:t>Revising Narrative Plan </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a:solidFill>
                  <a:schemeClr val="dk1"/>
                </a:solidFill>
                <a:latin typeface="Calibri"/>
                <a:ea typeface="Calibri"/>
                <a:cs typeface="Calibri"/>
                <a:sym typeface="Calibri"/>
              </a:rPr>
              <a:t>Suggested slide pacing: 10-12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a:solidFill>
                  <a:schemeClr val="dk1"/>
                </a:solidFill>
                <a:latin typeface="Calibri"/>
                <a:ea typeface="Calibri"/>
                <a:cs typeface="Calibri"/>
                <a:sym typeface="Calibri"/>
              </a:rPr>
              <a:t>Grouping: Individual</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Teacher Actions:</a:t>
            </a:r>
            <a:r>
              <a:rPr lang="en" sz="1200" b="1" i="0" u="none" strike="noStrike" cap="none">
                <a:solidFill>
                  <a:srgbClr val="000000"/>
                </a:solidFill>
                <a:latin typeface="Calibri"/>
                <a:ea typeface="Calibri"/>
                <a:cs typeface="Calibri"/>
                <a:sym typeface="Calibri"/>
              </a:rPr>
              <a:t>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Invite students to begin revising their plans based on their partners’ feedback and revision notes from Work Time B.</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Give students 10 minutes to revise their plans. Circulate to confer and support as needed.</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If productive, cue students to think about their thinking:</a:t>
            </a:r>
            <a:endParaRPr sz="1200" b="0"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Arial"/>
              <a:buChar char="○"/>
            </a:pPr>
            <a:r>
              <a:rPr lang="en" sz="1200" b="0" i="1" u="none" strike="noStrike" cap="none">
                <a:solidFill>
                  <a:srgbClr val="000000"/>
                </a:solidFill>
                <a:latin typeface="Calibri"/>
                <a:ea typeface="Calibri"/>
                <a:cs typeface="Calibri"/>
                <a:sym typeface="Calibri"/>
              </a:rPr>
              <a:t>“How does our peer critique add to your understanding of how to write a good narrative plan? I’ll give you time to think and discuss with a partner.” (</a:t>
            </a:r>
            <a:r>
              <a:rPr lang="en" sz="1200" b="1" i="1" u="none" strike="noStrike" cap="none">
                <a:solidFill>
                  <a:srgbClr val="000000"/>
                </a:solidFill>
                <a:latin typeface="Calibri"/>
                <a:ea typeface="Calibri"/>
                <a:cs typeface="Calibri"/>
                <a:sym typeface="Calibri"/>
              </a:rPr>
              <a:t>Responses will vary.)</a:t>
            </a:r>
            <a:endParaRPr sz="1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effectively revising their narrative.</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Check in particular to see that students are using sensory words, precise words, capital letters, and end punctuation correctly, where appropriate. Point to critical errors and see if students can self-correct.</a:t>
            </a:r>
            <a:endParaRPr sz="1200" b="0" i="0" u="none" strike="noStrike" cap="none">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You may need to pull a small group to support revision.</a:t>
            </a: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65507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2" name="Google Shape;362;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a:solidFill>
                  <a:schemeClr val="dk1"/>
                </a:solidFill>
                <a:latin typeface="Calibri"/>
                <a:ea typeface="Calibri"/>
                <a:cs typeface="Calibri"/>
                <a:sym typeface="Calibri"/>
              </a:rPr>
              <a:t>Suggested slide pacing: 5-10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Repeat, inviting students to self-assess how well they used their strengths and showed integrity in this lesson.</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 understanding of the learning targets.  </a:t>
            </a:r>
            <a:r>
              <a:rPr lang="en" sz="1200" b="0" i="0" u="none" strike="noStrike" cap="none">
                <a:solidFill>
                  <a:srgbClr val="000000"/>
                </a:solidFill>
                <a:latin typeface="Calibri"/>
                <a:ea typeface="Calibri"/>
                <a:cs typeface="Calibri"/>
                <a:sym typeface="Calibri"/>
              </a:rPr>
              <a:t>Make note of students who may need additional support with each of the learning targets moving forward.</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a:t>
            </a:r>
            <a:r>
              <a:rPr lang="en" sz="1200" b="0" i="0" u="none" strike="noStrike" cap="none">
                <a:solidFill>
                  <a:srgbClr val="000000"/>
                </a:solidFill>
                <a:latin typeface="Calibri"/>
                <a:ea typeface="Calibri"/>
                <a:cs typeface="Calibri"/>
                <a:sym typeface="Calibri"/>
              </a:rPr>
              <a:t>  </a:t>
            </a:r>
            <a:r>
              <a:rPr lang="en" sz="1200" b="0" i="0" u="none" strike="noStrike" cap="none">
                <a:solidFill>
                  <a:schemeClr val="dk1"/>
                </a:solidFill>
                <a:latin typeface="Calibri"/>
                <a:ea typeface="Calibri"/>
                <a:cs typeface="Calibri"/>
                <a:sym typeface="Calibri"/>
              </a:rPr>
              <a:t>None.</a:t>
            </a:r>
            <a:endParaRPr sz="1200" b="0" i="0" u="none" strike="noStrike" cap="none">
              <a:solidFill>
                <a:srgbClr val="000000"/>
              </a:solidFill>
              <a:latin typeface="Calibri"/>
              <a:ea typeface="Calibri"/>
              <a:cs typeface="Calibri"/>
              <a:sym typeface="Calibri"/>
            </a:endParaRPr>
          </a:p>
          <a:p>
            <a:pPr marL="171450" marR="0" lvl="0" indent="-10160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301086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1" name="Google Shape;371;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9726585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78" name="Google Shape;378;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2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2-3 minutes</a:t>
            </a:r>
            <a:endParaRPr sz="1200" b="1" i="0" u="none" strike="noStrike" cap="none" dirty="0">
              <a:solidFill>
                <a:schemeClr val="dk1"/>
              </a:solidFill>
              <a:latin typeface="Calibri"/>
              <a:ea typeface="Calibri"/>
              <a:cs typeface="Calibri"/>
              <a:sym typeface="Calibri"/>
            </a:endParaRPr>
          </a:p>
          <a:p>
            <a:pPr marL="0" marR="0" lvl="0" indent="0" algn="l" rtl="0">
              <a:lnSpc>
                <a:spcPct val="12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smtClean="0">
                <a:solidFill>
                  <a:srgbClr val="000000"/>
                </a:solidFill>
                <a:latin typeface="Calibri"/>
                <a:ea typeface="Calibri"/>
                <a:cs typeface="Calibri"/>
                <a:sym typeface="Calibri"/>
              </a:rPr>
              <a:t>s</a:t>
            </a:r>
            <a:r>
              <a:rPr lang="en" sz="1200" b="0" i="0" u="none" strike="noStrike" cap="none" smtClean="0">
                <a:solidFill>
                  <a:srgbClr val="000000"/>
                </a:solidFill>
                <a:latin typeface="Calibri"/>
                <a:ea typeface="Calibri"/>
                <a:cs typeface="Calibri"/>
                <a:sym typeface="Calibri"/>
              </a:rPr>
              <a:t> </a:t>
            </a:r>
            <a:r>
              <a:rPr lang="en" sz="1200" b="0" i="0" u="none" strike="noStrike" cap="none">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477973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4" name="Google Shape;384;p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This slide can be customized with the group assignments for ALL block for today’s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Refer to the ALL Block Teacher Guide and Supporting Materials document found here:</a:t>
            </a:r>
            <a:endParaRPr sz="1200" b="0" i="0" u="none" strike="noStrike" cap="none">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Grade 4 M2 U3:</a:t>
            </a:r>
            <a:r>
              <a:rPr lang="en" sz="1200" b="0" i="0" u="none" strike="noStrike" cap="none">
                <a:solidFill>
                  <a:schemeClr val="hlink"/>
                </a:solidFill>
                <a:uFill>
                  <a:noFill/>
                </a:uFill>
                <a:latin typeface="Calibri"/>
                <a:ea typeface="Calibri"/>
                <a:cs typeface="Calibri"/>
                <a:sym typeface="Calibri"/>
                <a:hlinkClick r:id="rId3"/>
              </a:rPr>
              <a:t> </a:t>
            </a:r>
            <a:r>
              <a:rPr lang="en" sz="1200" b="0" i="0" u="sng" strike="noStrike" cap="none">
                <a:solidFill>
                  <a:schemeClr val="hlink"/>
                </a:solidFill>
                <a:latin typeface="Calibri"/>
                <a:ea typeface="Calibri"/>
                <a:cs typeface="Calibri"/>
                <a:sym typeface="Calibri"/>
                <a:hlinkClick r:id="rId4"/>
              </a:rPr>
              <a:t>http://curriculum.eleducation.org/sites/default/files/g4m2u3_all-block_091317.pdf</a:t>
            </a:r>
            <a:r>
              <a:rPr lang="en" sz="1200" b="0" i="0" u="none" strike="noStrike" cap="none">
                <a:solidFill>
                  <a:schemeClr val="dk1"/>
                </a:solidFill>
                <a:latin typeface="Calibri"/>
                <a:ea typeface="Calibri"/>
                <a:cs typeface="Calibri"/>
                <a:sym typeface="Calibri"/>
              </a:rPr>
              <a:t> </a:t>
            </a: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b="0" i="0" u="sng" strike="noStrike" cap="none">
              <a:solidFill>
                <a:schemeClr val="hlink"/>
              </a:solidFill>
              <a:latin typeface="Calibri"/>
              <a:ea typeface="Calibri"/>
              <a:cs typeface="Calibri"/>
              <a:sym typeface="Calibri"/>
              <a:hlinkClick r:id="rId3"/>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
        <p:nvSpPr>
          <p:cNvPr id="385" name="Google Shape;385;p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968690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4" name="Google Shape;274;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100"/>
              <a:buFont typeface="Arial"/>
              <a:buNone/>
            </a:pPr>
            <a:r>
              <a:rPr lang="en" sz="1200" b="0" i="0" u="sng" strike="noStrike" cap="none" dirty="0">
                <a:solidFill>
                  <a:schemeClr val="hlink"/>
                </a:solidFill>
                <a:latin typeface="Calibri"/>
                <a:ea typeface="Calibri"/>
                <a:cs typeface="Calibri"/>
                <a:sym typeface="Calibri"/>
              </a:rPr>
              <a:t>https://curriculum.eleducation.org/curriculum/ela/grade-4/module-2/unit-3/Lesson-6</a:t>
            </a:r>
            <a:endParaRPr sz="1200" b="0" i="0" u="none" strike="noStrike" cap="none" dirty="0">
              <a:solidFill>
                <a:srgbClr val="000000"/>
              </a:solidFill>
              <a:latin typeface="Calibri"/>
              <a:ea typeface="Calibri"/>
              <a:cs typeface="Calibri"/>
              <a:sym typeface="Calibri"/>
            </a:endParaRPr>
          </a:p>
          <a:p>
            <a:pPr marL="0" marR="0" lvl="0" indent="0" algn="l" rtl="0">
              <a:lnSpc>
                <a:spcPct val="115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15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Teacher Resources: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15000"/>
              </a:lnSpc>
              <a:spcBef>
                <a:spcPts val="0"/>
              </a:spcBef>
              <a:spcAft>
                <a:spcPts val="0"/>
              </a:spcAft>
              <a:buClr>
                <a:schemeClr val="dk1"/>
              </a:buClr>
              <a:buSzPts val="1100"/>
            </a:pPr>
            <a:r>
              <a:rPr lang="en" sz="1200" b="0" i="0" u="none" strike="noStrike" cap="none" dirty="0">
                <a:solidFill>
                  <a:schemeClr val="dk1"/>
                </a:solidFill>
                <a:latin typeface="Calibri"/>
                <a:ea typeface="Calibri"/>
                <a:cs typeface="Calibri"/>
                <a:sym typeface="Calibri"/>
              </a:rPr>
              <a:t>Throughout 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3"/>
              </a:rPr>
              <a:t>https://eleducation.org/resources/general-protocols-and-strategies-from-management-in-the-active-classroom</a:t>
            </a:r>
            <a:endParaRPr sz="1200" b="0" i="0" u="sng" strike="noStrike" cap="none" dirty="0">
              <a:solidFill>
                <a:schemeClr val="hlink"/>
              </a:solidFill>
              <a:latin typeface="Calibri"/>
              <a:ea typeface="Calibri"/>
              <a:cs typeface="Calibri"/>
              <a:sym typeface="Calibri"/>
              <a:hlinkClick r:id="rId3"/>
            </a:endParaRPr>
          </a:p>
          <a:p>
            <a:pPr marL="171450" marR="0" lvl="0" indent="-171450" algn="l" rtl="0">
              <a:lnSpc>
                <a:spcPct val="115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4"/>
              </a:rPr>
              <a:t>https://eleducation.org/resources/el-education-classroom-protocols</a:t>
            </a:r>
            <a:endParaRPr sz="1200" b="0" i="0" u="sng" strike="noStrike" cap="none" dirty="0">
              <a:solidFill>
                <a:schemeClr val="hlink"/>
              </a:solidFill>
              <a:latin typeface="Calibri"/>
              <a:ea typeface="Calibri"/>
              <a:cs typeface="Calibri"/>
              <a:sym typeface="Calibri"/>
              <a:hlinkClick r:id="rId4"/>
            </a:endParaRPr>
          </a:p>
          <a:p>
            <a:pPr marL="171450" marR="0" lvl="0" indent="-171450" algn="l" rtl="0">
              <a:lnSpc>
                <a:spcPct val="115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5"/>
              </a:rPr>
              <a:t>https://eleducation.org/resources/fourth-grade-writing-rubrics-and-checklists</a:t>
            </a:r>
            <a:endParaRPr sz="1200" b="0" i="0" u="sng" strike="noStrike" cap="none" dirty="0">
              <a:solidFill>
                <a:schemeClr val="hlink"/>
              </a:solidFill>
              <a:latin typeface="Calibri"/>
              <a:ea typeface="Calibri"/>
              <a:cs typeface="Calibri"/>
              <a:sym typeface="Calibri"/>
              <a:hlinkClick r:id="rId5"/>
            </a:endParaRPr>
          </a:p>
          <a:p>
            <a:pPr marL="171450" marR="0" lvl="0" indent="-171450" algn="l" rtl="0">
              <a:lnSpc>
                <a:spcPct val="115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6"/>
              </a:rPr>
              <a:t>https://eleducation.org/resources/independent-reading-sample-plans</a:t>
            </a:r>
            <a:endParaRPr sz="1200" b="0" i="0" u="sng" strike="noStrike" cap="none" dirty="0">
              <a:solidFill>
                <a:schemeClr val="hlink"/>
              </a:solidFill>
              <a:latin typeface="Calibri"/>
              <a:ea typeface="Calibri"/>
              <a:cs typeface="Calibri"/>
              <a:sym typeface="Calibri"/>
              <a:hlinkClick r:id="rId6"/>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682948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0" name="Google Shape;280;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and resources can be viewed and downloaded at </a:t>
            </a:r>
            <a:r>
              <a:rPr lang="en" sz="1200" b="0" i="0" u="sng" strike="noStrike" cap="none" dirty="0">
                <a:solidFill>
                  <a:schemeClr val="hlink"/>
                </a:solidFill>
                <a:latin typeface="Calibri"/>
                <a:ea typeface="Calibri"/>
                <a:cs typeface="Calibri"/>
                <a:sym typeface="Calibri"/>
                <a:hlinkClick r:id="rId3"/>
              </a:rPr>
              <a:t>http://curriculum.eleducation.org/curriculum/ela/grade-4/module-2/unit-3/lesson-5</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smtClean="0">
                <a:solidFill>
                  <a:schemeClr val="dk1"/>
                </a:solidFill>
                <a:latin typeface="Calibri"/>
                <a:ea typeface="Calibri"/>
                <a:cs typeface="Calibri"/>
                <a:sym typeface="Calibri"/>
              </a:rPr>
              <a:t>New </a:t>
            </a:r>
            <a:r>
              <a:rPr lang="en" sz="1200" b="0" i="0" u="none" strike="noStrike" cap="none" dirty="0">
                <a:solidFill>
                  <a:schemeClr val="dk1"/>
                </a:solidFill>
                <a:latin typeface="Calibri"/>
                <a:ea typeface="Calibri"/>
                <a:cs typeface="Calibri"/>
                <a:sym typeface="Calibri"/>
              </a:rPr>
              <a:t>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Equity sticks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0" i="0" u="none" strike="noStrike" cap="none" dirty="0">
                <a:solidFill>
                  <a:srgbClr val="000000"/>
                </a:solidFill>
                <a:latin typeface="Calibri"/>
                <a:ea typeface="Calibri"/>
                <a:cs typeface="Calibri"/>
                <a:sym typeface="Calibri"/>
              </a:rPr>
              <a:t>New sketch page (from Lesson 4; one per student and one to display)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Narrative Planning graphic organizer </a:t>
            </a:r>
            <a:r>
              <a:rPr lang="en" sz="1200" b="0" i="0" u="none" strike="noStrike" cap="none" dirty="0">
                <a:solidFill>
                  <a:srgbClr val="000000"/>
                </a:solidFill>
                <a:latin typeface="Calibri"/>
                <a:ea typeface="Calibri"/>
                <a:cs typeface="Calibri"/>
                <a:sym typeface="Calibri"/>
              </a:rPr>
              <a:t>(one per student and one to display, found in Student Workbook)</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0" i="0" u="none" strike="noStrike" cap="none" dirty="0">
                <a:solidFill>
                  <a:srgbClr val="000000"/>
                </a:solidFill>
                <a:latin typeface="Calibri"/>
                <a:ea typeface="Calibri"/>
                <a:cs typeface="Calibri"/>
                <a:sym typeface="Calibri"/>
              </a:rPr>
              <a:t>Sticky notes (several per student)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0" i="0" u="none" strike="noStrike" cap="none" dirty="0">
                <a:solidFill>
                  <a:srgbClr val="000000"/>
                </a:solidFill>
                <a:latin typeface="Calibri"/>
                <a:ea typeface="Calibri"/>
                <a:cs typeface="Calibri"/>
                <a:sym typeface="Calibri"/>
              </a:rPr>
              <a:t>Green colored pencils </a:t>
            </a:r>
            <a:r>
              <a:rPr lang="en" sz="1200" b="1" i="0"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one per student)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Working to Become Ethical People anchor chart </a:t>
            </a:r>
            <a:r>
              <a:rPr lang="en" sz="1200" b="0" i="0" u="none" strike="noStrike" cap="none" dirty="0">
                <a:solidFill>
                  <a:srgbClr val="000000"/>
                </a:solidFill>
                <a:latin typeface="Calibri"/>
                <a:ea typeface="Calibri"/>
                <a:cs typeface="Calibri"/>
                <a:sym typeface="Calibri"/>
              </a:rPr>
              <a:t>(from Module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Independent Reading: Sample Plan </a:t>
            </a:r>
            <a:r>
              <a:rPr lang="en" sz="1200" b="0" i="0" u="none" strike="noStrike" cap="none" dirty="0">
                <a:solidFill>
                  <a:srgbClr val="000000"/>
                </a:solidFill>
                <a:latin typeface="Calibri"/>
                <a:ea typeface="Calibri"/>
                <a:cs typeface="Calibri"/>
                <a:sym typeface="Calibri"/>
              </a:rPr>
              <a:t>- see the Tools page - </a:t>
            </a:r>
            <a:r>
              <a:rPr lang="en" sz="1200" b="0" i="0" u="sng" strike="noStrike" cap="none" dirty="0">
                <a:solidFill>
                  <a:schemeClr val="hlink"/>
                </a:solidFill>
                <a:latin typeface="Calibri"/>
                <a:ea typeface="Calibri"/>
                <a:cs typeface="Calibri"/>
                <a:sym typeface="Calibri"/>
                <a:hlinkClick r:id="rId4"/>
              </a:rPr>
              <a:t>http://curriculum.eleducation.org/tools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Peer Critique Protocol anchor chart </a:t>
            </a:r>
            <a:r>
              <a:rPr lang="en" sz="1200" b="0" i="0" u="none" strike="noStrike" cap="none" dirty="0">
                <a:solidFill>
                  <a:srgbClr val="000000"/>
                </a:solidFill>
                <a:latin typeface="Calibri"/>
                <a:ea typeface="Calibri"/>
                <a:cs typeface="Calibri"/>
                <a:sym typeface="Calibri"/>
              </a:rPr>
              <a:t>(begun in Module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Working to Contribute to a Better World anchor chart </a:t>
            </a:r>
            <a:r>
              <a:rPr lang="en" sz="1200" b="0" i="0" u="none" strike="noStrike" cap="none" dirty="0">
                <a:solidFill>
                  <a:srgbClr val="000000"/>
                </a:solidFill>
                <a:latin typeface="Calibri"/>
                <a:ea typeface="Calibri"/>
                <a:cs typeface="Calibri"/>
                <a:sym typeface="Calibri"/>
              </a:rPr>
              <a:t>(from Unit 1, Lesson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Narrative Writing Checklist </a:t>
            </a:r>
            <a:r>
              <a:rPr lang="en" sz="1200" b="0" i="0" u="none" strike="noStrike" cap="none" dirty="0">
                <a:solidFill>
                  <a:srgbClr val="000000"/>
                </a:solidFill>
                <a:latin typeface="Calibri"/>
                <a:ea typeface="Calibri"/>
                <a:cs typeface="Calibri"/>
                <a:sym typeface="Calibri"/>
              </a:rPr>
              <a:t>(from Lesson 3; one per student and one to display)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Millipede Narrative Planning graphic organizer </a:t>
            </a:r>
            <a:r>
              <a:rPr lang="en" sz="1200" b="0" i="0" u="none" strike="noStrike" cap="none" dirty="0">
                <a:solidFill>
                  <a:srgbClr val="000000"/>
                </a:solidFill>
                <a:latin typeface="Calibri"/>
                <a:ea typeface="Calibri"/>
                <a:cs typeface="Calibri"/>
                <a:sym typeface="Calibri"/>
              </a:rPr>
              <a:t>(from Lesson 4; one to display; see Teaching Notes)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b="1" i="0" u="none" strike="noStrike" cap="none" dirty="0">
                <a:solidFill>
                  <a:srgbClr val="000000"/>
                </a:solidFill>
                <a:latin typeface="Calibri"/>
                <a:ea typeface="Calibri"/>
                <a:cs typeface="Calibri"/>
                <a:sym typeface="Calibri"/>
              </a:rPr>
              <a:t>Steps for Revising My Writing anchor chart </a:t>
            </a:r>
            <a:r>
              <a:rPr lang="en" sz="1200" b="0" i="0" u="none" strike="noStrike" cap="none" dirty="0">
                <a:solidFill>
                  <a:srgbClr val="000000"/>
                </a:solidFill>
                <a:latin typeface="Calibri"/>
                <a:ea typeface="Calibri"/>
                <a:cs typeface="Calibri"/>
                <a:sym typeface="Calibri"/>
              </a:rPr>
              <a:t>(begun in Unit 2, Lesson 10)</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Display the </a:t>
            </a:r>
            <a:r>
              <a:rPr lang="en" sz="1200" b="1" i="0" u="none" strike="noStrike" cap="none" dirty="0">
                <a:solidFill>
                  <a:srgbClr val="000000"/>
                </a:solidFill>
                <a:latin typeface="Calibri"/>
                <a:ea typeface="Calibri"/>
                <a:cs typeface="Calibri"/>
                <a:sym typeface="Calibri"/>
              </a:rPr>
              <a:t>Peer Critique Protocol anchor chart , Working to Contribute to a Better World anchor chart </a:t>
            </a:r>
            <a:r>
              <a:rPr lang="en" sz="1200" b="0" i="0" u="none" strike="noStrike" cap="none" dirty="0">
                <a:solidFill>
                  <a:srgbClr val="000000"/>
                </a:solidFill>
                <a:latin typeface="Calibri"/>
                <a:ea typeface="Calibri"/>
                <a:cs typeface="Calibri"/>
                <a:sym typeface="Calibri"/>
              </a:rPr>
              <a:t>and</a:t>
            </a:r>
            <a:r>
              <a:rPr lang="en" sz="1200" b="1" i="0" u="none" strike="noStrike" cap="none" dirty="0">
                <a:solidFill>
                  <a:srgbClr val="000000"/>
                </a:solidFill>
                <a:latin typeface="Calibri"/>
                <a:ea typeface="Calibri"/>
                <a:cs typeface="Calibri"/>
                <a:sym typeface="Calibri"/>
              </a:rPr>
              <a:t> Steps for Revising My Writing anchor </a:t>
            </a:r>
            <a:r>
              <a:rPr lang="en" sz="1200" b="1" i="0" u="none" strike="noStrike" cap="none" dirty="0" smtClean="0">
                <a:solidFill>
                  <a:srgbClr val="000000"/>
                </a:solidFill>
                <a:latin typeface="Calibri"/>
                <a:ea typeface="Calibri"/>
                <a:cs typeface="Calibri"/>
                <a:sym typeface="Calibri"/>
              </a:rPr>
              <a:t>chart</a:t>
            </a:r>
            <a:r>
              <a:rPr lang="en-US" sz="1200" b="1" i="0" u="none" strike="noStrike" cap="none" dirty="0" smtClean="0">
                <a:solidFill>
                  <a:srgbClr val="000000"/>
                </a:solidFill>
                <a:latin typeface="Calibri"/>
                <a:ea typeface="Calibri"/>
                <a:cs typeface="Calibri"/>
                <a:sym typeface="Calibri"/>
              </a:rPr>
              <a:t>.</a:t>
            </a:r>
            <a:r>
              <a:rPr lang="en" sz="1200" b="1" i="0" u="none" strike="noStrike" cap="none" dirty="0" smtClean="0">
                <a:solidFill>
                  <a:srgbClr val="000000"/>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662838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6" name="Google Shape;286;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1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Concentric Circles and Praise Question Suggestion Protocol.</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sng" strike="noStrike" cap="none">
                <a:solidFill>
                  <a:schemeClr val="hlink"/>
                </a:solidFill>
                <a:latin typeface="Calibri"/>
                <a:ea typeface="Calibri"/>
                <a:cs typeface="Calibri"/>
                <a:sym typeface="Calibri"/>
                <a:hlinkClick r:id="rId3"/>
              </a:rPr>
              <a:t>https://eleducation.org/resources/general-protocols-and-strategies-from-management-in-the-active-classroom</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687351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94" name="Google Shape;294;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15875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rgbClr val="000000"/>
                </a:solidFill>
                <a:latin typeface="Calibri"/>
                <a:ea typeface="Calibri"/>
                <a:cs typeface="Calibri"/>
                <a:sym typeface="Calibri"/>
              </a:rPr>
              <a:t>For lighter support: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Opening A: Invite students to create a model sketch, including labels, to help students who need heavier support to gauge the type of language needed to write their own labels.</a:t>
            </a:r>
            <a:endParaRPr sz="1200" b="0" i="0" u="none" strike="noStrike" cap="none" dirty="0">
              <a:solidFill>
                <a:srgbClr val="000000"/>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i="1" dirty="0">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rgbClr val="000000"/>
                </a:solidFill>
                <a:latin typeface="Calibri"/>
                <a:ea typeface="Calibri"/>
                <a:cs typeface="Calibri"/>
                <a:sym typeface="Calibri"/>
              </a:rPr>
              <a:t>For heavier support: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Ask students to share what they have accomplished thus far in their narrative structure plan: introducing the character, establishing the setting, describing the rising action, and describing the problem, one resolution, and one conclusion. Discuss what remains: describing a second resolution and conclusion. Then, students will draft the narrative using their plan.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As students prepare for the </a:t>
            </a:r>
            <a:r>
              <a:rPr lang="en" sz="1200" b="1" i="0" u="none" strike="noStrike" cap="none" dirty="0">
                <a:solidFill>
                  <a:srgbClr val="000000"/>
                </a:solidFill>
                <a:latin typeface="Calibri"/>
                <a:ea typeface="Calibri"/>
                <a:cs typeface="Calibri"/>
                <a:sym typeface="Calibri"/>
              </a:rPr>
              <a:t>mid-unit assessment</a:t>
            </a:r>
            <a:r>
              <a:rPr lang="en" sz="1200" b="0" i="0" u="none" strike="noStrike" cap="none" dirty="0">
                <a:solidFill>
                  <a:srgbClr val="000000"/>
                </a:solidFill>
                <a:latin typeface="Calibri"/>
                <a:ea typeface="Calibri"/>
                <a:cs typeface="Calibri"/>
                <a:sym typeface="Calibri"/>
              </a:rPr>
              <a:t>, take a moment to celebrate and reflect on the language they’ve learned in the first six lessons. You might make this a game. Students stand in a circle. Each takes a turn saying specific language they’ve learned (e.g., I learned how to use </a:t>
            </a:r>
            <a:r>
              <a:rPr lang="en" sz="1200" b="0" i="1" u="none" strike="noStrike" cap="none" dirty="0">
                <a:solidFill>
                  <a:srgbClr val="000000"/>
                </a:solidFill>
                <a:latin typeface="Calibri"/>
                <a:ea typeface="Calibri"/>
                <a:cs typeface="Calibri"/>
                <a:sym typeface="Calibri"/>
              </a:rPr>
              <a:t>because</a:t>
            </a:r>
            <a:r>
              <a:rPr lang="en" sz="1200" b="0" i="0" u="none" strike="noStrike" cap="none" dirty="0">
                <a:solidFill>
                  <a:srgbClr val="000000"/>
                </a:solidFill>
                <a:latin typeface="Calibri"/>
                <a:ea typeface="Calibri"/>
                <a:cs typeface="Calibri"/>
                <a:sym typeface="Calibri"/>
              </a:rPr>
              <a:t> to explain something). If students take more than five seconds to think of a piece of language they learned, they sit down. The last student standing wins. Afterward, say: </a:t>
            </a:r>
            <a:r>
              <a:rPr lang="en" sz="1200" b="0" i="1" u="none" strike="noStrike" cap="none" dirty="0">
                <a:solidFill>
                  <a:srgbClr val="000000"/>
                </a:solidFill>
                <a:latin typeface="Calibri"/>
                <a:ea typeface="Calibri"/>
                <a:cs typeface="Calibri"/>
                <a:sym typeface="Calibri"/>
              </a:rPr>
              <a:t>“Amazing! You have learned so much new language. You are becoming even better English speakers. Congratulations!”</a:t>
            </a:r>
            <a:endParaRPr sz="1200" b="0" i="1"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0486275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300" name="Google Shape;30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20346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9" name="Google Shape;309;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dirty="0" smtClean="0">
                <a:latin typeface="Calibri" panose="020F0502020204030204" pitchFamily="34" charset="0"/>
                <a:sym typeface="Calibri"/>
              </a:rPr>
              <a:t>Grouping</a:t>
            </a:r>
            <a:r>
              <a:rPr lang="en" sz="1200" b="1" dirty="0">
                <a:latin typeface="Calibri" panose="020F0502020204030204" pitchFamily="34" charset="0"/>
                <a:sym typeface="Calibri"/>
              </a:rPr>
              <a:t>: Whole Group </a:t>
            </a:r>
            <a:endParaRPr sz="1200" b="1"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 for Any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13417093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6" name="Google Shape;316;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Engaging the Writer: Sketching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5-8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Individual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will need new sketch page (From Lesson 4).</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locate their new sketch pag</a:t>
            </a:r>
            <a:r>
              <a:rPr lang="en" sz="1200" b="1" i="0" u="none" strike="noStrike" cap="none" dirty="0">
                <a:solidFill>
                  <a:srgbClr val="000000"/>
                </a:solidFill>
                <a:latin typeface="Calibri"/>
                <a:ea typeface="Calibri"/>
                <a:cs typeface="Calibri"/>
                <a:sym typeface="Calibri"/>
              </a:rPr>
              <a:t>e</a:t>
            </a:r>
            <a:r>
              <a:rPr lang="en" sz="1200" b="0" i="0" u="none" strike="noStrike" cap="none" dirty="0">
                <a:solidFill>
                  <a:srgbClr val="000000"/>
                </a:solidFill>
                <a:latin typeface="Calibri"/>
                <a:ea typeface="Calibri"/>
                <a:cs typeface="Calibri"/>
                <a:sym typeface="Calibri"/>
              </a:rPr>
              <a:t> (from Lesson 4). Explain that they will revise their sketches from Lesson 4 to add detail and labels.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to draw at least one detail and three labels for their sketch to further clarify their thinking to the viewer.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Circulate and support as needed. If necessary, prompt students by asking: </a:t>
            </a:r>
            <a:r>
              <a:rPr lang="en" sz="1200" b="0" i="1" u="none" strike="noStrike" cap="none" dirty="0">
                <a:solidFill>
                  <a:srgbClr val="000000"/>
                </a:solidFill>
                <a:latin typeface="Calibri"/>
                <a:ea typeface="Calibri"/>
                <a:cs typeface="Calibri"/>
                <a:sym typeface="Calibri"/>
              </a:rPr>
              <a:t>“What detail can you add to make your sketch clearer?”</a:t>
            </a:r>
            <a:r>
              <a:rPr lang="en" sz="1200" b="0" i="0" u="none" strike="noStrike" cap="none" dirty="0">
                <a:solidFill>
                  <a:srgbClr val="000000"/>
                </a:solidFill>
                <a:latin typeface="Calibri"/>
                <a:ea typeface="Calibri"/>
                <a:cs typeface="Calibri"/>
                <a:sym typeface="Calibri"/>
              </a:rPr>
              <a:t> or </a:t>
            </a:r>
            <a:r>
              <a:rPr lang="en" sz="1200" b="0" i="1" u="none" strike="noStrike" cap="none" dirty="0">
                <a:solidFill>
                  <a:srgbClr val="000000"/>
                </a:solidFill>
                <a:latin typeface="Calibri"/>
                <a:ea typeface="Calibri"/>
                <a:cs typeface="Calibri"/>
                <a:sym typeface="Calibri"/>
              </a:rPr>
              <a:t>“What labels can you add to help your reader better understand the sketch?”</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that they will be sketching, revising their sketches, and adding labels and captions throughout the unit.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should be adding details and labels to their sketches.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 Refer students to the prompt questions to add details and labels.</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29161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3" name="Google Shape;32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Reviewing Learning Targets </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5-10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Review the first learning target: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“I can organize a plot for a narrative using events based on research of my animal and its defense mechanisms.”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that they have been practicing planning a narrative using the millipede, as well as planning a narrative about their own expert group animal.</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aloud the second learning target: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“I can critique the ideas of my writing partner’s </a:t>
            </a:r>
            <a:r>
              <a:rPr lang="en" sz="1200" b="1" i="1" u="none" strike="noStrike" cap="none" dirty="0">
                <a:solidFill>
                  <a:srgbClr val="000000"/>
                </a:solidFill>
                <a:latin typeface="Calibri"/>
                <a:ea typeface="Calibri"/>
                <a:cs typeface="Calibri"/>
                <a:sym typeface="Calibri"/>
              </a:rPr>
              <a:t>Narrative Planning graphic organizer</a:t>
            </a:r>
            <a:r>
              <a:rPr lang="en" sz="1200" b="0" i="1" u="none" strike="noStrike" cap="none" dirty="0">
                <a:solidFill>
                  <a:srgbClr val="000000"/>
                </a:solidFill>
                <a:latin typeface="Calibri"/>
                <a:ea typeface="Calibri"/>
                <a:cs typeface="Calibri"/>
                <a:sym typeface="Calibri"/>
              </a:rPr>
              <a:t> for the characteristics of a narrative. This means I can look for a plan </a:t>
            </a:r>
            <a:r>
              <a:rPr lang="en-US" sz="1200" b="0" i="1" u="none" strike="noStrike" cap="none" dirty="0" smtClean="0">
                <a:solidFill>
                  <a:srgbClr val="000000"/>
                </a:solidFill>
                <a:latin typeface="Calibri"/>
                <a:ea typeface="Calibri"/>
                <a:cs typeface="Calibri"/>
                <a:sym typeface="Calibri"/>
              </a:rPr>
              <a:t>of </a:t>
            </a:r>
            <a:r>
              <a:rPr lang="en" sz="1200" b="0" i="1" u="none" strike="noStrike" cap="none" dirty="0" smtClean="0">
                <a:solidFill>
                  <a:srgbClr val="000000"/>
                </a:solidFill>
                <a:latin typeface="Calibri"/>
                <a:ea typeface="Calibri"/>
                <a:cs typeface="Calibri"/>
                <a:sym typeface="Calibri"/>
              </a:rPr>
              <a:t>the </a:t>
            </a:r>
            <a:r>
              <a:rPr lang="en" sz="1200" b="0" i="1" u="none" strike="noStrike" cap="none" dirty="0">
                <a:solidFill>
                  <a:srgbClr val="000000"/>
                </a:solidFill>
                <a:latin typeface="Calibri"/>
                <a:ea typeface="Calibri"/>
                <a:cs typeface="Calibri"/>
                <a:sym typeface="Calibri"/>
              </a:rPr>
              <a:t>characters, setting, introduction, rising action, problem, resolution, and conclusion, and for precise words and phrases.”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what they know already about this target. Give them a chance to talk with a partner about their thinking and then cold call students using equity sticks. Students may recall the critique process from Module 1. Have them share what they recall.</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identify parts of the learning targets that are unfamiliar or confusing. Pay particular attention to the meaning of the word </a:t>
            </a:r>
            <a:r>
              <a:rPr lang="en" sz="1200" b="0" i="1" u="none" strike="noStrike" cap="none" dirty="0">
                <a:solidFill>
                  <a:srgbClr val="000000"/>
                </a:solidFill>
                <a:latin typeface="Calibri"/>
                <a:ea typeface="Calibri"/>
                <a:cs typeface="Calibri"/>
                <a:sym typeface="Calibri"/>
              </a:rPr>
              <a:t>critique</a:t>
            </a:r>
            <a:r>
              <a:rPr lang="en" sz="1200" b="0" i="0" u="none" strike="noStrike" cap="none" dirty="0">
                <a:solidFill>
                  <a:srgbClr val="000000"/>
                </a:solidFill>
                <a:latin typeface="Calibri"/>
                <a:ea typeface="Calibri"/>
                <a:cs typeface="Calibri"/>
                <a:sym typeface="Calibri"/>
              </a:rPr>
              <a:t> as you clarify the targets.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that they will focus their critiques on the characteristics of narratives that they have been discussing over the last several lessons.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Explain that before they start the critique, they will have a chance to share what they have been reading and learning from their independent reading books.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understanding of the learning targets.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planning: Check student comprehension: </a:t>
            </a:r>
            <a:r>
              <a:rPr lang="en" sz="1200" b="0" i="1" u="none" strike="noStrike" cap="none" dirty="0">
                <a:solidFill>
                  <a:srgbClr val="000000"/>
                </a:solidFill>
                <a:latin typeface="Calibri"/>
                <a:ea typeface="Calibri"/>
                <a:cs typeface="Calibri"/>
                <a:sym typeface="Calibri"/>
              </a:rPr>
              <a:t>“How have you organized the plot for your narrative so far?”</a:t>
            </a:r>
            <a:endParaRPr sz="1200" b="0" i="1"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1811473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lstStyle>
            <a:lvl1pPr marL="457200" marR="0" lvl="0" indent="-361950" algn="l" rtl="0">
              <a:lnSpc>
                <a:spcPct val="10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10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3" name="Google Shape;73;p11"/>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4" name="Google Shape;74;p11"/>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3"/>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6" name="Google Shape;86;p13"/>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5pPr>
            <a:lvl6pPr marL="2743200" marR="0" lvl="5"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body" idx="2"/>
          </p:nvPr>
        </p:nvSpPr>
        <p:spPr>
          <a:xfrm>
            <a:off x="48324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1pPr>
            <a:lvl2pPr marL="914400" marR="0" lvl="1"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2pPr>
            <a:lvl3pPr marL="1371600" marR="0" lvl="2"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3pPr>
            <a:lvl4pPr marL="1828800" marR="0" lvl="3"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4pPr>
            <a:lvl5pPr marL="2286000" marR="0" lvl="4"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5pPr>
            <a:lvl6pPr marL="2743200" marR="0" lvl="5"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6pPr>
            <a:lvl7pPr marL="3200400" marR="0" lvl="6"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7pPr>
            <a:lvl8pPr marL="3657600" marR="0" lvl="7"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8pPr>
            <a:lvl9pPr marL="4114800" marR="0" lvl="8" indent="-304800" algn="l" rtl="0">
              <a:lnSpc>
                <a:spcPct val="90000"/>
              </a:lnSpc>
              <a:spcBef>
                <a:spcPts val="400"/>
              </a:spcBef>
              <a:spcAft>
                <a:spcPts val="0"/>
              </a:spcAft>
              <a:buClr>
                <a:schemeClr val="dk1"/>
              </a:buClr>
              <a:buSzPts val="1200"/>
              <a:buFont typeface="Arial"/>
              <a:buChar char="•"/>
              <a:defRPr sz="12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4"/>
        <p:cNvGrpSpPr/>
        <p:nvPr/>
      </p:nvGrpSpPr>
      <p:grpSpPr>
        <a:xfrm>
          <a:off x="0" y="0"/>
          <a:ext cx="0" cy="0"/>
          <a:chOff x="0" y="0"/>
          <a:chExt cx="0" cy="0"/>
        </a:xfrm>
      </p:grpSpPr>
      <p:sp>
        <p:nvSpPr>
          <p:cNvPr id="105" name="Google Shape;105;p16"/>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6" name="Google Shape;106;p16"/>
          <p:cNvSpPr txBox="1">
            <a:spLocks noGrp="1"/>
          </p:cNvSpPr>
          <p:nvPr>
            <p:ph type="body" idx="1"/>
          </p:nvPr>
        </p:nvSpPr>
        <p:spPr>
          <a:xfrm>
            <a:off x="311700" y="1152475"/>
            <a:ext cx="8520600" cy="3416400"/>
          </a:xfrm>
          <a:prstGeom prst="rect">
            <a:avLst/>
          </a:prstGeom>
          <a:noFill/>
          <a:ln>
            <a:noFill/>
          </a:ln>
        </p:spPr>
        <p:txBody>
          <a:bodyPr spcFirstLastPara="1" wrap="square" lIns="68575" tIns="34275" rIns="68575" bIns="34275" anchor="t" anchorCtr="0"/>
          <a:lstStyle>
            <a:lvl1pPr marL="457200" marR="0" lvl="0" indent="-361950" algn="l" rtl="0">
              <a:lnSpc>
                <a:spcPct val="10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10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10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10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07" name="Google Shape;107;p16"/>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8"/>
        <p:cNvGrpSpPr/>
        <p:nvPr/>
      </p:nvGrpSpPr>
      <p:grpSpPr>
        <a:xfrm>
          <a:off x="0" y="0"/>
          <a:ext cx="0" cy="0"/>
          <a:chOff x="0" y="0"/>
          <a:chExt cx="0" cy="0"/>
        </a:xfrm>
      </p:grpSpPr>
      <p:sp>
        <p:nvSpPr>
          <p:cNvPr id="109" name="Google Shape;109;p17"/>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0" name="Google Shape;110;p17"/>
          <p:cNvSpPr txBox="1">
            <a:spLocks noGrp="1"/>
          </p:cNvSpPr>
          <p:nvPr>
            <p:ph type="body" idx="1"/>
          </p:nvPr>
        </p:nvSpPr>
        <p:spPr>
          <a:xfrm>
            <a:off x="3117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1pPr>
            <a:lvl2pPr marL="914400" marR="0" lvl="1"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2pPr>
            <a:lvl3pPr marL="1371600" marR="0" lvl="2"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3pPr>
            <a:lvl4pPr marL="1828800" marR="0" lvl="3"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4pPr>
            <a:lvl5pPr marL="2286000" marR="0" lvl="4"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5pPr>
            <a:lvl6pPr marL="2743200" marR="0" lvl="5"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6pPr>
            <a:lvl7pPr marL="3200400" marR="0" lvl="6"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7pPr>
            <a:lvl8pPr marL="3657600" marR="0" lvl="7"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8pPr>
            <a:lvl9pPr marL="4114800" marR="0" lvl="8"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7"/>
          <p:cNvSpPr txBox="1">
            <a:spLocks noGrp="1"/>
          </p:cNvSpPr>
          <p:nvPr>
            <p:ph type="body" idx="2"/>
          </p:nvPr>
        </p:nvSpPr>
        <p:spPr>
          <a:xfrm>
            <a:off x="4832400" y="1152475"/>
            <a:ext cx="3999900" cy="3416400"/>
          </a:xfrm>
          <a:prstGeom prst="rect">
            <a:avLst/>
          </a:prstGeom>
          <a:noFill/>
          <a:ln>
            <a:noFill/>
          </a:ln>
        </p:spPr>
        <p:txBody>
          <a:bodyPr spcFirstLastPara="1" wrap="square" lIns="68575" tIns="34275" rIns="68575" bIns="34275" anchor="t" anchorCtr="0"/>
          <a:lstStyle>
            <a:lvl1pPr marL="457200" marR="0" lvl="0" indent="-317500" algn="l" rtl="0">
              <a:lnSpc>
                <a:spcPct val="90000"/>
              </a:lnSpc>
              <a:spcBef>
                <a:spcPts val="8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1pPr>
            <a:lvl2pPr marL="914400" marR="0" lvl="1"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2pPr>
            <a:lvl3pPr marL="1371600" marR="0" lvl="2"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3pPr>
            <a:lvl4pPr marL="1828800" marR="0" lvl="3"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4pPr>
            <a:lvl5pPr marL="2286000" marR="0" lvl="4"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5pPr>
            <a:lvl6pPr marL="2743200" marR="0" lvl="5"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6pPr>
            <a:lvl7pPr marL="3200400" marR="0" lvl="6"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7pPr>
            <a:lvl8pPr marL="3657600" marR="0" lvl="7"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8pPr>
            <a:lvl9pPr marL="4114800" marR="0" lvl="8" indent="-304800" algn="l" rtl="0">
              <a:lnSpc>
                <a:spcPct val="90000"/>
              </a:lnSpc>
              <a:spcBef>
                <a:spcPts val="400"/>
              </a:spcBef>
              <a:spcAft>
                <a:spcPts val="0"/>
              </a:spcAft>
              <a:buClr>
                <a:schemeClr val="dk1"/>
              </a:buClr>
              <a:buSzPts val="1200"/>
              <a:buFont typeface="Century Gothic"/>
              <a:buChar char="•"/>
              <a:defRPr sz="1200" b="0" i="0" u="none" strike="noStrike" cap="none">
                <a:solidFill>
                  <a:schemeClr val="dk1"/>
                </a:solidFill>
                <a:latin typeface="Century Gothic"/>
                <a:ea typeface="Century Gothic"/>
                <a:cs typeface="Century Gothic"/>
                <a:sym typeface="Century Gothic"/>
              </a:defRPr>
            </a:lvl9pPr>
          </a:lstStyle>
          <a:p>
            <a:endParaRPr/>
          </a:p>
        </p:txBody>
      </p:sp>
      <p:sp>
        <p:nvSpPr>
          <p:cNvPr id="112" name="Google Shape;112;p17"/>
          <p:cNvSpPr txBox="1">
            <a:spLocks noGrp="1"/>
          </p:cNvSpPr>
          <p:nvPr>
            <p:ph type="sldNum" idx="12"/>
          </p:nvPr>
        </p:nvSpPr>
        <p:spPr>
          <a:xfrm>
            <a:off x="8472458" y="4663217"/>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1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9"/>
        <p:cNvGrpSpPr/>
        <p:nvPr/>
      </p:nvGrpSpPr>
      <p:grpSpPr>
        <a:xfrm>
          <a:off x="0" y="0"/>
          <a:ext cx="0" cy="0"/>
          <a:chOff x="0" y="0"/>
          <a:chExt cx="0" cy="0"/>
        </a:xfrm>
      </p:grpSpPr>
      <p:sp>
        <p:nvSpPr>
          <p:cNvPr id="120" name="Google Shape;120;p19"/>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19"/>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22" name="Google Shape;12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25" name="Google Shape;125;p19"/>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26" name="Google Shape;126;p19"/>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27" name="Google Shape;127;p19"/>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28"/>
        <p:cNvGrpSpPr/>
        <p:nvPr/>
      </p:nvGrpSpPr>
      <p:grpSpPr>
        <a:xfrm>
          <a:off x="0" y="0"/>
          <a:ext cx="0" cy="0"/>
          <a:chOff x="0" y="0"/>
          <a:chExt cx="0" cy="0"/>
        </a:xfrm>
      </p:grpSpPr>
      <p:sp>
        <p:nvSpPr>
          <p:cNvPr id="129" name="Google Shape;129;p20"/>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0" name="Google Shape;130;p2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31" name="Google Shape;131;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2" name="Google Shape;132;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3" name="Google Shape;133;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34"/>
        <p:cNvGrpSpPr/>
        <p:nvPr/>
      </p:nvGrpSpPr>
      <p:grpSpPr>
        <a:xfrm>
          <a:off x="0" y="0"/>
          <a:ext cx="0" cy="0"/>
          <a:chOff x="0" y="0"/>
          <a:chExt cx="0" cy="0"/>
        </a:xfrm>
      </p:grpSpPr>
      <p:sp>
        <p:nvSpPr>
          <p:cNvPr id="135" name="Google Shape;135;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6" name="Google Shape;136;p21"/>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7" name="Google Shape;137;p21"/>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 name="Google Shape;20;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1" name="Google Shape;21;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 name="Google Shape;22;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4" name="Google Shape;24;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5" name="Google Shape;25;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6" name="Google Shape;26;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41"/>
        <p:cNvGrpSpPr/>
        <p:nvPr/>
      </p:nvGrpSpPr>
      <p:grpSpPr>
        <a:xfrm>
          <a:off x="0" y="0"/>
          <a:ext cx="0" cy="0"/>
          <a:chOff x="0" y="0"/>
          <a:chExt cx="0" cy="0"/>
        </a:xfrm>
      </p:grpSpPr>
      <p:sp>
        <p:nvSpPr>
          <p:cNvPr id="142" name="Google Shape;142;p2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3" name="Google Shape;143;p22"/>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44" name="Google Shape;144;p22"/>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5" name="Google Shape;145;p22"/>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46" name="Google Shape;146;p22"/>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2" name="Google Shape;15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5"/>
        <p:cNvGrpSpPr/>
        <p:nvPr/>
      </p:nvGrpSpPr>
      <p:grpSpPr>
        <a:xfrm>
          <a:off x="0" y="0"/>
          <a:ext cx="0" cy="0"/>
          <a:chOff x="0" y="0"/>
          <a:chExt cx="0" cy="0"/>
        </a:xfrm>
      </p:grpSpPr>
      <p:sp>
        <p:nvSpPr>
          <p:cNvPr id="156" name="Google Shape;156;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9"/>
        <p:cNvGrpSpPr/>
        <p:nvPr/>
      </p:nvGrpSpPr>
      <p:grpSpPr>
        <a:xfrm>
          <a:off x="0" y="0"/>
          <a:ext cx="0" cy="0"/>
          <a:chOff x="0" y="0"/>
          <a:chExt cx="0" cy="0"/>
        </a:xfrm>
      </p:grpSpPr>
      <p:sp>
        <p:nvSpPr>
          <p:cNvPr id="160" name="Google Shape;160;p2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1" name="Google Shape;161;p25"/>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62" name="Google Shape;162;p25"/>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3" name="Google Shape;163;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66"/>
        <p:cNvGrpSpPr/>
        <p:nvPr/>
      </p:nvGrpSpPr>
      <p:grpSpPr>
        <a:xfrm>
          <a:off x="0" y="0"/>
          <a:ext cx="0" cy="0"/>
          <a:chOff x="0" y="0"/>
          <a:chExt cx="0" cy="0"/>
        </a:xfrm>
      </p:grpSpPr>
      <p:sp>
        <p:nvSpPr>
          <p:cNvPr id="167" name="Google Shape;167;p26"/>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8" name="Google Shape;168;p26"/>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9" name="Google Shape;169;p26"/>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70" name="Google Shape;170;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2" name="Google Shape;172;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73"/>
        <p:cNvGrpSpPr/>
        <p:nvPr/>
      </p:nvGrpSpPr>
      <p:grpSpPr>
        <a:xfrm>
          <a:off x="0" y="0"/>
          <a:ext cx="0" cy="0"/>
          <a:chOff x="0" y="0"/>
          <a:chExt cx="0" cy="0"/>
        </a:xfrm>
      </p:grpSpPr>
      <p:sp>
        <p:nvSpPr>
          <p:cNvPr id="174" name="Google Shape;174;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5" name="Google Shape;175;p27"/>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6" name="Google Shape;176;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7" name="Google Shape;177;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8" name="Google Shape;178;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9"/>
        <p:cNvGrpSpPr/>
        <p:nvPr/>
      </p:nvGrpSpPr>
      <p:grpSpPr>
        <a:xfrm>
          <a:off x="0" y="0"/>
          <a:ext cx="0" cy="0"/>
          <a:chOff x="0" y="0"/>
          <a:chExt cx="0" cy="0"/>
        </a:xfrm>
      </p:grpSpPr>
      <p:sp>
        <p:nvSpPr>
          <p:cNvPr id="180" name="Google Shape;180;p28"/>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1" name="Google Shape;181;p28"/>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2" name="Google Shape;182;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3" name="Google Shape;183;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4"/>
        <p:cNvGrpSpPr/>
        <p:nvPr/>
      </p:nvGrpSpPr>
      <p:grpSpPr>
        <a:xfrm>
          <a:off x="0" y="0"/>
          <a:ext cx="0" cy="0"/>
          <a:chOff x="0" y="0"/>
          <a:chExt cx="0" cy="0"/>
        </a:xfrm>
      </p:grpSpPr>
      <p:sp>
        <p:nvSpPr>
          <p:cNvPr id="195" name="Google Shape;195;p30"/>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6" name="Google Shape;196;p30"/>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97" name="Google Shape;197;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8" name="Google Shape;198;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9" name="Google Shape;199;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0" name="Google Shape;200;p30"/>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01" name="Google Shape;201;p30"/>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02" name="Google Shape;202;p30"/>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03"/>
        <p:cNvGrpSpPr/>
        <p:nvPr/>
      </p:nvGrpSpPr>
      <p:grpSpPr>
        <a:xfrm>
          <a:off x="0" y="0"/>
          <a:ext cx="0" cy="0"/>
          <a:chOff x="0" y="0"/>
          <a:chExt cx="0" cy="0"/>
        </a:xfrm>
      </p:grpSpPr>
      <p:sp>
        <p:nvSpPr>
          <p:cNvPr id="204" name="Google Shape;204;p3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5" name="Google Shape;205;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6" name="Google Shape;206;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9"/>
        <p:cNvGrpSpPr/>
        <p:nvPr/>
      </p:nvGrpSpPr>
      <p:grpSpPr>
        <a:xfrm>
          <a:off x="0" y="0"/>
          <a:ext cx="0" cy="0"/>
          <a:chOff x="0" y="0"/>
          <a:chExt cx="0" cy="0"/>
        </a:xfrm>
      </p:grpSpPr>
      <p:sp>
        <p:nvSpPr>
          <p:cNvPr id="210" name="Google Shape;210;p32"/>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1" name="Google Shape;211;p32"/>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12" name="Google Shape;212;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3" name="Google Shape;213;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15"/>
        <p:cNvGrpSpPr/>
        <p:nvPr/>
      </p:nvGrpSpPr>
      <p:grpSpPr>
        <a:xfrm>
          <a:off x="0" y="0"/>
          <a:ext cx="0" cy="0"/>
          <a:chOff x="0" y="0"/>
          <a:chExt cx="0" cy="0"/>
        </a:xfrm>
      </p:grpSpPr>
      <p:sp>
        <p:nvSpPr>
          <p:cNvPr id="216" name="Google Shape;216;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7" name="Google Shape;217;p33"/>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8" name="Google Shape;218;p33"/>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9" name="Google Shape;219;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0" name="Google Shape;220;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22"/>
        <p:cNvGrpSpPr/>
        <p:nvPr/>
      </p:nvGrpSpPr>
      <p:grpSpPr>
        <a:xfrm>
          <a:off x="0" y="0"/>
          <a:ext cx="0" cy="0"/>
          <a:chOff x="0" y="0"/>
          <a:chExt cx="0" cy="0"/>
        </a:xfrm>
      </p:grpSpPr>
      <p:sp>
        <p:nvSpPr>
          <p:cNvPr id="223" name="Google Shape;223;p34"/>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4" name="Google Shape;224;p34"/>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25" name="Google Shape;225;p34"/>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26" name="Google Shape;226;p34"/>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27" name="Google Shape;227;p34"/>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28" name="Google Shape;228;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9" name="Google Shape;229;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0" name="Google Shape;230;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31"/>
        <p:cNvGrpSpPr/>
        <p:nvPr/>
      </p:nvGrpSpPr>
      <p:grpSpPr>
        <a:xfrm>
          <a:off x="0" y="0"/>
          <a:ext cx="0" cy="0"/>
          <a:chOff x="0" y="0"/>
          <a:chExt cx="0" cy="0"/>
        </a:xfrm>
      </p:grpSpPr>
      <p:sp>
        <p:nvSpPr>
          <p:cNvPr id="232" name="Google Shape;232;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3" name="Google Shape;233;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4" name="Google Shape;234;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5" name="Google Shape;235;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6"/>
        <p:cNvGrpSpPr/>
        <p:nvPr/>
      </p:nvGrpSpPr>
      <p:grpSpPr>
        <a:xfrm>
          <a:off x="0" y="0"/>
          <a:ext cx="0" cy="0"/>
          <a:chOff x="0" y="0"/>
          <a:chExt cx="0" cy="0"/>
        </a:xfrm>
      </p:grpSpPr>
      <p:sp>
        <p:nvSpPr>
          <p:cNvPr id="237" name="Google Shape;23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8" name="Google Shape;23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9" name="Google Shape;23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40"/>
        <p:cNvGrpSpPr/>
        <p:nvPr/>
      </p:nvGrpSpPr>
      <p:grpSpPr>
        <a:xfrm>
          <a:off x="0" y="0"/>
          <a:ext cx="0" cy="0"/>
          <a:chOff x="0" y="0"/>
          <a:chExt cx="0" cy="0"/>
        </a:xfrm>
      </p:grpSpPr>
      <p:sp>
        <p:nvSpPr>
          <p:cNvPr id="241" name="Google Shape;241;p3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2" name="Google Shape;242;p37"/>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43" name="Google Shape;243;p37"/>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44" name="Google Shape;244;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6" name="Google Shape;246;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47"/>
        <p:cNvGrpSpPr/>
        <p:nvPr/>
      </p:nvGrpSpPr>
      <p:grpSpPr>
        <a:xfrm>
          <a:off x="0" y="0"/>
          <a:ext cx="0" cy="0"/>
          <a:chOff x="0" y="0"/>
          <a:chExt cx="0" cy="0"/>
        </a:xfrm>
      </p:grpSpPr>
      <p:sp>
        <p:nvSpPr>
          <p:cNvPr id="248" name="Google Shape;248;p3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9" name="Google Shape;249;p38"/>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50" name="Google Shape;250;p38"/>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51" name="Google Shape;251;p3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2" name="Google Shape;252;p3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3" name="Google Shape;253;p3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54"/>
        <p:cNvGrpSpPr/>
        <p:nvPr/>
      </p:nvGrpSpPr>
      <p:grpSpPr>
        <a:xfrm>
          <a:off x="0" y="0"/>
          <a:ext cx="0" cy="0"/>
          <a:chOff x="0" y="0"/>
          <a:chExt cx="0" cy="0"/>
        </a:xfrm>
      </p:grpSpPr>
      <p:sp>
        <p:nvSpPr>
          <p:cNvPr id="255" name="Google Shape;255;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56" name="Google Shape;256;p39"/>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7" name="Google Shape;257;p3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8" name="Google Shape;258;p3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9" name="Google Shape;259;p3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60"/>
        <p:cNvGrpSpPr/>
        <p:nvPr/>
      </p:nvGrpSpPr>
      <p:grpSpPr>
        <a:xfrm>
          <a:off x="0" y="0"/>
          <a:ext cx="0" cy="0"/>
          <a:chOff x="0" y="0"/>
          <a:chExt cx="0" cy="0"/>
        </a:xfrm>
      </p:grpSpPr>
      <p:sp>
        <p:nvSpPr>
          <p:cNvPr id="261" name="Google Shape;261;p40"/>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62" name="Google Shape;262;p40"/>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63" name="Google Shape;263;p4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64" name="Google Shape;264;p4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65" name="Google Shape;265;p4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6" name="Google Shape;36;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1" name="Google Shape;41;p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2" name="Google Shape;42;p6"/>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7"/>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8" name="Google Shape;48;p7"/>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9" name="Google Shape;49;p7"/>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0" name="Google Shape;50;p7"/>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51" name="Google Shape;51;p7"/>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6" name="Google Shape;66;p1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7" name="Google Shape;67;p10"/>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theme" Target="../theme/theme1.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4.xml"/><Relationship Id="rId12" Type="http://schemas.openxmlformats.org/officeDocument/2006/relationships/slideLayout" Target="../slideLayouts/slideLayout25.xml"/><Relationship Id="rId13" Type="http://schemas.openxmlformats.org/officeDocument/2006/relationships/slideLayout" Target="../slideLayouts/slideLayout26.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5" Type="http://schemas.openxmlformats.org/officeDocument/2006/relationships/slideLayout" Target="../slideLayouts/slideLayout18.xml"/><Relationship Id="rId6" Type="http://schemas.openxmlformats.org/officeDocument/2006/relationships/slideLayout" Target="../slideLayouts/slideLayout19.xml"/><Relationship Id="rId7" Type="http://schemas.openxmlformats.org/officeDocument/2006/relationships/slideLayout" Target="../slideLayouts/slideLayout20.xml"/><Relationship Id="rId8" Type="http://schemas.openxmlformats.org/officeDocument/2006/relationships/slideLayout" Target="../slideLayouts/slideLayout21.xml"/><Relationship Id="rId9" Type="http://schemas.openxmlformats.org/officeDocument/2006/relationships/slideLayout" Target="../slideLayouts/slideLayout22.xml"/><Relationship Id="rId10"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7.xml"/><Relationship Id="rId12" Type="http://schemas.openxmlformats.org/officeDocument/2006/relationships/theme" Target="../theme/theme3.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27.xml"/><Relationship Id="rId2" Type="http://schemas.openxmlformats.org/officeDocument/2006/relationships/slideLayout" Target="../slideLayouts/slideLayout28.xml"/><Relationship Id="rId3" Type="http://schemas.openxmlformats.org/officeDocument/2006/relationships/slideLayout" Target="../slideLayouts/slideLayout29.xml"/><Relationship Id="rId4" Type="http://schemas.openxmlformats.org/officeDocument/2006/relationships/slideLayout" Target="../slideLayouts/slideLayout30.xml"/><Relationship Id="rId5" Type="http://schemas.openxmlformats.org/officeDocument/2006/relationships/slideLayout" Target="../slideLayouts/slideLayout31.xml"/><Relationship Id="rId6" Type="http://schemas.openxmlformats.org/officeDocument/2006/relationships/slideLayout" Target="../slideLayouts/slideLayout32.xml"/><Relationship Id="rId7" Type="http://schemas.openxmlformats.org/officeDocument/2006/relationships/slideLayout" Target="../slideLayouts/slideLayout33.xml"/><Relationship Id="rId8" Type="http://schemas.openxmlformats.org/officeDocument/2006/relationships/slideLayout" Target="../slideLayouts/slideLayout34.xml"/><Relationship Id="rId9" Type="http://schemas.openxmlformats.org/officeDocument/2006/relationships/slideLayout" Target="../slideLayouts/slideLayout35.xml"/><Relationship Id="rId10"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5"/>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85"/>
        <p:cNvGrpSpPr/>
        <p:nvPr/>
      </p:nvGrpSpPr>
      <p:grpSpPr>
        <a:xfrm>
          <a:off x="0" y="0"/>
          <a:ext cx="0" cy="0"/>
          <a:chOff x="0" y="0"/>
          <a:chExt cx="0" cy="0"/>
        </a:xfrm>
      </p:grpSpPr>
      <p:sp>
        <p:nvSpPr>
          <p:cNvPr id="186" name="Google Shape;18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7" name="Google Shape;187;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8" name="Google Shape;188;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0" name="Google Shape;190;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91" name="Google Shape;191;p29"/>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92" name="Google Shape;192;p29"/>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93" name="Google Shape;193;p29"/>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2/unit-3/lesson-6"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1"/>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3: Lesson 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71" name="Google Shape;271;p41"/>
          <p:cNvSpPr txBox="1">
            <a:spLocks noGrp="1"/>
          </p:cNvSpPr>
          <p:nvPr>
            <p:ph type="body" idx="1"/>
          </p:nvPr>
        </p:nvSpPr>
        <p:spPr>
          <a:xfrm>
            <a:off x="385272" y="1072055"/>
            <a:ext cx="8520600" cy="4071445"/>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1100"/>
              <a:buFont typeface="Arial"/>
              <a:buNone/>
            </a:pPr>
            <a:r>
              <a:rPr lang="en" sz="1300" b="0" i="0" u="none" strike="noStrike" cap="none" dirty="0">
                <a:solidFill>
                  <a:schemeClr val="dk1"/>
                </a:solidFill>
                <a:latin typeface="Century Gothic"/>
                <a:ea typeface="Century Gothic"/>
                <a:cs typeface="Century Gothic"/>
                <a:sym typeface="Century Gothic"/>
              </a:rPr>
              <a:t>This lesson will take approximately 60-85 minutes to complete. </a:t>
            </a:r>
            <a:endParaRPr sz="13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800"/>
              </a:spcBef>
              <a:spcAft>
                <a:spcPts val="0"/>
              </a:spcAft>
              <a:buClr>
                <a:schemeClr val="dk1"/>
              </a:buClr>
              <a:buSzPts val="1200"/>
              <a:buFont typeface="Century Gothic"/>
              <a:buChar char="•"/>
            </a:pPr>
            <a:r>
              <a:rPr lang="en" sz="1300" b="0" i="0" u="none" strike="noStrike" cap="none" dirty="0" smtClean="0">
                <a:solidFill>
                  <a:schemeClr val="dk1"/>
                </a:solidFill>
                <a:latin typeface="Century Gothic"/>
                <a:ea typeface="Century Gothic"/>
                <a:cs typeface="Century Gothic"/>
                <a:sym typeface="Century Gothic"/>
              </a:rPr>
              <a:t>In </a:t>
            </a:r>
            <a:r>
              <a:rPr lang="en" sz="1300" b="0" i="0" u="none" strike="noStrike" cap="none" dirty="0">
                <a:solidFill>
                  <a:schemeClr val="dk1"/>
                </a:solidFill>
                <a:latin typeface="Century Gothic"/>
                <a:ea typeface="Century Gothic"/>
                <a:cs typeface="Century Gothic"/>
                <a:sym typeface="Century Gothic"/>
              </a:rPr>
              <a:t>Work Time A, students share what they have read and learned from their independent reading texts. This sharing is designed as another measure for holding students accountable for their research reading completed for homework. This volume of reading promotes students’ growing ability to read a variety of literary and informational texts independently and proficiently. </a:t>
            </a:r>
            <a:endParaRPr sz="13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800"/>
              </a:spcBef>
              <a:spcAft>
                <a:spcPts val="0"/>
              </a:spcAft>
              <a:buClr>
                <a:schemeClr val="dk1"/>
              </a:buClr>
              <a:buSzPts val="1200"/>
              <a:buFont typeface="Century Gothic"/>
              <a:buChar char="•"/>
            </a:pPr>
            <a:r>
              <a:rPr lang="en" sz="1300" b="0" i="0" u="none" strike="noStrike" cap="none" dirty="0">
                <a:solidFill>
                  <a:schemeClr val="dk1"/>
                </a:solidFill>
                <a:latin typeface="Century Gothic"/>
                <a:ea typeface="Century Gothic"/>
                <a:cs typeface="Century Gothic"/>
                <a:sym typeface="Century Gothic"/>
              </a:rPr>
              <a:t>In Work Time B, students use the Praise, Question, Suggestion protocol to provide feedback to partners on their narrative plans. The focus of the critique is on the characteristics of narratives and organization of plot. This protocol was used in Module 1 and should be familiar to students.</a:t>
            </a:r>
            <a:endParaRPr sz="13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3200"/>
              <a:buFont typeface="Arial"/>
              <a:buNone/>
            </a:pPr>
            <a:r>
              <a:rPr lang="en" sz="1300" b="0" i="0" u="none" strike="noStrike" cap="none" dirty="0">
                <a:solidFill>
                  <a:schemeClr val="dk1"/>
                </a:solidFill>
                <a:latin typeface="Century Gothic"/>
                <a:ea typeface="Century Gothic"/>
                <a:cs typeface="Century Gothic"/>
                <a:sym typeface="Century Gothic"/>
              </a:rPr>
              <a:t>The Learning Targets for students today are:</a:t>
            </a:r>
            <a:endParaRPr sz="13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800"/>
              </a:spcBef>
              <a:spcAft>
                <a:spcPts val="0"/>
              </a:spcAft>
              <a:buClr>
                <a:schemeClr val="dk1"/>
              </a:buClr>
              <a:buSzPts val="1200"/>
              <a:buFont typeface="Century Gothic"/>
              <a:buChar char="•"/>
            </a:pPr>
            <a:r>
              <a:rPr lang="en" sz="1300" b="0" i="0" u="none" strike="noStrike" cap="none" dirty="0">
                <a:solidFill>
                  <a:schemeClr val="dk1"/>
                </a:solidFill>
                <a:latin typeface="Century Gothic"/>
                <a:ea typeface="Century Gothic"/>
                <a:cs typeface="Century Gothic"/>
                <a:sym typeface="Century Gothic"/>
              </a:rPr>
              <a:t>I can organize a plot for a narrative using events based on research of my animal and its defense mechanisms. </a:t>
            </a:r>
            <a:endParaRPr sz="13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800"/>
              </a:spcBef>
              <a:spcAft>
                <a:spcPts val="0"/>
              </a:spcAft>
              <a:buClr>
                <a:schemeClr val="dk1"/>
              </a:buClr>
              <a:buSzPts val="1200"/>
              <a:buFont typeface="Century Gothic"/>
              <a:buChar char="•"/>
            </a:pPr>
            <a:r>
              <a:rPr lang="en" sz="1300" b="0" i="0" u="none" strike="noStrike" cap="none" dirty="0">
                <a:solidFill>
                  <a:schemeClr val="dk1"/>
                </a:solidFill>
                <a:latin typeface="Century Gothic"/>
                <a:ea typeface="Century Gothic"/>
                <a:cs typeface="Century Gothic"/>
                <a:sym typeface="Century Gothic"/>
              </a:rPr>
              <a:t>I can critique the ideas of my writing partner’s </a:t>
            </a:r>
            <a:r>
              <a:rPr lang="en" sz="1300" b="1" i="0" u="none" strike="noStrike" cap="none" dirty="0">
                <a:solidFill>
                  <a:schemeClr val="dk1"/>
                </a:solidFill>
                <a:latin typeface="Century Gothic"/>
                <a:ea typeface="Century Gothic"/>
                <a:cs typeface="Century Gothic"/>
                <a:sym typeface="Century Gothic"/>
              </a:rPr>
              <a:t>Narrative Planning graphic organizer </a:t>
            </a:r>
            <a:r>
              <a:rPr lang="en" sz="1300" b="0" i="0" u="none" strike="noStrike" cap="none" dirty="0">
                <a:solidFill>
                  <a:schemeClr val="dk1"/>
                </a:solidFill>
                <a:latin typeface="Century Gothic"/>
                <a:ea typeface="Century Gothic"/>
                <a:cs typeface="Century Gothic"/>
                <a:sym typeface="Century Gothic"/>
              </a:rPr>
              <a:t>for the characteristics of a narrative. This means I can look for a plan </a:t>
            </a:r>
            <a:r>
              <a:rPr lang="en-US" sz="1300" b="0" i="0" u="none" strike="noStrike" cap="none" dirty="0" smtClean="0">
                <a:solidFill>
                  <a:schemeClr val="dk1"/>
                </a:solidFill>
                <a:latin typeface="Century Gothic"/>
                <a:ea typeface="Century Gothic"/>
                <a:cs typeface="Century Gothic"/>
                <a:sym typeface="Century Gothic"/>
              </a:rPr>
              <a:t>of </a:t>
            </a:r>
            <a:r>
              <a:rPr lang="en" sz="1300" b="0" i="0" u="none" strike="noStrike" cap="none" dirty="0" smtClean="0">
                <a:solidFill>
                  <a:schemeClr val="dk1"/>
                </a:solidFill>
                <a:latin typeface="Century Gothic"/>
                <a:ea typeface="Century Gothic"/>
                <a:cs typeface="Century Gothic"/>
                <a:sym typeface="Century Gothic"/>
              </a:rPr>
              <a:t>the </a:t>
            </a:r>
            <a:r>
              <a:rPr lang="en" sz="1300" b="0" i="0" u="none" strike="noStrike" cap="none" dirty="0">
                <a:solidFill>
                  <a:schemeClr val="dk1"/>
                </a:solidFill>
                <a:latin typeface="Century Gothic"/>
                <a:ea typeface="Century Gothic"/>
                <a:cs typeface="Century Gothic"/>
                <a:sym typeface="Century Gothic"/>
              </a:rPr>
              <a:t>characters, setting, introduction, rising action, problem, resolution, and conclusion, and for precise words and phrases. </a:t>
            </a:r>
            <a:endParaRPr sz="1300" b="0" i="0" u="none" strike="noStrike" cap="none" dirty="0">
              <a:solidFill>
                <a:schemeClr val="dk1"/>
              </a:solidFill>
              <a:latin typeface="Century Gothic"/>
              <a:ea typeface="Century Gothic"/>
              <a:cs typeface="Century Gothic"/>
              <a:sym typeface="Century Gothic"/>
            </a:endParaRPr>
          </a:p>
          <a:p>
            <a:pPr marL="127000" marR="0" lvl="0" indent="0" algn="l" rtl="0">
              <a:lnSpc>
                <a:spcPct val="90000"/>
              </a:lnSpc>
              <a:spcBef>
                <a:spcPts val="1000"/>
              </a:spcBef>
              <a:spcAft>
                <a:spcPts val="0"/>
              </a:spcAft>
              <a:buClr>
                <a:schemeClr val="dk1"/>
              </a:buClr>
              <a:buSzPts val="1600"/>
              <a:buFont typeface="Century Gothic"/>
              <a:buNone/>
            </a:pPr>
            <a:endParaRPr sz="12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50"/>
          <p:cNvSpPr txBox="1">
            <a:spLocks noGrp="1"/>
          </p:cNvSpPr>
          <p:nvPr>
            <p:ph type="subTitle" idx="1"/>
          </p:nvPr>
        </p:nvSpPr>
        <p:spPr>
          <a:xfrm>
            <a:off x="311700" y="304175"/>
            <a:ext cx="8520600" cy="792600"/>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800"/>
              </a:spcBef>
              <a:spcAft>
                <a:spcPts val="0"/>
              </a:spcAft>
              <a:buClr>
                <a:schemeClr val="dk1"/>
              </a:buClr>
              <a:buSzPts val="1800"/>
              <a:buFont typeface="Arial"/>
              <a:buNone/>
            </a:pPr>
            <a:r>
              <a:rPr lang="en" sz="2400" b="1" i="0" u="none" strike="noStrike" cap="none">
                <a:solidFill>
                  <a:srgbClr val="000000"/>
                </a:solidFill>
                <a:latin typeface="Century Gothic"/>
                <a:ea typeface="Century Gothic"/>
                <a:cs typeface="Century Gothic"/>
                <a:sym typeface="Century Gothic"/>
              </a:rPr>
              <a:t>Research Reading Share: Something Interesting</a:t>
            </a:r>
            <a:endParaRPr sz="2400" b="1" i="0" u="none" strike="noStrike" cap="none">
              <a:solidFill>
                <a:srgbClr val="000000"/>
              </a:solidFill>
              <a:latin typeface="Century Gothic"/>
              <a:ea typeface="Century Gothic"/>
              <a:cs typeface="Century Gothic"/>
              <a:sym typeface="Century Gothic"/>
            </a:endParaRPr>
          </a:p>
        </p:txBody>
      </p:sp>
      <p:pic>
        <p:nvPicPr>
          <p:cNvPr id="336" name="Google Shape;336;p50"/>
          <p:cNvPicPr preferRelativeResize="0"/>
          <p:nvPr/>
        </p:nvPicPr>
        <p:blipFill rotWithShape="1">
          <a:blip r:embed="rId3">
            <a:alphaModFix/>
          </a:blip>
          <a:srcRect/>
          <a:stretch/>
        </p:blipFill>
        <p:spPr>
          <a:xfrm>
            <a:off x="947350" y="1096775"/>
            <a:ext cx="892629" cy="671788"/>
          </a:xfrm>
          <a:prstGeom prst="rect">
            <a:avLst/>
          </a:prstGeom>
          <a:noFill/>
          <a:ln>
            <a:noFill/>
          </a:ln>
        </p:spPr>
      </p:pic>
      <p:pic>
        <p:nvPicPr>
          <p:cNvPr id="337" name="Google Shape;337;p50"/>
          <p:cNvPicPr preferRelativeResize="0"/>
          <p:nvPr/>
        </p:nvPicPr>
        <p:blipFill rotWithShape="1">
          <a:blip r:embed="rId4">
            <a:alphaModFix/>
          </a:blip>
          <a:srcRect/>
          <a:stretch/>
        </p:blipFill>
        <p:spPr>
          <a:xfrm>
            <a:off x="8500750" y="4463144"/>
            <a:ext cx="461186" cy="423396"/>
          </a:xfrm>
          <a:prstGeom prst="rect">
            <a:avLst/>
          </a:prstGeom>
          <a:noFill/>
          <a:ln>
            <a:noFill/>
          </a:ln>
        </p:spPr>
      </p:pic>
      <p:sp>
        <p:nvSpPr>
          <p:cNvPr id="338" name="Google Shape;338;p50"/>
          <p:cNvSpPr txBox="1"/>
          <p:nvPr/>
        </p:nvSpPr>
        <p:spPr>
          <a:xfrm>
            <a:off x="947350" y="2054925"/>
            <a:ext cx="7553400" cy="19071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Identify one of the following in your texts that they found particularly interesting:</a:t>
            </a:r>
            <a:endParaRPr sz="1800" b="0" i="0" u="none" strike="noStrike" cap="none" dirty="0">
              <a:solidFill>
                <a:srgbClr val="000000"/>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rgbClr val="000000"/>
              </a:buClr>
              <a:buSzPts val="1800"/>
              <a:buFont typeface="Century Gothic"/>
              <a:buAutoNum type="alphaLcPeriod"/>
            </a:pPr>
            <a:r>
              <a:rPr lang="en" sz="1800" b="0" i="0" u="none" strike="noStrike" cap="none" dirty="0">
                <a:solidFill>
                  <a:srgbClr val="000000"/>
                </a:solidFill>
                <a:latin typeface="Century Gothic"/>
                <a:ea typeface="Century Gothic"/>
                <a:cs typeface="Century Gothic"/>
                <a:sym typeface="Century Gothic"/>
              </a:rPr>
              <a:t>Fact</a:t>
            </a:r>
            <a:endParaRPr sz="1800" b="0" i="0" u="none" strike="noStrike" cap="none" dirty="0">
              <a:solidFill>
                <a:srgbClr val="000000"/>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rgbClr val="000000"/>
              </a:buClr>
              <a:buSzPts val="1800"/>
              <a:buFont typeface="Century Gothic"/>
              <a:buAutoNum type="alphaLcPeriod"/>
            </a:pPr>
            <a:r>
              <a:rPr lang="en" sz="1800" b="0" i="0" u="none" strike="noStrike" cap="none" dirty="0">
                <a:solidFill>
                  <a:srgbClr val="000000"/>
                </a:solidFill>
                <a:latin typeface="Century Gothic"/>
                <a:ea typeface="Century Gothic"/>
                <a:cs typeface="Century Gothic"/>
                <a:sym typeface="Century Gothic"/>
              </a:rPr>
              <a:t>Paragraph, or</a:t>
            </a:r>
            <a:endParaRPr sz="1800" b="0" i="0" u="none" strike="noStrike" cap="none" dirty="0">
              <a:solidFill>
                <a:srgbClr val="000000"/>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rgbClr val="000000"/>
              </a:buClr>
              <a:buSzPts val="1800"/>
              <a:buFont typeface="Century Gothic"/>
              <a:buAutoNum type="alphaLcPeriod"/>
            </a:pPr>
            <a:r>
              <a:rPr lang="en" sz="1800" b="0" i="0" u="none" strike="noStrike" cap="none" dirty="0">
                <a:solidFill>
                  <a:srgbClr val="000000"/>
                </a:solidFill>
                <a:latin typeface="Century Gothic"/>
                <a:ea typeface="Century Gothic"/>
                <a:cs typeface="Century Gothic"/>
                <a:sym typeface="Century Gothic"/>
              </a:rPr>
              <a:t>Image/illustration</a:t>
            </a:r>
            <a:br>
              <a:rPr lang="en" sz="1800" b="0" i="0" u="none" strike="noStrike" cap="none" dirty="0">
                <a:solidFill>
                  <a:srgbClr val="000000"/>
                </a:solidFill>
                <a:latin typeface="Century Gothic"/>
                <a:ea typeface="Century Gothic"/>
                <a:cs typeface="Century Gothic"/>
                <a:sym typeface="Century Gothic"/>
              </a:rPr>
            </a:b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Get in a triad and label each partner A, B or C.</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Share this item of interest with your group </a:t>
            </a:r>
            <a:r>
              <a:rPr lang="en" sz="1800" b="0" i="0" u="none" strike="noStrike" cap="none" dirty="0" smtClean="0">
                <a:solidFill>
                  <a:srgbClr val="000000"/>
                </a:solidFill>
                <a:latin typeface="Century Gothic"/>
                <a:ea typeface="Century Gothic"/>
                <a:cs typeface="Century Gothic"/>
                <a:sym typeface="Century Gothic"/>
              </a:rPr>
              <a:t>(1 </a:t>
            </a:r>
            <a:r>
              <a:rPr lang="en" sz="1800" b="0" i="0" u="none" strike="noStrike" cap="none" dirty="0">
                <a:solidFill>
                  <a:srgbClr val="000000"/>
                </a:solidFill>
                <a:latin typeface="Century Gothic"/>
                <a:ea typeface="Century Gothic"/>
                <a:cs typeface="Century Gothic"/>
                <a:sym typeface="Century Gothic"/>
              </a:rPr>
              <a:t>minute each</a:t>
            </a:r>
            <a:r>
              <a:rPr lang="en" sz="1800" b="0" i="0" u="none" strike="noStrike" cap="none" dirty="0" smtClean="0">
                <a:solidFill>
                  <a:srgbClr val="000000"/>
                </a:solidFill>
                <a:latin typeface="Century Gothic"/>
                <a:ea typeface="Century Gothic"/>
                <a:cs typeface="Century Gothic"/>
                <a:sym typeface="Century Gothic"/>
              </a:rPr>
              <a:t>)</a:t>
            </a:r>
            <a:r>
              <a:rPr lang="en-US" sz="1800" b="0" i="0" u="none" strike="noStrike" cap="none" dirty="0" smtClean="0">
                <a:solidFill>
                  <a:srgbClr val="000000"/>
                </a:solidFill>
                <a:latin typeface="Century Gothic"/>
                <a:ea typeface="Century Gothic"/>
                <a:cs typeface="Century Gothic"/>
                <a:sym typeface="Century Gothic"/>
              </a:rPr>
              <a:t>.</a:t>
            </a:r>
            <a:endParaRPr sz="1800" b="0" i="0" u="none" strike="noStrike" cap="none" dirty="0">
              <a:solidFill>
                <a:srgbClr val="000000"/>
              </a:solidFill>
              <a:latin typeface="Century Gothic"/>
              <a:ea typeface="Century Gothic"/>
              <a:cs typeface="Century Gothic"/>
              <a:sym typeface="Century Gothic"/>
            </a:endParaRPr>
          </a:p>
        </p:txBody>
      </p:sp>
      <p:sp>
        <p:nvSpPr>
          <p:cNvPr id="339" name="Google Shape;339;p50"/>
          <p:cNvSpPr txBox="1"/>
          <p:nvPr/>
        </p:nvSpPr>
        <p:spPr>
          <a:xfrm>
            <a:off x="1723150" y="975963"/>
            <a:ext cx="6777600" cy="9981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1" i="0" u="none" strike="noStrike" cap="none" dirty="0">
                <a:solidFill>
                  <a:schemeClr val="dk1"/>
                </a:solidFill>
                <a:latin typeface="Century Gothic"/>
                <a:ea typeface="Century Gothic"/>
                <a:cs typeface="Century Gothic"/>
                <a:sym typeface="Century Gothic"/>
              </a:rPr>
              <a:t>Learning Target: </a:t>
            </a:r>
            <a:r>
              <a:rPr lang="en" sz="1800" b="0" i="0" u="none" strike="noStrike" cap="none" dirty="0">
                <a:solidFill>
                  <a:schemeClr val="dk1"/>
                </a:solidFill>
                <a:latin typeface="Century Gothic"/>
                <a:ea typeface="Century Gothic"/>
                <a:cs typeface="Century Gothic"/>
                <a:sym typeface="Century Gothic"/>
              </a:rPr>
              <a:t> I can evaluate my independent reading book and share one interesting fact, paragraph or image/illustration with my peers.</a:t>
            </a:r>
            <a:endParaRPr sz="14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51"/>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Peer Critique</a:t>
            </a:r>
            <a:endParaRPr sz="3400" b="0" i="0" u="none" strike="noStrike" cap="none">
              <a:solidFill>
                <a:schemeClr val="dk1"/>
              </a:solidFill>
              <a:latin typeface="Century Gothic"/>
              <a:ea typeface="Century Gothic"/>
              <a:cs typeface="Century Gothic"/>
              <a:sym typeface="Century Gothic"/>
            </a:endParaRPr>
          </a:p>
        </p:txBody>
      </p:sp>
      <p:sp>
        <p:nvSpPr>
          <p:cNvPr id="345" name="Google Shape;345;p51"/>
          <p:cNvSpPr txBox="1">
            <a:spLocks noGrp="1"/>
          </p:cNvSpPr>
          <p:nvPr>
            <p:ph type="body" idx="1"/>
          </p:nvPr>
        </p:nvSpPr>
        <p:spPr>
          <a:xfrm>
            <a:off x="3923100" y="467925"/>
            <a:ext cx="4909200" cy="37281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marR="0" lvl="0" indent="-381000" algn="l" rtl="0">
              <a:lnSpc>
                <a:spcPct val="100000"/>
              </a:lnSpc>
              <a:spcBef>
                <a:spcPts val="80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Follow the steps on the </a:t>
            </a:r>
            <a:r>
              <a:rPr lang="en" sz="2400" b="1" i="0" u="none" strike="noStrike" cap="none" dirty="0">
                <a:solidFill>
                  <a:schemeClr val="dk1"/>
                </a:solidFill>
                <a:latin typeface="Century Gothic"/>
                <a:ea typeface="Century Gothic"/>
                <a:cs typeface="Century Gothic"/>
                <a:sym typeface="Century Gothic"/>
              </a:rPr>
              <a:t>Peer Critique Protocol anchor chart </a:t>
            </a:r>
            <a:r>
              <a:rPr lang="en" sz="2400" b="0" i="0" u="none" strike="noStrike" cap="none" dirty="0">
                <a:solidFill>
                  <a:schemeClr val="dk1"/>
                </a:solidFill>
                <a:latin typeface="Century Gothic"/>
                <a:ea typeface="Century Gothic"/>
                <a:cs typeface="Century Gothic"/>
                <a:sym typeface="Century Gothic"/>
              </a:rPr>
              <a:t>to give feedback to your partner.</a:t>
            </a: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80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Focus on giving feedback about:</a:t>
            </a:r>
            <a:endParaRPr sz="2100" b="0" i="0" u="none" strike="noStrike" cap="none" dirty="0">
              <a:solidFill>
                <a:schemeClr val="dk1"/>
              </a:solidFill>
              <a:latin typeface="Century Gothic"/>
              <a:ea typeface="Century Gothic"/>
              <a:cs typeface="Century Gothic"/>
              <a:sym typeface="Century Gothic"/>
            </a:endParaRPr>
          </a:p>
          <a:p>
            <a:pPr marL="914400" marR="0" lvl="1" indent="-381000" algn="l" rtl="0">
              <a:lnSpc>
                <a:spcPct val="100000"/>
              </a:lnSpc>
              <a:spcBef>
                <a:spcPts val="800"/>
              </a:spcBef>
              <a:spcAft>
                <a:spcPts val="0"/>
              </a:spcAft>
              <a:buClr>
                <a:schemeClr val="dk1"/>
              </a:buClr>
              <a:buSzPts val="2400"/>
              <a:buFont typeface="Century Gothic"/>
              <a:buChar char="•"/>
            </a:pPr>
            <a:r>
              <a:rPr lang="en" sz="1800" b="1" i="1" u="none" strike="noStrike" cap="none" dirty="0">
                <a:solidFill>
                  <a:schemeClr val="dk1"/>
                </a:solidFill>
                <a:latin typeface="Century Gothic"/>
                <a:ea typeface="Century Gothic"/>
                <a:cs typeface="Century Gothic"/>
                <a:sym typeface="Century Gothic"/>
              </a:rPr>
              <a:t>how the events develop and are organized </a:t>
            </a:r>
            <a:endParaRPr sz="1800" b="0" i="0" u="none" strike="noStrike" cap="none" dirty="0">
              <a:solidFill>
                <a:schemeClr val="dk1"/>
              </a:solidFill>
              <a:latin typeface="Century Gothic"/>
              <a:ea typeface="Century Gothic"/>
              <a:cs typeface="Century Gothic"/>
              <a:sym typeface="Century Gothic"/>
            </a:endParaRPr>
          </a:p>
          <a:p>
            <a:pPr marL="914400" marR="0" lvl="1" indent="-381000" algn="l" rtl="0">
              <a:lnSpc>
                <a:spcPct val="100000"/>
              </a:lnSpc>
              <a:spcBef>
                <a:spcPts val="800"/>
              </a:spcBef>
              <a:spcAft>
                <a:spcPts val="0"/>
              </a:spcAft>
              <a:buClr>
                <a:schemeClr val="dk1"/>
              </a:buClr>
              <a:buSzPts val="2400"/>
              <a:buFont typeface="Century Gothic"/>
              <a:buChar char="•"/>
            </a:pPr>
            <a:r>
              <a:rPr lang="en" sz="1800" b="1" i="1" u="none" strike="noStrike" cap="none" dirty="0">
                <a:solidFill>
                  <a:schemeClr val="dk1"/>
                </a:solidFill>
                <a:latin typeface="Century Gothic"/>
                <a:ea typeface="Century Gothic"/>
                <a:cs typeface="Century Gothic"/>
                <a:sym typeface="Century Gothic"/>
              </a:rPr>
              <a:t>use of precise words and phrases.</a:t>
            </a:r>
            <a:endParaRPr sz="1800" b="1" i="1" u="none" strike="noStrike" cap="none" dirty="0">
              <a:solidFill>
                <a:schemeClr val="dk1"/>
              </a:solidFill>
              <a:latin typeface="Century Gothic"/>
              <a:ea typeface="Century Gothic"/>
              <a:cs typeface="Century Gothic"/>
              <a:sym typeface="Century Gothic"/>
            </a:endParaRPr>
          </a:p>
        </p:txBody>
      </p:sp>
      <p:pic>
        <p:nvPicPr>
          <p:cNvPr id="346" name="Google Shape;346;p51"/>
          <p:cNvPicPr preferRelativeResize="0"/>
          <p:nvPr/>
        </p:nvPicPr>
        <p:blipFill rotWithShape="1">
          <a:blip r:embed="rId3">
            <a:alphaModFix/>
          </a:blip>
          <a:srcRect/>
          <a:stretch/>
        </p:blipFill>
        <p:spPr>
          <a:xfrm>
            <a:off x="311700" y="906875"/>
            <a:ext cx="3347486" cy="3534496"/>
          </a:xfrm>
          <a:prstGeom prst="rect">
            <a:avLst/>
          </a:prstGeom>
          <a:noFill/>
          <a:ln>
            <a:noFill/>
          </a:ln>
        </p:spPr>
      </p:pic>
      <p:pic>
        <p:nvPicPr>
          <p:cNvPr id="347" name="Google Shape;347;p51" descr="https://d30y9cdsu7xlg0.cloudfront.net/png/419920-200.png"/>
          <p:cNvPicPr preferRelativeResize="0"/>
          <p:nvPr/>
        </p:nvPicPr>
        <p:blipFill rotWithShape="1">
          <a:blip r:embed="rId4">
            <a:alphaModFix/>
          </a:blip>
          <a:srcRect/>
          <a:stretch/>
        </p:blipFill>
        <p:spPr>
          <a:xfrm>
            <a:off x="8414658" y="4386942"/>
            <a:ext cx="591814" cy="5479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2"/>
          <p:cNvSpPr txBox="1">
            <a:spLocks noGrp="1"/>
          </p:cNvSpPr>
          <p:nvPr>
            <p:ph type="title"/>
          </p:nvPr>
        </p:nvSpPr>
        <p:spPr>
          <a:xfrm>
            <a:off x="311700" y="315303"/>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dirty="0">
                <a:solidFill>
                  <a:schemeClr val="dk1"/>
                </a:solidFill>
                <a:latin typeface="Century Gothic"/>
                <a:ea typeface="Century Gothic"/>
                <a:cs typeface="Century Gothic"/>
                <a:sym typeface="Century Gothic"/>
              </a:rPr>
              <a:t>Steps for Revising My Writing</a:t>
            </a:r>
            <a:endParaRPr sz="3400" b="0" i="0" u="none" strike="noStrike" cap="none" dirty="0">
              <a:solidFill>
                <a:schemeClr val="dk1"/>
              </a:solidFill>
              <a:latin typeface="Century Gothic"/>
              <a:ea typeface="Century Gothic"/>
              <a:cs typeface="Century Gothic"/>
              <a:sym typeface="Century Gothic"/>
            </a:endParaRPr>
          </a:p>
        </p:txBody>
      </p:sp>
      <p:sp>
        <p:nvSpPr>
          <p:cNvPr id="353" name="Google Shape;353;p52"/>
          <p:cNvSpPr txBox="1">
            <a:spLocks noGrp="1"/>
          </p:cNvSpPr>
          <p:nvPr>
            <p:ph type="body" idx="1"/>
          </p:nvPr>
        </p:nvSpPr>
        <p:spPr>
          <a:xfrm>
            <a:off x="311700" y="1044758"/>
            <a:ext cx="7837715" cy="3422739"/>
          </a:xfrm>
          <a:prstGeom prst="rect">
            <a:avLst/>
          </a:prstGeom>
          <a:noFill/>
          <a:ln>
            <a:noFill/>
          </a:ln>
        </p:spPr>
        <p:txBody>
          <a:bodyPr spcFirstLastPara="1" wrap="square" lIns="68575" tIns="34275" rIns="68575" bIns="34275" anchor="t" anchorCtr="0">
            <a:noAutofit/>
          </a:bodyPr>
          <a:lstStyle/>
          <a:p>
            <a:pPr marL="914400" marR="0" lvl="1" indent="-342900" algn="l" rtl="0">
              <a:lnSpc>
                <a:spcPct val="100000"/>
              </a:lnSpc>
              <a:spcBef>
                <a:spcPts val="400"/>
              </a:spcBef>
              <a:spcAft>
                <a:spcPts val="0"/>
              </a:spcAft>
              <a:buClr>
                <a:schemeClr val="dk1"/>
              </a:buClr>
              <a:buSzPts val="1800"/>
              <a:buFont typeface="Arial"/>
              <a:buAutoNum type="arabicPeriod"/>
            </a:pPr>
            <a:r>
              <a:rPr lang="en" sz="2000" b="0" i="0" u="none" strike="noStrike" cap="none">
                <a:solidFill>
                  <a:srgbClr val="000000"/>
                </a:solidFill>
                <a:latin typeface="Century Gothic"/>
                <a:ea typeface="Century Gothic"/>
                <a:cs typeface="Century Gothic"/>
                <a:sym typeface="Century Gothic"/>
              </a:rPr>
              <a:t>Choose the correct colored pencil. Today’s color is  </a:t>
            </a:r>
            <a:r>
              <a:rPr lang="en" sz="2000" b="1" i="0" u="none" strike="noStrike" cap="none">
                <a:solidFill>
                  <a:srgbClr val="00B050"/>
                </a:solidFill>
                <a:latin typeface="Century Gothic"/>
                <a:ea typeface="Century Gothic"/>
                <a:cs typeface="Century Gothic"/>
                <a:sym typeface="Century Gothic"/>
              </a:rPr>
              <a:t>GREEN</a:t>
            </a:r>
            <a:r>
              <a:rPr lang="en" sz="2000" b="1" i="0" u="none" strike="noStrike" cap="none">
                <a:solidFill>
                  <a:schemeClr val="dk1"/>
                </a:solidFill>
                <a:latin typeface="Century Gothic"/>
                <a:ea typeface="Century Gothic"/>
                <a:cs typeface="Century Gothic"/>
                <a:sym typeface="Century Gothic"/>
              </a:rPr>
              <a:t>.</a:t>
            </a:r>
            <a:endParaRPr sz="2000" b="1" i="0" u="none" strike="noStrike" cap="none">
              <a:solidFill>
                <a:srgbClr val="00B050"/>
              </a:solidFill>
              <a:latin typeface="Century Gothic"/>
              <a:ea typeface="Century Gothic"/>
              <a:cs typeface="Century Gothic"/>
              <a:sym typeface="Century Gothic"/>
            </a:endParaRPr>
          </a:p>
          <a:p>
            <a:pPr marL="914400" marR="0" lvl="1" indent="-342900" algn="l" rtl="0">
              <a:lnSpc>
                <a:spcPct val="100000"/>
              </a:lnSpc>
              <a:spcBef>
                <a:spcPts val="400"/>
              </a:spcBef>
              <a:spcAft>
                <a:spcPts val="0"/>
              </a:spcAft>
              <a:buClr>
                <a:schemeClr val="dk1"/>
              </a:buClr>
              <a:buSzPts val="1800"/>
              <a:buFont typeface="Arial"/>
              <a:buAutoNum type="arabicPeriod"/>
            </a:pPr>
            <a:r>
              <a:rPr lang="en" sz="2000" b="0" i="0" u="none" strike="noStrike" cap="none">
                <a:solidFill>
                  <a:srgbClr val="000000"/>
                </a:solidFill>
                <a:latin typeface="Century Gothic"/>
                <a:ea typeface="Century Gothic"/>
                <a:cs typeface="Century Gothic"/>
                <a:sym typeface="Century Gothic"/>
              </a:rPr>
              <a:t>Decide where you are going to add a revision note based on feedback or new learning.</a:t>
            </a:r>
            <a:endParaRPr sz="1800" b="0" i="0" u="none" strike="noStrike" cap="none">
              <a:solidFill>
                <a:schemeClr val="dk1"/>
              </a:solidFill>
              <a:latin typeface="Century Gothic"/>
              <a:ea typeface="Century Gothic"/>
              <a:cs typeface="Century Gothic"/>
              <a:sym typeface="Century Gothic"/>
            </a:endParaRPr>
          </a:p>
          <a:p>
            <a:pPr marL="914400" marR="0" lvl="1" indent="-342900" algn="l" rtl="0">
              <a:lnSpc>
                <a:spcPct val="100000"/>
              </a:lnSpc>
              <a:spcBef>
                <a:spcPts val="400"/>
              </a:spcBef>
              <a:spcAft>
                <a:spcPts val="0"/>
              </a:spcAft>
              <a:buClr>
                <a:schemeClr val="dk1"/>
              </a:buClr>
              <a:buSzPts val="1800"/>
              <a:buFont typeface="Arial"/>
              <a:buAutoNum type="arabicPeriod"/>
            </a:pPr>
            <a:r>
              <a:rPr lang="en" sz="2000" b="0" i="0" u="none" strike="noStrike" cap="none">
                <a:solidFill>
                  <a:srgbClr val="000000"/>
                </a:solidFill>
                <a:latin typeface="Century Gothic"/>
                <a:ea typeface="Century Gothic"/>
                <a:cs typeface="Century Gothic"/>
                <a:sym typeface="Century Gothic"/>
              </a:rPr>
              <a:t>Write your revision note in the space above the notes you want to change. </a:t>
            </a:r>
            <a:endParaRPr sz="1800" b="0" i="0" u="none" strike="noStrike" cap="none">
              <a:solidFill>
                <a:schemeClr val="dk1"/>
              </a:solidFill>
              <a:latin typeface="Century Gothic"/>
              <a:ea typeface="Century Gothic"/>
              <a:cs typeface="Century Gothic"/>
              <a:sym typeface="Century Gothic"/>
            </a:endParaRPr>
          </a:p>
          <a:p>
            <a:pPr marL="914400" marR="0" lvl="1" indent="-342900" algn="l" rtl="0">
              <a:lnSpc>
                <a:spcPct val="100000"/>
              </a:lnSpc>
              <a:spcBef>
                <a:spcPts val="400"/>
              </a:spcBef>
              <a:spcAft>
                <a:spcPts val="0"/>
              </a:spcAft>
              <a:buClr>
                <a:schemeClr val="dk1"/>
              </a:buClr>
              <a:buSzPts val="1800"/>
              <a:buFont typeface="Arial"/>
              <a:buAutoNum type="arabicPeriod"/>
            </a:pPr>
            <a:r>
              <a:rPr lang="en" sz="2000" b="0" i="0" u="none" strike="noStrike" cap="none">
                <a:solidFill>
                  <a:srgbClr val="000000"/>
                </a:solidFill>
                <a:latin typeface="Century Gothic"/>
                <a:ea typeface="Century Gothic"/>
                <a:cs typeface="Century Gothic"/>
                <a:sym typeface="Century Gothic"/>
              </a:rPr>
              <a:t>Read through your entire plan and continue to record your revision notes.</a:t>
            </a:r>
            <a:endParaRPr sz="1800" b="0" i="0" u="none" strike="noStrike" cap="none">
              <a:solidFill>
                <a:schemeClr val="dk1"/>
              </a:solidFill>
              <a:latin typeface="Century Gothic"/>
              <a:ea typeface="Century Gothic"/>
              <a:cs typeface="Century Gothic"/>
              <a:sym typeface="Century Gothic"/>
            </a:endParaRPr>
          </a:p>
          <a:p>
            <a:pPr marL="914400" marR="0" lvl="1" indent="-342900" algn="l" rtl="0">
              <a:lnSpc>
                <a:spcPct val="100000"/>
              </a:lnSpc>
              <a:spcBef>
                <a:spcPts val="400"/>
              </a:spcBef>
              <a:spcAft>
                <a:spcPts val="0"/>
              </a:spcAft>
              <a:buClr>
                <a:schemeClr val="dk1"/>
              </a:buClr>
              <a:buSzPts val="1800"/>
              <a:buFont typeface="Arial"/>
              <a:buAutoNum type="arabicPeriod"/>
            </a:pPr>
            <a:r>
              <a:rPr lang="en" sz="2000" b="0" i="0" u="none" strike="noStrike" cap="none">
                <a:solidFill>
                  <a:srgbClr val="000000"/>
                </a:solidFill>
                <a:latin typeface="Century Gothic"/>
                <a:ea typeface="Century Gothic"/>
                <a:cs typeface="Century Gothic"/>
                <a:sym typeface="Century Gothic"/>
              </a:rPr>
              <a:t>Review your revision notes to be sure they make sense.</a:t>
            </a: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53"/>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Revising a Narrative Plan</a:t>
            </a:r>
            <a:endParaRPr sz="3400" b="0" i="0" u="none" strike="noStrike" cap="none">
              <a:solidFill>
                <a:schemeClr val="dk1"/>
              </a:solidFill>
              <a:latin typeface="Century Gothic"/>
              <a:ea typeface="Century Gothic"/>
              <a:cs typeface="Century Gothic"/>
              <a:sym typeface="Century Gothic"/>
            </a:endParaRPr>
          </a:p>
        </p:txBody>
      </p:sp>
      <p:sp>
        <p:nvSpPr>
          <p:cNvPr id="359" name="Google Shape;359;p53"/>
          <p:cNvSpPr txBox="1">
            <a:spLocks noGrp="1"/>
          </p:cNvSpPr>
          <p:nvPr>
            <p:ph type="body" idx="1"/>
          </p:nvPr>
        </p:nvSpPr>
        <p:spPr>
          <a:xfrm>
            <a:off x="311700" y="906886"/>
            <a:ext cx="8520600" cy="3565500"/>
          </a:xfrm>
          <a:prstGeom prst="rect">
            <a:avLst/>
          </a:prstGeom>
          <a:noFill/>
          <a:ln>
            <a:noFill/>
          </a:ln>
        </p:spPr>
        <p:txBody>
          <a:bodyPr spcFirstLastPara="1" wrap="square" lIns="68575" tIns="34275" rIns="68575" bIns="34275" anchor="t" anchorCtr="0">
            <a:noAutofit/>
          </a:bodyPr>
          <a:lstStyle/>
          <a:p>
            <a:pPr marL="76200" marR="0" lvl="0" indent="0" algn="l" rtl="0">
              <a:lnSpc>
                <a:spcPct val="100000"/>
              </a:lnSpc>
              <a:spcBef>
                <a:spcPts val="800"/>
              </a:spcBef>
              <a:spcAft>
                <a:spcPts val="0"/>
              </a:spcAft>
              <a:buClr>
                <a:schemeClr val="dk1"/>
              </a:buClr>
              <a:buSzPts val="2400"/>
              <a:buFont typeface="Century Gothic"/>
              <a:buNone/>
            </a:pPr>
            <a:r>
              <a:rPr lang="en" sz="2400" b="1" i="0" u="none" strike="noStrike" cap="none" dirty="0">
                <a:solidFill>
                  <a:srgbClr val="000000"/>
                </a:solidFill>
                <a:latin typeface="Century Gothic"/>
                <a:ea typeface="Century Gothic"/>
                <a:cs typeface="Century Gothic"/>
                <a:sym typeface="Century Gothic"/>
              </a:rPr>
              <a:t>How does our peer critique add to your understanding of how to write a good narrative plan? </a:t>
            </a:r>
            <a:endParaRPr sz="2400" b="1" i="0" u="none" strike="noStrike" cap="none" dirty="0">
              <a:solidFill>
                <a:schemeClr val="dk1"/>
              </a:solidFill>
              <a:latin typeface="Century Gothic"/>
              <a:ea typeface="Century Gothic"/>
              <a:cs typeface="Century Gothic"/>
              <a:sym typeface="Century Gothic"/>
            </a:endParaRPr>
          </a:p>
          <a:p>
            <a:pPr marL="76200" marR="0" lvl="0" indent="0" algn="l" rtl="0">
              <a:lnSpc>
                <a:spcPct val="100000"/>
              </a:lnSpc>
              <a:spcBef>
                <a:spcPts val="800"/>
              </a:spcBef>
              <a:spcAft>
                <a:spcPts val="0"/>
              </a:spcAft>
              <a:buClr>
                <a:schemeClr val="dk1"/>
              </a:buClr>
              <a:buSzPts val="2400"/>
              <a:buFont typeface="Century Gothic"/>
              <a:buNone/>
            </a:pPr>
            <a:r>
              <a:rPr lang="en" sz="2400" b="0" i="0" u="none" strike="noStrike" cap="none" dirty="0">
                <a:solidFill>
                  <a:schemeClr val="dk1"/>
                </a:solidFill>
                <a:latin typeface="Century Gothic"/>
                <a:ea typeface="Century Gothic"/>
                <a:cs typeface="Century Gothic"/>
                <a:sym typeface="Century Gothic"/>
              </a:rPr>
              <a:t>Directions:</a:t>
            </a:r>
            <a:endParaRPr sz="2400" b="0" i="0" u="none" strike="noStrike" cap="none" dirty="0">
              <a:solidFill>
                <a:schemeClr val="dk1"/>
              </a:solidFill>
              <a:latin typeface="Century Gothic"/>
              <a:ea typeface="Century Gothic"/>
              <a:cs typeface="Century Gothic"/>
              <a:sym typeface="Century Gothic"/>
            </a:endParaRPr>
          </a:p>
          <a:p>
            <a:pPr marL="419100" marR="0" lvl="0" indent="-342900" algn="l" rtl="0">
              <a:lnSpc>
                <a:spcPct val="100000"/>
              </a:lnSpc>
              <a:spcBef>
                <a:spcPts val="80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You will now have ten minutes to revise your plan.</a:t>
            </a:r>
            <a:endParaRPr sz="2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54"/>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Review Learning Targets</a:t>
            </a:r>
            <a:endParaRPr sz="3400" b="0" i="0" u="none" strike="noStrike" cap="none">
              <a:solidFill>
                <a:schemeClr val="dk1"/>
              </a:solidFill>
              <a:latin typeface="Century Gothic"/>
              <a:ea typeface="Century Gothic"/>
              <a:cs typeface="Century Gothic"/>
              <a:sym typeface="Century Gothic"/>
            </a:endParaRPr>
          </a:p>
        </p:txBody>
      </p:sp>
      <p:sp>
        <p:nvSpPr>
          <p:cNvPr id="365" name="Google Shape;365;p54"/>
          <p:cNvSpPr txBox="1">
            <a:spLocks noGrp="1"/>
          </p:cNvSpPr>
          <p:nvPr>
            <p:ph type="body" idx="1"/>
          </p:nvPr>
        </p:nvSpPr>
        <p:spPr>
          <a:xfrm>
            <a:off x="311700" y="991825"/>
            <a:ext cx="8520600" cy="3771000"/>
          </a:xfrm>
          <a:prstGeom prst="rect">
            <a:avLst/>
          </a:prstGeom>
          <a:noFill/>
          <a:ln>
            <a:noFill/>
          </a:ln>
        </p:spPr>
        <p:txBody>
          <a:bodyPr spcFirstLastPara="1" wrap="square" lIns="68575" tIns="34275" rIns="68575" bIns="34275" anchor="t" anchorCtr="0">
            <a:noAutofit/>
          </a:bodyPr>
          <a:lstStyle/>
          <a:p>
            <a:pPr marL="457200" marR="0" lvl="0" indent="-355600" algn="l" rtl="0">
              <a:lnSpc>
                <a:spcPct val="90000"/>
              </a:lnSpc>
              <a:spcBef>
                <a:spcPts val="1000"/>
              </a:spcBef>
              <a:spcAft>
                <a:spcPts val="0"/>
              </a:spcAft>
              <a:buClr>
                <a:schemeClr val="dk1"/>
              </a:buClr>
              <a:buSzPts val="2000"/>
              <a:buFont typeface="Century Gothic"/>
              <a:buAutoNum type="arabicPeriod"/>
            </a:pPr>
            <a:r>
              <a:rPr lang="en" sz="2200" b="0" i="0" u="none" strike="noStrike" cap="none" dirty="0" smtClean="0">
                <a:solidFill>
                  <a:srgbClr val="000000"/>
                </a:solidFill>
                <a:latin typeface="Century Gothic"/>
                <a:ea typeface="Century Gothic"/>
                <a:cs typeface="Century Gothic"/>
                <a:sym typeface="Century Gothic"/>
              </a:rPr>
              <a:t>I </a:t>
            </a:r>
            <a:r>
              <a:rPr lang="en" sz="2200" b="0" i="0" u="none" strike="noStrike" cap="none" dirty="0">
                <a:solidFill>
                  <a:srgbClr val="000000"/>
                </a:solidFill>
                <a:latin typeface="Century Gothic"/>
                <a:ea typeface="Century Gothic"/>
                <a:cs typeface="Century Gothic"/>
                <a:sym typeface="Century Gothic"/>
              </a:rPr>
              <a:t>can organize a plot for a narrative using events based on research of my animal and its defense mechanisms</a:t>
            </a:r>
            <a:r>
              <a:rPr lang="en" sz="2200" b="0" i="0" u="none" strike="noStrike" cap="none" dirty="0" smtClean="0">
                <a:solidFill>
                  <a:srgbClr val="000000"/>
                </a:solidFill>
                <a:latin typeface="Century Gothic"/>
                <a:ea typeface="Century Gothic"/>
                <a:cs typeface="Century Gothic"/>
                <a:sym typeface="Century Gothic"/>
              </a:rPr>
              <a:t>.</a:t>
            </a:r>
          </a:p>
          <a:p>
            <a:pPr marL="457200" marR="0" lvl="0" indent="-355600" algn="l" rtl="0">
              <a:lnSpc>
                <a:spcPct val="90000"/>
              </a:lnSpc>
              <a:spcBef>
                <a:spcPts val="1000"/>
              </a:spcBef>
              <a:spcAft>
                <a:spcPts val="0"/>
              </a:spcAft>
              <a:buClr>
                <a:schemeClr val="dk1"/>
              </a:buClr>
              <a:buSzPts val="2000"/>
              <a:buFont typeface="Century Gothic"/>
              <a:buAutoNum type="arabicPeriod"/>
            </a:pPr>
            <a:endParaRPr sz="2200" b="0" i="0" u="none" strike="noStrike" cap="none" dirty="0">
              <a:solidFill>
                <a:schemeClr val="dk1"/>
              </a:solidFill>
              <a:latin typeface="Century Gothic"/>
              <a:ea typeface="Century Gothic"/>
              <a:cs typeface="Century Gothic"/>
              <a:sym typeface="Century Gothic"/>
            </a:endParaRPr>
          </a:p>
          <a:p>
            <a:pPr marL="457200" marR="0" lvl="0" indent="-355600" algn="l" rtl="0">
              <a:lnSpc>
                <a:spcPct val="90000"/>
              </a:lnSpc>
              <a:spcBef>
                <a:spcPts val="1000"/>
              </a:spcBef>
              <a:spcAft>
                <a:spcPts val="0"/>
              </a:spcAft>
              <a:buClr>
                <a:schemeClr val="dk1"/>
              </a:buClr>
              <a:buSzPts val="2000"/>
              <a:buFont typeface="Century Gothic"/>
              <a:buAutoNum type="arabicPeriod"/>
            </a:pPr>
            <a:r>
              <a:rPr lang="en" sz="2200" b="0" i="0" u="none" strike="noStrike" cap="none" dirty="0">
                <a:solidFill>
                  <a:srgbClr val="000000"/>
                </a:solidFill>
                <a:latin typeface="Century Gothic"/>
                <a:ea typeface="Century Gothic"/>
                <a:cs typeface="Century Gothic"/>
                <a:sym typeface="Century Gothic"/>
              </a:rPr>
              <a:t>I can critique the ideas of my writing partner’s </a:t>
            </a:r>
            <a:r>
              <a:rPr lang="en" sz="2200" b="1" i="0" u="none" strike="noStrike" cap="none" dirty="0">
                <a:solidFill>
                  <a:srgbClr val="000000"/>
                </a:solidFill>
                <a:latin typeface="Century Gothic"/>
                <a:ea typeface="Century Gothic"/>
                <a:cs typeface="Century Gothic"/>
                <a:sym typeface="Century Gothic"/>
              </a:rPr>
              <a:t>Narrative Planning graphic organizer</a:t>
            </a:r>
            <a:r>
              <a:rPr lang="en" sz="2200" b="0" i="0" u="none" strike="noStrike" cap="none" dirty="0">
                <a:solidFill>
                  <a:srgbClr val="000000"/>
                </a:solidFill>
                <a:latin typeface="Century Gothic"/>
                <a:ea typeface="Century Gothic"/>
                <a:cs typeface="Century Gothic"/>
                <a:sym typeface="Century Gothic"/>
              </a:rPr>
              <a:t> for the characteristics of a narrative. This means I can look for a plan </a:t>
            </a:r>
            <a:r>
              <a:rPr lang="en-US" sz="2200" b="0" i="0" u="none" strike="noStrike" cap="none" dirty="0" smtClean="0">
                <a:solidFill>
                  <a:srgbClr val="000000"/>
                </a:solidFill>
                <a:latin typeface="Century Gothic"/>
                <a:ea typeface="Century Gothic"/>
                <a:cs typeface="Century Gothic"/>
                <a:sym typeface="Century Gothic"/>
              </a:rPr>
              <a:t>of </a:t>
            </a:r>
            <a:r>
              <a:rPr lang="en" sz="2200" b="0" i="0" u="none" strike="noStrike" cap="none" dirty="0" smtClean="0">
                <a:solidFill>
                  <a:srgbClr val="000000"/>
                </a:solidFill>
                <a:latin typeface="Century Gothic"/>
                <a:ea typeface="Century Gothic"/>
                <a:cs typeface="Century Gothic"/>
                <a:sym typeface="Century Gothic"/>
              </a:rPr>
              <a:t>the </a:t>
            </a:r>
            <a:r>
              <a:rPr lang="en" sz="2200" b="0" i="0" u="none" strike="noStrike" cap="none" dirty="0">
                <a:solidFill>
                  <a:srgbClr val="000000"/>
                </a:solidFill>
                <a:latin typeface="Century Gothic"/>
                <a:ea typeface="Century Gothic"/>
                <a:cs typeface="Century Gothic"/>
                <a:sym typeface="Century Gothic"/>
              </a:rPr>
              <a:t>characters, setting, introduction, rising action, problem, resolution, and conclusion, and for precise words and phrases.</a:t>
            </a:r>
            <a:endParaRPr sz="2200" b="0" i="0" u="none" strike="noStrike" cap="none" dirty="0">
              <a:solidFill>
                <a:schemeClr val="dk1"/>
              </a:solidFill>
              <a:latin typeface="Century Gothic"/>
              <a:ea typeface="Century Gothic"/>
              <a:cs typeface="Century Gothic"/>
              <a:sym typeface="Century Gothic"/>
            </a:endParaRPr>
          </a:p>
        </p:txBody>
      </p:sp>
      <p:pic>
        <p:nvPicPr>
          <p:cNvPr id="366" name="Google Shape;366;p54"/>
          <p:cNvPicPr preferRelativeResize="0"/>
          <p:nvPr/>
        </p:nvPicPr>
        <p:blipFill rotWithShape="1">
          <a:blip r:embed="rId3">
            <a:alphaModFix/>
          </a:blip>
          <a:srcRect/>
          <a:stretch/>
        </p:blipFill>
        <p:spPr>
          <a:xfrm>
            <a:off x="8436428" y="4365171"/>
            <a:ext cx="561580" cy="565412"/>
          </a:xfrm>
          <a:prstGeom prst="rect">
            <a:avLst/>
          </a:prstGeom>
          <a:noFill/>
          <a:ln>
            <a:noFill/>
          </a:ln>
        </p:spPr>
      </p:pic>
      <p:sp>
        <p:nvSpPr>
          <p:cNvPr id="367" name="Google Shape;367;p54"/>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68" name="Google Shape;368;p54"/>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55"/>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300"/>
              <a:buFont typeface="Century Gothic"/>
              <a:buNone/>
            </a:pPr>
            <a:r>
              <a:rPr lang="en" sz="3000" b="0" i="0" u="none" strike="noStrike" cap="none">
                <a:solidFill>
                  <a:schemeClr val="dk1"/>
                </a:solidFill>
                <a:latin typeface="Century Gothic"/>
                <a:ea typeface="Century Gothic"/>
                <a:cs typeface="Century Gothic"/>
                <a:sym typeface="Century Gothic"/>
              </a:rPr>
              <a:t>Homework</a:t>
            </a:r>
            <a:endParaRPr sz="3000" b="0" i="0" u="none" strike="noStrike" cap="none">
              <a:solidFill>
                <a:schemeClr val="dk1"/>
              </a:solidFill>
              <a:latin typeface="Century Gothic"/>
              <a:ea typeface="Century Gothic"/>
              <a:cs typeface="Century Gothic"/>
              <a:sym typeface="Century Gothic"/>
            </a:endParaRPr>
          </a:p>
        </p:txBody>
      </p:sp>
      <p:sp>
        <p:nvSpPr>
          <p:cNvPr id="374" name="Google Shape;374;p55"/>
          <p:cNvSpPr txBox="1">
            <a:spLocks noGrp="1"/>
          </p:cNvSpPr>
          <p:nvPr>
            <p:ph type="body" idx="1"/>
          </p:nvPr>
        </p:nvSpPr>
        <p:spPr>
          <a:xfrm>
            <a:off x="675400" y="1190375"/>
            <a:ext cx="3771900" cy="35076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457200" marR="0" lvl="0" indent="-342900" algn="l" rtl="0">
              <a:lnSpc>
                <a:spcPct val="100000"/>
              </a:lnSpc>
              <a:spcBef>
                <a:spcPts val="800"/>
              </a:spcBef>
              <a:spcAft>
                <a:spcPts val="0"/>
              </a:spcAft>
              <a:buClr>
                <a:schemeClr val="dk1"/>
              </a:buClr>
              <a:buSzPts val="1800"/>
              <a:buFont typeface="Century Gothic"/>
              <a:buAutoNum type="alphaUcPeriod"/>
            </a:pPr>
            <a:r>
              <a:rPr lang="en" sz="2000" b="0" i="0" u="none" strike="noStrike" cap="none" dirty="0">
                <a:solidFill>
                  <a:schemeClr val="dk1"/>
                </a:solidFill>
                <a:latin typeface="Century Gothic"/>
                <a:ea typeface="Century Gothic"/>
                <a:cs typeface="Century Gothic"/>
                <a:sym typeface="Century Gothic"/>
              </a:rPr>
              <a:t>Choose and respond to a </a:t>
            </a:r>
            <a:r>
              <a:rPr lang="en" sz="2000" b="1" i="0" u="none" strike="noStrike" cap="none" dirty="0">
                <a:solidFill>
                  <a:schemeClr val="dk1"/>
                </a:solidFill>
                <a:latin typeface="Century Gothic"/>
                <a:ea typeface="Century Gothic"/>
                <a:cs typeface="Century Gothic"/>
                <a:sym typeface="Century Gothic"/>
              </a:rPr>
              <a:t>narrative QuickWrite prompt </a:t>
            </a:r>
            <a:r>
              <a:rPr lang="en" sz="2000" b="0" i="0" u="none" strike="noStrike" cap="none" dirty="0">
                <a:solidFill>
                  <a:schemeClr val="dk1"/>
                </a:solidFill>
                <a:latin typeface="Century Gothic"/>
                <a:ea typeface="Century Gothic"/>
                <a:cs typeface="Century Gothic"/>
                <a:sym typeface="Century Gothic"/>
              </a:rPr>
              <a:t>from your homework resources for this unit.</a:t>
            </a:r>
            <a:endParaRPr sz="20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800"/>
              </a:spcBef>
              <a:spcAft>
                <a:spcPts val="0"/>
              </a:spcAft>
              <a:buClr>
                <a:schemeClr val="dk1"/>
              </a:buClr>
              <a:buSzPts val="1800"/>
              <a:buFont typeface="Century Gothic"/>
              <a:buAutoNum type="alphaUcPeriod"/>
            </a:pPr>
            <a:r>
              <a:rPr lang="en" sz="2000" b="0" i="0" u="none" strike="noStrike" cap="none" dirty="0">
                <a:solidFill>
                  <a:schemeClr val="dk1"/>
                </a:solidFill>
                <a:latin typeface="Century Gothic"/>
                <a:ea typeface="Century Gothic"/>
                <a:cs typeface="Century Gothic"/>
                <a:sym typeface="Century Gothic"/>
              </a:rPr>
              <a:t>Accountable Research </a:t>
            </a:r>
            <a:r>
              <a:rPr lang="en" sz="2000" b="0" i="0" u="none" strike="noStrike" cap="none" dirty="0" smtClean="0">
                <a:solidFill>
                  <a:schemeClr val="dk1"/>
                </a:solidFill>
                <a:latin typeface="Century Gothic"/>
                <a:ea typeface="Century Gothic"/>
                <a:cs typeface="Century Gothic"/>
                <a:sym typeface="Century Gothic"/>
              </a:rPr>
              <a:t>Reading</a:t>
            </a:r>
            <a:r>
              <a:rPr lang="en-US" sz="2000" b="0" i="0" u="none" strike="noStrike" cap="none" dirty="0" smtClean="0">
                <a:solidFill>
                  <a:schemeClr val="dk1"/>
                </a:solidFill>
                <a:latin typeface="Century Gothic"/>
                <a:ea typeface="Century Gothic"/>
                <a:cs typeface="Century Gothic"/>
                <a:sym typeface="Century Gothic"/>
              </a:rPr>
              <a:t>:</a:t>
            </a:r>
            <a:r>
              <a:rPr lang="en" sz="2000" b="0" i="0" u="none" strike="noStrike" cap="none" dirty="0" smtClean="0">
                <a:solidFill>
                  <a:schemeClr val="dk1"/>
                </a:solidFill>
                <a:latin typeface="Century Gothic"/>
                <a:ea typeface="Century Gothic"/>
                <a:cs typeface="Century Gothic"/>
                <a:sym typeface="Century Gothic"/>
              </a:rPr>
              <a:t> </a:t>
            </a:r>
            <a:r>
              <a:rPr lang="en" sz="2000" b="0" i="0" u="none" strike="noStrike" cap="none" dirty="0">
                <a:solidFill>
                  <a:schemeClr val="dk1"/>
                </a:solidFill>
                <a:latin typeface="Century Gothic"/>
                <a:ea typeface="Century Gothic"/>
                <a:cs typeface="Century Gothic"/>
                <a:sym typeface="Century Gothic"/>
              </a:rPr>
              <a:t>Select a prompt to respond to in the front of your independent reading journal.</a:t>
            </a: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1400"/>
              <a:buFont typeface="Century Gothic"/>
              <a:buNone/>
            </a:pP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1400"/>
              <a:buFont typeface="Century Gothic"/>
              <a:buNone/>
            </a:pPr>
            <a:endParaRPr sz="20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1400"/>
              <a:buFont typeface="Century Gothic"/>
              <a:buNone/>
            </a:pPr>
            <a:endParaRPr sz="2000" b="0" i="0" u="none" strike="noStrike" cap="none" dirty="0">
              <a:solidFill>
                <a:srgbClr val="444444"/>
              </a:solidFill>
              <a:latin typeface="Century Gothic"/>
              <a:ea typeface="Century Gothic"/>
              <a:cs typeface="Century Gothic"/>
              <a:sym typeface="Century Gothic"/>
            </a:endParaRPr>
          </a:p>
        </p:txBody>
      </p:sp>
      <p:sp>
        <p:nvSpPr>
          <p:cNvPr id="375" name="Google Shape;375;p55"/>
          <p:cNvSpPr txBox="1"/>
          <p:nvPr/>
        </p:nvSpPr>
        <p:spPr>
          <a:xfrm>
            <a:off x="4736707" y="1190375"/>
            <a:ext cx="3771900" cy="3545382"/>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15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2000" b="0" i="0" u="none" strike="noStrike" cap="none" dirty="0">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 sz="2000" b="0" i="0" u="none" strike="noStrike" cap="none" dirty="0" smtClean="0">
                <a:solidFill>
                  <a:srgbClr val="000000"/>
                </a:solidFill>
                <a:latin typeface="Century Gothic"/>
                <a:ea typeface="Century Gothic"/>
                <a:cs typeface="Century Gothic"/>
                <a:sym typeface="Century Gothic"/>
              </a:rPr>
              <a:t>Module </a:t>
            </a:r>
            <a:r>
              <a:rPr lang="en" sz="2000" b="0" i="0" u="none" strike="noStrike" cap="none" dirty="0">
                <a:solidFill>
                  <a:srgbClr val="000000"/>
                </a:solidFill>
                <a:latin typeface="Century Gothic"/>
                <a:ea typeface="Century Gothic"/>
                <a:cs typeface="Century Gothic"/>
                <a:sym typeface="Century Gothic"/>
              </a:rPr>
              <a:t>2</a:t>
            </a:r>
            <a:endParaRPr sz="2000" b="0" i="0" u="none" strike="noStrike" cap="none" dirty="0">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 sz="2000" b="0" i="0" u="none" strike="noStrike" cap="none" dirty="0">
                <a:solidFill>
                  <a:srgbClr val="000000"/>
                </a:solidFill>
                <a:latin typeface="Century Gothic"/>
                <a:ea typeface="Century Gothic"/>
                <a:cs typeface="Century Gothic"/>
                <a:sym typeface="Century Gothic"/>
              </a:rPr>
              <a:t>Guiding Question</a:t>
            </a:r>
            <a:endParaRPr sz="2000" b="0" i="0" u="none" strike="noStrike" cap="none" dirty="0">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r>
              <a:rPr lang="en" sz="2000" b="0" i="0" u="none" strike="noStrike" cap="none" dirty="0">
                <a:solidFill>
                  <a:srgbClr val="000000"/>
                </a:solidFill>
                <a:latin typeface="Century Gothic"/>
                <a:ea typeface="Century Gothic"/>
                <a:cs typeface="Century Gothic"/>
                <a:sym typeface="Century Gothic"/>
              </a:rPr>
              <a:t>Anchor Chart</a:t>
            </a:r>
            <a:endParaRPr sz="2000" b="0" i="0" u="none" strike="noStrike" cap="none" dirty="0">
              <a:solidFill>
                <a:srgbClr val="000000"/>
              </a:solidFill>
              <a:latin typeface="Century Gothic"/>
              <a:ea typeface="Century Gothic"/>
              <a:cs typeface="Century Gothic"/>
              <a:sym typeface="Century Gothic"/>
            </a:endParaRPr>
          </a:p>
          <a:p>
            <a:pPr marL="342900" marR="0" lvl="0" indent="0" algn="l" rtl="0">
              <a:lnSpc>
                <a:spcPct val="90000"/>
              </a:lnSpc>
              <a:spcBef>
                <a:spcPts val="340"/>
              </a:spcBef>
              <a:spcAft>
                <a:spcPts val="0"/>
              </a:spcAft>
              <a:buClr>
                <a:srgbClr val="000000"/>
              </a:buClr>
              <a:buSzPts val="1200"/>
              <a:buFont typeface="Arial"/>
              <a:buNone/>
            </a:pPr>
            <a:endParaRPr sz="2000" b="0" i="0" u="none" strike="noStrike" cap="none" dirty="0">
              <a:solidFill>
                <a:srgbClr val="000000"/>
              </a:solidFill>
              <a:latin typeface="Calibri"/>
              <a:ea typeface="Calibri"/>
              <a:cs typeface="Calibri"/>
              <a:sym typeface="Calibri"/>
            </a:endParaRPr>
          </a:p>
          <a:p>
            <a:pPr marL="342900" marR="0" lvl="0" indent="-342900" algn="l" rtl="0">
              <a:lnSpc>
                <a:spcPct val="90000"/>
              </a:lnSpc>
              <a:spcBef>
                <a:spcPts val="340"/>
              </a:spcBef>
              <a:spcAft>
                <a:spcPts val="0"/>
              </a:spcAft>
              <a:buClr>
                <a:srgbClr val="000000"/>
              </a:buClr>
              <a:buSzPts val="2000"/>
              <a:buFont typeface="Century Gothic"/>
              <a:buChar char="•"/>
            </a:pPr>
            <a:r>
              <a:rPr lang="en" sz="2000" b="0" i="0" u="none" strike="noStrike" cap="none" dirty="0">
                <a:solidFill>
                  <a:srgbClr val="000000"/>
                </a:solidFill>
                <a:latin typeface="Century Gothic"/>
                <a:ea typeface="Century Gothic"/>
                <a:cs typeface="Century Gothic"/>
                <a:sym typeface="Century Gothic"/>
              </a:rPr>
              <a:t>How do animals’ bodies and behaviors help them survive?</a:t>
            </a:r>
            <a:endParaRPr sz="20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90000"/>
              </a:lnSpc>
              <a:spcBef>
                <a:spcPts val="340"/>
              </a:spcBef>
              <a:spcAft>
                <a:spcPts val="0"/>
              </a:spcAft>
              <a:buClr>
                <a:srgbClr val="000000"/>
              </a:buClr>
              <a:buSzPts val="2000"/>
              <a:buFont typeface="Century Gothic"/>
              <a:buChar char="•"/>
            </a:pPr>
            <a:r>
              <a:rPr lang="en" sz="2000" b="0" i="0" u="none" strike="noStrike" cap="none" dirty="0">
                <a:solidFill>
                  <a:srgbClr val="000000"/>
                </a:solidFill>
                <a:latin typeface="Century Gothic"/>
                <a:ea typeface="Century Gothic"/>
                <a:cs typeface="Century Gothic"/>
                <a:sym typeface="Century Gothic"/>
              </a:rPr>
              <a:t>How can writers use knowledge from their research to inform and entertain?</a:t>
            </a:r>
            <a:br>
              <a:rPr lang="en" sz="2000" b="0" i="0" u="none" strike="noStrike" cap="none" dirty="0">
                <a:solidFill>
                  <a:srgbClr val="000000"/>
                </a:solidFill>
                <a:latin typeface="Century Gothic"/>
                <a:ea typeface="Century Gothic"/>
                <a:cs typeface="Century Gothic"/>
                <a:sym typeface="Century Gothic"/>
              </a:rPr>
            </a:br>
            <a:endParaRPr sz="2000" b="0" i="0" u="none" strike="noStrike" cap="none" dirty="0">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1800"/>
              <a:buFont typeface="Arial"/>
              <a:buNone/>
            </a:pPr>
            <a:endParaRPr sz="18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56"/>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endParaRPr sz="3400" b="0" i="0" u="none" strike="noStrike" cap="none">
              <a:solidFill>
                <a:schemeClr val="dk1"/>
              </a:solidFill>
              <a:latin typeface="Century Gothic"/>
              <a:ea typeface="Century Gothic"/>
              <a:cs typeface="Century Gothic"/>
              <a:sym typeface="Century Gothic"/>
            </a:endParaRPr>
          </a:p>
        </p:txBody>
      </p:sp>
      <p:sp>
        <p:nvSpPr>
          <p:cNvPr id="381" name="Google Shape;381;p56"/>
          <p:cNvSpPr txBox="1">
            <a:spLocks noGrp="1"/>
          </p:cNvSpPr>
          <p:nvPr>
            <p:ph type="body" idx="1"/>
          </p:nvPr>
        </p:nvSpPr>
        <p:spPr>
          <a:xfrm>
            <a:off x="119400" y="516225"/>
            <a:ext cx="8905200" cy="4416600"/>
          </a:xfrm>
          <a:prstGeom prst="rect">
            <a:avLst/>
          </a:prstGeom>
          <a:noFill/>
          <a:ln>
            <a:noFill/>
          </a:ln>
        </p:spPr>
        <p:txBody>
          <a:bodyPr spcFirstLastPara="1" wrap="square" lIns="68575" tIns="34275" rIns="68575" bIns="34275" anchor="t" anchorCtr="0">
            <a:noAutofit/>
          </a:bodyPr>
          <a:lstStyle/>
          <a:p>
            <a:pPr marL="457200" marR="0" lvl="0" indent="-298450" algn="l" rtl="0">
              <a:lnSpc>
                <a:spcPct val="120000"/>
              </a:lnSpc>
              <a:spcBef>
                <a:spcPts val="800"/>
              </a:spcBef>
              <a:spcAft>
                <a:spcPts val="0"/>
              </a:spcAft>
              <a:buClr>
                <a:schemeClr val="dk1"/>
              </a:buClr>
              <a:buSzPts val="1100"/>
              <a:buFont typeface="Century Gothic"/>
              <a:buAutoNum type="arabicPeriod"/>
            </a:pPr>
            <a:r>
              <a:rPr lang="en" sz="1100" b="0" i="0" u="none" strike="noStrike" cap="none" dirty="0">
                <a:solidFill>
                  <a:schemeClr val="dk1"/>
                </a:solidFill>
                <a:latin typeface="Century Gothic"/>
                <a:ea typeface="Century Gothic"/>
                <a:cs typeface="Century Gothic"/>
                <a:sym typeface="Century Gothic"/>
              </a:rPr>
              <a:t>Take out Independent Reading Journal.</a:t>
            </a:r>
            <a:endParaRPr sz="1100" b="0" i="0" u="none" strike="noStrike" cap="none" dirty="0">
              <a:solidFill>
                <a:schemeClr val="dk1"/>
              </a:solidFill>
              <a:latin typeface="Century Gothic"/>
              <a:ea typeface="Century Gothic"/>
              <a:cs typeface="Century Gothic"/>
              <a:sym typeface="Century Gothic"/>
            </a:endParaRPr>
          </a:p>
          <a:p>
            <a:pPr marL="457200" marR="0" lvl="0" indent="-298450" algn="l" rtl="0">
              <a:lnSpc>
                <a:spcPct val="120000"/>
              </a:lnSpc>
              <a:spcBef>
                <a:spcPts val="0"/>
              </a:spcBef>
              <a:spcAft>
                <a:spcPts val="0"/>
              </a:spcAft>
              <a:buClr>
                <a:schemeClr val="dk1"/>
              </a:buClr>
              <a:buSzPts val="1100"/>
              <a:buFont typeface="Century Gothic"/>
              <a:buAutoNum type="arabicPeriod"/>
            </a:pPr>
            <a:r>
              <a:rPr lang="en" sz="1100" b="0" i="0" u="none" strike="noStrike" cap="none" dirty="0">
                <a:solidFill>
                  <a:schemeClr val="dk1"/>
                </a:solidFill>
                <a:latin typeface="Century Gothic"/>
                <a:ea typeface="Century Gothic"/>
                <a:cs typeface="Century Gothic"/>
                <a:sym typeface="Century Gothic"/>
              </a:rPr>
              <a:t>Select a prompt.</a:t>
            </a:r>
            <a:endParaRPr sz="1100" b="0" i="0" u="none" strike="noStrike" cap="none" dirty="0">
              <a:solidFill>
                <a:schemeClr val="dk1"/>
              </a:solidFill>
              <a:latin typeface="Century Gothic"/>
              <a:ea typeface="Century Gothic"/>
              <a:cs typeface="Century Gothic"/>
              <a:sym typeface="Century Gothic"/>
            </a:endParaRPr>
          </a:p>
          <a:p>
            <a:pPr marL="457200" marR="0" lvl="0" indent="-298450" algn="l" rtl="0">
              <a:lnSpc>
                <a:spcPct val="120000"/>
              </a:lnSpc>
              <a:spcBef>
                <a:spcPts val="0"/>
              </a:spcBef>
              <a:spcAft>
                <a:spcPts val="0"/>
              </a:spcAft>
              <a:buClr>
                <a:schemeClr val="dk1"/>
              </a:buClr>
              <a:buSzPts val="1100"/>
              <a:buFont typeface="Century Gothic"/>
              <a:buAutoNum type="arabicPeriod"/>
            </a:pPr>
            <a:r>
              <a:rPr lang="en" sz="1100" b="0" i="0" u="none" strike="noStrike" cap="none" dirty="0">
                <a:solidFill>
                  <a:schemeClr val="dk1"/>
                </a:solidFill>
                <a:latin typeface="Century Gothic"/>
                <a:ea typeface="Century Gothic"/>
                <a:cs typeface="Century Gothic"/>
                <a:sym typeface="Century Gothic"/>
              </a:rPr>
              <a:t>Copy prompt into front of independent reading journal.</a:t>
            </a:r>
            <a:endParaRPr sz="1100" b="0" i="0" u="none" strike="noStrike" cap="none" dirty="0">
              <a:solidFill>
                <a:schemeClr val="dk1"/>
              </a:solidFill>
              <a:latin typeface="Century Gothic"/>
              <a:ea typeface="Century Gothic"/>
              <a:cs typeface="Century Gothic"/>
              <a:sym typeface="Century Gothic"/>
            </a:endParaRPr>
          </a:p>
          <a:p>
            <a:pPr marL="457200" marR="0" lvl="0" indent="-298450" algn="l" rtl="0">
              <a:lnSpc>
                <a:spcPct val="120000"/>
              </a:lnSpc>
              <a:spcBef>
                <a:spcPts val="0"/>
              </a:spcBef>
              <a:spcAft>
                <a:spcPts val="0"/>
              </a:spcAft>
              <a:buClr>
                <a:schemeClr val="dk1"/>
              </a:buClr>
              <a:buSzPts val="1100"/>
              <a:buFont typeface="Century Gothic"/>
              <a:buAutoNum type="arabicPeriod"/>
            </a:pPr>
            <a:r>
              <a:rPr lang="en" sz="1100" b="0" i="0" u="none" strike="noStrike" cap="none" dirty="0">
                <a:solidFill>
                  <a:schemeClr val="dk1"/>
                </a:solidFill>
                <a:latin typeface="Century Gothic"/>
                <a:ea typeface="Century Gothic"/>
                <a:cs typeface="Century Gothic"/>
                <a:sym typeface="Century Gothic"/>
              </a:rPr>
              <a:t>Respond to prompt for HW.</a:t>
            </a:r>
            <a:endParaRPr sz="1100" b="0" i="0" u="none" strike="noStrike" cap="none" dirty="0">
              <a:solidFill>
                <a:schemeClr val="dk1"/>
              </a:solidFill>
              <a:latin typeface="Century Gothic"/>
              <a:ea typeface="Century Gothic"/>
              <a:cs typeface="Century Gothic"/>
              <a:sym typeface="Century Gothic"/>
            </a:endParaRPr>
          </a:p>
          <a:p>
            <a:pPr marL="0" marR="0" lvl="0" indent="0" algn="ctr" rtl="0">
              <a:lnSpc>
                <a:spcPct val="120000"/>
              </a:lnSpc>
              <a:spcBef>
                <a:spcPts val="800"/>
              </a:spcBef>
              <a:spcAft>
                <a:spcPts val="0"/>
              </a:spcAft>
              <a:buClr>
                <a:schemeClr val="dk1"/>
              </a:buClr>
              <a:buSzPts val="1100"/>
              <a:buFont typeface="Arial"/>
              <a:buNone/>
            </a:pPr>
            <a:r>
              <a:rPr lang="en" sz="1100" b="1" i="0" u="none" strike="noStrike" cap="none" dirty="0">
                <a:solidFill>
                  <a:schemeClr val="dk1"/>
                </a:solidFill>
                <a:latin typeface="Century Gothic"/>
                <a:ea typeface="Century Gothic"/>
                <a:cs typeface="Century Gothic"/>
                <a:sym typeface="Century Gothic"/>
              </a:rPr>
              <a:t>Module 2: Journal Prompts</a:t>
            </a:r>
            <a:endParaRPr sz="1100" b="1" i="0" u="none" strike="noStrike" cap="none" dirty="0">
              <a:solidFill>
                <a:schemeClr val="dk1"/>
              </a:solidFill>
              <a:latin typeface="Century Gothic"/>
              <a:ea typeface="Century Gothic"/>
              <a:cs typeface="Century Gothic"/>
              <a:sym typeface="Century Gothic"/>
            </a:endParaRPr>
          </a:p>
          <a:p>
            <a:pPr marL="457200" marR="0" lvl="0" indent="-304800" algn="l" rtl="0">
              <a:spcBef>
                <a:spcPts val="600"/>
              </a:spcBef>
              <a:spcAft>
                <a:spcPts val="0"/>
              </a:spcAft>
              <a:buClr>
                <a:schemeClr val="dk1"/>
              </a:buClr>
              <a:buSzPts val="1200"/>
              <a:buFont typeface="Century Gothic"/>
              <a:buChar char="•"/>
            </a:pPr>
            <a:r>
              <a:rPr lang="en" sz="1100" b="0" i="0" u="none" strike="noStrike" cap="none" dirty="0">
                <a:solidFill>
                  <a:schemeClr val="dk1"/>
                </a:solidFill>
                <a:sym typeface="Century Gothic"/>
              </a:rPr>
              <a:t>Record 2–3 facts in your own words about animals or animal defenses that you found out in your research reading today.</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What questions do you have about animals or animal defenses after reading?</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What would you like to research further after reading? Why?</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Summarize your research reading today in no more than 4 sentences.</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How would you describe the setting of the particular part of the text you read?</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What do you think is going to happen next? Why?</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Summarize the pages you just read in no more than 4 sentences.</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What is the main idea of the part of the text you just read?</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Think about the title of your text. Why do you think the author chose this title?</a:t>
            </a:r>
            <a:endParaRPr sz="1100" b="0" i="0" u="none" strike="noStrike" cap="none" dirty="0">
              <a:solidFill>
                <a:schemeClr val="dk1"/>
              </a:solidFill>
              <a:sym typeface="Century Gothic"/>
            </a:endParaRPr>
          </a:p>
          <a:p>
            <a:pPr marL="457200" marR="0" lvl="0" indent="-304800" algn="l" rtl="0">
              <a:lnSpc>
                <a:spcPct val="138000"/>
              </a:lnSpc>
              <a:spcBef>
                <a:spcPts val="0"/>
              </a:spcBef>
              <a:spcAft>
                <a:spcPts val="0"/>
              </a:spcAft>
              <a:buClr>
                <a:schemeClr val="dk1"/>
              </a:buClr>
              <a:buSzPts val="1200"/>
              <a:buFont typeface="Century Gothic"/>
              <a:buChar char="•"/>
            </a:pPr>
            <a:r>
              <a:rPr lang="en" sz="1100" b="0" i="0" u="none" strike="noStrike" cap="none" dirty="0">
                <a:solidFill>
                  <a:schemeClr val="dk1"/>
                </a:solidFill>
                <a:sym typeface="Century Gothic"/>
              </a:rPr>
              <a:t>What are two new words you learned in this text? Tell about the </a:t>
            </a:r>
            <a:r>
              <a:rPr lang="en-US" sz="1100" b="0" i="0" u="none" strike="noStrike" cap="none" dirty="0" smtClean="0">
                <a:solidFill>
                  <a:schemeClr val="dk1"/>
                </a:solidFill>
                <a:sym typeface="Century Gothic"/>
              </a:rPr>
              <a:t>w</a:t>
            </a:r>
            <a:r>
              <a:rPr lang="en" sz="1100" b="0" i="0" u="none" strike="noStrike" cap="none" dirty="0" smtClean="0">
                <a:solidFill>
                  <a:schemeClr val="dk1"/>
                </a:solidFill>
                <a:sym typeface="Century Gothic"/>
              </a:rPr>
              <a:t>ords</a:t>
            </a:r>
            <a:r>
              <a:rPr lang="en" sz="1100" b="0" i="0" u="none" strike="noStrike" cap="none" dirty="0">
                <a:solidFill>
                  <a:schemeClr val="dk1"/>
                </a:solidFill>
                <a:sym typeface="Century Gothic"/>
              </a:rPr>
              <a:t>.</a:t>
            </a:r>
            <a:endParaRPr sz="1100" b="0" i="0" u="none" strike="noStrike" cap="none" dirty="0">
              <a:solidFill>
                <a:schemeClr val="dk1"/>
              </a:solidFill>
              <a:sym typeface="Century Gothic"/>
            </a:endParaRPr>
          </a:p>
          <a:p>
            <a:pPr lvl="0" indent="-292100">
              <a:lnSpc>
                <a:spcPct val="138000"/>
              </a:lnSpc>
              <a:spcBef>
                <a:spcPts val="0"/>
              </a:spcBef>
              <a:buSzPts val="1000"/>
            </a:pPr>
            <a:r>
              <a:rPr lang="en" sz="1100" b="0" i="0" u="none" strike="noStrike" cap="none" dirty="0">
                <a:solidFill>
                  <a:schemeClr val="dk1"/>
                </a:solidFill>
                <a:sym typeface="Century Gothic"/>
              </a:rPr>
              <a:t>Choose a picture, chart, graph, or diagram from your text. </a:t>
            </a:r>
            <a:r>
              <a:rPr lang="en" sz="1100" dirty="0"/>
              <a:t>Explain how the information you learned from the image helped you understand the text. </a:t>
            </a:r>
            <a:br>
              <a:rPr lang="en" sz="1100" dirty="0"/>
            </a:br>
            <a:r>
              <a:rPr lang="en" sz="1100" b="0" i="0" u="none" strike="noStrike" cap="none" dirty="0">
                <a:solidFill>
                  <a:schemeClr val="dk1"/>
                </a:solidFill>
                <a:latin typeface="Century Gothic"/>
                <a:ea typeface="Century Gothic"/>
                <a:cs typeface="Century Gothic"/>
                <a:sym typeface="Century Gothic"/>
              </a:rPr>
              <a:t/>
            </a:r>
            <a:br>
              <a:rPr lang="en" sz="1100" b="0" i="0" u="none" strike="noStrike" cap="none" dirty="0">
                <a:solidFill>
                  <a:schemeClr val="dk1"/>
                </a:solidFill>
                <a:latin typeface="Century Gothic"/>
                <a:ea typeface="Century Gothic"/>
                <a:cs typeface="Century Gothic"/>
                <a:sym typeface="Century Gothic"/>
              </a:rPr>
            </a:br>
            <a:r>
              <a:rPr lang="en" sz="1100" b="0" i="0" u="none" strike="noStrike" cap="none" dirty="0">
                <a:solidFill>
                  <a:schemeClr val="dk1"/>
                </a:solidFill>
                <a:latin typeface="Century Gothic"/>
                <a:ea typeface="Century Gothic"/>
                <a:cs typeface="Century Gothic"/>
                <a:sym typeface="Century Gothic"/>
              </a:rPr>
              <a:t/>
            </a:r>
            <a:br>
              <a:rPr lang="en" sz="1100" b="0" i="0" u="none" strike="noStrike" cap="none" dirty="0">
                <a:solidFill>
                  <a:schemeClr val="dk1"/>
                </a:solidFill>
                <a:latin typeface="Century Gothic"/>
                <a:ea typeface="Century Gothic"/>
                <a:cs typeface="Century Gothic"/>
                <a:sym typeface="Century Gothic"/>
              </a:rPr>
            </a:br>
            <a:endParaRPr sz="1100" b="0" i="0" u="none" strike="noStrike" cap="none" dirty="0">
              <a:solidFill>
                <a:schemeClr val="dk1"/>
              </a:solidFill>
              <a:latin typeface="Century Gothic"/>
              <a:ea typeface="Century Gothic"/>
              <a:cs typeface="Century Gothic"/>
              <a:sym typeface="Century Gothic"/>
            </a:endParaRPr>
          </a:p>
          <a:p>
            <a:pPr marL="0" marR="0" lvl="0" indent="0" algn="l" rtl="0">
              <a:lnSpc>
                <a:spcPct val="120000"/>
              </a:lnSpc>
              <a:spcBef>
                <a:spcPts val="800"/>
              </a:spcBef>
              <a:spcAft>
                <a:spcPts val="0"/>
              </a:spcAft>
              <a:buClr>
                <a:schemeClr val="dk1"/>
              </a:buClr>
              <a:buSzPts val="2100"/>
              <a:buFont typeface="Century Gothic"/>
              <a:buNone/>
            </a:pPr>
            <a:endParaRPr sz="11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1100"/>
              <a:buFont typeface="Arial"/>
              <a:buNone/>
            </a:pPr>
            <a:endParaRPr sz="11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5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88" name="Google Shape;388;p57"/>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b="0" i="0" u="none" strike="noStrike" cap="none">
                <a:solidFill>
                  <a:schemeClr val="dk1"/>
                </a:solidFill>
                <a:latin typeface="Century Gothic"/>
                <a:ea typeface="Century Gothic"/>
                <a:cs typeface="Century Gothic"/>
                <a:sym typeface="Century Gothic"/>
              </a:rPr>
              <a:t>Activities for today:</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2100" b="0" i="0" u="none" strike="noStrike" cap="none">
                <a:solidFill>
                  <a:schemeClr val="dk1"/>
                </a:solidFill>
                <a:latin typeface="Century Gothic"/>
                <a:ea typeface="Century Gothic"/>
                <a:cs typeface="Century Gothic"/>
                <a:sym typeface="Century Gothic"/>
              </a:rPr>
              <a:t>Groups assigned:</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89" name="Google Shape;389;p57"/>
          <p:cNvGraphicFramePr/>
          <p:nvPr/>
        </p:nvGraphicFramePr>
        <p:xfrm>
          <a:off x="744325" y="3242975"/>
          <a:ext cx="7239000" cy="1471550"/>
        </p:xfrm>
        <a:graphic>
          <a:graphicData uri="http://schemas.openxmlformats.org/drawingml/2006/table">
            <a:tbl>
              <a:tblPr>
                <a:noFill/>
                <a:tableStyleId>{00622B74-A03C-4DCE-9900-4CCCA59C8C45}</a:tableStyleId>
              </a:tblPr>
              <a:tblGrid>
                <a:gridCol w="1809750"/>
                <a:gridCol w="1809750"/>
                <a:gridCol w="1809750"/>
                <a:gridCol w="1809750"/>
              </a:tblGrid>
              <a:tr h="432125">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1039425">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2"/>
          <p:cNvSpPr txBox="1">
            <a:spLocks noGrp="1"/>
          </p:cNvSpPr>
          <p:nvPr>
            <p:ph type="title"/>
          </p:nvPr>
        </p:nvSpPr>
        <p:spPr>
          <a:xfrm>
            <a:off x="311700" y="500425"/>
            <a:ext cx="8520600" cy="9273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3: Lesson 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endParaRPr sz="18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endParaRPr sz="1800" b="1" i="0" u="none" strike="noStrike" cap="none">
              <a:solidFill>
                <a:schemeClr val="dk1"/>
              </a:solidFill>
              <a:latin typeface="Century Gothic"/>
              <a:ea typeface="Century Gothic"/>
              <a:cs typeface="Century Gothic"/>
              <a:sym typeface="Century Gothic"/>
            </a:endParaRPr>
          </a:p>
        </p:txBody>
      </p:sp>
      <p:sp>
        <p:nvSpPr>
          <p:cNvPr id="277" name="Google Shape;277;p42"/>
          <p:cNvSpPr txBox="1">
            <a:spLocks noGrp="1"/>
          </p:cNvSpPr>
          <p:nvPr>
            <p:ph type="body" idx="1"/>
          </p:nvPr>
        </p:nvSpPr>
        <p:spPr>
          <a:xfrm>
            <a:off x="311700" y="1111250"/>
            <a:ext cx="8520600" cy="3582300"/>
          </a:xfrm>
          <a:prstGeom prst="rect">
            <a:avLst/>
          </a:prstGeom>
          <a:noFill/>
          <a:ln>
            <a:noFill/>
          </a:ln>
        </p:spPr>
        <p:txBody>
          <a:bodyPr spcFirstLastPara="1" wrap="square" lIns="68575" tIns="34275" rIns="68575" bIns="34275" anchor="t" anchorCtr="0">
            <a:noAutofit/>
          </a:bodyPr>
          <a:lstStyle/>
          <a:p>
            <a:pPr marL="0" marR="0" lvl="0" indent="0" algn="l" rtl="0">
              <a:lnSpc>
                <a:spcPct val="98181"/>
              </a:lnSpc>
              <a:spcBef>
                <a:spcPts val="800"/>
              </a:spcBef>
              <a:spcAft>
                <a:spcPts val="0"/>
              </a:spcAft>
              <a:buClr>
                <a:schemeClr val="dk1"/>
              </a:buClr>
              <a:buSzPts val="2100"/>
              <a:buFont typeface="Century Gothic"/>
              <a:buNone/>
            </a:pPr>
            <a:r>
              <a:rPr lang="en" sz="1500" b="1" i="0" u="none" strike="noStrike" cap="none" dirty="0">
                <a:solidFill>
                  <a:schemeClr val="dk1"/>
                </a:solidFill>
                <a:latin typeface="Century Gothic"/>
                <a:ea typeface="Century Gothic"/>
                <a:cs typeface="Century Gothic"/>
                <a:sym typeface="Century Gothic"/>
              </a:rPr>
              <a:t>Preparing for Lesson 6: </a:t>
            </a:r>
            <a:r>
              <a:rPr lang="en" sz="1500" b="0" i="0" u="none" strike="noStrike" cap="none" dirty="0">
                <a:solidFill>
                  <a:schemeClr val="dk1"/>
                </a:solidFill>
                <a:latin typeface="Century Gothic"/>
                <a:ea typeface="Century Gothic"/>
                <a:cs typeface="Century Gothic"/>
                <a:sym typeface="Century Gothic"/>
              </a:rPr>
              <a:t>Pre-reading and Preparing:</a:t>
            </a:r>
            <a:endParaRPr sz="1500" b="0" i="0" u="none" strike="noStrike" cap="none" dirty="0">
              <a:solidFill>
                <a:schemeClr val="dk1"/>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1100"/>
              <a:buFont typeface="Arial"/>
              <a:buNone/>
            </a:pPr>
            <a:r>
              <a:rPr lang="en" sz="15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500" b="0" i="0" u="none" strike="noStrike" cap="none" dirty="0">
              <a:solidFill>
                <a:schemeClr val="dk1"/>
              </a:solidFill>
              <a:latin typeface="Century Gothic"/>
              <a:ea typeface="Century Gothic"/>
              <a:cs typeface="Century Gothic"/>
              <a:sym typeface="Century Gothic"/>
            </a:endParaRPr>
          </a:p>
          <a:p>
            <a:pPr marL="457200" marR="0" lvl="0" indent="-336550" algn="l" rtl="0">
              <a:spcBef>
                <a:spcPts val="800"/>
              </a:spcBef>
              <a:spcAft>
                <a:spcPts val="0"/>
              </a:spcAft>
              <a:buClr>
                <a:schemeClr val="dk1"/>
              </a:buClr>
              <a:buSzPts val="1700"/>
              <a:buFont typeface="Century Gothic"/>
              <a:buChar char="•"/>
            </a:pPr>
            <a:r>
              <a:rPr lang="en" sz="1500" b="0" i="0" u="none" strike="noStrike" cap="none" dirty="0">
                <a:solidFill>
                  <a:schemeClr val="dk1"/>
                </a:solidFill>
                <a:latin typeface="Century Gothic"/>
                <a:ea typeface="Century Gothic"/>
                <a:cs typeface="Century Gothic"/>
                <a:sym typeface="Century Gothic"/>
              </a:rPr>
              <a:t>Read through Lesson 6 </a:t>
            </a:r>
            <a:r>
              <a:rPr lang="en" sz="1500" b="0" i="0" u="sng" strike="noStrike" cap="none" dirty="0">
                <a:solidFill>
                  <a:schemeClr val="hlink"/>
                </a:solidFill>
                <a:latin typeface="Century Gothic"/>
                <a:ea typeface="Century Gothic"/>
                <a:cs typeface="Century Gothic"/>
                <a:sym typeface="Century Gothic"/>
                <a:hlinkClick r:id="rId3"/>
              </a:rPr>
              <a:t>Here. </a:t>
            </a:r>
            <a:endParaRPr sz="15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r>
              <a:rPr lang="en" sz="1500" b="0" i="0" u="none" strike="noStrike" cap="none" dirty="0">
                <a:solidFill>
                  <a:schemeClr val="dk1"/>
                </a:solidFill>
                <a:latin typeface="Century Gothic"/>
                <a:ea typeface="Century Gothic"/>
                <a:cs typeface="Century Gothic"/>
                <a:sym typeface="Century Gothic"/>
              </a:rPr>
              <a:t>In this lesson, students will be:</a:t>
            </a:r>
            <a:endParaRPr sz="15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800"/>
              </a:spcBef>
              <a:spcAft>
                <a:spcPts val="0"/>
              </a:spcAft>
              <a:buClr>
                <a:schemeClr val="dk1"/>
              </a:buClr>
              <a:buSzPts val="1200"/>
              <a:buFont typeface="Century Gothic"/>
              <a:buChar char="•"/>
            </a:pPr>
            <a:r>
              <a:rPr lang="en" sz="1500" b="0" i="0" u="none" strike="noStrike" cap="none" dirty="0" smtClean="0">
                <a:solidFill>
                  <a:schemeClr val="dk1"/>
                </a:solidFill>
                <a:latin typeface="Century Gothic"/>
                <a:ea typeface="Century Gothic"/>
                <a:cs typeface="Century Gothic"/>
                <a:sym typeface="Century Gothic"/>
              </a:rPr>
              <a:t>Engaging </a:t>
            </a:r>
            <a:r>
              <a:rPr lang="en" sz="1500" b="0" i="0" u="none" strike="noStrike" cap="none" dirty="0">
                <a:solidFill>
                  <a:schemeClr val="dk1"/>
                </a:solidFill>
                <a:latin typeface="Century Gothic"/>
                <a:ea typeface="Century Gothic"/>
                <a:cs typeface="Century Gothic"/>
                <a:sym typeface="Century Gothic"/>
              </a:rPr>
              <a:t>the Writer: Sketching (5 minutes)</a:t>
            </a:r>
            <a:endParaRPr sz="15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800"/>
              </a:spcBef>
              <a:spcAft>
                <a:spcPts val="0"/>
              </a:spcAft>
              <a:buClr>
                <a:schemeClr val="dk1"/>
              </a:buClr>
              <a:buSzPts val="1200"/>
              <a:buFont typeface="Century Gothic"/>
              <a:buChar char="•"/>
            </a:pPr>
            <a:r>
              <a:rPr lang="en" sz="1500" b="0" i="0" u="none" strike="noStrike" cap="none" dirty="0">
                <a:solidFill>
                  <a:schemeClr val="dk1"/>
                </a:solidFill>
                <a:latin typeface="Century Gothic"/>
                <a:ea typeface="Century Gothic"/>
                <a:cs typeface="Century Gothic"/>
                <a:sym typeface="Century Gothic"/>
              </a:rPr>
              <a:t>Reviewing Learning Targets (5 minutes)</a:t>
            </a:r>
            <a:endParaRPr sz="15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800"/>
              </a:spcBef>
              <a:spcAft>
                <a:spcPts val="0"/>
              </a:spcAft>
              <a:buClr>
                <a:schemeClr val="dk1"/>
              </a:buClr>
              <a:buSzPts val="1200"/>
              <a:buFont typeface="Century Gothic"/>
              <a:buChar char="•"/>
            </a:pPr>
            <a:r>
              <a:rPr lang="en" sz="1500" b="0" i="0" u="none" strike="noStrike" cap="none" dirty="0">
                <a:solidFill>
                  <a:schemeClr val="dk1"/>
                </a:solidFill>
                <a:latin typeface="Century Gothic"/>
                <a:ea typeface="Century Gothic"/>
                <a:cs typeface="Century Gothic"/>
                <a:sym typeface="Century Gothic"/>
              </a:rPr>
              <a:t>Research Reading Share (20 minutes)</a:t>
            </a:r>
            <a:endParaRPr sz="15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800"/>
              </a:spcBef>
              <a:spcAft>
                <a:spcPts val="0"/>
              </a:spcAft>
              <a:buClr>
                <a:schemeClr val="dk1"/>
              </a:buClr>
              <a:buSzPts val="1200"/>
              <a:buFont typeface="Century Gothic"/>
              <a:buChar char="•"/>
            </a:pPr>
            <a:r>
              <a:rPr lang="en" sz="1500" b="0" i="0" u="none" strike="noStrike" cap="none" dirty="0">
                <a:solidFill>
                  <a:schemeClr val="dk1"/>
                </a:solidFill>
                <a:latin typeface="Century Gothic"/>
                <a:ea typeface="Century Gothic"/>
                <a:cs typeface="Century Gothic"/>
                <a:sym typeface="Century Gothic"/>
              </a:rPr>
              <a:t>Peer Critique (15 minutes)</a:t>
            </a:r>
            <a:endParaRPr sz="15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800"/>
              </a:spcBef>
              <a:spcAft>
                <a:spcPts val="0"/>
              </a:spcAft>
              <a:buClr>
                <a:schemeClr val="dk1"/>
              </a:buClr>
              <a:buSzPts val="1200"/>
              <a:buFont typeface="Century Gothic"/>
              <a:buChar char="•"/>
            </a:pPr>
            <a:r>
              <a:rPr lang="en" sz="1500" b="0" i="0" u="none" strike="noStrike" cap="none" dirty="0">
                <a:solidFill>
                  <a:schemeClr val="dk1"/>
                </a:solidFill>
                <a:latin typeface="Century Gothic"/>
                <a:ea typeface="Century Gothic"/>
                <a:cs typeface="Century Gothic"/>
                <a:sym typeface="Century Gothic"/>
              </a:rPr>
              <a:t>Annotating Plans for Revision (5 minutes)</a:t>
            </a:r>
            <a:endParaRPr sz="15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100000"/>
              </a:lnSpc>
              <a:spcBef>
                <a:spcPts val="800"/>
              </a:spcBef>
              <a:spcAft>
                <a:spcPts val="0"/>
              </a:spcAft>
              <a:buClr>
                <a:schemeClr val="dk1"/>
              </a:buClr>
              <a:buSzPts val="1200"/>
              <a:buFont typeface="Century Gothic"/>
              <a:buChar char="•"/>
            </a:pPr>
            <a:r>
              <a:rPr lang="en" sz="1500" b="0" i="0" u="none" strike="noStrike" cap="none" dirty="0">
                <a:solidFill>
                  <a:schemeClr val="dk1"/>
                </a:solidFill>
                <a:latin typeface="Century Gothic"/>
                <a:ea typeface="Century Gothic"/>
                <a:cs typeface="Century Gothic"/>
                <a:sym typeface="Century Gothic"/>
              </a:rPr>
              <a:t>Revising Narrative Plan (10 minutes)</a:t>
            </a:r>
            <a:endParaRPr sz="1500" b="0" i="0" u="none" strike="noStrike" cap="none" dirty="0">
              <a:solidFill>
                <a:schemeClr val="dk1"/>
              </a:solidFill>
              <a:latin typeface="Century Gothic"/>
              <a:ea typeface="Century Gothic"/>
              <a:cs typeface="Century Gothic"/>
              <a:sym typeface="Century Gothic"/>
            </a:endParaRPr>
          </a:p>
          <a:p>
            <a:pPr marL="95250" marR="0" lvl="0" indent="0" algn="l" rtl="0">
              <a:lnSpc>
                <a:spcPct val="100000"/>
              </a:lnSpc>
              <a:spcBef>
                <a:spcPts val="80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3"/>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1: Unit 3: Lesson 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83" name="Google Shape;283;p43"/>
          <p:cNvSpPr txBox="1">
            <a:spLocks noGrp="1"/>
          </p:cNvSpPr>
          <p:nvPr>
            <p:ph type="body" idx="1"/>
          </p:nvPr>
        </p:nvSpPr>
        <p:spPr>
          <a:xfrm>
            <a:off x="311700" y="1155940"/>
            <a:ext cx="8520600" cy="3709685"/>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rgbClr val="000000"/>
              </a:buClr>
              <a:buSzPts val="1100"/>
              <a:buFont typeface="Arial"/>
              <a:buNone/>
            </a:pPr>
            <a:r>
              <a:rPr lang="en" sz="1600" b="1" i="0" u="none" strike="noStrike" cap="none" dirty="0">
                <a:solidFill>
                  <a:schemeClr val="dk1"/>
                </a:solidFill>
                <a:latin typeface="Century Gothic"/>
                <a:ea typeface="Century Gothic"/>
                <a:cs typeface="Century Gothic"/>
                <a:sym typeface="Century Gothic"/>
              </a:rPr>
              <a:t>Preparing for Lesson 6: </a:t>
            </a:r>
            <a:r>
              <a:rPr lang="en" sz="1600" b="0" i="1" u="none" strike="noStrike" cap="none" dirty="0">
                <a:solidFill>
                  <a:schemeClr val="dk1"/>
                </a:solidFill>
                <a:latin typeface="Century Gothic"/>
                <a:ea typeface="Century Gothic"/>
                <a:cs typeface="Century Gothic"/>
                <a:sym typeface="Century Gothic"/>
              </a:rPr>
              <a:t>Materials and Student Pairings</a:t>
            </a:r>
            <a:endParaRPr sz="16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 sz="1600" b="0" i="0" u="none" strike="noStrike" cap="none" dirty="0">
                <a:solidFill>
                  <a:schemeClr val="dk1"/>
                </a:solidFill>
                <a:latin typeface="Century Gothic"/>
                <a:ea typeface="Century Gothic"/>
                <a:cs typeface="Century Gothic"/>
                <a:sym typeface="Century Gothic"/>
              </a:rPr>
              <a:t>Display the </a:t>
            </a:r>
            <a:r>
              <a:rPr lang="en" sz="1600" b="1" i="0" u="none" strike="noStrike" cap="none" dirty="0">
                <a:solidFill>
                  <a:schemeClr val="dk1"/>
                </a:solidFill>
                <a:latin typeface="Century Gothic"/>
                <a:ea typeface="Century Gothic"/>
                <a:cs typeface="Century Gothic"/>
                <a:sym typeface="Century Gothic"/>
              </a:rPr>
              <a:t>Narrative Texts, Performance Task, Steps for Planning and Drafting My Narrative, Peer Critique Protocol, </a:t>
            </a:r>
            <a:r>
              <a:rPr lang="en" sz="1600" i="0" u="none" strike="noStrike" cap="none" dirty="0">
                <a:solidFill>
                  <a:schemeClr val="dk1"/>
                </a:solidFill>
                <a:latin typeface="Century Gothic"/>
                <a:ea typeface="Century Gothic"/>
                <a:cs typeface="Century Gothic"/>
                <a:sym typeface="Century Gothic"/>
              </a:rPr>
              <a:t>and</a:t>
            </a:r>
            <a:r>
              <a:rPr lang="en" sz="1600" b="1" i="0" u="none" strike="noStrike" cap="none" dirty="0">
                <a:solidFill>
                  <a:schemeClr val="dk1"/>
                </a:solidFill>
                <a:latin typeface="Century Gothic"/>
                <a:ea typeface="Century Gothic"/>
                <a:cs typeface="Century Gothic"/>
                <a:sym typeface="Century Gothic"/>
              </a:rPr>
              <a:t> Steps for Revising My Writing anchor charts.</a:t>
            </a:r>
            <a:endParaRPr sz="1600" b="1"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 sz="1600" b="0" i="0" u="none" strike="noStrike" cap="none" dirty="0">
                <a:solidFill>
                  <a:schemeClr val="dk1"/>
                </a:solidFill>
                <a:latin typeface="Century Gothic"/>
                <a:ea typeface="Century Gothic"/>
                <a:cs typeface="Century Gothic"/>
                <a:sym typeface="Century Gothic"/>
              </a:rPr>
              <a:t>Prepare a research reading share using with the </a:t>
            </a:r>
            <a:r>
              <a:rPr lang="en" sz="1600" b="1" i="0" u="none" strike="noStrike" cap="none" dirty="0">
                <a:solidFill>
                  <a:schemeClr val="dk1"/>
                </a:solidFill>
                <a:latin typeface="Century Gothic"/>
                <a:ea typeface="Century Gothic"/>
                <a:cs typeface="Century Gothic"/>
                <a:sym typeface="Century Gothic"/>
              </a:rPr>
              <a:t>Independent Reading: Sample Plan document</a:t>
            </a:r>
            <a:r>
              <a:rPr lang="en" sz="1600" b="0" i="0" u="none" strike="noStrike" cap="none" dirty="0">
                <a:solidFill>
                  <a:schemeClr val="dk1"/>
                </a:solidFill>
                <a:latin typeface="Century Gothic"/>
                <a:ea typeface="Century Gothic"/>
                <a:cs typeface="Century Gothic"/>
                <a:sym typeface="Century Gothic"/>
              </a:rPr>
              <a:t>, or using your own independent reading routine.</a:t>
            </a:r>
            <a:endParaRPr sz="16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 sz="1600" b="0" i="0" u="none" strike="noStrike" cap="none" dirty="0">
                <a:solidFill>
                  <a:schemeClr val="dk1"/>
                </a:solidFill>
                <a:latin typeface="Century Gothic"/>
                <a:ea typeface="Century Gothic"/>
                <a:cs typeface="Century Gothic"/>
                <a:sym typeface="Century Gothic"/>
              </a:rPr>
              <a:t>Organize students in pairs to critique each other’s writing.</a:t>
            </a:r>
            <a:endParaRPr sz="16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 sz="1600" b="0" i="0" u="none" strike="noStrike" cap="none" dirty="0">
                <a:solidFill>
                  <a:schemeClr val="dk1"/>
                </a:solidFill>
                <a:latin typeface="Century Gothic"/>
                <a:ea typeface="Century Gothic"/>
                <a:cs typeface="Century Gothic"/>
                <a:sym typeface="Century Gothic"/>
              </a:rPr>
              <a:t>Ask a student if he or she is willing to share his or her writing to help model the Praise, Question, Suggestion protocol.</a:t>
            </a:r>
            <a:endParaRPr sz="16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 sz="1600" b="0" i="0" u="none" strike="noStrike" cap="none" dirty="0">
                <a:solidFill>
                  <a:schemeClr val="dk1"/>
                </a:solidFill>
                <a:latin typeface="Century Gothic"/>
                <a:ea typeface="Century Gothic"/>
                <a:cs typeface="Century Gothic"/>
                <a:sym typeface="Century Gothic"/>
              </a:rPr>
              <a:t>Post: Learning targets.</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rgbClr val="000000"/>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100000"/>
              </a:lnSpc>
              <a:spcBef>
                <a:spcPts val="800"/>
              </a:spcBef>
              <a:spcAft>
                <a:spcPts val="0"/>
              </a:spcAft>
              <a:buClr>
                <a:schemeClr val="dk1"/>
              </a:buClr>
              <a:buSzPts val="2100"/>
              <a:buFont typeface="Century Gothic"/>
              <a:buNone/>
            </a:pPr>
            <a:endParaRPr sz="1400" b="1"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44"/>
          <p:cNvSpPr txBox="1">
            <a:spLocks noGrp="1"/>
          </p:cNvSpPr>
          <p:nvPr>
            <p:ph type="title"/>
          </p:nvPr>
        </p:nvSpPr>
        <p:spPr>
          <a:xfrm>
            <a:off x="311700" y="29702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1: Unit 3: Lesson 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89" name="Google Shape;289;p44"/>
          <p:cNvSpPr txBox="1">
            <a:spLocks noGrp="1"/>
          </p:cNvSpPr>
          <p:nvPr>
            <p:ph type="body" idx="1"/>
          </p:nvPr>
        </p:nvSpPr>
        <p:spPr>
          <a:xfrm>
            <a:off x="311700" y="1130983"/>
            <a:ext cx="8520600" cy="30305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800"/>
              </a:spcBef>
              <a:spcAft>
                <a:spcPts val="0"/>
              </a:spcAft>
              <a:buClr>
                <a:schemeClr val="dk1"/>
              </a:buClr>
              <a:buSzPts val="2500"/>
              <a:buFont typeface="Arial"/>
              <a:buNone/>
            </a:pPr>
            <a:r>
              <a:rPr lang="en" sz="2200" b="1" i="0" u="none" strike="noStrike" cap="none" dirty="0">
                <a:solidFill>
                  <a:schemeClr val="dk1"/>
                </a:solidFill>
                <a:sym typeface="Century Gothic"/>
              </a:rPr>
              <a:t>Preparing for Lesson 6: </a:t>
            </a:r>
            <a:r>
              <a:rPr lang="en" sz="2200" b="0" i="1" u="none" strike="noStrike" cap="none" dirty="0">
                <a:solidFill>
                  <a:schemeClr val="dk1"/>
                </a:solidFill>
                <a:sym typeface="Century Gothic"/>
              </a:rPr>
              <a:t>Pre-reading and Protocols</a:t>
            </a:r>
            <a:endParaRPr sz="2200" b="0" i="0" u="none" strike="noStrike" cap="none" dirty="0">
              <a:solidFill>
                <a:schemeClr val="dk1"/>
              </a:solidFill>
              <a:latin typeface="Calibri"/>
              <a:ea typeface="Calibri"/>
              <a:cs typeface="Calibri"/>
              <a:sym typeface="Calibri"/>
            </a:endParaRPr>
          </a:p>
          <a:p>
            <a:pPr marL="457200" marR="0" lvl="0" indent="-361950" algn="l" rtl="0">
              <a:lnSpc>
                <a:spcPct val="100000"/>
              </a:lnSpc>
              <a:spcBef>
                <a:spcPts val="800"/>
              </a:spcBef>
              <a:spcAft>
                <a:spcPts val="0"/>
              </a:spcAft>
              <a:buClr>
                <a:schemeClr val="dk1"/>
              </a:buClr>
              <a:buSzPts val="2100"/>
              <a:buFont typeface="Century Gothic"/>
              <a:buChar char="•"/>
            </a:pPr>
            <a:r>
              <a:rPr lang="en" sz="2200" b="0" i="0" u="none" strike="noStrike" cap="none" dirty="0">
                <a:solidFill>
                  <a:schemeClr val="dk1"/>
                </a:solidFill>
                <a:sym typeface="Century Gothic"/>
              </a:rPr>
              <a:t>Review the Concentric Circles protocol (see Classroom Protocols).</a:t>
            </a:r>
            <a:endParaRPr sz="2200" b="0" i="0" u="none" strike="noStrike" cap="none" dirty="0">
              <a:solidFill>
                <a:schemeClr val="dk1"/>
              </a:solidFill>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 sz="2200" b="0" i="0" u="none" strike="noStrike" cap="none" dirty="0">
                <a:solidFill>
                  <a:schemeClr val="dk1"/>
                </a:solidFill>
                <a:sym typeface="Century Gothic"/>
              </a:rPr>
              <a:t>Review the Praise, Question, Suggestion protocol (see Classroom Protocols). Students will have used this protocol before but will need support focusing specifically on the Question step in the process.</a:t>
            </a:r>
            <a:endParaRPr sz="2200" b="0" i="0" u="none" strike="noStrike" cap="none" dirty="0">
              <a:solidFill>
                <a:schemeClr val="dk1"/>
              </a:solidFill>
              <a:sym typeface="Century Gothic"/>
            </a:endParaRPr>
          </a:p>
        </p:txBody>
      </p:sp>
      <p:pic>
        <p:nvPicPr>
          <p:cNvPr id="290" name="Google Shape;290;p44" descr="https://lh6.googleusercontent.com/0gDmlTuaF0rcXWPNaNVVLnnFm2qPh4WDl8TeA2YMeUYJan7Dni2QXLvA0Jtk80xiQ5qGA38dxEKxWypcGfuexwz1WN-Nf2DHmIxgZGV60dQuYNPTGblBltiym3sxrKJW-pJ1Cu0s"/>
          <p:cNvPicPr preferRelativeResize="0"/>
          <p:nvPr/>
        </p:nvPicPr>
        <p:blipFill rotWithShape="1">
          <a:blip r:embed="rId3">
            <a:alphaModFix/>
          </a:blip>
          <a:srcRect/>
          <a:stretch/>
        </p:blipFill>
        <p:spPr>
          <a:xfrm>
            <a:off x="7775419" y="3900226"/>
            <a:ext cx="698500" cy="698500"/>
          </a:xfrm>
          <a:prstGeom prst="rect">
            <a:avLst/>
          </a:prstGeom>
          <a:noFill/>
          <a:ln>
            <a:noFill/>
          </a:ln>
        </p:spPr>
      </p:pic>
      <p:pic>
        <p:nvPicPr>
          <p:cNvPr id="291" name="Google Shape;291;p44" descr="https://d30y9cdsu7xlg0.cloudfront.net/png/419920-200.png"/>
          <p:cNvPicPr preferRelativeResize="0"/>
          <p:nvPr/>
        </p:nvPicPr>
        <p:blipFill rotWithShape="1">
          <a:blip r:embed="rId4">
            <a:alphaModFix/>
          </a:blip>
          <a:srcRect/>
          <a:stretch/>
        </p:blipFill>
        <p:spPr>
          <a:xfrm>
            <a:off x="6425054" y="3900225"/>
            <a:ext cx="850900" cy="8509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5"/>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3: Lesson 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297" name="Google Shape;297;p45"/>
          <p:cNvSpPr txBox="1">
            <a:spLocks noGrp="1"/>
          </p:cNvSpPr>
          <p:nvPr>
            <p:ph type="body" idx="1"/>
          </p:nvPr>
        </p:nvSpPr>
        <p:spPr>
          <a:xfrm>
            <a:off x="311700" y="1060175"/>
            <a:ext cx="8520600" cy="3805500"/>
          </a:xfrm>
          <a:prstGeom prst="rect">
            <a:avLst/>
          </a:prstGeom>
          <a:noFill/>
          <a:ln>
            <a:noFill/>
          </a:ln>
        </p:spPr>
        <p:txBody>
          <a:bodyPr spcFirstLastPara="1" wrap="square" lIns="68575" tIns="34275" rIns="68575" bIns="34275" anchor="t" anchorCtr="0">
            <a:noAutofit/>
          </a:bodyPr>
          <a:lstStyle/>
          <a:p>
            <a:pPr marL="0" marR="0" lvl="0" indent="0" algn="l" rtl="0">
              <a:lnSpc>
                <a:spcPct val="98181"/>
              </a:lnSpc>
              <a:spcBef>
                <a:spcPts val="800"/>
              </a:spcBef>
              <a:spcAft>
                <a:spcPts val="0"/>
              </a:spcAft>
              <a:buClr>
                <a:schemeClr val="dk1"/>
              </a:buClr>
              <a:buSzPts val="2100"/>
              <a:buFont typeface="Century Gothic"/>
              <a:buNone/>
            </a:pPr>
            <a:r>
              <a:rPr lang="en" sz="2100" b="1" i="0" u="none" strike="noStrike" cap="none">
                <a:solidFill>
                  <a:schemeClr val="dk1"/>
                </a:solidFill>
                <a:latin typeface="Century Gothic"/>
                <a:ea typeface="Century Gothic"/>
                <a:cs typeface="Century Gothic"/>
                <a:sym typeface="Century Gothic"/>
              </a:rPr>
              <a:t>Preparing for Lesson 6: </a:t>
            </a:r>
            <a:r>
              <a:rPr lang="en" sz="2100" b="0" i="0" u="none" strike="noStrike" cap="none">
                <a:solidFill>
                  <a:schemeClr val="dk1"/>
                </a:solidFill>
                <a:latin typeface="Century Gothic"/>
                <a:ea typeface="Century Gothic"/>
                <a:cs typeface="Century Gothic"/>
                <a:sym typeface="Century Gothic"/>
              </a:rPr>
              <a:t>Supports for Students Who Need It</a:t>
            </a:r>
            <a:endParaRPr sz="1400" b="0" i="0" u="none" strike="noStrike" cap="none">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 sz="2100" b="0" i="0" u="none" strike="noStrike" cap="none">
                <a:solidFill>
                  <a:schemeClr val="dk1"/>
                </a:solidFill>
                <a:latin typeface="Century Gothic"/>
                <a:ea typeface="Century Gothic"/>
                <a:cs typeface="Century Gothic"/>
                <a:sym typeface="Century Gothic"/>
              </a:rPr>
              <a:t>Much of this lesson is discussion-based, so students who struggle with oral language and/or auditory processing may need additional support. Consider providing sentence frames for students to refer to during discussions or a note-taking template for students to take notes during discussion.</a:t>
            </a:r>
            <a:endParaRPr sz="2100" b="0" i="0" u="none" strike="noStrike" cap="none">
              <a:solidFill>
                <a:schemeClr val="dk1"/>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2100"/>
              <a:buFont typeface="Century Gothic"/>
              <a:buNone/>
            </a:pPr>
            <a:endParaRPr sz="1400" b="0" i="0" u="none" strike="noStrike" cap="none">
              <a:solidFill>
                <a:srgbClr val="444444"/>
              </a:solidFill>
              <a:latin typeface="Century Gothic"/>
              <a:ea typeface="Century Gothic"/>
              <a:cs typeface="Century Gothic"/>
              <a:sym typeface="Century Gothic"/>
            </a:endParaRPr>
          </a:p>
          <a:p>
            <a:pPr marL="0" marR="0" lvl="0" indent="0" algn="l" rtl="0">
              <a:lnSpc>
                <a:spcPct val="115000"/>
              </a:lnSpc>
              <a:spcBef>
                <a:spcPts val="800"/>
              </a:spcBef>
              <a:spcAft>
                <a:spcPts val="0"/>
              </a:spcAft>
              <a:buClr>
                <a:schemeClr val="dk1"/>
              </a:buClr>
              <a:buSzPts val="1100"/>
              <a:buFont typeface="Arial"/>
              <a:buNone/>
            </a:pPr>
            <a:endParaRPr sz="2400" b="1"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100"/>
              <a:buFont typeface="Century Gothic"/>
              <a:buNone/>
            </a:pPr>
            <a:endParaRPr sz="24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01"/>
        <p:cNvGrpSpPr/>
        <p:nvPr/>
      </p:nvGrpSpPr>
      <p:grpSpPr>
        <a:xfrm>
          <a:off x="0" y="0"/>
          <a:ext cx="0" cy="0"/>
          <a:chOff x="0" y="0"/>
          <a:chExt cx="0" cy="0"/>
        </a:xfrm>
      </p:grpSpPr>
      <p:pic>
        <p:nvPicPr>
          <p:cNvPr id="302" name="Google Shape;302;p46"/>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303" name="Google Shape;303;p46"/>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04" name="Google Shape;304;p46"/>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2: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3: Lesson 6</a:t>
            </a:r>
            <a:endParaRPr sz="3000" b="0" i="0" u="none" strike="noStrike" cap="none">
              <a:solidFill>
                <a:srgbClr val="404040"/>
              </a:solidFill>
              <a:latin typeface="Calibri"/>
              <a:ea typeface="Calibri"/>
              <a:cs typeface="Calibri"/>
              <a:sym typeface="Calibri"/>
            </a:endParaRPr>
          </a:p>
        </p:txBody>
      </p:sp>
      <p:pic>
        <p:nvPicPr>
          <p:cNvPr id="305" name="Google Shape;305;p46"/>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306" name="Google Shape;306;p46"/>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47"/>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chemeClr val="dk1"/>
              </a:buClr>
              <a:buSzPts val="3400"/>
              <a:buFont typeface="Century Gothic"/>
              <a:buNone/>
            </a:pPr>
            <a:r>
              <a:rPr lang="en" sz="3400" b="1" i="0" u="none" strike="noStrike" cap="none" dirty="0">
                <a:solidFill>
                  <a:schemeClr val="dk1"/>
                </a:solidFill>
                <a:latin typeface="Century Gothic"/>
                <a:ea typeface="Century Gothic"/>
                <a:cs typeface="Century Gothic"/>
                <a:sym typeface="Century Gothic"/>
              </a:rPr>
              <a:t>Hello, Students!</a:t>
            </a:r>
            <a:endParaRPr sz="3400" b="1" i="0" u="none" strike="noStrike" cap="none" dirty="0">
              <a:solidFill>
                <a:schemeClr val="dk1"/>
              </a:solidFill>
              <a:latin typeface="Century Gothic"/>
              <a:ea typeface="Century Gothic"/>
              <a:cs typeface="Century Gothic"/>
              <a:sym typeface="Century Gothic"/>
            </a:endParaRPr>
          </a:p>
        </p:txBody>
      </p:sp>
      <p:sp>
        <p:nvSpPr>
          <p:cNvPr id="312" name="Google Shape;312;p47"/>
          <p:cNvSpPr txBox="1">
            <a:spLocks noGrp="1"/>
          </p:cNvSpPr>
          <p:nvPr>
            <p:ph type="body" idx="1"/>
          </p:nvPr>
        </p:nvSpPr>
        <p:spPr>
          <a:xfrm>
            <a:off x="3168375" y="1038700"/>
            <a:ext cx="5664000" cy="3620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800"/>
              </a:spcBef>
              <a:spcAft>
                <a:spcPts val="0"/>
              </a:spcAft>
              <a:buClr>
                <a:srgbClr val="000000"/>
              </a:buClr>
              <a:buSzPts val="1100"/>
              <a:buFont typeface="Arial"/>
              <a:buNone/>
            </a:pPr>
            <a:r>
              <a:rPr lang="en" sz="2100" b="0" i="0" u="none" strike="noStrike" cap="none" dirty="0">
                <a:solidFill>
                  <a:schemeClr val="dk1"/>
                </a:solidFill>
                <a:latin typeface="Century Gothic"/>
                <a:ea typeface="Century Gothic"/>
                <a:cs typeface="Century Gothic"/>
                <a:sym typeface="Century Gothic"/>
              </a:rPr>
              <a:t>Welcome back as we continue to explore the world </a:t>
            </a:r>
            <a:r>
              <a:rPr lang="en-US" sz="2100" b="0" i="0" u="none" strike="noStrike" cap="none" dirty="0" smtClean="0">
                <a:solidFill>
                  <a:schemeClr val="dk1"/>
                </a:solidFill>
                <a:latin typeface="Century Gothic"/>
                <a:ea typeface="Century Gothic"/>
                <a:cs typeface="Century Gothic"/>
                <a:sym typeface="Century Gothic"/>
              </a:rPr>
              <a:t>of </a:t>
            </a:r>
            <a:r>
              <a:rPr lang="en" sz="2100" b="0" i="0" u="none" strike="noStrike" cap="none" dirty="0" smtClean="0">
                <a:solidFill>
                  <a:schemeClr val="dk1"/>
                </a:solidFill>
                <a:latin typeface="Century Gothic"/>
                <a:ea typeface="Century Gothic"/>
                <a:cs typeface="Century Gothic"/>
                <a:sym typeface="Century Gothic"/>
              </a:rPr>
              <a:t>animal </a:t>
            </a:r>
            <a:r>
              <a:rPr lang="en" sz="2100" b="0" i="0" u="none" strike="noStrike" cap="none" dirty="0">
                <a:solidFill>
                  <a:schemeClr val="dk1"/>
                </a:solidFill>
                <a:latin typeface="Century Gothic"/>
                <a:ea typeface="Century Gothic"/>
                <a:cs typeface="Century Gothic"/>
                <a:sym typeface="Century Gothic"/>
              </a:rPr>
              <a:t>defense mechanisms.  Today we will continue working on our writing project. </a:t>
            </a:r>
            <a:endParaRPr sz="21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rgbClr val="000000"/>
              </a:buClr>
              <a:buSzPts val="1100"/>
              <a:buFont typeface="Arial"/>
              <a:buNone/>
            </a:pPr>
            <a:r>
              <a:rPr lang="en" sz="2100" b="0" i="0" u="none" strike="noStrike" cap="none" dirty="0">
                <a:solidFill>
                  <a:schemeClr val="dk1"/>
                </a:solidFill>
                <a:latin typeface="Century Gothic"/>
                <a:ea typeface="Century Gothic"/>
                <a:cs typeface="Century Gothic"/>
                <a:sym typeface="Century Gothic"/>
              </a:rPr>
              <a:t>What are we learning and doing today?</a:t>
            </a:r>
            <a:endParaRPr sz="21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800"/>
              </a:spcBef>
              <a:spcAft>
                <a:spcPts val="0"/>
              </a:spcAft>
              <a:buClr>
                <a:schemeClr val="dk1"/>
              </a:buClr>
              <a:buSzPts val="2100"/>
              <a:buFont typeface="Century Gothic"/>
              <a:buChar char="•"/>
            </a:pPr>
            <a:r>
              <a:rPr lang="en" sz="2100" b="0" i="0" u="none" strike="noStrike" cap="none" dirty="0">
                <a:solidFill>
                  <a:schemeClr val="dk1"/>
                </a:solidFill>
                <a:latin typeface="Century Gothic"/>
                <a:ea typeface="Century Gothic"/>
                <a:cs typeface="Century Gothic"/>
                <a:sym typeface="Century Gothic"/>
              </a:rPr>
              <a:t>Sharing our learning from our independent research reading.</a:t>
            </a:r>
            <a:endParaRPr sz="2100" b="0" i="0" u="none" strike="noStrike" cap="none" dirty="0">
              <a:solidFill>
                <a:schemeClr val="dk1"/>
              </a:solidFill>
              <a:latin typeface="Century Gothic"/>
              <a:ea typeface="Century Gothic"/>
              <a:cs typeface="Century Gothic"/>
              <a:sym typeface="Century Gothic"/>
            </a:endParaRPr>
          </a:p>
          <a:p>
            <a:pPr marL="457200" marR="0" lvl="0" indent="-361950" algn="l" rtl="0">
              <a:lnSpc>
                <a:spcPct val="100000"/>
              </a:lnSpc>
              <a:spcBef>
                <a:spcPts val="0"/>
              </a:spcBef>
              <a:spcAft>
                <a:spcPts val="0"/>
              </a:spcAft>
              <a:buClr>
                <a:schemeClr val="dk1"/>
              </a:buClr>
              <a:buSzPts val="2100"/>
              <a:buFont typeface="Century Gothic"/>
              <a:buChar char="•"/>
            </a:pPr>
            <a:r>
              <a:rPr lang="en" sz="2100" b="0" i="0" u="none" strike="noStrike" cap="none" dirty="0">
                <a:solidFill>
                  <a:schemeClr val="dk1"/>
                </a:solidFill>
                <a:latin typeface="Century Gothic"/>
                <a:ea typeface="Century Gothic"/>
                <a:cs typeface="Century Gothic"/>
                <a:sym typeface="Century Gothic"/>
              </a:rPr>
              <a:t>Giving feedback to our peers on our narrative plans.</a:t>
            </a:r>
            <a:endParaRPr sz="21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800"/>
              </a:spcBef>
              <a:spcAft>
                <a:spcPts val="0"/>
              </a:spcAft>
              <a:buClr>
                <a:schemeClr val="dk1"/>
              </a:buClr>
              <a:buSzPts val="2100"/>
              <a:buFont typeface="Century Gothic"/>
              <a:buNone/>
            </a:pPr>
            <a:endParaRPr sz="2100" b="0" i="0" u="none" strike="noStrike" cap="none" dirty="0">
              <a:solidFill>
                <a:schemeClr val="dk1"/>
              </a:solidFill>
              <a:latin typeface="Century Gothic"/>
              <a:ea typeface="Century Gothic"/>
              <a:cs typeface="Century Gothic"/>
              <a:sym typeface="Century Gothic"/>
            </a:endParaRPr>
          </a:p>
        </p:txBody>
      </p:sp>
      <p:pic>
        <p:nvPicPr>
          <p:cNvPr id="313" name="Google Shape;313;p47"/>
          <p:cNvPicPr preferRelativeResize="0"/>
          <p:nvPr/>
        </p:nvPicPr>
        <p:blipFill rotWithShape="1">
          <a:blip r:embed="rId3">
            <a:alphaModFix/>
          </a:blip>
          <a:srcRect/>
          <a:stretch/>
        </p:blipFill>
        <p:spPr>
          <a:xfrm>
            <a:off x="424543" y="1038700"/>
            <a:ext cx="2494829" cy="3516100"/>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48"/>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2400" b="0" i="0" u="none" strike="noStrike" cap="none">
                <a:solidFill>
                  <a:schemeClr val="dk1"/>
                </a:solidFill>
                <a:latin typeface="Century Gothic"/>
                <a:ea typeface="Century Gothic"/>
                <a:cs typeface="Century Gothic"/>
                <a:sym typeface="Century Gothic"/>
              </a:rPr>
              <a:t>Revising our Sketches from Lesson 4</a:t>
            </a:r>
            <a:endParaRPr sz="2400" b="0" i="0" u="none" strike="noStrike" cap="none">
              <a:solidFill>
                <a:schemeClr val="dk1"/>
              </a:solidFill>
              <a:latin typeface="Century Gothic"/>
              <a:ea typeface="Century Gothic"/>
              <a:cs typeface="Century Gothic"/>
              <a:sym typeface="Century Gothic"/>
            </a:endParaRPr>
          </a:p>
        </p:txBody>
      </p:sp>
      <p:pic>
        <p:nvPicPr>
          <p:cNvPr id="319" name="Google Shape;319;p48"/>
          <p:cNvPicPr preferRelativeResize="0"/>
          <p:nvPr/>
        </p:nvPicPr>
        <p:blipFill rotWithShape="1">
          <a:blip r:embed="rId3">
            <a:alphaModFix/>
          </a:blip>
          <a:srcRect/>
          <a:stretch/>
        </p:blipFill>
        <p:spPr>
          <a:xfrm>
            <a:off x="5379745" y="906875"/>
            <a:ext cx="3584374" cy="3426819"/>
          </a:xfrm>
          <a:prstGeom prst="rect">
            <a:avLst/>
          </a:prstGeom>
          <a:noFill/>
          <a:ln>
            <a:noFill/>
          </a:ln>
        </p:spPr>
      </p:pic>
      <p:sp>
        <p:nvSpPr>
          <p:cNvPr id="320" name="Google Shape;320;p48"/>
          <p:cNvSpPr txBox="1"/>
          <p:nvPr/>
        </p:nvSpPr>
        <p:spPr>
          <a:xfrm>
            <a:off x="524656" y="1124262"/>
            <a:ext cx="4062334" cy="3754874"/>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1" i="0" u="none" strike="noStrike" cap="none" dirty="0">
                <a:solidFill>
                  <a:srgbClr val="000000"/>
                </a:solidFill>
                <a:latin typeface="Century Gothic"/>
                <a:ea typeface="Century Gothic"/>
                <a:cs typeface="Century Gothic"/>
                <a:sym typeface="Century Gothic"/>
              </a:rPr>
              <a:t>Directions:</a:t>
            </a:r>
            <a:endParaRPr sz="14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smtClean="0">
                <a:solidFill>
                  <a:srgbClr val="000000"/>
                </a:solidFill>
                <a:latin typeface="Century Gothic"/>
                <a:ea typeface="Century Gothic"/>
                <a:cs typeface="Century Gothic"/>
                <a:sym typeface="Century Gothic"/>
              </a:rPr>
              <a:t>Revise </a:t>
            </a:r>
            <a:r>
              <a:rPr lang="en" sz="1400" b="0" i="0" u="none" strike="noStrike" cap="none" dirty="0">
                <a:solidFill>
                  <a:srgbClr val="000000"/>
                </a:solidFill>
                <a:latin typeface="Century Gothic"/>
                <a:ea typeface="Century Gothic"/>
                <a:cs typeface="Century Gothic"/>
                <a:sym typeface="Century Gothic"/>
              </a:rPr>
              <a:t>sketches by adding details and labels.</a:t>
            </a:r>
            <a:endParaRPr sz="1400" b="0" i="0" u="none" strike="noStrike" cap="none" dirty="0">
              <a:solidFill>
                <a:srgbClr val="000000"/>
              </a:solidFill>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rgbClr val="000000"/>
              </a:buClr>
              <a:buSzPts val="14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You must draw at least one detail and three labels to your sketch.</a:t>
            </a:r>
            <a:endParaRPr sz="1400" b="0" i="0" u="none" strike="noStrike" cap="none" dirty="0">
              <a:solidFill>
                <a:srgbClr val="000000"/>
              </a:solidFill>
              <a:latin typeface="Century Gothic"/>
              <a:ea typeface="Century Gothic"/>
              <a:cs typeface="Century Gothic"/>
              <a:sym typeface="Century Gothic"/>
            </a:endParaRPr>
          </a:p>
          <a:p>
            <a:pPr marL="342900" marR="0" lvl="0" indent="-25400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1" i="0" u="none" strike="noStrike" cap="none" dirty="0">
                <a:solidFill>
                  <a:srgbClr val="000000"/>
                </a:solidFill>
                <a:latin typeface="Century Gothic"/>
                <a:ea typeface="Century Gothic"/>
                <a:cs typeface="Century Gothic"/>
                <a:sym typeface="Century Gothic"/>
              </a:rPr>
              <a:t>Think about:</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dirty="0">
                <a:solidFill>
                  <a:srgbClr val="000000"/>
                </a:solidFill>
                <a:latin typeface="Century Gothic"/>
                <a:ea typeface="Century Gothic"/>
                <a:cs typeface="Century Gothic"/>
                <a:sym typeface="Century Gothic"/>
              </a:rPr>
              <a:t>What detail can you add to make your sketch clearer? </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0" i="0" u="none" strike="noStrike" cap="none" dirty="0">
                <a:solidFill>
                  <a:srgbClr val="000000"/>
                </a:solidFill>
                <a:latin typeface="Century Gothic"/>
                <a:ea typeface="Century Gothic"/>
                <a:cs typeface="Century Gothic"/>
                <a:sym typeface="Century Gothic"/>
              </a:rPr>
              <a:t>What labels can you add to help your reader better understand the sketch</a:t>
            </a:r>
            <a:r>
              <a:rPr lang="en" sz="1400" b="0" i="0" u="none" strike="noStrike" cap="none" dirty="0" smtClean="0">
                <a:solidFill>
                  <a:srgbClr val="000000"/>
                </a:solidFill>
                <a:latin typeface="Century Gothic"/>
                <a:ea typeface="Century Gothic"/>
                <a:cs typeface="Century Gothic"/>
                <a:sym typeface="Century Gothic"/>
              </a:rPr>
              <a:t>?</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49"/>
          <p:cNvSpPr txBox="1">
            <a:spLocks noGrp="1"/>
          </p:cNvSpPr>
          <p:nvPr>
            <p:ph type="title"/>
          </p:nvPr>
        </p:nvSpPr>
        <p:spPr>
          <a:xfrm>
            <a:off x="311700" y="334175"/>
            <a:ext cx="8520600" cy="5727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Review Learning Targets</a:t>
            </a:r>
            <a:endParaRPr sz="3400" b="0" i="0" u="none" strike="noStrike" cap="none">
              <a:solidFill>
                <a:schemeClr val="dk1"/>
              </a:solidFill>
              <a:latin typeface="Century Gothic"/>
              <a:ea typeface="Century Gothic"/>
              <a:cs typeface="Century Gothic"/>
              <a:sym typeface="Century Gothic"/>
            </a:endParaRPr>
          </a:p>
        </p:txBody>
      </p:sp>
      <p:sp>
        <p:nvSpPr>
          <p:cNvPr id="326" name="Google Shape;326;p49"/>
          <p:cNvSpPr txBox="1">
            <a:spLocks noGrp="1"/>
          </p:cNvSpPr>
          <p:nvPr>
            <p:ph type="body" idx="1"/>
          </p:nvPr>
        </p:nvSpPr>
        <p:spPr>
          <a:xfrm>
            <a:off x="311875" y="1126925"/>
            <a:ext cx="8520600" cy="3771000"/>
          </a:xfrm>
          <a:prstGeom prst="rect">
            <a:avLst/>
          </a:prstGeom>
          <a:noFill/>
          <a:ln>
            <a:noFill/>
          </a:ln>
        </p:spPr>
        <p:txBody>
          <a:bodyPr spcFirstLastPara="1" wrap="square" lIns="68575" tIns="34275" rIns="68575" bIns="34275" anchor="t" anchorCtr="0">
            <a:noAutofit/>
          </a:bodyPr>
          <a:lstStyle/>
          <a:p>
            <a:pPr marL="457200" marR="0" lvl="0" indent="-355600" algn="l" rtl="0">
              <a:lnSpc>
                <a:spcPct val="90000"/>
              </a:lnSpc>
              <a:spcBef>
                <a:spcPts val="1000"/>
              </a:spcBef>
              <a:spcAft>
                <a:spcPts val="0"/>
              </a:spcAft>
              <a:buClr>
                <a:schemeClr val="dk1"/>
              </a:buClr>
              <a:buSzPts val="2000"/>
              <a:buFont typeface="Century Gothic"/>
              <a:buAutoNum type="arabicPeriod"/>
            </a:pPr>
            <a:r>
              <a:rPr lang="en" sz="2000" b="0" i="0" u="none" strike="noStrike" cap="none" dirty="0" smtClean="0">
                <a:solidFill>
                  <a:srgbClr val="000000"/>
                </a:solidFill>
                <a:latin typeface="Century Gothic"/>
                <a:ea typeface="Century Gothic"/>
                <a:cs typeface="Century Gothic"/>
                <a:sym typeface="Century Gothic"/>
              </a:rPr>
              <a:t>I </a:t>
            </a:r>
            <a:r>
              <a:rPr lang="en" sz="2000" b="0" i="0" u="none" strike="noStrike" cap="none" dirty="0">
                <a:solidFill>
                  <a:srgbClr val="000000"/>
                </a:solidFill>
                <a:latin typeface="Century Gothic"/>
                <a:ea typeface="Century Gothic"/>
                <a:cs typeface="Century Gothic"/>
                <a:sym typeface="Century Gothic"/>
              </a:rPr>
              <a:t>can organize a plot for a narrative using events based on research of my animal and its defense mechanisms.</a:t>
            </a:r>
            <a:endParaRPr sz="2100" b="0" i="0" u="none" strike="noStrike" cap="none" dirty="0">
              <a:solidFill>
                <a:schemeClr val="dk1"/>
              </a:solidFill>
              <a:latin typeface="Century Gothic"/>
              <a:ea typeface="Century Gothic"/>
              <a:cs typeface="Century Gothic"/>
              <a:sym typeface="Century Gothic"/>
            </a:endParaRPr>
          </a:p>
          <a:p>
            <a:pPr marL="457200" marR="0" lvl="0" indent="-355600" algn="l" rtl="0">
              <a:lnSpc>
                <a:spcPct val="90000"/>
              </a:lnSpc>
              <a:spcBef>
                <a:spcPts val="1000"/>
              </a:spcBef>
              <a:spcAft>
                <a:spcPts val="0"/>
              </a:spcAft>
              <a:buClr>
                <a:schemeClr val="dk1"/>
              </a:buClr>
              <a:buSzPts val="2000"/>
              <a:buFont typeface="Century Gothic"/>
              <a:buAutoNum type="arabicPeriod"/>
            </a:pPr>
            <a:r>
              <a:rPr lang="en" sz="2000" b="0" i="0" u="none" strike="noStrike" cap="none" dirty="0">
                <a:solidFill>
                  <a:srgbClr val="000000"/>
                </a:solidFill>
                <a:latin typeface="Century Gothic"/>
                <a:ea typeface="Century Gothic"/>
                <a:cs typeface="Century Gothic"/>
                <a:sym typeface="Century Gothic"/>
              </a:rPr>
              <a:t>I can critique the ideas of my writing partner’s </a:t>
            </a:r>
            <a:r>
              <a:rPr lang="en" sz="2000" b="1" i="0" u="none" strike="noStrike" cap="none" dirty="0">
                <a:solidFill>
                  <a:srgbClr val="000000"/>
                </a:solidFill>
                <a:latin typeface="Century Gothic"/>
                <a:ea typeface="Century Gothic"/>
                <a:cs typeface="Century Gothic"/>
                <a:sym typeface="Century Gothic"/>
              </a:rPr>
              <a:t>Narrative Planning graphic organizer </a:t>
            </a:r>
            <a:r>
              <a:rPr lang="en" sz="2000" b="0" i="0" u="none" strike="noStrike" cap="none" dirty="0">
                <a:solidFill>
                  <a:srgbClr val="000000"/>
                </a:solidFill>
                <a:latin typeface="Century Gothic"/>
                <a:ea typeface="Century Gothic"/>
                <a:cs typeface="Century Gothic"/>
                <a:sym typeface="Century Gothic"/>
              </a:rPr>
              <a:t>for the characteristics of a narrative. This means I can look for a plan </a:t>
            </a:r>
            <a:r>
              <a:rPr lang="en-US" sz="2000" b="0" i="0" u="none" strike="noStrike" cap="none" dirty="0" smtClean="0">
                <a:solidFill>
                  <a:srgbClr val="000000"/>
                </a:solidFill>
                <a:latin typeface="Century Gothic"/>
                <a:ea typeface="Century Gothic"/>
                <a:cs typeface="Century Gothic"/>
                <a:sym typeface="Century Gothic"/>
              </a:rPr>
              <a:t>of </a:t>
            </a:r>
            <a:r>
              <a:rPr lang="en" sz="2000" b="0" i="0" u="none" strike="noStrike" cap="none" dirty="0" smtClean="0">
                <a:solidFill>
                  <a:srgbClr val="000000"/>
                </a:solidFill>
                <a:latin typeface="Century Gothic"/>
                <a:ea typeface="Century Gothic"/>
                <a:cs typeface="Century Gothic"/>
                <a:sym typeface="Century Gothic"/>
              </a:rPr>
              <a:t>the </a:t>
            </a:r>
            <a:r>
              <a:rPr lang="en" sz="2000" b="0" i="0" u="none" strike="noStrike" cap="none" dirty="0">
                <a:solidFill>
                  <a:srgbClr val="000000"/>
                </a:solidFill>
                <a:latin typeface="Century Gothic"/>
                <a:ea typeface="Century Gothic"/>
                <a:cs typeface="Century Gothic"/>
                <a:sym typeface="Century Gothic"/>
              </a:rPr>
              <a:t>characters, setting, introduction, rising action, problem, resolution, and conclusion, and for precise words and phrases.</a:t>
            </a:r>
            <a:endParaRPr sz="2000" b="0" i="0" u="none" strike="noStrike" cap="none" dirty="0">
              <a:solidFill>
                <a:schemeClr val="dk1"/>
              </a:solidFill>
              <a:latin typeface="Century Gothic"/>
              <a:ea typeface="Century Gothic"/>
              <a:cs typeface="Century Gothic"/>
              <a:sym typeface="Century Gothic"/>
            </a:endParaRPr>
          </a:p>
        </p:txBody>
      </p:sp>
      <p:sp>
        <p:nvSpPr>
          <p:cNvPr id="328" name="Google Shape;328;p49"/>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329" name="Google Shape;329;p49"/>
          <p:cNvSpPr/>
          <p:nvPr/>
        </p:nvSpPr>
        <p:spPr>
          <a:xfrm>
            <a:off x="4454820" y="2417862"/>
            <a:ext cx="234360"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pic>
        <p:nvPicPr>
          <p:cNvPr id="330" name="Google Shape;330;p49"/>
          <p:cNvPicPr preferRelativeResize="0"/>
          <p:nvPr/>
        </p:nvPicPr>
        <p:blipFill rotWithShape="1">
          <a:blip r:embed="rId3">
            <a:alphaModFix/>
          </a:blip>
          <a:srcRect/>
          <a:stretch/>
        </p:blipFill>
        <p:spPr>
          <a:xfrm>
            <a:off x="8536202" y="4318648"/>
            <a:ext cx="592196" cy="633707"/>
          </a:xfrm>
          <a:prstGeom prst="rect">
            <a:avLst/>
          </a:prstGeom>
          <a:noFill/>
          <a:ln>
            <a:noFill/>
          </a:ln>
        </p:spPr>
      </p:pic>
      <p:pic>
        <p:nvPicPr>
          <p:cNvPr id="327" name="Google Shape;327;p49"/>
          <p:cNvPicPr preferRelativeResize="0"/>
          <p:nvPr/>
        </p:nvPicPr>
        <p:blipFill rotWithShape="1">
          <a:blip r:embed="rId4">
            <a:alphaModFix/>
          </a:blip>
          <a:srcRect/>
          <a:stretch/>
        </p:blipFill>
        <p:spPr>
          <a:xfrm>
            <a:off x="8077200" y="4318648"/>
            <a:ext cx="593860" cy="579277"/>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A5A51E4-0D73-426C-8A48-25AB9699031B}"/>
</file>

<file path=customXml/itemProps2.xml><?xml version="1.0" encoding="utf-8"?>
<ds:datastoreItem xmlns:ds="http://schemas.openxmlformats.org/officeDocument/2006/customXml" ds:itemID="{4139527B-1A08-4062-B82D-70DCF8FBD155}"/>
</file>

<file path=customXml/itemProps3.xml><?xml version="1.0" encoding="utf-8"?>
<ds:datastoreItem xmlns:ds="http://schemas.openxmlformats.org/officeDocument/2006/customXml" ds:itemID="{2ABE63DB-53C5-4B16-A9F4-9694BE3D4A1E}"/>
</file>

<file path=docProps/app.xml><?xml version="1.0" encoding="utf-8"?>
<Properties xmlns="http://schemas.openxmlformats.org/officeDocument/2006/extended-properties" xmlns:vt="http://schemas.openxmlformats.org/officeDocument/2006/docPropsVTypes">
  <TotalTime>63</TotalTime>
  <Words>3145</Words>
  <Application>Microsoft Macintosh PowerPoint</Application>
  <PresentationFormat>On-screen Show (16:9)</PresentationFormat>
  <Paragraphs>372</Paragraphs>
  <Slides>17</Slides>
  <Notes>17</Notes>
  <HiddenSlides>0</HiddenSlides>
  <MMClips>0</MMClips>
  <ScaleCrop>false</ScaleCrop>
  <HeadingPairs>
    <vt:vector size="4" baseType="variant">
      <vt:variant>
        <vt:lpstr>Theme</vt:lpstr>
      </vt:variant>
      <vt:variant>
        <vt:i4>3</vt:i4>
      </vt:variant>
      <vt:variant>
        <vt:lpstr>Slide Titles</vt:lpstr>
      </vt:variant>
      <vt:variant>
        <vt:i4>17</vt:i4>
      </vt:variant>
    </vt:vector>
  </HeadingPairs>
  <TitlesOfParts>
    <vt:vector size="20" baseType="lpstr">
      <vt:lpstr>Office Theme</vt:lpstr>
      <vt:lpstr>Office Theme</vt:lpstr>
      <vt:lpstr>Office Theme</vt:lpstr>
      <vt:lpstr>Grade 4: Module 2: Unit 3: Lesson 6 Teacher slide, before teaching.</vt:lpstr>
      <vt:lpstr>Grade 4: Module 2: Unit 3: Lesson 6 Teacher slide, before teaching.   </vt:lpstr>
      <vt:lpstr>Grade 4: Module 1: Unit 3: Lesson 6 Teacher slide, before teaching.</vt:lpstr>
      <vt:lpstr>Grade 4: Module 1: Unit 3: Lesson 6 Teacher slide, before teaching.</vt:lpstr>
      <vt:lpstr>Grade 4: Module 2: Unit 3: Lesson 6 Teacher slide, before teaching.</vt:lpstr>
      <vt:lpstr>Grade 4: Module 2:  Unit 3: Lesson 6</vt:lpstr>
      <vt:lpstr>Hello, Students!</vt:lpstr>
      <vt:lpstr>Revising our Sketches from Lesson 4</vt:lpstr>
      <vt:lpstr>Review Learning Targets</vt:lpstr>
      <vt:lpstr>PowerPoint Presentation</vt:lpstr>
      <vt:lpstr>Peer Critique</vt:lpstr>
      <vt:lpstr>Steps for Revising My Writing</vt:lpstr>
      <vt:lpstr>Revising a Narrative Plan</vt:lpstr>
      <vt:lpstr>Review Learning Targets</vt:lpstr>
      <vt:lpstr>Homework</vt:lpstr>
      <vt:lpstr>Homework: Accountable Research Reading </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3: Lesson 6 Teacher slide, before teaching.</dc:title>
  <dc:creator>nbravo</dc:creator>
  <cp:lastModifiedBy>Alexander Specht</cp:lastModifiedBy>
  <cp:revision>8</cp:revision>
  <dcterms:modified xsi:type="dcterms:W3CDTF">2018-09-30T22:30:02Z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