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12.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2.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25.xml" ContentType="application/vnd.openxmlformats-officedocument.presentationml.slideLayout+xml"/>
  <Override PartName="/ppt/slideLayouts/slideLayout10.xml" ContentType="application/vnd.openxmlformats-officedocument.presentationml.slideLayout+xml"/>
  <Override PartName="/ppt/slideLayouts/slideLayout24.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1.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37.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xml" ContentType="application/vnd.openxmlformats-officedocument.presentationml.slideLayout+xml"/>
  <Override PartName="/ppt/notesSlides/notesSlide10.xml" ContentType="application/vnd.openxmlformats-officedocument.presentationml.notesSlide+xml"/>
  <Override PartName="/ppt/slideLayouts/slideLayout2.xml" ContentType="application/vnd.openxmlformats-officedocument.presentationml.slideLayout+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slideLayouts/slideLayout13.xml" ContentType="application/vnd.openxmlformats-officedocument.presentationml.slideLayout+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notesSlides/notesSlide6.xml" ContentType="application/vnd.openxmlformats-officedocument.presentationml.notesSlide+xml"/>
  <Override PartName="/ppt/slideLayouts/slideLayout3.xml" ContentType="application/vnd.openxmlformats-officedocument.presentationml.slideLayout+xml"/>
  <Override PartName="/ppt/notesSlides/notesSlide5.xml" ContentType="application/vnd.openxmlformats-officedocument.presentationml.notesSlide+xml"/>
  <Override PartName="/ppt/slideLayouts/slideLayout4.xml" ContentType="application/vnd.openxmlformats-officedocument.presentationml.slideLayout+xml"/>
  <Override PartName="/ppt/theme/theme1.xml" ContentType="application/vnd.openxmlformats-officedocument.theme+xml"/>
  <Override PartName="/ppt/commentAuthors.xml" ContentType="application/vnd.openxmlformats-officedocument.presentationml.commentAuthors+xml"/>
  <Override PartName="/ppt/notesMasters/notesMaster1.xml" ContentType="application/vnd.openxmlformats-officedocument.presentationml.notesMaster+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85" r:id="rId1"/>
    <p:sldMasterId id="2147483686" r:id="rId2"/>
    <p:sldMasterId id="2147483687" r:id="rId3"/>
  </p:sldMasterIdLst>
  <p:notesMasterIdLst>
    <p:notesMasterId r:id="rId21"/>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 initials="" lastIdx="2" clrIdx="0"/>
  <p:cmAuthor id="1" name="Alexander Specht" initials="AHS" lastIdx="3"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E2EEA254-4F77-40CA-AFA1-3D0C26EC43B7}">
  <a:tblStyle styleId="{E2EEA254-4F77-40CA-AFA1-3D0C26EC43B7}"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50090" autoAdjust="0"/>
  </p:normalViewPr>
  <p:slideViewPr>
    <p:cSldViewPr snapToGrid="0">
      <p:cViewPr varScale="1">
        <p:scale>
          <a:sx n="72" d="100"/>
          <a:sy n="72" d="100"/>
        </p:scale>
        <p:origin x="-2152"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heme" Target="theme/theme1.xml"/><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1" Type="http://schemas.openxmlformats.org/officeDocument/2006/relationships/notesMaster" Target="notesMasters/notesMaster1.xml"/><Relationship Id="rId3" Type="http://schemas.openxmlformats.org/officeDocument/2006/relationships/slideMaster" Target="slideMasters/slideMaster3.xml"/><Relationship Id="rId25" Type="http://schemas.openxmlformats.org/officeDocument/2006/relationships/viewProps" Target="viewProps.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slide" Target="slides/slide17.xml"/><Relationship Id="rId16" Type="http://schemas.openxmlformats.org/officeDocument/2006/relationships/slide" Target="slides/slide13.xml"/><Relationship Id="rId2" Type="http://schemas.openxmlformats.org/officeDocument/2006/relationships/slideMaster" Target="slideMasters/slideMaster2.xml"/><Relationship Id="rId29" Type="http://schemas.openxmlformats.org/officeDocument/2006/relationships/customXml" Target="../customXml/item2.xml"/><Relationship Id="rId24" Type="http://schemas.openxmlformats.org/officeDocument/2006/relationships/presProps" Target="presProp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commentAuthors" Target="commentAuthors.xml"/><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1.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printerSettings" Target="printerSettings/printerSettings1.bin"/><Relationship Id="rId27" Type="http://schemas.openxmlformats.org/officeDocument/2006/relationships/tableStyles" Target="tableStyles.xml"/><Relationship Id="rId14" Type="http://schemas.openxmlformats.org/officeDocument/2006/relationships/slide" Target="slides/slide11.xml"/><Relationship Id="rId4" Type="http://schemas.openxmlformats.org/officeDocument/2006/relationships/slide" Target="slides/slide1.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42420157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curriculum.eleducation.org/sites/default/files/g4m2u1_all-block_091417.pdf" TargetMode="External"/><Relationship Id="rId4" Type="http://schemas.openxmlformats.org/officeDocument/2006/relationships/hyperlink" Target="http://curriculum.eleducation.org/sites/default/files/g4m2u3_all-block_091317.pdf" TargetMode="External"/><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nuance.com/for-individuals/mobile-applications/dragon-dictation/index.htm" TargetMode="External"/><Relationship Id="rId4" Type="http://schemas.openxmlformats.org/officeDocument/2006/relationships/hyperlink" Target="http://curriculum.eleducation.org/curriculum/ela/grade-4/module-2/unit-3/lesson-2"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hyperlink" Target="http://curriculum.eleducation.org/curriculum/ela/grade-4/module-2/unit-3/lesson-2"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general-protocols-and-strategies-from-management-in-the-active-classroom"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8" name="Google Shape;26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In this eight-week module, students explore animal defense mechanisms. They build proficiency in writing an informative piece, examining the defense mechanisms of one specific animal about which they build expertise. Students also build proficiency in writing a narrative piece about this animal. </a:t>
            </a:r>
            <a:endParaRPr sz="1200" b="0" i="0" u="none" strike="noStrike" cap="none" dirty="0">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8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In this </a:t>
            </a:r>
            <a:r>
              <a:rPr lang="en" sz="1200" b="0" i="0" u="none" strike="noStrike" cap="none" dirty="0" smtClean="0">
                <a:solidFill>
                  <a:schemeClr val="dk1"/>
                </a:solidFill>
                <a:latin typeface="Calibri"/>
                <a:ea typeface="Calibri"/>
                <a:cs typeface="Calibri"/>
                <a:sym typeface="Calibri"/>
              </a:rPr>
              <a:t>unit</a:t>
            </a:r>
            <a:r>
              <a:rPr lang="en" sz="1200" b="0" i="0" u="none" strike="noStrike" cap="none" dirty="0">
                <a:solidFill>
                  <a:schemeClr val="dk1"/>
                </a:solidFill>
                <a:latin typeface="Calibri"/>
                <a:ea typeface="Calibri"/>
                <a:cs typeface="Calibri"/>
                <a:sym typeface="Calibri"/>
              </a:rPr>
              <a:t>, students research their expert group animal and its defense mechanisms. Close reading of informational texts and web pages about their expert group animal prepares students for the </a:t>
            </a:r>
            <a:r>
              <a:rPr lang="en" sz="1200" b="1" i="0" u="none" strike="noStrike" cap="none" dirty="0">
                <a:solidFill>
                  <a:schemeClr val="dk1"/>
                </a:solidFill>
                <a:latin typeface="Calibri"/>
                <a:ea typeface="Calibri"/>
                <a:cs typeface="Calibri"/>
                <a:sym typeface="Calibri"/>
              </a:rPr>
              <a:t>mid-unit assessment</a:t>
            </a:r>
            <a:r>
              <a:rPr lang="en" sz="1200" b="0" i="0" u="none" strike="noStrike" cap="none" dirty="0">
                <a:solidFill>
                  <a:schemeClr val="dk1"/>
                </a:solidFill>
                <a:latin typeface="Calibri"/>
                <a:ea typeface="Calibri"/>
                <a:cs typeface="Calibri"/>
                <a:sym typeface="Calibri"/>
              </a:rPr>
              <a:t>, in which they cite evidence, determine the main idea, and then summarize and organize their research. </a:t>
            </a:r>
            <a:endParaRPr sz="1200" b="0" i="0" u="none" strike="noStrike" cap="none" dirty="0">
              <a:solidFill>
                <a:schemeClr val="dk1"/>
              </a:solidFill>
              <a:latin typeface="Calibri"/>
              <a:ea typeface="Calibri"/>
              <a:cs typeface="Calibri"/>
              <a:sym typeface="Calibri"/>
            </a:endParaRPr>
          </a:p>
          <a:p>
            <a:pPr marL="0" marR="0" lvl="0" indent="0" algn="l" rtl="0">
              <a:lnSpc>
                <a:spcPct val="8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80000"/>
              </a:lnSpc>
              <a:spcBef>
                <a:spcPts val="0"/>
              </a:spcBef>
              <a:spcAft>
                <a:spcPts val="0"/>
              </a:spcAft>
              <a:buClr>
                <a:schemeClr val="dk1"/>
              </a:buClr>
              <a:buSzPts val="2000"/>
              <a:buFont typeface="Arial"/>
              <a:buNone/>
            </a:pPr>
            <a:r>
              <a:rPr lang="en" sz="1200" b="0" i="0" u="none" strike="noStrike" cap="none" dirty="0">
                <a:solidFill>
                  <a:schemeClr val="dk1"/>
                </a:solidFill>
                <a:latin typeface="Calibri"/>
                <a:ea typeface="Calibri"/>
                <a:cs typeface="Calibri"/>
                <a:sym typeface="Calibri"/>
              </a:rPr>
              <a:t>In the second half of the unit, students synthesize information from their research by writing an informative piece detailing their expert group animal’s physical characteristics, habitat, predators, and defense mechanisms. </a:t>
            </a:r>
            <a:endParaRPr sz="1200" b="0" i="0" u="none" strike="noStrike" cap="none" dirty="0">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615"/>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6392826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p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2" name="Google Shape;332;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highlight>
                  <a:schemeClr val="lt1"/>
                </a:highlight>
                <a:latin typeface="Calibri"/>
                <a:ea typeface="Calibri"/>
                <a:cs typeface="Calibri"/>
                <a:sym typeface="Calibri"/>
              </a:rPr>
              <a:t>Suggested slide pacing: 10-15 minutes </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highlight>
                  <a:schemeClr val="lt1"/>
                </a:highlight>
                <a:latin typeface="Calibri"/>
                <a:ea typeface="Calibri"/>
                <a:cs typeface="Calibri"/>
                <a:sym typeface="Calibri"/>
              </a:rPr>
              <a:t>Grouping: Whole Group </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Teaching Notes: </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highlight>
                  <a:schemeClr val="lt1"/>
                </a:highlight>
                <a:latin typeface="Calibri"/>
                <a:ea typeface="Calibri"/>
                <a:cs typeface="Calibri"/>
                <a:sym typeface="Calibri"/>
              </a:rPr>
              <a:t>Ensure that the </a:t>
            </a:r>
            <a:r>
              <a:rPr lang="en" sz="1200" b="1" i="0" u="none" strike="noStrike" cap="none" dirty="0">
                <a:solidFill>
                  <a:schemeClr val="dk1"/>
                </a:solidFill>
                <a:highlight>
                  <a:schemeClr val="lt1"/>
                </a:highlight>
                <a:latin typeface="Calibri"/>
                <a:ea typeface="Calibri"/>
                <a:cs typeface="Calibri"/>
                <a:sym typeface="Calibri"/>
              </a:rPr>
              <a:t>performance task chart</a:t>
            </a:r>
            <a:r>
              <a:rPr lang="en" sz="1200" b="0" i="0" u="none" strike="noStrike" cap="none" dirty="0">
                <a:solidFill>
                  <a:schemeClr val="dk1"/>
                </a:solidFill>
                <a:highlight>
                  <a:schemeClr val="lt1"/>
                </a:highlight>
                <a:latin typeface="Calibri"/>
                <a:ea typeface="Calibri"/>
                <a:cs typeface="Calibri"/>
                <a:sym typeface="Calibri"/>
              </a:rPr>
              <a:t> is placed on the wall so students can reference it during the lesson.</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Teacher Actions:</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Begin a shared writing experience by gathering students so they can all see a piece of posted chart paper or displayed paper for the class About Your Adventure page. Be sure that the class can see the list on the board about the About Your Adventure page.</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Ask and cold call students to share their responses: “</a:t>
            </a:r>
            <a:r>
              <a:rPr lang="en" sz="1200" b="0" i="1" u="none" strike="noStrike" cap="none" dirty="0">
                <a:solidFill>
                  <a:schemeClr val="dk1"/>
                </a:solidFill>
                <a:highlight>
                  <a:schemeClr val="lt1"/>
                </a:highlight>
                <a:latin typeface="Calibri"/>
                <a:ea typeface="Calibri"/>
                <a:cs typeface="Calibri"/>
                <a:sym typeface="Calibri"/>
              </a:rPr>
              <a:t>Who is the audience of the performance task</a:t>
            </a:r>
            <a:r>
              <a:rPr lang="en" sz="1200" b="0" i="0" u="none" strike="noStrike" cap="none" dirty="0">
                <a:solidFill>
                  <a:schemeClr val="dk1"/>
                </a:solidFill>
                <a:highlight>
                  <a:schemeClr val="lt1"/>
                </a:highlight>
                <a:latin typeface="Calibri"/>
                <a:ea typeface="Calibri"/>
                <a:cs typeface="Calibri"/>
                <a:sym typeface="Calibri"/>
              </a:rPr>
              <a:t>?” (</a:t>
            </a:r>
            <a:r>
              <a:rPr lang="en" sz="1200" b="1" i="0" u="none" strike="noStrike" cap="none" dirty="0">
                <a:solidFill>
                  <a:schemeClr val="dk1"/>
                </a:solidFill>
                <a:highlight>
                  <a:schemeClr val="lt1"/>
                </a:highlight>
                <a:latin typeface="Calibri"/>
                <a:ea typeface="Calibri"/>
                <a:cs typeface="Calibri"/>
                <a:sym typeface="Calibri"/>
              </a:rPr>
              <a:t>other students, teachers, and parents</a:t>
            </a:r>
            <a:r>
              <a:rPr lang="en" sz="1200" b="0" i="0" u="none" strike="noStrike" cap="none" dirty="0">
                <a:solidFill>
                  <a:schemeClr val="dk1"/>
                </a:solidFill>
                <a:highlight>
                  <a:schemeClr val="lt1"/>
                </a:highlight>
                <a:latin typeface="Calibri"/>
                <a:ea typeface="Calibri"/>
                <a:cs typeface="Calibri"/>
                <a:sym typeface="Calibri"/>
              </a:rPr>
              <a:t>)</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Review the purpose of each part of the performance task. Ask and cold call students to share their responses: </a:t>
            </a:r>
            <a:endParaRPr sz="1200" b="0" i="0" u="none" strike="noStrike" cap="none" dirty="0">
              <a:solidFill>
                <a:schemeClr val="dk1"/>
              </a:solidFill>
              <a:highlight>
                <a:schemeClr val="lt1"/>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0" u="none" strike="noStrike" cap="none" dirty="0">
                <a:solidFill>
                  <a:schemeClr val="dk1"/>
                </a:solidFill>
                <a:highlight>
                  <a:schemeClr val="lt1"/>
                </a:highlight>
                <a:latin typeface="Calibri"/>
                <a:ea typeface="Calibri"/>
                <a:cs typeface="Calibri"/>
                <a:sym typeface="Calibri"/>
              </a:rPr>
              <a:t>“</a:t>
            </a:r>
            <a:r>
              <a:rPr lang="en" sz="1200" b="0" i="1" u="none" strike="noStrike" cap="none" dirty="0">
                <a:solidFill>
                  <a:schemeClr val="dk1"/>
                </a:solidFill>
                <a:highlight>
                  <a:schemeClr val="lt1"/>
                </a:highlight>
                <a:latin typeface="Calibri"/>
                <a:ea typeface="Calibri"/>
                <a:cs typeface="Calibri"/>
                <a:sym typeface="Calibri"/>
              </a:rPr>
              <a:t>What is the purpose of the informative page?</a:t>
            </a:r>
            <a:r>
              <a:rPr lang="en" sz="1200" b="0" i="0" u="none" strike="noStrike" cap="none" dirty="0">
                <a:solidFill>
                  <a:schemeClr val="dk1"/>
                </a:solidFill>
                <a:highlight>
                  <a:schemeClr val="lt1"/>
                </a:highlight>
                <a:latin typeface="Calibri"/>
                <a:ea typeface="Calibri"/>
                <a:cs typeface="Calibri"/>
                <a:sym typeface="Calibri"/>
              </a:rPr>
              <a:t>” (</a:t>
            </a:r>
            <a:r>
              <a:rPr lang="en" sz="1200" b="1" i="0" u="none" strike="noStrike" cap="none" dirty="0">
                <a:solidFill>
                  <a:schemeClr val="dk1"/>
                </a:solidFill>
                <a:highlight>
                  <a:schemeClr val="lt1"/>
                </a:highlight>
                <a:latin typeface="Calibri"/>
                <a:ea typeface="Calibri"/>
                <a:cs typeface="Calibri"/>
                <a:sym typeface="Calibri"/>
              </a:rPr>
              <a:t>to teach readers about the expert group animal’s defense mechanisms</a:t>
            </a:r>
            <a:r>
              <a:rPr lang="en" sz="1200" b="0" i="0" u="none" strike="noStrike" cap="none" dirty="0">
                <a:solidFill>
                  <a:schemeClr val="dk1"/>
                </a:solidFill>
                <a:highlight>
                  <a:schemeClr val="lt1"/>
                </a:highlight>
                <a:latin typeface="Calibri"/>
                <a:ea typeface="Calibri"/>
                <a:cs typeface="Calibri"/>
                <a:sym typeface="Calibri"/>
              </a:rPr>
              <a:t>) </a:t>
            </a:r>
            <a:endParaRPr sz="1200" b="0" i="0" u="none" strike="noStrike" cap="none" dirty="0">
              <a:solidFill>
                <a:schemeClr val="dk1"/>
              </a:solidFill>
              <a:highlight>
                <a:schemeClr val="lt1"/>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0" u="none" strike="noStrike" cap="none" dirty="0">
                <a:solidFill>
                  <a:schemeClr val="dk1"/>
                </a:solidFill>
                <a:highlight>
                  <a:schemeClr val="lt1"/>
                </a:highlight>
                <a:latin typeface="Calibri"/>
                <a:ea typeface="Calibri"/>
                <a:cs typeface="Calibri"/>
                <a:sym typeface="Calibri"/>
              </a:rPr>
              <a:t>“</a:t>
            </a:r>
            <a:r>
              <a:rPr lang="en" sz="1200" b="0" i="1" u="none" strike="noStrike" cap="none" dirty="0">
                <a:solidFill>
                  <a:schemeClr val="dk1"/>
                </a:solidFill>
                <a:highlight>
                  <a:schemeClr val="lt1"/>
                </a:highlight>
                <a:latin typeface="Calibri"/>
                <a:ea typeface="Calibri"/>
                <a:cs typeface="Calibri"/>
                <a:sym typeface="Calibri"/>
              </a:rPr>
              <a:t>What is the purpose of the About Your Adventure page?</a:t>
            </a:r>
            <a:r>
              <a:rPr lang="en" sz="1200" b="0" i="0" u="none" strike="noStrike" cap="none" dirty="0">
                <a:solidFill>
                  <a:schemeClr val="dk1"/>
                </a:solidFill>
                <a:highlight>
                  <a:schemeClr val="lt1"/>
                </a:highlight>
                <a:latin typeface="Calibri"/>
                <a:ea typeface="Calibri"/>
                <a:cs typeface="Calibri"/>
                <a:sym typeface="Calibri"/>
              </a:rPr>
              <a:t>” (</a:t>
            </a:r>
            <a:r>
              <a:rPr lang="en" sz="1200" b="1" i="0" u="none" strike="noStrike" cap="none" dirty="0">
                <a:solidFill>
                  <a:schemeClr val="dk1"/>
                </a:solidFill>
                <a:highlight>
                  <a:schemeClr val="lt1"/>
                </a:highlight>
                <a:latin typeface="Calibri"/>
                <a:ea typeface="Calibri"/>
                <a:cs typeface="Calibri"/>
                <a:sym typeface="Calibri"/>
              </a:rPr>
              <a:t>to explain how to read the choose-your-own-adventure narrative</a:t>
            </a:r>
            <a:r>
              <a:rPr lang="en" sz="1200" b="0" i="0" u="none" strike="noStrike" cap="none" dirty="0">
                <a:solidFill>
                  <a:schemeClr val="dk1"/>
                </a:solidFill>
                <a:highlight>
                  <a:schemeClr val="lt1"/>
                </a:highlight>
                <a:latin typeface="Calibri"/>
                <a:ea typeface="Calibri"/>
                <a:cs typeface="Calibri"/>
                <a:sym typeface="Calibri"/>
              </a:rPr>
              <a:t>) </a:t>
            </a:r>
            <a:endParaRPr sz="1200" b="0" i="0" u="none" strike="noStrike" cap="none" dirty="0">
              <a:solidFill>
                <a:schemeClr val="dk1"/>
              </a:solidFill>
              <a:highlight>
                <a:schemeClr val="lt1"/>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0" u="none" strike="noStrike" cap="none" dirty="0">
                <a:solidFill>
                  <a:schemeClr val="dk1"/>
                </a:solidFill>
                <a:highlight>
                  <a:schemeClr val="lt1"/>
                </a:highlight>
                <a:latin typeface="Calibri"/>
                <a:ea typeface="Calibri"/>
                <a:cs typeface="Calibri"/>
                <a:sym typeface="Calibri"/>
              </a:rPr>
              <a:t>“</a:t>
            </a:r>
            <a:r>
              <a:rPr lang="en" sz="1200" b="0" i="1" u="none" strike="noStrike" cap="none" dirty="0">
                <a:solidFill>
                  <a:schemeClr val="dk1"/>
                </a:solidFill>
                <a:highlight>
                  <a:schemeClr val="lt1"/>
                </a:highlight>
                <a:latin typeface="Calibri"/>
                <a:ea typeface="Calibri"/>
                <a:cs typeface="Calibri"/>
                <a:sym typeface="Calibri"/>
              </a:rPr>
              <a:t>What is the purpose of the narrative?</a:t>
            </a:r>
            <a:r>
              <a:rPr lang="en" sz="1200" b="0" i="0" u="none" strike="noStrike" cap="none" dirty="0">
                <a:solidFill>
                  <a:schemeClr val="dk1"/>
                </a:solidFill>
                <a:highlight>
                  <a:schemeClr val="lt1"/>
                </a:highlight>
                <a:latin typeface="Calibri"/>
                <a:ea typeface="Calibri"/>
                <a:cs typeface="Calibri"/>
                <a:sym typeface="Calibri"/>
              </a:rPr>
              <a:t>” </a:t>
            </a:r>
            <a:r>
              <a:rPr lang="en" sz="1200" b="1" i="0" u="none" strike="noStrike" cap="none" dirty="0">
                <a:solidFill>
                  <a:schemeClr val="dk1"/>
                </a:solidFill>
                <a:highlight>
                  <a:schemeClr val="lt1"/>
                </a:highlight>
                <a:latin typeface="Calibri"/>
                <a:ea typeface="Calibri"/>
                <a:cs typeface="Calibri"/>
                <a:sym typeface="Calibri"/>
              </a:rPr>
              <a:t>(to entertain the reader)</a:t>
            </a:r>
            <a:endParaRPr sz="1200" b="1"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Say something like: “</a:t>
            </a:r>
            <a:r>
              <a:rPr lang="en" sz="1200" b="0" i="1" u="none" strike="noStrike" cap="none" dirty="0">
                <a:solidFill>
                  <a:schemeClr val="dk1"/>
                </a:solidFill>
                <a:highlight>
                  <a:schemeClr val="lt1"/>
                </a:highlight>
                <a:latin typeface="Calibri"/>
                <a:ea typeface="Calibri"/>
                <a:cs typeface="Calibri"/>
                <a:sym typeface="Calibri"/>
              </a:rPr>
              <a:t>We will now begin writing the class About Your Adventure page for our narratives.</a:t>
            </a:r>
            <a:r>
              <a:rPr lang="en" sz="1200" b="0" i="0" u="none" strike="noStrike" cap="none" dirty="0">
                <a:solidFill>
                  <a:schemeClr val="dk1"/>
                </a:solidFill>
                <a:highlight>
                  <a:schemeClr val="lt1"/>
                </a:highlight>
                <a:latin typeface="Calibri"/>
                <a:ea typeface="Calibri"/>
                <a:cs typeface="Calibri"/>
                <a:sym typeface="Calibri"/>
              </a:rPr>
              <a:t>” Ask students to discuss and select volunteers to share their answers with the whole group: </a:t>
            </a:r>
            <a:endParaRPr sz="1200" b="0" i="0" u="none" strike="noStrike" cap="none" dirty="0">
              <a:solidFill>
                <a:schemeClr val="dk1"/>
              </a:solidFill>
              <a:highlight>
                <a:schemeClr val="lt1"/>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0" u="none" strike="noStrike" cap="none" dirty="0">
                <a:solidFill>
                  <a:schemeClr val="dk1"/>
                </a:solidFill>
                <a:highlight>
                  <a:schemeClr val="lt1"/>
                </a:highlight>
                <a:latin typeface="Calibri"/>
                <a:ea typeface="Calibri"/>
                <a:cs typeface="Calibri"/>
                <a:sym typeface="Calibri"/>
              </a:rPr>
              <a:t>“</a:t>
            </a:r>
            <a:r>
              <a:rPr lang="en" sz="1200" b="0" i="1" u="none" strike="noStrike" cap="none" dirty="0">
                <a:solidFill>
                  <a:schemeClr val="dk1"/>
                </a:solidFill>
                <a:highlight>
                  <a:schemeClr val="lt1"/>
                </a:highlight>
                <a:latin typeface="Calibri"/>
                <a:ea typeface="Calibri"/>
                <a:cs typeface="Calibri"/>
                <a:sym typeface="Calibri"/>
              </a:rPr>
              <a:t>What kind of information will be on our About Your Adventure page?</a:t>
            </a:r>
            <a:r>
              <a:rPr lang="en" sz="1200" b="0" i="0" u="none" strike="noStrike" cap="none" dirty="0">
                <a:solidFill>
                  <a:schemeClr val="dk1"/>
                </a:solidFill>
                <a:highlight>
                  <a:schemeClr val="lt1"/>
                </a:highlight>
                <a:latin typeface="Calibri"/>
                <a:ea typeface="Calibri"/>
                <a:cs typeface="Calibri"/>
                <a:sym typeface="Calibri"/>
              </a:rPr>
              <a:t>”</a:t>
            </a:r>
            <a:r>
              <a:rPr lang="en" sz="1200" b="1" i="0" u="none" strike="noStrike" cap="none" dirty="0">
                <a:solidFill>
                  <a:schemeClr val="dk1"/>
                </a:solidFill>
                <a:highlight>
                  <a:schemeClr val="lt1"/>
                </a:highlight>
                <a:latin typeface="Calibri"/>
                <a:ea typeface="Calibri"/>
                <a:cs typeface="Calibri"/>
                <a:sym typeface="Calibri"/>
              </a:rPr>
              <a:t> (general information about animal defense mechanisms and directions to the reader about how to use the book)</a:t>
            </a:r>
            <a:r>
              <a:rPr lang="en" sz="1200" b="0" i="0" u="none" strike="noStrike" cap="none" dirty="0">
                <a:solidFill>
                  <a:schemeClr val="dk1"/>
                </a:solidFill>
                <a:highlight>
                  <a:schemeClr val="lt1"/>
                </a:highlight>
                <a:latin typeface="Calibri"/>
                <a:ea typeface="Calibri"/>
                <a:cs typeface="Calibri"/>
                <a:sym typeface="Calibri"/>
              </a:rPr>
              <a:t> </a:t>
            </a:r>
            <a:endParaRPr sz="1200" b="0" i="0" u="none" strike="noStrike" cap="none" dirty="0">
              <a:solidFill>
                <a:schemeClr val="dk1"/>
              </a:solidFill>
              <a:highlight>
                <a:schemeClr val="lt1"/>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0" u="none" strike="noStrike" cap="none" dirty="0">
                <a:solidFill>
                  <a:schemeClr val="dk1"/>
                </a:solidFill>
                <a:highlight>
                  <a:schemeClr val="lt1"/>
                </a:highlight>
                <a:latin typeface="Calibri"/>
                <a:ea typeface="Calibri"/>
                <a:cs typeface="Calibri"/>
                <a:sym typeface="Calibri"/>
              </a:rPr>
              <a:t>“</a:t>
            </a:r>
            <a:r>
              <a:rPr lang="en" sz="1200" b="0" i="1" u="none" strike="noStrike" cap="none" dirty="0">
                <a:solidFill>
                  <a:schemeClr val="dk1"/>
                </a:solidFill>
                <a:highlight>
                  <a:schemeClr val="lt1"/>
                </a:highlight>
                <a:latin typeface="Calibri"/>
                <a:ea typeface="Calibri"/>
                <a:cs typeface="Calibri"/>
                <a:sym typeface="Calibri"/>
              </a:rPr>
              <a:t>Knowing the task, purpose, and audience for our narratives, should the About Your Adventure page sound formal or informal?</a:t>
            </a:r>
            <a:r>
              <a:rPr lang="en" sz="1200" b="0" i="0" u="none" strike="noStrike" cap="none" dirty="0">
                <a:solidFill>
                  <a:schemeClr val="dk1"/>
                </a:solidFill>
                <a:highlight>
                  <a:schemeClr val="lt1"/>
                </a:highlight>
                <a:latin typeface="Calibri"/>
                <a:ea typeface="Calibri"/>
                <a:cs typeface="Calibri"/>
                <a:sym typeface="Calibri"/>
              </a:rPr>
              <a:t>” </a:t>
            </a:r>
            <a:r>
              <a:rPr lang="en" sz="1200" b="1" i="0" u="none" strike="noStrike" cap="none" dirty="0">
                <a:solidFill>
                  <a:schemeClr val="dk1"/>
                </a:solidFill>
                <a:highlight>
                  <a:schemeClr val="lt1"/>
                </a:highlight>
                <a:latin typeface="Calibri"/>
                <a:ea typeface="Calibri"/>
                <a:cs typeface="Calibri"/>
                <a:sym typeface="Calibri"/>
              </a:rPr>
              <a:t>(It should sound formal.)</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Say something like: “</a:t>
            </a:r>
            <a:r>
              <a:rPr lang="en" sz="1200" b="0" i="1" u="none" strike="noStrike" cap="none" dirty="0">
                <a:solidFill>
                  <a:schemeClr val="dk1"/>
                </a:solidFill>
                <a:highlight>
                  <a:schemeClr val="lt1"/>
                </a:highlight>
                <a:latin typeface="Calibri"/>
                <a:ea typeface="Calibri"/>
                <a:cs typeface="Calibri"/>
                <a:sym typeface="Calibri"/>
              </a:rPr>
              <a:t>Since the information on this page is about general animal defense mechanisms and directions for the reader, and that information is the same regardless of the expert group animal you have been researching, we will all use the same page in our narratives.</a:t>
            </a:r>
            <a:r>
              <a:rPr lang="en" sz="1200" b="0" i="0" u="none" strike="noStrike" cap="none" dirty="0">
                <a:solidFill>
                  <a:schemeClr val="dk1"/>
                </a:solidFill>
                <a:highlight>
                  <a:schemeClr val="lt1"/>
                </a:highlight>
                <a:latin typeface="Calibri"/>
                <a:ea typeface="Calibri"/>
                <a:cs typeface="Calibri"/>
                <a:sym typeface="Calibri"/>
              </a:rPr>
              <a:t>” </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Student Look-fors/Listen-fors:</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highlight>
                  <a:schemeClr val="lt1"/>
                </a:highlight>
                <a:latin typeface="Calibri"/>
                <a:ea typeface="Calibri"/>
                <a:cs typeface="Calibri"/>
                <a:sym typeface="Calibri"/>
              </a:rPr>
              <a:t>Students being able to take the mentor text and apply it to the shared writing.</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Supports for Students Who Need </a:t>
            </a:r>
            <a:r>
              <a:rPr lang="en" sz="1200" b="0" i="0" u="none" strike="noStrike" cap="none" dirty="0" smtClean="0">
                <a:solidFill>
                  <a:schemeClr val="dk1"/>
                </a:solidFill>
                <a:highlight>
                  <a:schemeClr val="lt1"/>
                </a:highlight>
                <a:latin typeface="Calibri"/>
                <a:ea typeface="Calibri"/>
                <a:cs typeface="Calibri"/>
                <a:sym typeface="Calibri"/>
              </a:rPr>
              <a:t>It:</a:t>
            </a:r>
            <a:endParaRPr lang="en-US" sz="1200" b="0" i="0" u="none" strike="noStrike" cap="none" dirty="0" smtClean="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smtClean="0">
                <a:solidFill>
                  <a:schemeClr val="dk1"/>
                </a:solidFill>
                <a:highlight>
                  <a:schemeClr val="lt1"/>
                </a:highlight>
                <a:latin typeface="Calibri"/>
                <a:ea typeface="Calibri"/>
                <a:cs typeface="Calibri"/>
                <a:sym typeface="Calibri"/>
              </a:rPr>
              <a:t>In </a:t>
            </a:r>
            <a:r>
              <a:rPr lang="en" sz="1200" b="0" i="0" u="none" strike="noStrike" cap="none" dirty="0">
                <a:solidFill>
                  <a:schemeClr val="dk1"/>
                </a:solidFill>
                <a:highlight>
                  <a:schemeClr val="lt1"/>
                </a:highlight>
                <a:latin typeface="Calibri"/>
                <a:ea typeface="Calibri"/>
                <a:cs typeface="Calibri"/>
                <a:sym typeface="Calibri"/>
              </a:rPr>
              <a:t>preparation for the </a:t>
            </a:r>
            <a:r>
              <a:rPr lang="en" sz="1200" b="1" i="0" u="none" strike="noStrike" cap="none" dirty="0">
                <a:solidFill>
                  <a:schemeClr val="dk1"/>
                </a:solidFill>
                <a:highlight>
                  <a:schemeClr val="lt1"/>
                </a:highlight>
                <a:latin typeface="Calibri"/>
                <a:ea typeface="Calibri"/>
                <a:cs typeface="Calibri"/>
                <a:sym typeface="Calibri"/>
              </a:rPr>
              <a:t>Mid-Unit 3 Assessment</a:t>
            </a:r>
            <a:r>
              <a:rPr lang="en" sz="1200" b="0" i="0" u="none" strike="noStrike" cap="none" dirty="0">
                <a:solidFill>
                  <a:schemeClr val="dk1"/>
                </a:solidFill>
                <a:highlight>
                  <a:schemeClr val="lt1"/>
                </a:highlight>
                <a:latin typeface="Calibri"/>
                <a:ea typeface="Calibri"/>
                <a:cs typeface="Calibri"/>
                <a:sym typeface="Calibri"/>
              </a:rPr>
              <a:t> and to support this phase of the lesson, use sentence frames and multiple choice questions to prompt students: </a:t>
            </a:r>
            <a:endParaRPr sz="1200" b="0" i="0" u="none" strike="noStrike" cap="none" dirty="0">
              <a:solidFill>
                <a:schemeClr val="dk1"/>
              </a:solidFill>
              <a:highlight>
                <a:schemeClr val="lt1"/>
              </a:highlight>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a:solidFill>
                  <a:srgbClr val="000000"/>
                </a:solidFill>
                <a:highlight>
                  <a:schemeClr val="lt1"/>
                </a:highlight>
                <a:latin typeface="Calibri"/>
                <a:ea typeface="Calibri"/>
                <a:cs typeface="Calibri"/>
                <a:sym typeface="Calibri"/>
              </a:rPr>
              <a:t>For example:  </a:t>
            </a:r>
            <a:r>
              <a:rPr lang="en" sz="1200" b="0" i="0" u="none" strike="noStrike" cap="none" dirty="0">
                <a:solidFill>
                  <a:srgbClr val="000000"/>
                </a:solidFill>
                <a:latin typeface="Calibri"/>
                <a:ea typeface="Calibri"/>
                <a:cs typeface="Calibri"/>
                <a:sym typeface="Calibri"/>
              </a:rPr>
              <a:t>Choose the best first sentence to set up the situation in our book.</a:t>
            </a:r>
            <a:endParaRPr sz="1200" b="0" i="0" u="none" strike="noStrike" cap="none" dirty="0">
              <a:solidFill>
                <a:srgbClr val="000000"/>
              </a:solidFill>
              <a:latin typeface="Calibri"/>
              <a:ea typeface="Calibri"/>
              <a:cs typeface="Calibri"/>
              <a:sym typeface="Calibri"/>
            </a:endParaRPr>
          </a:p>
          <a:p>
            <a:pPr marL="29210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A. Elephants only eat plants.</a:t>
            </a:r>
            <a:endParaRPr sz="1200" b="0" i="0" u="none" strike="noStrike" cap="none" dirty="0">
              <a:solidFill>
                <a:srgbClr val="000000"/>
              </a:solidFill>
              <a:latin typeface="Calibri"/>
              <a:ea typeface="Calibri"/>
              <a:cs typeface="Calibri"/>
              <a:sym typeface="Calibri"/>
            </a:endParaRPr>
          </a:p>
          <a:p>
            <a:pPr marL="29210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B. Animals are out searching for food.</a:t>
            </a:r>
            <a:endParaRPr sz="1200" b="0" i="0" u="none" strike="noStrike" cap="none" dirty="0">
              <a:solidFill>
                <a:srgbClr val="000000"/>
              </a:solidFill>
              <a:latin typeface="Calibri"/>
              <a:ea typeface="Calibri"/>
              <a:cs typeface="Calibri"/>
              <a:sym typeface="Calibri"/>
            </a:endParaRPr>
          </a:p>
          <a:p>
            <a:pPr marL="29210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C. Then you choose which path to read.</a:t>
            </a:r>
            <a:endParaRPr sz="1200" b="0" i="0" u="none" strike="noStrike" cap="none" dirty="0">
              <a:solidFill>
                <a:srgbClr val="000000"/>
              </a:solidFill>
              <a:latin typeface="Calibri"/>
              <a:ea typeface="Calibri"/>
              <a:cs typeface="Calibri"/>
              <a:sym typeface="Calibri"/>
            </a:endParaRPr>
          </a:p>
          <a:p>
            <a:pPr marL="29210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D. Read the other choice for a new adventure.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p:txBody>
      </p:sp>
    </p:spTree>
    <p:extLst>
      <p:ext uri="{BB962C8B-B14F-4D97-AF65-F5344CB8AC3E}">
        <p14:creationId xmlns:p14="http://schemas.microsoft.com/office/powerpoint/2010/main" val="42915673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0" name="Google Shape;340;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highlight>
                  <a:schemeClr val="lt1"/>
                </a:highlight>
                <a:latin typeface="Calibri"/>
                <a:ea typeface="Calibri"/>
                <a:cs typeface="Calibri"/>
                <a:sym typeface="Calibri"/>
              </a:rPr>
              <a:t>Suggested slide pacing: 10-15 minutes </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highlight>
                  <a:schemeClr val="lt1"/>
                </a:highlight>
                <a:latin typeface="Calibri"/>
                <a:ea typeface="Calibri"/>
                <a:cs typeface="Calibri"/>
                <a:sym typeface="Calibri"/>
              </a:rPr>
              <a:t>Grouping: Whole Group </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Teacher Notes:  None.</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Teacher Actions:</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Ask students to help you begin the class About Your Adventure page by choosing a student to come up to the paper and write “About Your Adventure” in the center of the first line on the page (see example in the supporting materials).</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Remind students that they are using </a:t>
            </a:r>
            <a:r>
              <a:rPr lang="en" sz="1200" b="0" i="1" u="none" strike="noStrike" cap="none" dirty="0">
                <a:solidFill>
                  <a:schemeClr val="dk1"/>
                </a:solidFill>
                <a:highlight>
                  <a:schemeClr val="lt1"/>
                </a:highlight>
                <a:latin typeface="Calibri"/>
                <a:ea typeface="Calibri"/>
                <a:cs typeface="Calibri"/>
                <a:sym typeface="Calibri"/>
              </a:rPr>
              <a:t>Can You Survive the Wilderness?</a:t>
            </a:r>
            <a:r>
              <a:rPr lang="en" sz="1200" b="0" i="0" u="none" strike="noStrike" cap="none" dirty="0">
                <a:solidFill>
                  <a:schemeClr val="dk1"/>
                </a:solidFill>
                <a:highlight>
                  <a:schemeClr val="lt1"/>
                </a:highlight>
                <a:latin typeface="Calibri"/>
                <a:ea typeface="Calibri"/>
                <a:cs typeface="Calibri"/>
                <a:sym typeface="Calibri"/>
              </a:rPr>
              <a:t> as a mentor text to write their choose-your-own-adventure narratives. </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If productive, cue students with a challenge. Ask and cold call students to share their responses: “</a:t>
            </a:r>
            <a:r>
              <a:rPr lang="en" sz="1200" b="0" i="1" u="none" strike="noStrike" cap="none" dirty="0">
                <a:solidFill>
                  <a:schemeClr val="dk1"/>
                </a:solidFill>
                <a:highlight>
                  <a:schemeClr val="lt1"/>
                </a:highlight>
                <a:latin typeface="Calibri"/>
                <a:ea typeface="Calibri"/>
                <a:cs typeface="Calibri"/>
                <a:sym typeface="Calibri"/>
              </a:rPr>
              <a:t>Can you figure out what our first paragraph should be about and what it should include? I’ll give you time to think and discuss with a partner.</a:t>
            </a:r>
            <a:r>
              <a:rPr lang="en" sz="1200" b="0" i="0" u="none" strike="noStrike" cap="none" dirty="0">
                <a:solidFill>
                  <a:schemeClr val="dk1"/>
                </a:solidFill>
                <a:highlight>
                  <a:schemeClr val="lt1"/>
                </a:highlight>
                <a:latin typeface="Calibri"/>
                <a:ea typeface="Calibri"/>
                <a:cs typeface="Calibri"/>
                <a:sym typeface="Calibri"/>
              </a:rPr>
              <a:t>" (</a:t>
            </a:r>
            <a:r>
              <a:rPr lang="en" sz="1200" b="1" i="0" u="none" strike="noStrike" cap="none" dirty="0">
                <a:solidFill>
                  <a:schemeClr val="dk1"/>
                </a:solidFill>
                <a:highlight>
                  <a:schemeClr val="lt1"/>
                </a:highlight>
                <a:latin typeface="Calibri"/>
                <a:ea typeface="Calibri"/>
                <a:cs typeface="Calibri"/>
                <a:sym typeface="Calibri"/>
              </a:rPr>
              <a:t>Responses will vary; follow the steps below to elicit specifics</a:t>
            </a:r>
            <a:r>
              <a:rPr lang="en" sz="1200" b="0" i="0" u="none" strike="noStrike" cap="none" dirty="0">
                <a:solidFill>
                  <a:schemeClr val="dk1"/>
                </a:solidFill>
                <a:highlight>
                  <a:schemeClr val="lt1"/>
                </a:highlight>
                <a:latin typeface="Calibri"/>
                <a:ea typeface="Calibri"/>
                <a:cs typeface="Calibri"/>
                <a:sym typeface="Calibri"/>
              </a:rPr>
              <a:t>.)</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Invite students to turn and talk</a:t>
            </a:r>
            <a:r>
              <a:rPr lang="en" sz="1200" b="1" i="0" u="none" strike="noStrike" cap="none" dirty="0">
                <a:solidFill>
                  <a:schemeClr val="dk1"/>
                </a:solidFill>
                <a:highlight>
                  <a:schemeClr val="lt1"/>
                </a:highlight>
                <a:latin typeface="Calibri"/>
                <a:ea typeface="Calibri"/>
                <a:cs typeface="Calibri"/>
                <a:sym typeface="Calibri"/>
              </a:rPr>
              <a:t> </a:t>
            </a:r>
            <a:r>
              <a:rPr lang="en" sz="1200" b="0" i="0" u="none" strike="noStrike" cap="none" dirty="0">
                <a:solidFill>
                  <a:schemeClr val="dk1"/>
                </a:solidFill>
                <a:highlight>
                  <a:schemeClr val="lt1"/>
                </a:highlight>
                <a:latin typeface="Calibri"/>
                <a:ea typeface="Calibri"/>
                <a:cs typeface="Calibri"/>
                <a:sym typeface="Calibri"/>
              </a:rPr>
              <a:t>to a partner. Ask and use equity sticks to select students to share their responses: “</a:t>
            </a:r>
            <a:r>
              <a:rPr lang="en" sz="1200" b="0" i="1" u="none" strike="noStrike" cap="none" dirty="0">
                <a:solidFill>
                  <a:schemeClr val="dk1"/>
                </a:solidFill>
                <a:highlight>
                  <a:schemeClr val="lt1"/>
                </a:highlight>
                <a:latin typeface="Calibri"/>
                <a:ea typeface="Calibri"/>
                <a:cs typeface="Calibri"/>
                <a:sym typeface="Calibri"/>
              </a:rPr>
              <a:t>If the first paragraph of an About Your Adventure page sets up the situation in the book, what should our first paragraph be about? What situation are we setting up</a:t>
            </a:r>
            <a:r>
              <a:rPr lang="en" sz="1200" b="0" i="0" u="none" strike="noStrike" cap="none" dirty="0">
                <a:solidFill>
                  <a:schemeClr val="dk1"/>
                </a:solidFill>
                <a:highlight>
                  <a:schemeClr val="lt1"/>
                </a:highlight>
                <a:latin typeface="Calibri"/>
                <a:ea typeface="Calibri"/>
                <a:cs typeface="Calibri"/>
                <a:sym typeface="Calibri"/>
              </a:rPr>
              <a:t>?” </a:t>
            </a:r>
            <a:r>
              <a:rPr lang="en" sz="1200" b="1" i="0" u="none" strike="noStrike" cap="none" dirty="0">
                <a:solidFill>
                  <a:schemeClr val="dk1"/>
                </a:solidFill>
                <a:highlight>
                  <a:schemeClr val="lt1"/>
                </a:highlight>
                <a:latin typeface="Calibri"/>
                <a:ea typeface="Calibri"/>
                <a:cs typeface="Calibri"/>
                <a:sym typeface="Calibri"/>
              </a:rPr>
              <a:t>(The first paragraph should be about animals using their defense mechanisms.)</a:t>
            </a:r>
            <a:endParaRPr sz="1200" b="1"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Reread the first paragraph on page 5 of </a:t>
            </a:r>
            <a:r>
              <a:rPr lang="en" sz="1200" b="0" i="1" u="none" strike="noStrike" cap="none" dirty="0">
                <a:solidFill>
                  <a:schemeClr val="dk1"/>
                </a:solidFill>
                <a:highlight>
                  <a:schemeClr val="lt1"/>
                </a:highlight>
                <a:latin typeface="Calibri"/>
                <a:ea typeface="Calibri"/>
                <a:cs typeface="Calibri"/>
                <a:sym typeface="Calibri"/>
              </a:rPr>
              <a:t>Can You Survive the Wilderness?</a:t>
            </a:r>
            <a:r>
              <a:rPr lang="en" sz="1200" b="0" i="0" u="none" strike="noStrike" cap="none" dirty="0">
                <a:solidFill>
                  <a:schemeClr val="dk1"/>
                </a:solidFill>
                <a:highlight>
                  <a:schemeClr val="lt1"/>
                </a:highlight>
                <a:latin typeface="Calibri"/>
                <a:ea typeface="Calibri"/>
                <a:cs typeface="Calibri"/>
                <a:sym typeface="Calibri"/>
              </a:rPr>
              <a:t> aloud. Invite students to turn and talk to a partner about what the first sentence of the class About Your Adventure page should be. Ask a student to share what he or she discussed with a partner and to come write it on the next line.</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Listen for the students to share something like: “Animals are out searching for food.”</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Drawing from the ideas shared, craft and write a sentence that introduces the situation and uses </a:t>
            </a:r>
            <a:r>
              <a:rPr lang="en" sz="1200" b="0" i="1" u="none" strike="noStrike" cap="none" dirty="0">
                <a:solidFill>
                  <a:schemeClr val="dk1"/>
                </a:solidFill>
                <a:highlight>
                  <a:schemeClr val="lt1"/>
                </a:highlight>
                <a:latin typeface="Calibri"/>
                <a:ea typeface="Calibri"/>
                <a:cs typeface="Calibri"/>
                <a:sym typeface="Calibri"/>
              </a:rPr>
              <a:t>Can You Survive the Wilderness?</a:t>
            </a:r>
            <a:r>
              <a:rPr lang="en" sz="1200" b="0" i="0" u="none" strike="noStrike" cap="none" dirty="0">
                <a:solidFill>
                  <a:schemeClr val="dk1"/>
                </a:solidFill>
                <a:highlight>
                  <a:schemeClr val="lt1"/>
                </a:highlight>
                <a:latin typeface="Calibri"/>
                <a:ea typeface="Calibri"/>
                <a:cs typeface="Calibri"/>
                <a:sym typeface="Calibri"/>
              </a:rPr>
              <a:t> as a model. (See the example in the supporting materials.) Continue this process to write the rest of the first paragraph, being sure to model it after the first paragraph on page 5 of </a:t>
            </a:r>
            <a:r>
              <a:rPr lang="en" sz="1200" b="0" i="1" u="none" strike="noStrike" cap="none" dirty="0">
                <a:solidFill>
                  <a:schemeClr val="dk1"/>
                </a:solidFill>
                <a:highlight>
                  <a:schemeClr val="lt1"/>
                </a:highlight>
                <a:latin typeface="Calibri"/>
                <a:ea typeface="Calibri"/>
                <a:cs typeface="Calibri"/>
                <a:sym typeface="Calibri"/>
              </a:rPr>
              <a:t>Can You Survive the Wilderness? </a:t>
            </a:r>
            <a:endParaRPr sz="1200" b="0" i="1"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Invite students to turn and talk to a partner. Ask and use equity sticks to call on students to share what they talked about: “</a:t>
            </a:r>
            <a:r>
              <a:rPr lang="en" sz="1200" b="0" i="1" u="none" strike="noStrike" cap="none" dirty="0">
                <a:solidFill>
                  <a:schemeClr val="dk1"/>
                </a:solidFill>
                <a:highlight>
                  <a:schemeClr val="lt1"/>
                </a:highlight>
                <a:latin typeface="Calibri"/>
                <a:ea typeface="Calibri"/>
                <a:cs typeface="Calibri"/>
                <a:sym typeface="Calibri"/>
              </a:rPr>
              <a:t>If we’re modeling our page after our mentor text, how should the first sentence of the second paragraph begin?</a:t>
            </a:r>
            <a:r>
              <a:rPr lang="en" sz="1200" b="0" i="0" u="none" strike="noStrike" cap="none" dirty="0">
                <a:solidFill>
                  <a:schemeClr val="dk1"/>
                </a:solidFill>
                <a:highlight>
                  <a:schemeClr val="lt1"/>
                </a:highlight>
                <a:latin typeface="Calibri"/>
                <a:ea typeface="Calibri"/>
                <a:cs typeface="Calibri"/>
                <a:sym typeface="Calibri"/>
              </a:rPr>
              <a:t>” (</a:t>
            </a:r>
            <a:r>
              <a:rPr lang="en" sz="1200" b="1" i="0" u="none" strike="noStrike" cap="none" dirty="0">
                <a:solidFill>
                  <a:schemeClr val="dk1"/>
                </a:solidFill>
                <a:highlight>
                  <a:schemeClr val="lt1"/>
                </a:highlight>
                <a:latin typeface="Calibri"/>
                <a:ea typeface="Calibri"/>
                <a:cs typeface="Calibri"/>
                <a:sym typeface="Calibri"/>
              </a:rPr>
              <a:t>The second paragraph should start with a question.</a:t>
            </a:r>
            <a:r>
              <a:rPr lang="en" sz="1200" b="0" i="0" u="none" strike="noStrike" cap="none" dirty="0">
                <a:solidFill>
                  <a:schemeClr val="dk1"/>
                </a:solidFill>
                <a:highlight>
                  <a:schemeClr val="lt1"/>
                </a:highlight>
                <a:latin typeface="Calibri"/>
                <a:ea typeface="Calibri"/>
                <a:cs typeface="Calibri"/>
                <a:sym typeface="Calibri"/>
              </a:rPr>
              <a:t>)</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Drawing from the ideas shared, craft and write a question that hooks the reader and uses </a:t>
            </a:r>
            <a:r>
              <a:rPr lang="en" sz="1200" b="0" i="1" u="none" strike="noStrike" cap="none" dirty="0">
                <a:solidFill>
                  <a:schemeClr val="dk1"/>
                </a:solidFill>
                <a:highlight>
                  <a:schemeClr val="lt1"/>
                </a:highlight>
                <a:latin typeface="Calibri"/>
                <a:ea typeface="Calibri"/>
                <a:cs typeface="Calibri"/>
                <a:sym typeface="Calibri"/>
              </a:rPr>
              <a:t>Can You Survive the Wilderness?</a:t>
            </a:r>
            <a:r>
              <a:rPr lang="en" sz="1200" b="0" i="0" u="none" strike="noStrike" cap="none" dirty="0">
                <a:solidFill>
                  <a:schemeClr val="dk1"/>
                </a:solidFill>
                <a:highlight>
                  <a:schemeClr val="lt1"/>
                </a:highlight>
                <a:latin typeface="Calibri"/>
                <a:ea typeface="Calibri"/>
                <a:cs typeface="Calibri"/>
                <a:sym typeface="Calibri"/>
              </a:rPr>
              <a:t> as a model (see the example in supporting materials). Continue this process to write the rest of the second paragraph, being sure to model it after the second paragraph on page 5.  Invite students to chorally read the finished class About Your Adventure page.</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Ask and cold call students to share their responses: </a:t>
            </a:r>
            <a:r>
              <a:rPr lang="en" sz="1200" b="0" i="1" u="none" strike="noStrike" cap="none" dirty="0">
                <a:solidFill>
                  <a:schemeClr val="dk1"/>
                </a:solidFill>
                <a:highlight>
                  <a:schemeClr val="lt1"/>
                </a:highlight>
                <a:latin typeface="Calibri"/>
                <a:ea typeface="Calibri"/>
                <a:cs typeface="Calibri"/>
                <a:sym typeface="Calibri"/>
              </a:rPr>
              <a:t>“Is our class About Your Adventure page appropriate for the task and purpose? How do you know?”</a:t>
            </a:r>
            <a:r>
              <a:rPr lang="en" sz="1200" b="0" i="0" u="none" strike="noStrike" cap="none" dirty="0">
                <a:solidFill>
                  <a:schemeClr val="dk1"/>
                </a:solidFill>
                <a:highlight>
                  <a:schemeClr val="lt1"/>
                </a:highlight>
                <a:latin typeface="Calibri"/>
                <a:ea typeface="Calibri"/>
                <a:cs typeface="Calibri"/>
                <a:sym typeface="Calibri"/>
              </a:rPr>
              <a:t> </a:t>
            </a:r>
            <a:r>
              <a:rPr lang="en" sz="1200" b="1" i="0" u="none" strike="noStrike" cap="none" dirty="0">
                <a:solidFill>
                  <a:schemeClr val="dk1"/>
                </a:solidFill>
                <a:highlight>
                  <a:schemeClr val="lt1"/>
                </a:highlight>
                <a:latin typeface="Calibri"/>
                <a:ea typeface="Calibri"/>
                <a:cs typeface="Calibri"/>
                <a:sym typeface="Calibri"/>
              </a:rPr>
              <a:t>(Yes, because it explains how to read the choose-your-own-adventure narrative.)</a:t>
            </a:r>
            <a:r>
              <a:rPr lang="en" sz="1200" b="0" i="0" u="none" strike="noStrike" cap="none" dirty="0">
                <a:solidFill>
                  <a:schemeClr val="dk1"/>
                </a:solidFill>
                <a:highlight>
                  <a:schemeClr val="lt1"/>
                </a:highlight>
                <a:latin typeface="Calibri"/>
                <a:ea typeface="Calibri"/>
                <a:cs typeface="Calibri"/>
                <a:sym typeface="Calibri"/>
              </a:rPr>
              <a:t>  Explain that students should now copy the class About Your Adventure page onto their page in the </a:t>
            </a:r>
            <a:r>
              <a:rPr lang="en" sz="1200" b="1" i="0" u="none" strike="noStrike" cap="none" dirty="0">
                <a:solidFill>
                  <a:schemeClr val="dk1"/>
                </a:solidFill>
                <a:highlight>
                  <a:schemeClr val="lt1"/>
                </a:highlight>
                <a:latin typeface="Calibri"/>
                <a:ea typeface="Calibri"/>
                <a:cs typeface="Calibri"/>
                <a:sym typeface="Calibri"/>
              </a:rPr>
              <a:t>Performance Task template</a:t>
            </a:r>
            <a:r>
              <a:rPr lang="en" sz="1200" b="0" i="0" u="none" strike="noStrike" cap="none" dirty="0">
                <a:solidFill>
                  <a:schemeClr val="dk1"/>
                </a:solidFill>
                <a:highlight>
                  <a:schemeClr val="lt1"/>
                </a:highlight>
                <a:latin typeface="Calibri"/>
                <a:ea typeface="Calibri"/>
                <a:cs typeface="Calibri"/>
                <a:sym typeface="Calibri"/>
              </a:rPr>
              <a:t>.</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Student Look-fors/Listen-fors:</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highlight>
                  <a:schemeClr val="lt1"/>
                </a:highlight>
                <a:latin typeface="Calibri"/>
                <a:ea typeface="Calibri"/>
                <a:cs typeface="Calibri"/>
                <a:sym typeface="Calibri"/>
              </a:rPr>
              <a:t>Students being able to take the mentor text and apply it to the shared writing.</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Supports for Students Who Need </a:t>
            </a:r>
            <a:r>
              <a:rPr lang="en" sz="1200" b="0" i="0" u="none" strike="noStrike" cap="none" dirty="0" smtClean="0">
                <a:solidFill>
                  <a:schemeClr val="dk1"/>
                </a:solidFill>
                <a:highlight>
                  <a:schemeClr val="lt1"/>
                </a:highlight>
                <a:latin typeface="Calibri"/>
                <a:ea typeface="Calibri"/>
                <a:cs typeface="Calibri"/>
                <a:sym typeface="Calibri"/>
              </a:rPr>
              <a:t>It:In </a:t>
            </a:r>
            <a:r>
              <a:rPr lang="en" sz="1200" b="0" i="0" u="none" strike="noStrike" cap="none" dirty="0">
                <a:solidFill>
                  <a:schemeClr val="dk1"/>
                </a:solidFill>
                <a:highlight>
                  <a:schemeClr val="lt1"/>
                </a:highlight>
                <a:latin typeface="Calibri"/>
                <a:ea typeface="Calibri"/>
                <a:cs typeface="Calibri"/>
                <a:sym typeface="Calibri"/>
              </a:rPr>
              <a:t>preparation for the </a:t>
            </a:r>
            <a:r>
              <a:rPr lang="en" sz="1200" b="1" i="0" u="none" strike="noStrike" cap="none" dirty="0">
                <a:solidFill>
                  <a:schemeClr val="dk1"/>
                </a:solidFill>
                <a:highlight>
                  <a:schemeClr val="lt1"/>
                </a:highlight>
                <a:latin typeface="Calibri"/>
                <a:ea typeface="Calibri"/>
                <a:cs typeface="Calibri"/>
                <a:sym typeface="Calibri"/>
              </a:rPr>
              <a:t>Mid-Unit 3 Assessment</a:t>
            </a:r>
            <a:r>
              <a:rPr lang="en" sz="1200" b="0" i="0" u="none" strike="noStrike" cap="none" dirty="0">
                <a:solidFill>
                  <a:schemeClr val="dk1"/>
                </a:solidFill>
                <a:highlight>
                  <a:schemeClr val="lt1"/>
                </a:highlight>
                <a:latin typeface="Calibri"/>
                <a:ea typeface="Calibri"/>
                <a:cs typeface="Calibri"/>
                <a:sym typeface="Calibri"/>
              </a:rPr>
              <a:t> and to support this phase of the lesson, use sentence frames and multiple choice questions to prompt students: </a:t>
            </a:r>
            <a:endParaRPr sz="1200" b="0" i="0" u="none" strike="noStrike" cap="none" dirty="0">
              <a:solidFill>
                <a:schemeClr val="dk1"/>
              </a:solidFill>
              <a:highlight>
                <a:schemeClr val="lt1"/>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a:solidFill>
                  <a:schemeClr val="dk1"/>
                </a:solidFill>
                <a:highlight>
                  <a:schemeClr val="lt1"/>
                </a:highlight>
                <a:latin typeface="Calibri"/>
                <a:ea typeface="Calibri"/>
                <a:cs typeface="Calibri"/>
                <a:sym typeface="Calibri"/>
              </a:rPr>
              <a:t>For example:  </a:t>
            </a:r>
            <a:r>
              <a:rPr lang="en" sz="1200" b="0" i="0" u="none" strike="noStrike" cap="none" dirty="0">
                <a:solidFill>
                  <a:schemeClr val="dk1"/>
                </a:solidFill>
                <a:latin typeface="Calibri"/>
                <a:ea typeface="Calibri"/>
                <a:cs typeface="Calibri"/>
                <a:sym typeface="Calibri"/>
              </a:rPr>
              <a:t>Choose the best first sentence to set up the situation in our book.</a:t>
            </a:r>
            <a:endParaRPr sz="1200" b="0" i="0" u="none" strike="noStrike" cap="none" dirty="0">
              <a:solidFill>
                <a:schemeClr val="dk1"/>
              </a:solidFill>
              <a:latin typeface="Calibri"/>
              <a:ea typeface="Calibri"/>
              <a:cs typeface="Calibri"/>
              <a:sym typeface="Calibri"/>
            </a:endParaRPr>
          </a:p>
          <a:p>
            <a:pPr marL="29210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 Elephants only eat plants.</a:t>
            </a:r>
            <a:endParaRPr sz="1200" b="0" i="0" u="none" strike="noStrike" cap="none" dirty="0">
              <a:solidFill>
                <a:schemeClr val="dk1"/>
              </a:solidFill>
              <a:latin typeface="Calibri"/>
              <a:ea typeface="Calibri"/>
              <a:cs typeface="Calibri"/>
              <a:sym typeface="Calibri"/>
            </a:endParaRPr>
          </a:p>
          <a:p>
            <a:pPr marL="29210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B. Animals are out searching for food.</a:t>
            </a:r>
            <a:endParaRPr sz="1200" b="0" i="0" u="none" strike="noStrike" cap="none" dirty="0">
              <a:solidFill>
                <a:schemeClr val="dk1"/>
              </a:solidFill>
              <a:latin typeface="Calibri"/>
              <a:ea typeface="Calibri"/>
              <a:cs typeface="Calibri"/>
              <a:sym typeface="Calibri"/>
            </a:endParaRPr>
          </a:p>
          <a:p>
            <a:pPr marL="29210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C. Then you choose which path to read.</a:t>
            </a:r>
            <a:endParaRPr sz="1200" b="0" i="0" u="none" strike="noStrike" cap="none" dirty="0">
              <a:solidFill>
                <a:schemeClr val="dk1"/>
              </a:solidFill>
              <a:latin typeface="Calibri"/>
              <a:ea typeface="Calibri"/>
              <a:cs typeface="Calibri"/>
              <a:sym typeface="Calibri"/>
            </a:endParaRPr>
          </a:p>
          <a:p>
            <a:pPr marL="29210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D. Read the other choice for a new adventure.</a:t>
            </a:r>
            <a:endParaRPr sz="1200" b="0" i="0" u="none" strike="noStrike" cap="none" dirty="0">
              <a:solidFill>
                <a:schemeClr val="dk1"/>
              </a:solidFill>
              <a:highlight>
                <a:schemeClr val="lt1"/>
              </a:highlight>
              <a:latin typeface="Calibri"/>
              <a:ea typeface="Calibri"/>
              <a:cs typeface="Calibri"/>
              <a:sym typeface="Calibri"/>
            </a:endParaRPr>
          </a:p>
        </p:txBody>
      </p:sp>
    </p:spTree>
    <p:extLst>
      <p:ext uri="{BB962C8B-B14F-4D97-AF65-F5344CB8AC3E}">
        <p14:creationId xmlns:p14="http://schemas.microsoft.com/office/powerpoint/2010/main" val="16804297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6" name="Google Shape;346;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highlight>
                  <a:schemeClr val="lt1"/>
                </a:highlight>
                <a:latin typeface="Calibri"/>
                <a:ea typeface="Calibri"/>
                <a:cs typeface="Calibri"/>
                <a:sym typeface="Calibri"/>
              </a:rPr>
              <a:t>Suggested slide pacing: </a:t>
            </a:r>
            <a:r>
              <a:rPr lang="en-US" sz="1200" b="1" i="0" u="none" strike="noStrike" cap="none" dirty="0" smtClean="0">
                <a:solidFill>
                  <a:schemeClr val="dk1"/>
                </a:solidFill>
                <a:highlight>
                  <a:schemeClr val="lt1"/>
                </a:highlight>
                <a:latin typeface="Calibri"/>
                <a:ea typeface="Calibri"/>
                <a:cs typeface="Calibri"/>
                <a:sym typeface="Calibri"/>
              </a:rPr>
              <a:t>8-</a:t>
            </a:r>
            <a:r>
              <a:rPr lang="en" sz="1200" b="1" i="0" u="none" strike="noStrike" cap="none" dirty="0" smtClean="0">
                <a:solidFill>
                  <a:schemeClr val="dk1"/>
                </a:solidFill>
                <a:highlight>
                  <a:schemeClr val="lt1"/>
                </a:highlight>
                <a:latin typeface="Calibri"/>
                <a:ea typeface="Calibri"/>
                <a:cs typeface="Calibri"/>
                <a:sym typeface="Calibri"/>
              </a:rPr>
              <a:t>10 </a:t>
            </a:r>
            <a:r>
              <a:rPr lang="en" sz="1200" b="1" i="0" u="none" strike="noStrike" cap="none" dirty="0">
                <a:solidFill>
                  <a:schemeClr val="dk1"/>
                </a:solidFill>
                <a:highlight>
                  <a:schemeClr val="lt1"/>
                </a:highlight>
                <a:latin typeface="Calibri"/>
                <a:ea typeface="Calibri"/>
                <a:cs typeface="Calibri"/>
                <a:sym typeface="Calibri"/>
              </a:rPr>
              <a:t>minutes </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highlight>
                  <a:schemeClr val="lt1"/>
                </a:highlight>
                <a:latin typeface="Calibri"/>
                <a:ea typeface="Calibri"/>
                <a:cs typeface="Calibri"/>
                <a:sym typeface="Calibri"/>
              </a:rPr>
              <a:t>Grouping: Whole Group </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Teaching Notes:  None.</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Teacher Actions:</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Explain that for the remainder of the lesson, students will prepare their writing from Unit 2 to become the informative page in their narratives. </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Review the task, purpose, and audience; remind students that they will include this informative piece in their performance task as a way to introduce the animal that their narrative is about and that other teachers, parents, and students will read their pieces.</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Invite students to take out their copies of the</a:t>
            </a:r>
            <a:r>
              <a:rPr lang="en" sz="1200" b="1" i="0" u="none" strike="noStrike" cap="none" dirty="0">
                <a:solidFill>
                  <a:schemeClr val="dk1"/>
                </a:solidFill>
                <a:highlight>
                  <a:schemeClr val="lt1"/>
                </a:highlight>
                <a:latin typeface="Calibri"/>
                <a:ea typeface="Calibri"/>
                <a:cs typeface="Calibri"/>
                <a:sym typeface="Calibri"/>
              </a:rPr>
              <a:t> Informative Writing Checklist </a:t>
            </a:r>
            <a:r>
              <a:rPr lang="en" sz="1200" b="0" i="0" u="none" strike="noStrike" cap="none" dirty="0">
                <a:solidFill>
                  <a:schemeClr val="dk1"/>
                </a:solidFill>
                <a:highlight>
                  <a:schemeClr val="lt1"/>
                </a:highlight>
                <a:latin typeface="Calibri"/>
                <a:ea typeface="Calibri"/>
                <a:cs typeface="Calibri"/>
                <a:sym typeface="Calibri"/>
              </a:rPr>
              <a:t>from Unit 2 and display a copy. Remind them that this checklist will be used to assess their informative pieces. Invite students to read the characteristics of an effective informative piece to themselves: </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Ask and cold call students to share their responses: “</a:t>
            </a:r>
            <a:r>
              <a:rPr lang="en" sz="1200" b="0" i="1" u="none" strike="noStrike" cap="none" dirty="0">
                <a:solidFill>
                  <a:schemeClr val="dk1"/>
                </a:solidFill>
                <a:highlight>
                  <a:schemeClr val="lt1"/>
                </a:highlight>
                <a:latin typeface="Calibri"/>
                <a:ea typeface="Calibri"/>
                <a:cs typeface="Calibri"/>
                <a:sym typeface="Calibri"/>
              </a:rPr>
              <a:t>Looking at the </a:t>
            </a:r>
            <a:r>
              <a:rPr lang="en" sz="1200" b="1" i="1" u="none" strike="noStrike" cap="none" dirty="0">
                <a:solidFill>
                  <a:schemeClr val="dk1"/>
                </a:solidFill>
                <a:highlight>
                  <a:schemeClr val="lt1"/>
                </a:highlight>
                <a:latin typeface="Calibri"/>
                <a:ea typeface="Calibri"/>
                <a:cs typeface="Calibri"/>
                <a:sym typeface="Calibri"/>
              </a:rPr>
              <a:t>Performance Task template</a:t>
            </a:r>
            <a:r>
              <a:rPr lang="en" sz="1200" b="0" i="1" u="none" strike="noStrike" cap="none" dirty="0">
                <a:solidFill>
                  <a:schemeClr val="dk1"/>
                </a:solidFill>
                <a:highlight>
                  <a:schemeClr val="lt1"/>
                </a:highlight>
                <a:latin typeface="Calibri"/>
                <a:ea typeface="Calibri"/>
                <a:cs typeface="Calibri"/>
                <a:sym typeface="Calibri"/>
              </a:rPr>
              <a:t>, what kind of formatting will we follow in our informative pieces?</a:t>
            </a:r>
            <a:r>
              <a:rPr lang="en" sz="1200" b="0" i="0" u="none" strike="noStrike" cap="none" dirty="0">
                <a:solidFill>
                  <a:schemeClr val="dk1"/>
                </a:solidFill>
                <a:highlight>
                  <a:schemeClr val="lt1"/>
                </a:highlight>
                <a:latin typeface="Calibri"/>
                <a:ea typeface="Calibri"/>
                <a:cs typeface="Calibri"/>
                <a:sym typeface="Calibri"/>
              </a:rPr>
              <a:t>” (</a:t>
            </a:r>
            <a:r>
              <a:rPr lang="en" sz="1200" b="1" i="0" u="none" strike="noStrike" cap="none" dirty="0">
                <a:solidFill>
                  <a:schemeClr val="dk1"/>
                </a:solidFill>
                <a:highlight>
                  <a:schemeClr val="lt1"/>
                </a:highlight>
                <a:latin typeface="Calibri"/>
                <a:ea typeface="Calibri"/>
                <a:cs typeface="Calibri"/>
                <a:sym typeface="Calibri"/>
              </a:rPr>
              <a:t>a heading to show this is the page that teaches about the expert group animal</a:t>
            </a:r>
            <a:r>
              <a:rPr lang="en" sz="1200" b="0" i="0" u="none" strike="noStrike" cap="none" dirty="0">
                <a:solidFill>
                  <a:schemeClr val="dk1"/>
                </a:solidFill>
                <a:highlight>
                  <a:schemeClr val="lt1"/>
                </a:highlight>
                <a:latin typeface="Calibri"/>
                <a:ea typeface="Calibri"/>
                <a:cs typeface="Calibri"/>
                <a:sym typeface="Calibri"/>
              </a:rPr>
              <a:t>)</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Remind students that they have been keeping track of the sources they have used in their research. Invite them to turn to the Sources page of the</a:t>
            </a:r>
            <a:r>
              <a:rPr lang="en" sz="1200" b="1" i="0" u="none" strike="noStrike" cap="none" dirty="0">
                <a:solidFill>
                  <a:schemeClr val="dk1"/>
                </a:solidFill>
                <a:highlight>
                  <a:schemeClr val="lt1"/>
                </a:highlight>
                <a:latin typeface="Calibri"/>
                <a:ea typeface="Calibri"/>
                <a:cs typeface="Calibri"/>
                <a:sym typeface="Calibri"/>
              </a:rPr>
              <a:t> Performance Task template</a:t>
            </a:r>
            <a:r>
              <a:rPr lang="en" sz="1200" b="0" i="0" u="none" strike="noStrike" cap="none" dirty="0">
                <a:solidFill>
                  <a:schemeClr val="dk1"/>
                </a:solidFill>
                <a:highlight>
                  <a:schemeClr val="lt1"/>
                </a:highlight>
                <a:latin typeface="Calibri"/>
                <a:ea typeface="Calibri"/>
                <a:cs typeface="Calibri"/>
                <a:sym typeface="Calibri"/>
              </a:rPr>
              <a:t> and explain that they should record the names of the sources and the author of each source here. </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Tell them that in order to prepare their informative page, they need to be sure that all of the information is complete and correct and reflects changes made based on teacher feedback. Remind them that they now have an edited draft complete with their revisions for supporting details and word choice.</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Using the revised and edited Millipede informative page draft, demonstrate how to copy over a draft onto the All About _____ page of the </a:t>
            </a:r>
            <a:r>
              <a:rPr lang="en" sz="1200" b="1" i="0" u="none" strike="noStrike" cap="none" dirty="0">
                <a:solidFill>
                  <a:schemeClr val="dk1"/>
                </a:solidFill>
                <a:highlight>
                  <a:schemeClr val="lt1"/>
                </a:highlight>
                <a:latin typeface="Calibri"/>
                <a:ea typeface="Calibri"/>
                <a:cs typeface="Calibri"/>
                <a:sym typeface="Calibri"/>
              </a:rPr>
              <a:t>Performance Task template</a:t>
            </a:r>
            <a:r>
              <a:rPr lang="en" sz="1200" b="0" i="0" u="none" strike="noStrike" cap="none" dirty="0">
                <a:solidFill>
                  <a:schemeClr val="dk1"/>
                </a:solidFill>
                <a:highlight>
                  <a:schemeClr val="lt1"/>
                </a:highlight>
                <a:latin typeface="Calibri"/>
                <a:ea typeface="Calibri"/>
                <a:cs typeface="Calibri"/>
                <a:sym typeface="Calibri"/>
              </a:rPr>
              <a:t>. Model using correct capitalization, punctuation, and spelling and incorporating any revisions or edits noted on the draft. </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Answer any clarifying questions.</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Student Look-fors/Listen-fors:</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highlight>
                  <a:schemeClr val="lt1"/>
                </a:highlight>
                <a:latin typeface="Calibri"/>
                <a:ea typeface="Calibri"/>
                <a:cs typeface="Calibri"/>
                <a:sym typeface="Calibri"/>
              </a:rPr>
              <a:t>Student understanding of the choose-your-own-adventure format.</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Supports for Students Who Need It:</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smtClean="0">
                <a:solidFill>
                  <a:schemeClr val="dk1"/>
                </a:solidFill>
                <a:highlight>
                  <a:schemeClr val="lt1"/>
                </a:highlight>
                <a:latin typeface="Calibri"/>
                <a:ea typeface="Calibri"/>
                <a:cs typeface="Calibri"/>
                <a:sym typeface="Calibri"/>
              </a:rPr>
              <a:t>Focus </a:t>
            </a:r>
            <a:r>
              <a:rPr lang="en" sz="1200" b="0" i="0" u="none" strike="noStrike" cap="none" dirty="0">
                <a:solidFill>
                  <a:schemeClr val="dk1"/>
                </a:solidFill>
                <a:highlight>
                  <a:schemeClr val="lt1"/>
                </a:highlight>
                <a:latin typeface="Calibri"/>
                <a:ea typeface="Calibri"/>
                <a:cs typeface="Calibri"/>
                <a:sym typeface="Calibri"/>
              </a:rPr>
              <a:t>students on any pervasive, stigmatizing, or critical errors in their usage of capitalization, punctuation, and spelling. Examples: commas used without coordinating conjunctions, spaces between a word and punctuation, important common nouns capitalized.</a:t>
            </a:r>
            <a:endParaRPr sz="1200" b="0" i="0" u="none" strike="noStrike" cap="none" dirty="0">
              <a:solidFill>
                <a:schemeClr val="dk1"/>
              </a:solidFill>
              <a:highlight>
                <a:schemeClr val="lt1"/>
              </a:highlight>
              <a:latin typeface="Calibri"/>
              <a:ea typeface="Calibri"/>
              <a:cs typeface="Calibri"/>
              <a:sym typeface="Calibri"/>
            </a:endParaRPr>
          </a:p>
        </p:txBody>
      </p:sp>
    </p:spTree>
    <p:extLst>
      <p:ext uri="{BB962C8B-B14F-4D97-AF65-F5344CB8AC3E}">
        <p14:creationId xmlns:p14="http://schemas.microsoft.com/office/powerpoint/2010/main" val="12830900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p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2" name="Google Shape;352;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highlight>
                  <a:schemeClr val="lt1"/>
                </a:highlight>
                <a:latin typeface="Calibri"/>
                <a:ea typeface="Calibri"/>
                <a:cs typeface="Calibri"/>
                <a:sym typeface="Calibri"/>
              </a:rPr>
              <a:t>Suggested slide pacing: </a:t>
            </a:r>
            <a:r>
              <a:rPr lang="en-US" sz="1200" b="1" i="0" u="none" strike="noStrike" cap="none" dirty="0" smtClean="0">
                <a:solidFill>
                  <a:schemeClr val="dk1"/>
                </a:solidFill>
                <a:highlight>
                  <a:schemeClr val="lt1"/>
                </a:highlight>
                <a:latin typeface="Calibri"/>
                <a:ea typeface="Calibri"/>
                <a:cs typeface="Calibri"/>
                <a:sym typeface="Calibri"/>
              </a:rPr>
              <a:t>13-</a:t>
            </a:r>
            <a:r>
              <a:rPr lang="en" sz="1200" b="1" i="0" u="none" strike="noStrike" cap="none" dirty="0" smtClean="0">
                <a:solidFill>
                  <a:schemeClr val="dk1"/>
                </a:solidFill>
                <a:highlight>
                  <a:schemeClr val="lt1"/>
                </a:highlight>
                <a:latin typeface="Calibri"/>
                <a:ea typeface="Calibri"/>
                <a:cs typeface="Calibri"/>
                <a:sym typeface="Calibri"/>
              </a:rPr>
              <a:t>15 </a:t>
            </a:r>
            <a:r>
              <a:rPr lang="en" sz="1200" b="1" i="0" u="none" strike="noStrike" cap="none" dirty="0">
                <a:solidFill>
                  <a:schemeClr val="dk1"/>
                </a:solidFill>
                <a:highlight>
                  <a:schemeClr val="lt1"/>
                </a:highlight>
                <a:latin typeface="Calibri"/>
                <a:ea typeface="Calibri"/>
                <a:cs typeface="Calibri"/>
                <a:sym typeface="Calibri"/>
              </a:rPr>
              <a:t>minutes </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highlight>
                  <a:schemeClr val="lt1"/>
                </a:highlight>
                <a:latin typeface="Calibri"/>
                <a:ea typeface="Calibri"/>
                <a:cs typeface="Calibri"/>
                <a:sym typeface="Calibri"/>
              </a:rPr>
              <a:t>Grouping: Whole Group </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Teaching Notes:  None.</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Teacher Actions:</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Distribute students’ informative page drafts with teacher feedback and invite them to take out their </a:t>
            </a:r>
            <a:r>
              <a:rPr lang="en" sz="1200" b="1" i="0" u="none" strike="noStrike" cap="none" dirty="0">
                <a:solidFill>
                  <a:schemeClr val="dk1"/>
                </a:solidFill>
                <a:highlight>
                  <a:schemeClr val="lt1"/>
                </a:highlight>
                <a:latin typeface="Calibri"/>
                <a:ea typeface="Calibri"/>
                <a:cs typeface="Calibri"/>
                <a:sym typeface="Calibri"/>
              </a:rPr>
              <a:t>Performance Task templates</a:t>
            </a:r>
            <a:r>
              <a:rPr lang="en" sz="1200" b="0" i="0" u="none" strike="noStrike" cap="none" dirty="0">
                <a:solidFill>
                  <a:schemeClr val="dk1"/>
                </a:solidFill>
                <a:highlight>
                  <a:schemeClr val="lt1"/>
                </a:highlight>
                <a:latin typeface="Calibri"/>
                <a:ea typeface="Calibri"/>
                <a:cs typeface="Calibri"/>
                <a:sym typeface="Calibri"/>
              </a:rPr>
              <a:t> and begin copying over their draft onto the All About _____ page of the </a:t>
            </a:r>
            <a:r>
              <a:rPr lang="en" sz="1200" b="1" i="0" u="none" strike="noStrike" cap="none" dirty="0">
                <a:solidFill>
                  <a:schemeClr val="dk1"/>
                </a:solidFill>
                <a:highlight>
                  <a:schemeClr val="lt1"/>
                </a:highlight>
                <a:latin typeface="Calibri"/>
                <a:ea typeface="Calibri"/>
                <a:cs typeface="Calibri"/>
                <a:sym typeface="Calibri"/>
              </a:rPr>
              <a:t>Performance Task template</a:t>
            </a:r>
            <a:r>
              <a:rPr lang="en" sz="1200" b="0" i="0" u="none" strike="noStrike" cap="none" dirty="0">
                <a:solidFill>
                  <a:schemeClr val="dk1"/>
                </a:solidFill>
                <a:highlight>
                  <a:schemeClr val="lt1"/>
                </a:highlight>
                <a:latin typeface="Calibri"/>
                <a:ea typeface="Calibri"/>
                <a:cs typeface="Calibri"/>
                <a:sym typeface="Calibri"/>
              </a:rPr>
              <a:t>. Circulate to support as needed. </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As students work, remind them to be sure to incorporate any corrections or revisions from their edited draft into their final copies. Remind them to make any capitalization, punctuation, and spelling corrections that they noted on their edited draft or in the teacher’s feedback and to record their sources in the appropriate spot on their </a:t>
            </a:r>
            <a:r>
              <a:rPr lang="en" sz="1200" b="1" i="0" u="none" strike="noStrike" cap="none" dirty="0">
                <a:solidFill>
                  <a:schemeClr val="dk1"/>
                </a:solidFill>
                <a:highlight>
                  <a:schemeClr val="lt1"/>
                </a:highlight>
                <a:latin typeface="Calibri"/>
                <a:ea typeface="Calibri"/>
                <a:cs typeface="Calibri"/>
                <a:sym typeface="Calibri"/>
              </a:rPr>
              <a:t>Performance Task templates</a:t>
            </a:r>
            <a:r>
              <a:rPr lang="en" sz="1200" b="0" i="0" u="none" strike="noStrike" cap="none" dirty="0">
                <a:solidFill>
                  <a:schemeClr val="dk1"/>
                </a:solidFill>
                <a:highlight>
                  <a:schemeClr val="lt1"/>
                </a:highlight>
                <a:latin typeface="Calibri"/>
                <a:ea typeface="Calibri"/>
                <a:cs typeface="Calibri"/>
                <a:sym typeface="Calibri"/>
              </a:rPr>
              <a:t>.</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Student Look-fors/Listen-fors:</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highlight>
                  <a:schemeClr val="lt1"/>
                </a:highlight>
                <a:latin typeface="Calibri"/>
                <a:ea typeface="Calibri"/>
                <a:cs typeface="Calibri"/>
                <a:sym typeface="Calibri"/>
              </a:rPr>
              <a:t>Students engaged in and completing the tasks.</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Supports for Students Who Need It:</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highlight>
                  <a:schemeClr val="lt1"/>
                </a:highlight>
                <a:latin typeface="Calibri"/>
                <a:ea typeface="Calibri"/>
                <a:cs typeface="Calibri"/>
                <a:sym typeface="Calibri"/>
              </a:rPr>
              <a:t> Offer options for written expression. (Examples: Access to a word processor, speech-to-text software, a scribe, or a slant board for writing.) </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1985535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0" name="Google Shape;360;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i="0" u="none" strike="noStrike" cap="none" dirty="0" smtClean="0">
                <a:solidFill>
                  <a:schemeClr val="dk1"/>
                </a:solidFill>
                <a:latin typeface="Calibri"/>
                <a:ea typeface="Calibri"/>
                <a:cs typeface="Calibri"/>
                <a:sym typeface="Calibri"/>
              </a:rPr>
              <a:t>10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Teaching Notes:  None.</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Teacher Actions:</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 </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Focus students on the learning targets. Read each one aloud, pausing after each to use a checking for understanding protocol for students to reflect on their comfort level with or show how close they are to meeting each target. Make note of students who may need additional support with each of the learning targets moving forward.</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Repeat, inviting students to self-assess against how well they collaborated in this lesson.</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Student Look-fors/Listen-fors:  </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highlight>
                  <a:schemeClr val="lt1"/>
                </a:highlight>
                <a:latin typeface="Calibri"/>
                <a:ea typeface="Calibri"/>
                <a:cs typeface="Calibri"/>
                <a:sym typeface="Calibri"/>
              </a:rPr>
              <a:t>Students reflecting on the learning targets and their own performance of them.</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Supports for Students Who Need It:  None.</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0225652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7" name="Google Shape;367;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Refocus whole group.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take out their Independent Reading Journals.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homework assignment aloud and ask students if they have any questions about the assignments.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a:t>
            </a:r>
            <a:r>
              <a:rPr lang="en" sz="1200" b="0" i="0" u="none" strike="noStrike" cap="none" dirty="0" smtClean="0">
                <a:solidFill>
                  <a:schemeClr val="dk1"/>
                </a:solidFill>
                <a:latin typeface="Calibri"/>
                <a:ea typeface="Calibri"/>
                <a:cs typeface="Calibri"/>
                <a:sym typeface="Calibri"/>
              </a:rPr>
              <a:t>student</a:t>
            </a:r>
            <a:r>
              <a:rPr lang="en-US" sz="1200" b="0" i="0" u="none" strike="noStrike" cap="none" dirty="0" smtClean="0">
                <a:solidFill>
                  <a:schemeClr val="dk1"/>
                </a:solidFill>
                <a:latin typeface="Calibri"/>
                <a:ea typeface="Calibri"/>
                <a:cs typeface="Calibri"/>
                <a:sym typeface="Calibri"/>
              </a:rPr>
              <a:t>s</a:t>
            </a:r>
            <a:r>
              <a:rPr lang="en" sz="1200" b="0" i="0" u="none" strike="noStrike" cap="none" dirty="0" smtClean="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to select a prompt and write it in the front of their Independent Reading Journal.</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record assignments and have materials needed to complete it.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6675190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4" name="Google Shape;374;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2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smtClean="0">
                <a:solidFill>
                  <a:srgbClr val="000000"/>
                </a:solidFill>
                <a:latin typeface="Calibri"/>
                <a:ea typeface="Calibri"/>
                <a:cs typeface="Calibri"/>
                <a:sym typeface="Calibri"/>
              </a:rPr>
              <a:t>s</a:t>
            </a:r>
            <a:r>
              <a:rPr lang="en" sz="1200" b="0" i="0" u="none" strike="noStrike" cap="none"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043539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0" name="Google Shape;380;p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This slide can be customized with the group assignments for ALL block for today’s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Refer to the ALL Block Teacher Guide and Supporting Materials document found here:</a:t>
            </a:r>
            <a:endParaRPr sz="1200" b="0" i="0" u="none" strike="noStrike" cap="none">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Grade 4 M2 U3:</a:t>
            </a:r>
            <a:r>
              <a:rPr lang="en" sz="1200" b="0" i="0" u="none" strike="noStrike" cap="none">
                <a:solidFill>
                  <a:schemeClr val="hlink"/>
                </a:solidFill>
                <a:uFill>
                  <a:noFill/>
                </a:uFill>
                <a:latin typeface="Calibri"/>
                <a:ea typeface="Calibri"/>
                <a:cs typeface="Calibri"/>
                <a:sym typeface="Calibri"/>
                <a:hlinkClick r:id="rId3"/>
              </a:rPr>
              <a:t> </a:t>
            </a:r>
            <a:r>
              <a:rPr lang="en" sz="1200" b="0" i="0" u="sng" strike="noStrike" cap="none">
                <a:solidFill>
                  <a:schemeClr val="hlink"/>
                </a:solidFill>
                <a:latin typeface="Calibri"/>
                <a:ea typeface="Calibri"/>
                <a:cs typeface="Calibri"/>
                <a:sym typeface="Calibri"/>
                <a:hlinkClick r:id="rId4"/>
              </a:rPr>
              <a:t>http://curriculum.eleducation.org/sites/default/files/g4m2u3_all-block_091317.pdf</a:t>
            </a:r>
            <a:r>
              <a:rPr lang="en" sz="1200" b="0" i="0" u="none" strike="noStrike" cap="none">
                <a:solidFill>
                  <a:schemeClr val="dk1"/>
                </a:solidFill>
                <a:latin typeface="Calibri"/>
                <a:ea typeface="Calibri"/>
                <a:cs typeface="Calibri"/>
                <a:sym typeface="Calibri"/>
              </a:rPr>
              <a:t> </a:t>
            </a: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p:txBody>
      </p:sp>
      <p:sp>
        <p:nvSpPr>
          <p:cNvPr id="381" name="Google Shape;381;p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9493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4" name="Google Shape;27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Technology supports to consider:</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180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Opening A: digital anchor chart: Instead of using chart paper, record students’ thinking on a class Google Doc for them to refer to when working on their writing outside of class.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Closing and Assessment A: Students complete their informative pages in a word processing document, for example a Google Doc using Speech to Text facilities activated on devices, or using an app or software like </a:t>
            </a:r>
            <a:r>
              <a:rPr lang="en" sz="1200" b="0" i="0" u="none" strike="noStrike" cap="none" dirty="0">
                <a:solidFill>
                  <a:schemeClr val="hlink"/>
                </a:solidFill>
                <a:uFill>
                  <a:noFill/>
                </a:uFill>
                <a:latin typeface="Calibri"/>
                <a:ea typeface="Calibri"/>
                <a:cs typeface="Calibri"/>
                <a:sym typeface="Calibri"/>
                <a:hlinkClick r:id="rId3"/>
              </a:rPr>
              <a:t>Dragon </a:t>
            </a:r>
            <a:r>
              <a:rPr lang="en" sz="1200" b="0" i="0" u="none" strike="noStrike" cap="none" dirty="0" smtClean="0">
                <a:solidFill>
                  <a:schemeClr val="hlink"/>
                </a:solidFill>
                <a:uFill>
                  <a:noFill/>
                </a:uFill>
                <a:latin typeface="Calibri"/>
                <a:ea typeface="Calibri"/>
                <a:cs typeface="Calibri"/>
                <a:sym typeface="Calibri"/>
                <a:hlinkClick r:id="rId3"/>
              </a:rPr>
              <a:t>Dictation</a:t>
            </a:r>
            <a:r>
              <a:rPr lang="en" sz="1200" b="0" i="0" u="none" strike="noStrike" cap="none" dirty="0" smtClean="0">
                <a:solidFill>
                  <a:schemeClr val="hlink"/>
                </a:solidFill>
                <a:uFill>
                  <a:noFill/>
                </a:uFill>
                <a:latin typeface="Calibri"/>
                <a:ea typeface="Calibri"/>
                <a:cs typeface="Calibri"/>
                <a:sym typeface="Calibri"/>
              </a:rPr>
              <a:t> (</a:t>
            </a:r>
            <a:r>
              <a:rPr lang="en-US" sz="1200" b="0" i="0" u="none" strike="noStrike" cap="none" smtClean="0">
                <a:solidFill>
                  <a:schemeClr val="hlink"/>
                </a:solidFill>
                <a:uFill>
                  <a:noFill/>
                </a:uFill>
                <a:latin typeface="Calibri"/>
                <a:ea typeface="Calibri"/>
                <a:cs typeface="Calibri"/>
                <a:sym typeface="Calibri"/>
              </a:rPr>
              <a:t>https://www.nuance.com/dragon/dragon-accessories.html)</a:t>
            </a:r>
            <a:r>
              <a:rPr lang="en" sz="1200" b="0" i="0" u="none" strike="noStrike" cap="none" smtClean="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and resources can be viewed and downloaded at </a:t>
            </a:r>
            <a:r>
              <a:rPr lang="en" sz="1200" b="0" i="0" u="sng" strike="noStrike" cap="none" dirty="0">
                <a:solidFill>
                  <a:schemeClr val="hlink"/>
                </a:solidFill>
                <a:latin typeface="Calibri"/>
                <a:ea typeface="Calibri"/>
                <a:cs typeface="Calibri"/>
                <a:sym typeface="Calibri"/>
                <a:hlinkClick r:id="rId4"/>
              </a:rPr>
              <a:t>http://curriculum.eleducation.org/curriculum/ela/grade-4/module-2/unit-3/lesson-2</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Post: </a:t>
            </a:r>
            <a:r>
              <a:rPr lang="en" sz="1200" b="1" i="0" u="none" strike="noStrike" cap="none" dirty="0">
                <a:solidFill>
                  <a:schemeClr val="dk1"/>
                </a:solidFill>
                <a:latin typeface="Calibri"/>
                <a:ea typeface="Calibri"/>
                <a:cs typeface="Calibri"/>
                <a:sym typeface="Calibri"/>
              </a:rPr>
              <a:t>Performance Task anchor chart</a:t>
            </a:r>
            <a:r>
              <a:rPr lang="en" sz="1200" b="0" i="0" u="none" strike="noStrike" cap="none" dirty="0">
                <a:solidFill>
                  <a:schemeClr val="dk1"/>
                </a:solidFill>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What Do Scientists Do? anchor chart</a:t>
            </a:r>
            <a:r>
              <a:rPr lang="en" sz="1200" b="0" i="0" u="none" strike="noStrike" cap="none" dirty="0">
                <a:solidFill>
                  <a:schemeClr val="dk1"/>
                </a:solidFill>
                <a:latin typeface="Calibri"/>
                <a:ea typeface="Calibri"/>
                <a:cs typeface="Calibri"/>
                <a:sym typeface="Calibri"/>
              </a:rPr>
              <a:t>, learning </a:t>
            </a:r>
            <a:r>
              <a:rPr lang="en" sz="1200" b="0" i="0" u="none" strike="noStrike" cap="none" dirty="0" smtClean="0">
                <a:solidFill>
                  <a:schemeClr val="dk1"/>
                </a:solidFill>
                <a:latin typeface="Calibri"/>
                <a:ea typeface="Calibri"/>
                <a:cs typeface="Calibri"/>
                <a:sym typeface="Calibri"/>
              </a:rPr>
              <a:t>targets</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529783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0" name="Google Shape;28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and resources can be viewed and downloaded at </a:t>
            </a:r>
            <a:r>
              <a:rPr lang="en" sz="1200" b="0" i="0" u="sng" strike="noStrike" cap="none" dirty="0">
                <a:solidFill>
                  <a:schemeClr val="hlink"/>
                </a:solidFill>
                <a:latin typeface="Calibri"/>
                <a:ea typeface="Calibri"/>
                <a:cs typeface="Calibri"/>
                <a:sym typeface="Calibri"/>
                <a:hlinkClick r:id="rId3"/>
              </a:rPr>
              <a:t>http://curriculum.eleducation.org/curriculum/ela/grade-4/module-2/unit-3/lesson-2</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Can You Survive the Wilderness? </a:t>
            </a:r>
            <a:r>
              <a:rPr lang="en" sz="1200" b="0" i="0" u="none" strike="noStrike" cap="none" dirty="0">
                <a:solidFill>
                  <a:schemeClr val="dk1"/>
                </a:solidFill>
                <a:latin typeface="Calibri"/>
                <a:ea typeface="Calibri"/>
                <a:cs typeface="Calibri"/>
                <a:sym typeface="Calibri"/>
              </a:rPr>
              <a:t>(book; one to display; use for read-aloud)</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Sticky notes (two per student)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Equity sticks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Class About Your Adventure page </a:t>
            </a:r>
            <a:r>
              <a:rPr lang="en" sz="1200" b="0" i="0" u="none" strike="noStrike" cap="none" dirty="0">
                <a:solidFill>
                  <a:schemeClr val="dk1"/>
                </a:solidFill>
                <a:latin typeface="Calibri"/>
                <a:ea typeface="Calibri"/>
                <a:cs typeface="Calibri"/>
                <a:sym typeface="Calibri"/>
              </a:rPr>
              <a:t>(new; co-written in Work Time B; see sample in supporting materials)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Performance Task template </a:t>
            </a:r>
            <a:r>
              <a:rPr lang="en" sz="1200" b="0" i="0" u="none" strike="noStrike" cap="none" dirty="0">
                <a:solidFill>
                  <a:schemeClr val="dk1"/>
                </a:solidFill>
                <a:latin typeface="Calibri"/>
                <a:ea typeface="Calibri"/>
                <a:cs typeface="Calibri"/>
                <a:sym typeface="Calibri"/>
              </a:rPr>
              <a:t>(from Lesson 1; Version 1 for Typed Publication or Version 2 for Handwritten Publication; one per student and one to display)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Informative Writing Checklist</a:t>
            </a:r>
            <a:r>
              <a:rPr lang="en" sz="1200" b="0" i="0" u="none" strike="noStrike" cap="none" dirty="0">
                <a:solidFill>
                  <a:schemeClr val="dk1"/>
                </a:solidFill>
                <a:latin typeface="Calibri"/>
                <a:ea typeface="Calibri"/>
                <a:cs typeface="Calibri"/>
                <a:sym typeface="Calibri"/>
              </a:rPr>
              <a:t> (see Assessment Overview; from Unit 2, Lesson 7; one per student and one to display)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Performance Task anchor chart </a:t>
            </a:r>
            <a:r>
              <a:rPr lang="en" sz="1200" b="0" i="0" u="none" strike="noStrike" cap="none" dirty="0">
                <a:solidFill>
                  <a:schemeClr val="dk1"/>
                </a:solidFill>
                <a:latin typeface="Calibri"/>
                <a:ea typeface="Calibri"/>
                <a:cs typeface="Calibri"/>
                <a:sym typeface="Calibri"/>
              </a:rPr>
              <a:t>(from Unit 1, Lesson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Working to Become Effective Learners anchor chart </a:t>
            </a:r>
            <a:r>
              <a:rPr lang="en" sz="1200" b="0" i="0" u="none" strike="noStrike" cap="none" dirty="0">
                <a:solidFill>
                  <a:schemeClr val="dk1"/>
                </a:solidFill>
                <a:latin typeface="Calibri"/>
                <a:ea typeface="Calibri"/>
                <a:cs typeface="Calibri"/>
                <a:sym typeface="Calibri"/>
              </a:rPr>
              <a:t>(from Module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Millipede informative page draft </a:t>
            </a:r>
            <a:r>
              <a:rPr lang="en" sz="1200" b="0" i="0" u="none" strike="noStrike" cap="none" dirty="0">
                <a:solidFill>
                  <a:schemeClr val="dk1"/>
                </a:solidFill>
                <a:latin typeface="Calibri"/>
                <a:ea typeface="Calibri"/>
                <a:cs typeface="Calibri"/>
                <a:sym typeface="Calibri"/>
              </a:rPr>
              <a:t>(from Unit 2)</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Informative page drafts (from Unit 2; one per student, with teacher feedback)</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Display the </a:t>
            </a:r>
            <a:r>
              <a:rPr lang="en" sz="1200" b="1" i="0" u="none" strike="noStrike" cap="none" dirty="0">
                <a:solidFill>
                  <a:schemeClr val="dk1"/>
                </a:solidFill>
                <a:latin typeface="Calibri"/>
                <a:ea typeface="Calibri"/>
                <a:cs typeface="Calibri"/>
                <a:sym typeface="Calibri"/>
              </a:rPr>
              <a:t>Guiding Questions</a:t>
            </a:r>
            <a:r>
              <a:rPr lang="en" sz="1200" b="0" i="0" u="none" strike="noStrike" cap="none" dirty="0">
                <a:solidFill>
                  <a:schemeClr val="dk1"/>
                </a:solidFill>
                <a:latin typeface="Calibri"/>
                <a:ea typeface="Calibri"/>
                <a:cs typeface="Calibri"/>
                <a:sym typeface="Calibri"/>
              </a:rPr>
              <a:t> and </a:t>
            </a:r>
            <a:r>
              <a:rPr lang="en" sz="1200" b="1" i="0" u="none" strike="noStrike" cap="none" dirty="0">
                <a:solidFill>
                  <a:schemeClr val="dk1"/>
                </a:solidFill>
                <a:latin typeface="Calibri"/>
                <a:ea typeface="Calibri"/>
                <a:cs typeface="Calibri"/>
                <a:sym typeface="Calibri"/>
              </a:rPr>
              <a:t>Performance Task anchor charts</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702142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6" name="Google Shape;286;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Turn and Talk</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Thumb-O-Meter</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Equity Sticks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sng" strike="noStrike" cap="none">
                <a:solidFill>
                  <a:schemeClr val="hlink"/>
                </a:solidFill>
                <a:latin typeface="Calibri"/>
                <a:ea typeface="Calibri"/>
                <a:cs typeface="Calibri"/>
                <a:sym typeface="Calibri"/>
                <a:hlinkClick r:id="rId3"/>
              </a:rPr>
              <a:t>https://eleducation.org/resources/general-protocols-and-strategies-from-management-in-the-active-classroom</a:t>
            </a:r>
            <a:r>
              <a:rPr lang="en"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941152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5" name="Google Shape;29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1" u="none" strike="noStrike" cap="none" dirty="0">
                <a:solidFill>
                  <a:srgbClr val="000000"/>
                </a:solidFill>
                <a:latin typeface="Calibri"/>
                <a:ea typeface="Calibri"/>
                <a:cs typeface="Calibri"/>
                <a:sym typeface="Calibri"/>
              </a:rPr>
              <a:t>For lighter support:</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180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may need support understanding the difference between formal and informal writing. Consider inviting students to create a T-chart and collect examples of each before asking students to think about whether the About Your Adventure page is formal or informal—and why. For instance, categorize some of the characteristics of formal and informal writing. Example:</a:t>
            </a:r>
            <a:endParaRPr sz="1200" b="0" i="0" u="none" strike="noStrike" cap="none" dirty="0">
              <a:solidFill>
                <a:srgbClr val="000000"/>
              </a:solidFill>
              <a:latin typeface="Calibri"/>
              <a:ea typeface="Calibri"/>
              <a:cs typeface="Calibri"/>
              <a:sym typeface="Calibri"/>
            </a:endParaRPr>
          </a:p>
          <a:p>
            <a:pPr marL="857250" marR="0" lvl="1" indent="-171450" algn="l" rtl="0">
              <a:lnSpc>
                <a:spcPct val="100000"/>
              </a:lnSpc>
              <a:spcBef>
                <a:spcPts val="0"/>
              </a:spcBef>
              <a:spcAft>
                <a:spcPts val="0"/>
              </a:spcAft>
              <a:buClr>
                <a:srgbClr val="000000"/>
              </a:buClr>
              <a:buSzPts val="1200"/>
              <a:buFont typeface="Arial"/>
              <a:buChar char="•"/>
            </a:pPr>
            <a:r>
              <a:rPr lang="en" sz="1200" b="0" i="0" u="none" strike="noStrike" cap="none" dirty="0">
                <a:solidFill>
                  <a:srgbClr val="000000"/>
                </a:solidFill>
                <a:latin typeface="Calibri"/>
                <a:ea typeface="Calibri"/>
                <a:cs typeface="Calibri"/>
                <a:sym typeface="Calibri"/>
              </a:rPr>
              <a:t>Formal (About Your Adventure page) - “The prey has to be ready to defend itself in a moment’s notice.”</a:t>
            </a:r>
            <a:endParaRPr sz="1200" b="0" i="0" u="none" strike="noStrike" cap="none" dirty="0">
              <a:solidFill>
                <a:srgbClr val="000000"/>
              </a:solidFill>
              <a:latin typeface="Calibri"/>
              <a:ea typeface="Calibri"/>
              <a:cs typeface="Calibri"/>
              <a:sym typeface="Calibri"/>
            </a:endParaRPr>
          </a:p>
          <a:p>
            <a:pPr marL="1371600" marR="0" lvl="2" indent="-228600" algn="l" rtl="0">
              <a:lnSpc>
                <a:spcPct val="100000"/>
              </a:lnSpc>
              <a:spcBef>
                <a:spcPts val="0"/>
              </a:spcBef>
              <a:spcAft>
                <a:spcPts val="0"/>
              </a:spcAft>
              <a:buClr>
                <a:srgbClr val="000000"/>
              </a:buClr>
              <a:buSzPts val="1200"/>
              <a:buFont typeface="Courier New"/>
              <a:buChar char="o"/>
            </a:pPr>
            <a:r>
              <a:rPr lang="en" sz="1200" b="0" i="0" u="none" strike="noStrike" cap="none" dirty="0">
                <a:solidFill>
                  <a:srgbClr val="000000"/>
                </a:solidFill>
                <a:latin typeface="Calibri"/>
                <a:ea typeface="Calibri"/>
                <a:cs typeface="Calibri"/>
                <a:sym typeface="Calibri"/>
              </a:rPr>
              <a:t>usually complete sentences</a:t>
            </a:r>
            <a:endParaRPr sz="1200" b="0" i="0" u="none" strike="noStrike" cap="none" dirty="0">
              <a:solidFill>
                <a:srgbClr val="000000"/>
              </a:solidFill>
              <a:latin typeface="Calibri"/>
              <a:ea typeface="Calibri"/>
              <a:cs typeface="Calibri"/>
              <a:sym typeface="Calibri"/>
            </a:endParaRPr>
          </a:p>
          <a:p>
            <a:pPr marL="1371600" marR="0" lvl="2" indent="-228600" algn="l" rtl="0">
              <a:lnSpc>
                <a:spcPct val="100000"/>
              </a:lnSpc>
              <a:spcBef>
                <a:spcPts val="0"/>
              </a:spcBef>
              <a:spcAft>
                <a:spcPts val="0"/>
              </a:spcAft>
              <a:buClr>
                <a:srgbClr val="000000"/>
              </a:buClr>
              <a:buSzPts val="1200"/>
              <a:buFont typeface="Courier New"/>
              <a:buChar char="o"/>
            </a:pPr>
            <a:r>
              <a:rPr lang="en" sz="1200" b="0" i="0" u="none" strike="noStrike" cap="none" dirty="0">
                <a:solidFill>
                  <a:srgbClr val="000000"/>
                </a:solidFill>
                <a:latin typeface="Calibri"/>
                <a:ea typeface="Calibri"/>
                <a:cs typeface="Calibri"/>
                <a:sym typeface="Calibri"/>
              </a:rPr>
              <a:t>precise, academic vocabulary</a:t>
            </a:r>
            <a:endParaRPr sz="1200" b="0" i="0" u="none" strike="noStrike" cap="none" dirty="0">
              <a:solidFill>
                <a:srgbClr val="000000"/>
              </a:solidFill>
              <a:latin typeface="Calibri"/>
              <a:ea typeface="Calibri"/>
              <a:cs typeface="Calibri"/>
              <a:sym typeface="Calibri"/>
            </a:endParaRPr>
          </a:p>
          <a:p>
            <a:pPr marL="1371600" marR="0" lvl="2" indent="-228600" algn="l" rtl="0">
              <a:lnSpc>
                <a:spcPct val="100000"/>
              </a:lnSpc>
              <a:spcBef>
                <a:spcPts val="0"/>
              </a:spcBef>
              <a:spcAft>
                <a:spcPts val="0"/>
              </a:spcAft>
              <a:buClr>
                <a:srgbClr val="000000"/>
              </a:buClr>
              <a:buSzPts val="1200"/>
              <a:buFont typeface="Courier New"/>
              <a:buChar char="o"/>
            </a:pPr>
            <a:r>
              <a:rPr lang="en" sz="1200" b="0" i="0" u="none" strike="noStrike" cap="none" dirty="0">
                <a:solidFill>
                  <a:srgbClr val="000000"/>
                </a:solidFill>
                <a:latin typeface="Calibri"/>
                <a:ea typeface="Calibri"/>
                <a:cs typeface="Calibri"/>
                <a:sym typeface="Calibri"/>
              </a:rPr>
              <a:t>very polite</a:t>
            </a:r>
            <a:endParaRPr sz="1200" b="0" i="0" u="none" strike="noStrike" cap="none" dirty="0">
              <a:solidFill>
                <a:srgbClr val="000000"/>
              </a:solidFill>
              <a:latin typeface="Calibri"/>
              <a:ea typeface="Calibri"/>
              <a:cs typeface="Calibri"/>
              <a:sym typeface="Calibri"/>
            </a:endParaRPr>
          </a:p>
          <a:p>
            <a:pPr marL="857250" marR="0" lvl="1" indent="-171450" algn="l" rtl="0">
              <a:lnSpc>
                <a:spcPct val="100000"/>
              </a:lnSpc>
              <a:spcBef>
                <a:spcPts val="0"/>
              </a:spcBef>
              <a:spcAft>
                <a:spcPts val="0"/>
              </a:spcAft>
              <a:buClr>
                <a:srgbClr val="000000"/>
              </a:buClr>
              <a:buSzPts val="1200"/>
              <a:buFont typeface="Arial"/>
              <a:buChar char="•"/>
            </a:pPr>
            <a:r>
              <a:rPr lang="en" sz="1200" b="0" i="0" u="none" strike="noStrike" cap="none" dirty="0">
                <a:solidFill>
                  <a:srgbClr val="000000"/>
                </a:solidFill>
                <a:latin typeface="Calibri"/>
                <a:ea typeface="Calibri"/>
                <a:cs typeface="Calibri"/>
                <a:sym typeface="Calibri"/>
              </a:rPr>
              <a:t>Informal (dialogue in the adventure) - “Dangerous,” whispered Arnie. “The desert is always dangerous. Crazy dangerous.”</a:t>
            </a:r>
            <a:endParaRPr sz="1200" b="0" i="0" u="none" strike="noStrike" cap="none" dirty="0">
              <a:solidFill>
                <a:srgbClr val="000000"/>
              </a:solidFill>
              <a:latin typeface="Calibri"/>
              <a:ea typeface="Calibri"/>
              <a:cs typeface="Calibri"/>
              <a:sym typeface="Calibri"/>
            </a:endParaRPr>
          </a:p>
          <a:p>
            <a:pPr marL="1371600" marR="0" lvl="2" indent="-228600" algn="l" rtl="0">
              <a:lnSpc>
                <a:spcPct val="100000"/>
              </a:lnSpc>
              <a:spcBef>
                <a:spcPts val="0"/>
              </a:spcBef>
              <a:spcAft>
                <a:spcPts val="0"/>
              </a:spcAft>
              <a:buClr>
                <a:srgbClr val="000000"/>
              </a:buClr>
              <a:buSzPts val="1200"/>
              <a:buFont typeface="Courier New"/>
              <a:buChar char="o"/>
            </a:pPr>
            <a:r>
              <a:rPr lang="en" sz="1200" b="0" i="0" u="none" strike="noStrike" cap="none" dirty="0">
                <a:solidFill>
                  <a:srgbClr val="000000"/>
                </a:solidFill>
                <a:latin typeface="Calibri"/>
                <a:ea typeface="Calibri"/>
                <a:cs typeface="Calibri"/>
                <a:sym typeface="Calibri"/>
              </a:rPr>
              <a:t>some fragments</a:t>
            </a:r>
            <a:endParaRPr sz="1200" b="0" i="0" u="none" strike="noStrike" cap="none" dirty="0">
              <a:solidFill>
                <a:srgbClr val="000000"/>
              </a:solidFill>
              <a:latin typeface="Calibri"/>
              <a:ea typeface="Calibri"/>
              <a:cs typeface="Calibri"/>
              <a:sym typeface="Calibri"/>
            </a:endParaRPr>
          </a:p>
          <a:p>
            <a:pPr marL="1371600" marR="0" lvl="2" indent="-228600" algn="l" rtl="0">
              <a:lnSpc>
                <a:spcPct val="100000"/>
              </a:lnSpc>
              <a:spcBef>
                <a:spcPts val="0"/>
              </a:spcBef>
              <a:spcAft>
                <a:spcPts val="0"/>
              </a:spcAft>
              <a:buClr>
                <a:srgbClr val="000000"/>
              </a:buClr>
              <a:buSzPts val="1200"/>
              <a:buFont typeface="Courier New"/>
              <a:buChar char="o"/>
            </a:pPr>
            <a:r>
              <a:rPr lang="en" sz="1200" b="0" i="0" u="none" strike="noStrike" cap="none" dirty="0">
                <a:solidFill>
                  <a:srgbClr val="000000"/>
                </a:solidFill>
                <a:latin typeface="Calibri"/>
                <a:ea typeface="Calibri"/>
                <a:cs typeface="Calibri"/>
                <a:sym typeface="Calibri"/>
              </a:rPr>
              <a:t>slang</a:t>
            </a:r>
            <a:endParaRPr sz="1200" b="0" i="0" u="none" strike="noStrike" cap="none" dirty="0">
              <a:solidFill>
                <a:srgbClr val="000000"/>
              </a:solidFill>
              <a:latin typeface="Calibri"/>
              <a:ea typeface="Calibri"/>
              <a:cs typeface="Calibri"/>
              <a:sym typeface="Calibri"/>
            </a:endParaRPr>
          </a:p>
          <a:p>
            <a:pPr marL="1371600" marR="0" lvl="2" indent="-228600" algn="l" rtl="0">
              <a:lnSpc>
                <a:spcPct val="100000"/>
              </a:lnSpc>
              <a:spcBef>
                <a:spcPts val="0"/>
              </a:spcBef>
              <a:spcAft>
                <a:spcPts val="0"/>
              </a:spcAft>
              <a:buClr>
                <a:srgbClr val="000000"/>
              </a:buClr>
              <a:buSzPts val="1200"/>
              <a:buFont typeface="Courier New"/>
              <a:buChar char="o"/>
            </a:pPr>
            <a:r>
              <a:rPr lang="en-US" sz="1200" b="0" i="0" u="none" strike="noStrike" cap="none" dirty="0" smtClean="0">
                <a:solidFill>
                  <a:srgbClr val="000000"/>
                </a:solidFill>
                <a:latin typeface="Calibri"/>
                <a:ea typeface="Calibri"/>
                <a:cs typeface="Calibri"/>
                <a:sym typeface="Calibri"/>
              </a:rPr>
              <a:t>F</a:t>
            </a:r>
            <a:r>
              <a:rPr lang="en" sz="1200" b="0" i="0" u="none" strike="noStrike" cap="none" dirty="0" smtClean="0">
                <a:solidFill>
                  <a:srgbClr val="000000"/>
                </a:solidFill>
                <a:latin typeface="Calibri"/>
                <a:ea typeface="Calibri"/>
                <a:cs typeface="Calibri"/>
                <a:sym typeface="Calibri"/>
              </a:rPr>
              <a:t>riendly</a:t>
            </a:r>
            <a:endParaRPr lang="en-US" sz="1200" b="0" i="0" u="none" strike="noStrike" cap="none" dirty="0" smtClean="0">
              <a:solidFill>
                <a:srgbClr val="000000"/>
              </a:solidFill>
              <a:latin typeface="Calibri"/>
              <a:ea typeface="Calibri"/>
              <a:cs typeface="Calibri"/>
              <a:sym typeface="Calibri"/>
            </a:endParaRPr>
          </a:p>
          <a:p>
            <a:pPr marL="1371600" marR="0" lvl="2" indent="-228600" algn="l" rtl="0">
              <a:lnSpc>
                <a:spcPct val="100000"/>
              </a:lnSpc>
              <a:spcBef>
                <a:spcPts val="0"/>
              </a:spcBef>
              <a:spcAft>
                <a:spcPts val="0"/>
              </a:spcAft>
              <a:buClr>
                <a:srgbClr val="000000"/>
              </a:buClr>
              <a:buSzPts val="1200"/>
              <a:buFont typeface="Calibri"/>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1" u="none" strike="noStrike" cap="none" dirty="0">
                <a:solidFill>
                  <a:srgbClr val="000000"/>
                </a:solidFill>
                <a:latin typeface="Calibri"/>
                <a:ea typeface="Calibri"/>
                <a:cs typeface="Calibri"/>
                <a:sym typeface="Calibri"/>
              </a:rPr>
              <a:t>For heavier support:</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180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In preparation for the unit assessments, provide students with additional mechanics tasks focused on: (1) using commas, quotation marks, and initial capital letters for direct speech, and (2) question marks for questions.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1"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6112331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301" name="Google Shape;301;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44790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0" name="Google Shape;310;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smtClean="0">
                <a:solidFill>
                  <a:schemeClr val="dk1"/>
                </a:solidFill>
                <a:highlight>
                  <a:srgbClr val="FFFFFF"/>
                </a:highlight>
                <a:latin typeface="Calibri"/>
                <a:ea typeface="Calibri"/>
                <a:cs typeface="Calibri"/>
                <a:sym typeface="Calibri"/>
              </a:rPr>
              <a:t>Grouping</a:t>
            </a:r>
            <a:r>
              <a:rPr lang="en" sz="1200" b="1" i="0" u="none" strike="noStrike" cap="none" dirty="0">
                <a:solidFill>
                  <a:schemeClr val="dk1"/>
                </a:solidFill>
                <a:highlight>
                  <a:srgbClr val="FFFFFF"/>
                </a:highlight>
                <a:latin typeface="Calibri"/>
                <a:ea typeface="Calibri"/>
                <a:cs typeface="Calibri"/>
                <a:sym typeface="Calibri"/>
              </a:rPr>
              <a:t>: Whole Group </a:t>
            </a:r>
            <a:endParaRPr sz="1200" b="0" i="0" u="none" strike="noStrike" cap="none" dirty="0">
              <a:solidFill>
                <a:schemeClr val="dk1"/>
              </a:solidFill>
              <a:highlight>
                <a:srgbClr val="FFFFFF"/>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highlight>
                <a:srgbClr val="FFFFFF"/>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highlight>
                  <a:srgbClr val="FFFFFF"/>
                </a:highlight>
                <a:latin typeface="Calibri"/>
                <a:ea typeface="Calibri"/>
                <a:cs typeface="Calibri"/>
                <a:sym typeface="Calibri"/>
              </a:rPr>
              <a:t>Teaching Notes:  None.</a:t>
            </a:r>
            <a:endParaRPr sz="1200" b="0" i="0" u="none" strike="noStrike" cap="none" dirty="0">
              <a:solidFill>
                <a:schemeClr val="dk1"/>
              </a:solidFill>
              <a:highlight>
                <a:srgbClr val="FFFFFF"/>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highlight>
                <a:srgbClr val="FFFFFF"/>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highlight>
                  <a:srgbClr val="FFFFFF"/>
                </a:highlight>
                <a:latin typeface="Calibri"/>
                <a:ea typeface="Calibri"/>
                <a:cs typeface="Calibri"/>
                <a:sym typeface="Calibri"/>
              </a:rPr>
              <a:t>Teacher Actions:</a:t>
            </a:r>
            <a:endParaRPr sz="1200" b="0" i="0" u="none" strike="noStrike" cap="none" dirty="0">
              <a:solidFill>
                <a:schemeClr val="dk1"/>
              </a:solidFill>
              <a:highlight>
                <a:srgbClr val="FFFFFF"/>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rgbClr val="FFFFFF"/>
                </a:highlight>
                <a:latin typeface="Calibri"/>
                <a:ea typeface="Calibri"/>
                <a:cs typeface="Calibri"/>
                <a:sym typeface="Calibri"/>
              </a:rPr>
              <a:t>Review the slide with the students and build excitement.</a:t>
            </a:r>
            <a:endParaRPr sz="1200" b="0" i="0" u="none" strike="noStrike" cap="none" dirty="0">
              <a:solidFill>
                <a:schemeClr val="dk1"/>
              </a:solidFill>
              <a:highlight>
                <a:srgbClr val="FFFFFF"/>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rgbClr val="FFFFFF"/>
                </a:highlight>
                <a:latin typeface="Calibri"/>
                <a:ea typeface="Calibri"/>
                <a:cs typeface="Calibri"/>
                <a:sym typeface="Calibri"/>
              </a:rPr>
              <a:t>Read aloud the agenda on the slide or have a fluent student read it aloud. </a:t>
            </a:r>
            <a:endParaRPr sz="1200" b="0" i="0" u="none" strike="noStrike" cap="none" dirty="0">
              <a:solidFill>
                <a:schemeClr val="dk1"/>
              </a:solidFill>
              <a:highlight>
                <a:srgbClr val="FFFFFF"/>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highlight>
                <a:srgbClr val="FFFFFF"/>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highlight>
                  <a:srgbClr val="FFFFFF"/>
                </a:highlight>
                <a:latin typeface="Calibri"/>
                <a:ea typeface="Calibri"/>
                <a:cs typeface="Calibri"/>
                <a:sym typeface="Calibri"/>
              </a:rPr>
              <a:t>Student Look-fors/Listen-fors:</a:t>
            </a:r>
            <a:endParaRPr sz="1200" b="0" i="0" u="none" strike="noStrike" cap="none" dirty="0">
              <a:solidFill>
                <a:schemeClr val="dk1"/>
              </a:solidFill>
              <a:highlight>
                <a:srgbClr val="FFFFFF"/>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highlight>
                  <a:srgbClr val="FFFFFF"/>
                </a:highlight>
                <a:latin typeface="Calibri"/>
                <a:ea typeface="Calibri"/>
                <a:cs typeface="Calibri"/>
                <a:sym typeface="Calibri"/>
              </a:rPr>
              <a:t>Students listen as the agenda is read aloud. </a:t>
            </a:r>
            <a:endParaRPr sz="1200" b="0" i="0" u="none" strike="noStrike" cap="none" dirty="0">
              <a:solidFill>
                <a:schemeClr val="dk1"/>
              </a:solidFill>
              <a:highlight>
                <a:srgbClr val="FFFFFF"/>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highlight>
                <a:srgbClr val="FFFFFF"/>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highlight>
                <a:srgbClr val="FFFFFF"/>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highlight>
                  <a:srgbClr val="FFFFFF"/>
                </a:highlight>
                <a:latin typeface="Calibri"/>
                <a:ea typeface="Calibri"/>
                <a:cs typeface="Calibri"/>
                <a:sym typeface="Calibri"/>
              </a:rPr>
              <a:t>Supports for Students Who Need It: None.</a:t>
            </a:r>
            <a:endParaRPr sz="1200" b="1" i="0" u="none" strike="noStrike" cap="none" dirty="0">
              <a:solidFill>
                <a:schemeClr val="dk1"/>
              </a:solidFill>
              <a:highlight>
                <a:srgbClr val="FFFFFF"/>
              </a:highlight>
              <a:latin typeface="Calibri"/>
              <a:ea typeface="Calibri"/>
              <a:cs typeface="Calibri"/>
              <a:sym typeface="Calibri"/>
            </a:endParaRPr>
          </a:p>
        </p:txBody>
      </p:sp>
    </p:spTree>
    <p:extLst>
      <p:ext uri="{BB962C8B-B14F-4D97-AF65-F5344CB8AC3E}">
        <p14:creationId xmlns:p14="http://schemas.microsoft.com/office/powerpoint/2010/main" val="42032403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7" name="Google Shape;317;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i="0" u="none" strike="noStrike" cap="none" dirty="0" smtClean="0">
                <a:solidFill>
                  <a:schemeClr val="dk1"/>
                </a:solidFill>
                <a:latin typeface="Calibri"/>
                <a:ea typeface="Calibri"/>
                <a:cs typeface="Calibri"/>
                <a:sym typeface="Calibri"/>
              </a:rPr>
              <a:t>10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Collect in </a:t>
            </a:r>
            <a:r>
              <a:rPr lang="en" sz="1200" b="1" i="0" u="none" strike="noStrike" cap="none" dirty="0">
                <a:solidFill>
                  <a:schemeClr val="dk1"/>
                </a:solidFill>
                <a:latin typeface="Calibri"/>
                <a:ea typeface="Calibri"/>
                <a:cs typeface="Calibri"/>
                <a:sym typeface="Calibri"/>
              </a:rPr>
              <a:t>Coordinating Conjunctions II homework</a:t>
            </a:r>
            <a:r>
              <a:rPr lang="en" sz="1200" b="0" i="0" u="none" strike="noStrike" cap="none" dirty="0">
                <a:solidFill>
                  <a:schemeClr val="dk1"/>
                </a:solidFill>
                <a:latin typeface="Calibri"/>
                <a:ea typeface="Calibri"/>
                <a:cs typeface="Calibri"/>
                <a:sym typeface="Calibri"/>
              </a:rPr>
              <a:t>. See </a:t>
            </a:r>
            <a:r>
              <a:rPr lang="en" sz="1200" b="1" i="0" u="none" strike="noStrike" cap="none" dirty="0">
                <a:solidFill>
                  <a:schemeClr val="dk1"/>
                </a:solidFill>
                <a:latin typeface="Calibri"/>
                <a:ea typeface="Calibri"/>
                <a:cs typeface="Calibri"/>
                <a:sym typeface="Calibri"/>
              </a:rPr>
              <a:t>Coordinating Conjunctions II (answers, for teacher reference)</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the cover of </a:t>
            </a:r>
            <a:r>
              <a:rPr lang="en" sz="1200" b="0" i="1" u="none" strike="noStrike" cap="none" dirty="0">
                <a:solidFill>
                  <a:schemeClr val="dk1"/>
                </a:solidFill>
                <a:latin typeface="Calibri"/>
                <a:ea typeface="Calibri"/>
                <a:cs typeface="Calibri"/>
                <a:sym typeface="Calibri"/>
              </a:rPr>
              <a:t>Can You Survive the Wilderness?</a:t>
            </a:r>
            <a:r>
              <a:rPr lang="en" sz="1200" b="0" i="0" u="none" strike="noStrike" cap="none" dirty="0">
                <a:solidFill>
                  <a:schemeClr val="dk1"/>
                </a:solidFill>
                <a:latin typeface="Calibri"/>
                <a:ea typeface="Calibri"/>
                <a:cs typeface="Calibri"/>
                <a:sym typeface="Calibri"/>
              </a:rPr>
              <a:t> Tell the class that you will reread page 5, “About Your Adventure,” aloud.</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Distribute sticky notes. Explain that you will read this page twice. The first time, students should record what they notice about the text on one of the sticky notes. The second time, they should record what they wonder on the other sticky note.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that students should listen while you read page 5 aloud and record what they notice about the structure of the text and the kind of information the author shares. Display and read page 5 aloud.</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and read page 5 aloud a second time. Remind students that this time, they should record what they wonder on their other sticky note.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a:t>
            </a:r>
            <a:r>
              <a:rPr lang="en" sz="1200" b="0" i="1" u="none" strike="noStrike" cap="none" dirty="0">
                <a:solidFill>
                  <a:schemeClr val="dk1"/>
                </a:solidFill>
                <a:latin typeface="Calibri"/>
                <a:ea typeface="Calibri"/>
                <a:cs typeface="Calibri"/>
                <a:sym typeface="Calibri"/>
              </a:rPr>
              <a:t>What did you notice about this page in Can You Survive the Wilderness?</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Give students a moment to think and review their notes. Then use equity sticks to select students to share their thinking. If necessary, prompt them to think about the intended purpose and audience of this page. Record students’ responses in a list on the board and add your own as necessary.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The list should contain points such as:</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0" u="none" strike="noStrike" cap="none" dirty="0">
                <a:solidFill>
                  <a:schemeClr val="dk1"/>
                </a:solidFill>
                <a:latin typeface="Calibri"/>
                <a:ea typeface="Calibri"/>
                <a:cs typeface="Calibri"/>
                <a:sym typeface="Calibri"/>
              </a:rPr>
              <a:t>Gives a general overview of the problem in the </a:t>
            </a:r>
            <a:r>
              <a:rPr lang="en" sz="1200" b="0" i="0" u="none" strike="noStrike" cap="none" dirty="0" smtClean="0">
                <a:solidFill>
                  <a:schemeClr val="dk1"/>
                </a:solidFill>
                <a:latin typeface="Calibri"/>
                <a:ea typeface="Calibri"/>
                <a:cs typeface="Calibri"/>
                <a:sym typeface="Calibri"/>
              </a:rPr>
              <a:t>book</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0" u="none" strike="noStrike" cap="none" dirty="0">
                <a:solidFill>
                  <a:schemeClr val="dk1"/>
                </a:solidFill>
                <a:latin typeface="Calibri"/>
                <a:ea typeface="Calibri"/>
                <a:cs typeface="Calibri"/>
                <a:sym typeface="Calibri"/>
              </a:rPr>
              <a:t>Asks </a:t>
            </a:r>
            <a:r>
              <a:rPr lang="en" sz="1200" b="0" i="0" u="none" strike="noStrike" cap="none" dirty="0" smtClean="0">
                <a:solidFill>
                  <a:schemeClr val="dk1"/>
                </a:solidFill>
                <a:latin typeface="Calibri"/>
                <a:ea typeface="Calibri"/>
                <a:cs typeface="Calibri"/>
                <a:sym typeface="Calibri"/>
              </a:rPr>
              <a:t>questions</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0" u="none" strike="noStrike" cap="none" dirty="0">
                <a:solidFill>
                  <a:schemeClr val="dk1"/>
                </a:solidFill>
                <a:latin typeface="Calibri"/>
                <a:ea typeface="Calibri"/>
                <a:cs typeface="Calibri"/>
                <a:sym typeface="Calibri"/>
              </a:rPr>
              <a:t>Explains how the book is set </a:t>
            </a:r>
            <a:r>
              <a:rPr lang="en" sz="1200" b="0" i="0" u="none" strike="noStrike" cap="none" dirty="0" smtClean="0">
                <a:solidFill>
                  <a:schemeClr val="dk1"/>
                </a:solidFill>
                <a:latin typeface="Calibri"/>
                <a:ea typeface="Calibri"/>
                <a:cs typeface="Calibri"/>
                <a:sym typeface="Calibri"/>
              </a:rPr>
              <a:t>up</a:t>
            </a:r>
            <a:r>
              <a:rPr lang="en-US" sz="1200" b="0" i="0" u="none" strike="noStrike" cap="none" dirty="0" smtClean="0">
                <a:solidFill>
                  <a:schemeClr val="dk1"/>
                </a:solidFill>
                <a:latin typeface="Calibri"/>
                <a:ea typeface="Calibri"/>
                <a:cs typeface="Calibri"/>
                <a:sym typeface="Calibri"/>
              </a:rPr>
              <a:t>.</a:t>
            </a:r>
            <a:r>
              <a:rPr lang="en" sz="1200" b="0" i="0" u="none" strike="noStrike" cap="none" dirty="0" smtClean="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0" u="none" strike="noStrike" cap="none" dirty="0">
                <a:solidFill>
                  <a:schemeClr val="dk1"/>
                </a:solidFill>
                <a:latin typeface="Calibri"/>
                <a:ea typeface="Calibri"/>
                <a:cs typeface="Calibri"/>
                <a:sym typeface="Calibri"/>
              </a:rPr>
              <a:t>Explains how to use the </a:t>
            </a:r>
            <a:r>
              <a:rPr lang="en" sz="1200" b="0" i="0" u="none" strike="noStrike" cap="none" dirty="0" smtClean="0">
                <a:solidFill>
                  <a:schemeClr val="dk1"/>
                </a:solidFill>
                <a:latin typeface="Calibri"/>
                <a:ea typeface="Calibri"/>
                <a:cs typeface="Calibri"/>
                <a:sym typeface="Calibri"/>
              </a:rPr>
              <a:t>book</a:t>
            </a:r>
            <a:r>
              <a:rPr lang="en-US" sz="1200" b="0" i="0" u="none" strike="noStrike" cap="none" dirty="0" smtClean="0">
                <a:solidFill>
                  <a:schemeClr val="dk1"/>
                </a:solidFill>
                <a:latin typeface="Calibri"/>
                <a:ea typeface="Calibri"/>
                <a:cs typeface="Calibri"/>
                <a:sym typeface="Calibri"/>
              </a:rPr>
              <a:t>.</a:t>
            </a:r>
            <a:r>
              <a:rPr lang="en" sz="1200" b="0" i="0" u="none" strike="noStrike" cap="none" dirty="0" smtClean="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0" u="none" strike="noStrike" cap="none" dirty="0">
                <a:solidFill>
                  <a:schemeClr val="dk1"/>
                </a:solidFill>
                <a:latin typeface="Calibri"/>
                <a:ea typeface="Calibri"/>
                <a:cs typeface="Calibri"/>
                <a:sym typeface="Calibri"/>
              </a:rPr>
              <a:t>The first paragraph sets up the situation of the book.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0" u="none" strike="noStrike" cap="none" dirty="0">
                <a:solidFill>
                  <a:schemeClr val="dk1"/>
                </a:solidFill>
                <a:latin typeface="Calibri"/>
                <a:ea typeface="Calibri"/>
                <a:cs typeface="Calibri"/>
                <a:sym typeface="Calibri"/>
              </a:rPr>
              <a:t>The second paragraph explains how to use the book.</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understanding of the mentor text.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Provide a model or example of the text structure before you begin reading so that students understand what to listen for. For example, point out that the writer is speaking directly to the reader by using </a:t>
            </a:r>
            <a:r>
              <a:rPr lang="en" sz="1200" b="0" i="1" u="none" strike="noStrike" cap="none" dirty="0">
                <a:solidFill>
                  <a:srgbClr val="000000"/>
                </a:solidFill>
                <a:latin typeface="Calibri"/>
                <a:ea typeface="Calibri"/>
                <a:cs typeface="Calibri"/>
                <a:sym typeface="Calibri"/>
              </a:rPr>
              <a:t>you</a:t>
            </a:r>
            <a:r>
              <a:rPr lang="en" sz="1200" b="0" i="0" u="none" strike="noStrike" cap="none" dirty="0">
                <a:solidFill>
                  <a:srgbClr val="000000"/>
                </a:solidFill>
                <a:latin typeface="Calibri"/>
                <a:ea typeface="Calibri"/>
                <a:cs typeface="Calibri"/>
                <a:sym typeface="Calibri"/>
              </a:rPr>
              <a:t> and </a:t>
            </a:r>
            <a:r>
              <a:rPr lang="en" sz="1200" b="0" i="1" u="none" strike="noStrike" cap="none" dirty="0">
                <a:solidFill>
                  <a:srgbClr val="000000"/>
                </a:solidFill>
                <a:latin typeface="Calibri"/>
                <a:ea typeface="Calibri"/>
                <a:cs typeface="Calibri"/>
                <a:sym typeface="Calibri"/>
              </a:rPr>
              <a:t>your</a:t>
            </a:r>
            <a:r>
              <a:rPr lang="en" sz="1200" b="0" i="0" u="none" strike="noStrike" cap="none" dirty="0">
                <a:solidFill>
                  <a:srgbClr val="000000"/>
                </a:solidFill>
                <a:latin typeface="Calibri"/>
                <a:ea typeface="Calibri"/>
                <a:cs typeface="Calibri"/>
                <a:sym typeface="Calibri"/>
              </a:rPr>
              <a:t> repeatedly.</a:t>
            </a:r>
            <a:endParaRPr sz="1200" b="0" i="0" u="none" strike="noStrike" cap="none" dirty="0">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17406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4" name="Google Shape;324;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highlight>
                  <a:schemeClr val="lt1"/>
                </a:highlight>
                <a:latin typeface="Calibri"/>
                <a:ea typeface="Calibri"/>
                <a:cs typeface="Calibri"/>
                <a:sym typeface="Calibri"/>
              </a:rPr>
              <a:t>Suggested slide pacing: </a:t>
            </a:r>
            <a:r>
              <a:rPr lang="en" sz="1200" b="1" i="0" u="none" strike="noStrike" cap="none" dirty="0" smtClean="0">
                <a:solidFill>
                  <a:schemeClr val="dk1"/>
                </a:solidFill>
                <a:highlight>
                  <a:schemeClr val="lt1"/>
                </a:highlight>
                <a:latin typeface="Calibri"/>
                <a:ea typeface="Calibri"/>
                <a:cs typeface="Calibri"/>
                <a:sym typeface="Calibri"/>
              </a:rPr>
              <a:t>5</a:t>
            </a:r>
            <a:r>
              <a:rPr lang="en-US" sz="1200" b="1" i="0" u="none" strike="noStrike" cap="none" dirty="0" smtClean="0">
                <a:solidFill>
                  <a:schemeClr val="dk1"/>
                </a:solidFill>
                <a:highlight>
                  <a:schemeClr val="lt1"/>
                </a:highlight>
                <a:latin typeface="Calibri"/>
                <a:ea typeface="Calibri"/>
                <a:cs typeface="Calibri"/>
                <a:sym typeface="Calibri"/>
              </a:rPr>
              <a:t>-7</a:t>
            </a:r>
            <a:r>
              <a:rPr lang="en" sz="1200" b="1" i="0" u="none" strike="noStrike" cap="none" dirty="0" smtClean="0">
                <a:solidFill>
                  <a:schemeClr val="dk1"/>
                </a:solidFill>
                <a:highlight>
                  <a:schemeClr val="lt1"/>
                </a:highlight>
                <a:latin typeface="Calibri"/>
                <a:ea typeface="Calibri"/>
                <a:cs typeface="Calibri"/>
                <a:sym typeface="Calibri"/>
              </a:rPr>
              <a:t> </a:t>
            </a:r>
            <a:r>
              <a:rPr lang="en" sz="1200" b="1" i="0" u="none" strike="noStrike" cap="none" dirty="0">
                <a:solidFill>
                  <a:schemeClr val="dk1"/>
                </a:solidFill>
                <a:highlight>
                  <a:schemeClr val="lt1"/>
                </a:highlight>
                <a:latin typeface="Calibri"/>
                <a:ea typeface="Calibri"/>
                <a:cs typeface="Calibri"/>
                <a:sym typeface="Calibri"/>
              </a:rPr>
              <a:t>minutes </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highlight>
                  <a:schemeClr val="lt1"/>
                </a:highlight>
                <a:latin typeface="Calibri"/>
                <a:ea typeface="Calibri"/>
                <a:cs typeface="Calibri"/>
                <a:sym typeface="Calibri"/>
              </a:rPr>
              <a:t>Grouping: Whole Group </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Teaching Notes:  None.</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Teacher Actions:</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Invite students to read the learning targets to themselves: </a:t>
            </a:r>
            <a:endParaRPr sz="1200" b="0" i="0" u="none" strike="noStrike" cap="none" dirty="0">
              <a:solidFill>
                <a:schemeClr val="dk1"/>
              </a:solidFill>
              <a:highlight>
                <a:schemeClr val="lt1"/>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1" u="none" strike="noStrike" cap="none" dirty="0">
                <a:solidFill>
                  <a:schemeClr val="dk1"/>
                </a:solidFill>
                <a:highlight>
                  <a:schemeClr val="lt1"/>
                </a:highlight>
                <a:latin typeface="Calibri"/>
                <a:ea typeface="Calibri"/>
                <a:cs typeface="Calibri"/>
                <a:sym typeface="Calibri"/>
              </a:rPr>
              <a:t>“I can collaborate with my peers to write an About Your Adventure page for my choose-your-own-adventure animal defense narrative.” </a:t>
            </a:r>
            <a:endParaRPr sz="1200" b="0" i="1" u="none" strike="noStrike" cap="none" dirty="0">
              <a:solidFill>
                <a:schemeClr val="dk1"/>
              </a:solidFill>
              <a:highlight>
                <a:schemeClr val="lt1"/>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1" u="none" strike="noStrike" cap="none" dirty="0">
                <a:solidFill>
                  <a:schemeClr val="dk1"/>
                </a:solidFill>
                <a:highlight>
                  <a:schemeClr val="lt1"/>
                </a:highlight>
                <a:latin typeface="Calibri"/>
                <a:ea typeface="Calibri"/>
                <a:cs typeface="Calibri"/>
                <a:sym typeface="Calibri"/>
              </a:rPr>
              <a:t>“I can prepare a final copy of my informative page about my expert group animal for my choose-your-own adventure animal defense narrative.” </a:t>
            </a:r>
            <a:endParaRPr sz="1200" b="0" i="1"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Display the </a:t>
            </a:r>
            <a:r>
              <a:rPr lang="en" sz="1200" b="1" i="0" u="none" strike="noStrike" cap="none" dirty="0">
                <a:solidFill>
                  <a:schemeClr val="dk1"/>
                </a:solidFill>
                <a:highlight>
                  <a:schemeClr val="lt1"/>
                </a:highlight>
                <a:latin typeface="Calibri"/>
                <a:ea typeface="Calibri"/>
                <a:cs typeface="Calibri"/>
                <a:sym typeface="Calibri"/>
              </a:rPr>
              <a:t>Performance Task anchor chart</a:t>
            </a:r>
            <a:r>
              <a:rPr lang="en" sz="1200" b="0" i="0" u="none" strike="noStrike" cap="none" dirty="0">
                <a:solidFill>
                  <a:schemeClr val="dk1"/>
                </a:solidFill>
                <a:highlight>
                  <a:schemeClr val="lt1"/>
                </a:highlight>
                <a:latin typeface="Calibri"/>
                <a:ea typeface="Calibri"/>
                <a:cs typeface="Calibri"/>
                <a:sym typeface="Calibri"/>
              </a:rPr>
              <a:t>. </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Use equity sticks to call on a student to read the third bullet point of the prompt aloud: </a:t>
            </a:r>
            <a:r>
              <a:rPr lang="en" sz="1200" b="1" i="0" u="none" strike="noStrike" cap="none" dirty="0">
                <a:solidFill>
                  <a:schemeClr val="dk1"/>
                </a:solidFill>
                <a:highlight>
                  <a:schemeClr val="lt1"/>
                </a:highlight>
                <a:latin typeface="Calibri"/>
                <a:ea typeface="Calibri"/>
                <a:cs typeface="Calibri"/>
                <a:sym typeface="Calibri"/>
              </a:rPr>
              <a:t>“An About Your Adventure page explaining how to read the book and the possible challenges your animal could encounter”</a:t>
            </a:r>
            <a:endParaRPr sz="1200" b="1"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Explain that because students’ narratives will be written in the choose-your-own-adventure format, they will need to include an About Your Adventure page. Tell them they will create one as a class later in the lesson.</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Focus students on the</a:t>
            </a:r>
            <a:r>
              <a:rPr lang="en" sz="1200" b="1" i="0" u="none" strike="noStrike" cap="none" dirty="0">
                <a:solidFill>
                  <a:schemeClr val="dk1"/>
                </a:solidFill>
                <a:highlight>
                  <a:schemeClr val="lt1"/>
                </a:highlight>
                <a:latin typeface="Calibri"/>
                <a:ea typeface="Calibri"/>
                <a:cs typeface="Calibri"/>
                <a:sym typeface="Calibri"/>
              </a:rPr>
              <a:t> Working to Become Effective Learners</a:t>
            </a:r>
            <a:r>
              <a:rPr lang="en" sz="1200" b="0" i="0" u="none" strike="noStrike" cap="none" dirty="0">
                <a:solidFill>
                  <a:schemeClr val="dk1"/>
                </a:solidFill>
                <a:highlight>
                  <a:schemeClr val="lt1"/>
                </a:highlight>
                <a:latin typeface="Calibri"/>
                <a:ea typeface="Calibri"/>
                <a:cs typeface="Calibri"/>
                <a:sym typeface="Calibri"/>
              </a:rPr>
              <a:t> </a:t>
            </a:r>
            <a:r>
              <a:rPr lang="en" sz="1200" b="1" i="0" u="none" strike="noStrike" cap="none" dirty="0">
                <a:solidFill>
                  <a:schemeClr val="dk1"/>
                </a:solidFill>
                <a:highlight>
                  <a:schemeClr val="lt1"/>
                </a:highlight>
                <a:latin typeface="Calibri"/>
                <a:ea typeface="Calibri"/>
                <a:cs typeface="Calibri"/>
                <a:sym typeface="Calibri"/>
              </a:rPr>
              <a:t>anchor chart</a:t>
            </a:r>
            <a:r>
              <a:rPr lang="en" sz="1200" b="0" i="0" u="none" strike="noStrike" cap="none" dirty="0">
                <a:solidFill>
                  <a:schemeClr val="dk1"/>
                </a:solidFill>
                <a:highlight>
                  <a:schemeClr val="lt1"/>
                </a:highlight>
                <a:latin typeface="Calibri"/>
                <a:ea typeface="Calibri"/>
                <a:cs typeface="Calibri"/>
                <a:sym typeface="Calibri"/>
              </a:rPr>
              <a:t>, specifically </a:t>
            </a:r>
            <a:r>
              <a:rPr lang="en" sz="1200" b="0" i="1" u="none" strike="noStrike" cap="none" dirty="0">
                <a:solidFill>
                  <a:schemeClr val="dk1"/>
                </a:solidFill>
                <a:highlight>
                  <a:schemeClr val="lt1"/>
                </a:highlight>
                <a:latin typeface="Calibri"/>
                <a:ea typeface="Calibri"/>
                <a:cs typeface="Calibri"/>
                <a:sym typeface="Calibri"/>
              </a:rPr>
              <a:t>collaboration</a:t>
            </a:r>
            <a:r>
              <a:rPr lang="en" sz="1200" b="0" i="0" u="none" strike="noStrike" cap="none" dirty="0">
                <a:solidFill>
                  <a:schemeClr val="dk1"/>
                </a:solidFill>
                <a:highlight>
                  <a:schemeClr val="lt1"/>
                </a:highlight>
                <a:latin typeface="Calibri"/>
                <a:ea typeface="Calibri"/>
                <a:cs typeface="Calibri"/>
                <a:sym typeface="Calibri"/>
              </a:rPr>
              <a:t>. Remind students that as they will be writing this part of their books as a class, they will need to collaborate.</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highlight>
                  <a:schemeClr val="lt1"/>
                </a:highlight>
                <a:latin typeface="Calibri"/>
                <a:ea typeface="Calibri"/>
                <a:cs typeface="Calibri"/>
                <a:sym typeface="Calibri"/>
              </a:rPr>
              <a:t>Tell students that after they write that page as a class, they will learn how to prepare their informative page about their expert group animal from Unit 2. This will become a part of their narrative.</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Student Look-fors/Listen-fors:</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highlight>
                  <a:schemeClr val="lt1"/>
                </a:highlight>
                <a:latin typeface="Calibri"/>
                <a:ea typeface="Calibri"/>
                <a:cs typeface="Calibri"/>
                <a:sym typeface="Calibri"/>
              </a:rPr>
              <a:t>Student participation, comprehension and understanding of the discussion.</a:t>
            </a: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highlight>
                <a:schemeClr val="lt1"/>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highlight>
                  <a:schemeClr val="lt1"/>
                </a:highlight>
                <a:latin typeface="Calibri"/>
                <a:ea typeface="Calibri"/>
                <a:cs typeface="Calibri"/>
                <a:sym typeface="Calibri"/>
              </a:rPr>
              <a:t>Supports for Students Who Need It:</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highlight>
                  <a:schemeClr val="lt1"/>
                </a:highlight>
                <a:latin typeface="Calibri"/>
                <a:ea typeface="Calibri"/>
                <a:cs typeface="Calibri"/>
                <a:sym typeface="Calibri"/>
              </a:rPr>
              <a:t>Invite students working on fluency to practice reading the bullet points on the </a:t>
            </a:r>
            <a:r>
              <a:rPr lang="en" sz="1200" b="1" i="0" u="none" strike="noStrike" cap="none" dirty="0">
                <a:solidFill>
                  <a:schemeClr val="dk1"/>
                </a:solidFill>
                <a:highlight>
                  <a:schemeClr val="lt1"/>
                </a:highlight>
                <a:latin typeface="Calibri"/>
                <a:ea typeface="Calibri"/>
                <a:cs typeface="Calibri"/>
                <a:sym typeface="Calibri"/>
              </a:rPr>
              <a:t>Performance Task anchor chart</a:t>
            </a:r>
            <a:r>
              <a:rPr lang="en" sz="1200" b="0" i="0" u="none" strike="noStrike" cap="none" dirty="0">
                <a:solidFill>
                  <a:schemeClr val="dk1"/>
                </a:solidFill>
                <a:highlight>
                  <a:schemeClr val="lt1"/>
                </a:highlight>
                <a:latin typeface="Calibri"/>
                <a:ea typeface="Calibri"/>
                <a:cs typeface="Calibri"/>
                <a:sym typeface="Calibri"/>
              </a:rPr>
              <a:t> in advance and then call on them to read aloud to the class during this lesson. </a:t>
            </a:r>
            <a:endParaRPr sz="1200" b="0" i="0" u="none" strike="noStrike" cap="none" dirty="0">
              <a:solidFill>
                <a:schemeClr val="dk1"/>
              </a:solidFill>
              <a:highlight>
                <a:schemeClr val="lt1"/>
              </a:highlight>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highlight>
                  <a:schemeClr val="lt1"/>
                </a:highlight>
                <a:latin typeface="Calibri"/>
                <a:ea typeface="Calibri"/>
                <a:cs typeface="Calibri"/>
                <a:sym typeface="Calibri"/>
              </a:rPr>
              <a:t>To clarify the language of the learning targets, ask: </a:t>
            </a:r>
            <a:r>
              <a:rPr lang="en" sz="1200" b="0" i="1" u="none" strike="noStrike" cap="none" dirty="0">
                <a:solidFill>
                  <a:schemeClr val="dk1"/>
                </a:solidFill>
                <a:highlight>
                  <a:schemeClr val="lt1"/>
                </a:highlight>
                <a:latin typeface="Calibri"/>
                <a:ea typeface="Calibri"/>
                <a:cs typeface="Calibri"/>
                <a:sym typeface="Calibri"/>
              </a:rPr>
              <a:t>“Why are you going to write an About Your Adventure page? Why will you collaborate with your peers? How is a final copy different from a first copy or first draft?”</a:t>
            </a:r>
            <a:endParaRPr sz="1200" b="0" i="1" u="none" strike="noStrike" cap="none" dirty="0">
              <a:solidFill>
                <a:schemeClr val="dk1"/>
              </a:solidFill>
              <a:highlight>
                <a:schemeClr val="lt1"/>
              </a:highlight>
              <a:latin typeface="Calibri"/>
              <a:ea typeface="Calibri"/>
              <a:cs typeface="Calibri"/>
              <a:sym typeface="Calibri"/>
            </a:endParaRPr>
          </a:p>
        </p:txBody>
      </p:sp>
    </p:spTree>
    <p:extLst>
      <p:ext uri="{BB962C8B-B14F-4D97-AF65-F5344CB8AC3E}">
        <p14:creationId xmlns:p14="http://schemas.microsoft.com/office/powerpoint/2010/main" val="27809437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311700" y="1152475"/>
            <a:ext cx="8520600" cy="3416400"/>
          </a:xfrm>
          <a:prstGeom prst="rect">
            <a:avLst/>
          </a:prstGeom>
          <a:noFill/>
          <a:ln>
            <a:noFill/>
          </a:ln>
        </p:spPr>
        <p:txBody>
          <a:bodyPr spcFirstLastPara="1" wrap="square" lIns="68575" tIns="34275" rIns="68575" bIns="34275" anchor="t" anchorCtr="0"/>
          <a:lstStyle>
            <a:lvl1pPr marL="457200" marR="0" lvl="0" indent="-361950" algn="l" rtl="0">
              <a:lnSpc>
                <a:spcPct val="10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10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10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7" name="Google Shape;17;p2"/>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3" name="Google Shape;73;p11"/>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4" name="Google Shape;74;p11"/>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3"/>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6" name="Google Shape;86;p13"/>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a:noFill/>
          <a:ln>
            <a:noFill/>
          </a:ln>
        </p:spPr>
        <p:txBody>
          <a:bodyPr spcFirstLastPara="1" wrap="square" lIns="68575" tIns="34275" rIns="68575" bIns="34275" anchor="t" anchorCtr="0"/>
          <a:lstStyle>
            <a:lvl1pPr marL="457200" marR="0" lvl="0" indent="-317500" algn="l" rtl="0">
              <a:lnSpc>
                <a:spcPct val="90000"/>
              </a:lnSpc>
              <a:spcBef>
                <a:spcPts val="8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3pPr>
            <a:lvl4pPr marL="1828800" marR="0" lvl="3"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4pPr>
            <a:lvl5pPr marL="2286000" marR="0" lvl="4"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5pPr>
            <a:lvl6pPr marL="2743200" marR="0" lvl="5"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body" idx="2"/>
          </p:nvPr>
        </p:nvSpPr>
        <p:spPr>
          <a:xfrm>
            <a:off x="4832400" y="1152475"/>
            <a:ext cx="3999900" cy="3416400"/>
          </a:xfrm>
          <a:prstGeom prst="rect">
            <a:avLst/>
          </a:prstGeom>
          <a:noFill/>
          <a:ln>
            <a:noFill/>
          </a:ln>
        </p:spPr>
        <p:txBody>
          <a:bodyPr spcFirstLastPara="1" wrap="square" lIns="68575" tIns="34275" rIns="68575" bIns="34275" anchor="t" anchorCtr="0"/>
          <a:lstStyle>
            <a:lvl1pPr marL="457200" marR="0" lvl="0" indent="-317500" algn="l" rtl="0">
              <a:lnSpc>
                <a:spcPct val="90000"/>
              </a:lnSpc>
              <a:spcBef>
                <a:spcPts val="8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3pPr>
            <a:lvl4pPr marL="1828800" marR="0" lvl="3"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4pPr>
            <a:lvl5pPr marL="2286000" marR="0" lvl="4"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5pPr>
            <a:lvl6pPr marL="2743200" marR="0" lvl="5"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4"/>
        <p:cNvGrpSpPr/>
        <p:nvPr/>
      </p:nvGrpSpPr>
      <p:grpSpPr>
        <a:xfrm>
          <a:off x="0" y="0"/>
          <a:ext cx="0" cy="0"/>
          <a:chOff x="0" y="0"/>
          <a:chExt cx="0" cy="0"/>
        </a:xfrm>
      </p:grpSpPr>
      <p:sp>
        <p:nvSpPr>
          <p:cNvPr id="105" name="Google Shape;105;p1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6" name="Google Shape;106;p1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7" name="Google Shape;10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0" name="Google Shape;110;p1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1" name="Google Shape;111;p1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2" name="Google Shape;112;p1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9"/>
        <p:cNvGrpSpPr/>
        <p:nvPr/>
      </p:nvGrpSpPr>
      <p:grpSpPr>
        <a:xfrm>
          <a:off x="0" y="0"/>
          <a:ext cx="0" cy="0"/>
          <a:chOff x="0" y="0"/>
          <a:chExt cx="0" cy="0"/>
        </a:xfrm>
      </p:grpSpPr>
      <p:sp>
        <p:nvSpPr>
          <p:cNvPr id="120" name="Google Shape;120;p1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1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22" name="Google Shape;122;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7" name="Google Shape;127;p1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1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2"/>
        <p:cNvGrpSpPr/>
        <p:nvPr/>
      </p:nvGrpSpPr>
      <p:grpSpPr>
        <a:xfrm>
          <a:off x="0" y="0"/>
          <a:ext cx="0" cy="0"/>
          <a:chOff x="0" y="0"/>
          <a:chExt cx="0" cy="0"/>
        </a:xfrm>
      </p:grpSpPr>
      <p:sp>
        <p:nvSpPr>
          <p:cNvPr id="133" name="Google Shape;133;p2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4" name="Google Shape;134;p2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5" name="Google Shape;135;p2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6" name="Google Shape;136;p2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7" name="Google Shape;137;p2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 name="Google Shape;20;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21" name="Google Shape;21;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 name="Google Shape;22;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6"/>
        <p:cNvGrpSpPr/>
        <p:nvPr/>
      </p:nvGrpSpPr>
      <p:grpSpPr>
        <a:xfrm>
          <a:off x="0" y="0"/>
          <a:ext cx="0" cy="0"/>
          <a:chOff x="0" y="0"/>
          <a:chExt cx="0" cy="0"/>
        </a:xfrm>
      </p:grpSpPr>
      <p:sp>
        <p:nvSpPr>
          <p:cNvPr id="147" name="Google Shape;147;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0"/>
        <p:cNvGrpSpPr/>
        <p:nvPr/>
      </p:nvGrpSpPr>
      <p:grpSpPr>
        <a:xfrm>
          <a:off x="0" y="0"/>
          <a:ext cx="0" cy="0"/>
          <a:chOff x="0" y="0"/>
          <a:chExt cx="0" cy="0"/>
        </a:xfrm>
      </p:grpSpPr>
      <p:sp>
        <p:nvSpPr>
          <p:cNvPr id="151" name="Google Shape;151;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2" name="Google Shape;152;p2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3" name="Google Shape;153;p2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4" name="Google Shape;154;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7"/>
        <p:cNvGrpSpPr/>
        <p:nvPr/>
      </p:nvGrpSpPr>
      <p:grpSpPr>
        <a:xfrm>
          <a:off x="0" y="0"/>
          <a:ext cx="0" cy="0"/>
          <a:chOff x="0" y="0"/>
          <a:chExt cx="0" cy="0"/>
        </a:xfrm>
      </p:grpSpPr>
      <p:sp>
        <p:nvSpPr>
          <p:cNvPr id="158" name="Google Shape;158;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9" name="Google Shape;159;p2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60" name="Google Shape;160;p2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61" name="Google Shape;161;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4"/>
        <p:cNvGrpSpPr/>
        <p:nvPr/>
      </p:nvGrpSpPr>
      <p:grpSpPr>
        <a:xfrm>
          <a:off x="0" y="0"/>
          <a:ext cx="0" cy="0"/>
          <a:chOff x="0" y="0"/>
          <a:chExt cx="0" cy="0"/>
        </a:xfrm>
      </p:grpSpPr>
      <p:sp>
        <p:nvSpPr>
          <p:cNvPr id="165" name="Google Shape;165;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6" name="Google Shape;166;p2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2" name="Google Shape;172;p2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85"/>
        <p:cNvGrpSpPr/>
        <p:nvPr/>
      </p:nvGrpSpPr>
      <p:grpSpPr>
        <a:xfrm>
          <a:off x="0" y="0"/>
          <a:ext cx="0" cy="0"/>
          <a:chOff x="0" y="0"/>
          <a:chExt cx="0" cy="0"/>
        </a:xfrm>
      </p:grpSpPr>
      <p:sp>
        <p:nvSpPr>
          <p:cNvPr id="186" name="Google Shape;186;p28"/>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7" name="Google Shape;187;p28"/>
          <p:cNvSpPr txBox="1">
            <a:spLocks noGrp="1"/>
          </p:cNvSpPr>
          <p:nvPr>
            <p:ph type="body" idx="1"/>
          </p:nvPr>
        </p:nvSpPr>
        <p:spPr>
          <a:xfrm>
            <a:off x="311700" y="1152475"/>
            <a:ext cx="8520600" cy="3416400"/>
          </a:xfrm>
          <a:prstGeom prst="rect">
            <a:avLst/>
          </a:prstGeom>
          <a:noFill/>
          <a:ln>
            <a:noFill/>
          </a:ln>
        </p:spPr>
        <p:txBody>
          <a:bodyPr spcFirstLastPara="1" wrap="square" lIns="68575" tIns="34275" rIns="68575" bIns="34275" anchor="t" anchorCtr="0"/>
          <a:lstStyle>
            <a:lvl1pPr marL="457200" marR="0" lvl="0" indent="-361950" algn="l" rtl="0">
              <a:lnSpc>
                <a:spcPct val="10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10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10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88" name="Google Shape;188;p28"/>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9"/>
        <p:cNvGrpSpPr/>
        <p:nvPr/>
      </p:nvGrpSpPr>
      <p:grpSpPr>
        <a:xfrm>
          <a:off x="0" y="0"/>
          <a:ext cx="0" cy="0"/>
          <a:chOff x="0" y="0"/>
          <a:chExt cx="0" cy="0"/>
        </a:xfrm>
      </p:grpSpPr>
      <p:sp>
        <p:nvSpPr>
          <p:cNvPr id="190" name="Google Shape;190;p29"/>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1" name="Google Shape;191;p29"/>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92" name="Google Shape;192;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4" name="Google Shape;194;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95" name="Google Shape;195;p29"/>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96" name="Google Shape;196;p29"/>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97" name="Google Shape;197;p29"/>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98"/>
        <p:cNvGrpSpPr/>
        <p:nvPr/>
      </p:nvGrpSpPr>
      <p:grpSpPr>
        <a:xfrm>
          <a:off x="0" y="0"/>
          <a:ext cx="0" cy="0"/>
          <a:chOff x="0" y="0"/>
          <a:chExt cx="0" cy="0"/>
        </a:xfrm>
      </p:grpSpPr>
      <p:sp>
        <p:nvSpPr>
          <p:cNvPr id="199" name="Google Shape;199;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0" name="Google Shape;200;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201" name="Google Shape;201;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2" name="Google Shape;202;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3" name="Google Shape;203;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4"/>
        <p:cNvGrpSpPr/>
        <p:nvPr/>
      </p:nvGrpSpPr>
      <p:grpSpPr>
        <a:xfrm>
          <a:off x="0" y="0"/>
          <a:ext cx="0" cy="0"/>
          <a:chOff x="0" y="0"/>
          <a:chExt cx="0" cy="0"/>
        </a:xfrm>
      </p:grpSpPr>
      <p:sp>
        <p:nvSpPr>
          <p:cNvPr id="205" name="Google Shape;205;p31"/>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6" name="Google Shape;206;p31"/>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207" name="Google Shape;207;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8" name="Google Shape;208;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9" name="Google Shape;209;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10"/>
        <p:cNvGrpSpPr/>
        <p:nvPr/>
      </p:nvGrpSpPr>
      <p:grpSpPr>
        <a:xfrm>
          <a:off x="0" y="0"/>
          <a:ext cx="0" cy="0"/>
          <a:chOff x="0" y="0"/>
          <a:chExt cx="0" cy="0"/>
        </a:xfrm>
      </p:grpSpPr>
      <p:sp>
        <p:nvSpPr>
          <p:cNvPr id="211" name="Google Shape;211;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12" name="Google Shape;212;p32"/>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3" name="Google Shape;213;p32"/>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4" name="Google Shape;214;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5" name="Google Shape;215;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6" name="Google Shape;216;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4"/>
        <p:cNvGrpSpPr/>
        <p:nvPr/>
      </p:nvGrpSpPr>
      <p:grpSpPr>
        <a:xfrm>
          <a:off x="0" y="0"/>
          <a:ext cx="0" cy="0"/>
          <a:chOff x="0" y="0"/>
          <a:chExt cx="0" cy="0"/>
        </a:xfrm>
      </p:grpSpPr>
      <p:sp>
        <p:nvSpPr>
          <p:cNvPr id="25" name="Google Shape;25;p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6" name="Google Shape;26;p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7" name="Google Shape;27;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9" name="Google Shape;29;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30" name="Google Shape;30;p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31" name="Google Shape;31;p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32" name="Google Shape;32;p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17"/>
        <p:cNvGrpSpPr/>
        <p:nvPr/>
      </p:nvGrpSpPr>
      <p:grpSpPr>
        <a:xfrm>
          <a:off x="0" y="0"/>
          <a:ext cx="0" cy="0"/>
          <a:chOff x="0" y="0"/>
          <a:chExt cx="0" cy="0"/>
        </a:xfrm>
      </p:grpSpPr>
      <p:sp>
        <p:nvSpPr>
          <p:cNvPr id="218" name="Google Shape;218;p33"/>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19" name="Google Shape;219;p33"/>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20" name="Google Shape;220;p33"/>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21" name="Google Shape;221;p33"/>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22" name="Google Shape;222;p33"/>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23" name="Google Shape;223;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4" name="Google Shape;224;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5" name="Google Shape;225;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6"/>
        <p:cNvGrpSpPr/>
        <p:nvPr/>
      </p:nvGrpSpPr>
      <p:grpSpPr>
        <a:xfrm>
          <a:off x="0" y="0"/>
          <a:ext cx="0" cy="0"/>
          <a:chOff x="0" y="0"/>
          <a:chExt cx="0" cy="0"/>
        </a:xfrm>
      </p:grpSpPr>
      <p:sp>
        <p:nvSpPr>
          <p:cNvPr id="227" name="Google Shape;227;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8" name="Google Shape;228;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9" name="Google Shape;229;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0" name="Google Shape;230;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31"/>
        <p:cNvGrpSpPr/>
        <p:nvPr/>
      </p:nvGrpSpPr>
      <p:grpSpPr>
        <a:xfrm>
          <a:off x="0" y="0"/>
          <a:ext cx="0" cy="0"/>
          <a:chOff x="0" y="0"/>
          <a:chExt cx="0" cy="0"/>
        </a:xfrm>
      </p:grpSpPr>
      <p:sp>
        <p:nvSpPr>
          <p:cNvPr id="232" name="Google Shape;232;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3" name="Google Shape;233;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4" name="Google Shape;234;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35"/>
        <p:cNvGrpSpPr/>
        <p:nvPr/>
      </p:nvGrpSpPr>
      <p:grpSpPr>
        <a:xfrm>
          <a:off x="0" y="0"/>
          <a:ext cx="0" cy="0"/>
          <a:chOff x="0" y="0"/>
          <a:chExt cx="0" cy="0"/>
        </a:xfrm>
      </p:grpSpPr>
      <p:sp>
        <p:nvSpPr>
          <p:cNvPr id="236" name="Google Shape;236;p36"/>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37" name="Google Shape;237;p36"/>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38" name="Google Shape;238;p36"/>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9" name="Google Shape;239;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0" name="Google Shape;240;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1" name="Google Shape;241;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42"/>
        <p:cNvGrpSpPr/>
        <p:nvPr/>
      </p:nvGrpSpPr>
      <p:grpSpPr>
        <a:xfrm>
          <a:off x="0" y="0"/>
          <a:ext cx="0" cy="0"/>
          <a:chOff x="0" y="0"/>
          <a:chExt cx="0" cy="0"/>
        </a:xfrm>
      </p:grpSpPr>
      <p:sp>
        <p:nvSpPr>
          <p:cNvPr id="243" name="Google Shape;243;p3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44" name="Google Shape;244;p37"/>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45" name="Google Shape;245;p37"/>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46" name="Google Shape;246;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7" name="Google Shape;247;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8" name="Google Shape;248;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49"/>
        <p:cNvGrpSpPr/>
        <p:nvPr/>
      </p:nvGrpSpPr>
      <p:grpSpPr>
        <a:xfrm>
          <a:off x="0" y="0"/>
          <a:ext cx="0" cy="0"/>
          <a:chOff x="0" y="0"/>
          <a:chExt cx="0" cy="0"/>
        </a:xfrm>
      </p:grpSpPr>
      <p:sp>
        <p:nvSpPr>
          <p:cNvPr id="250" name="Google Shape;250;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51" name="Google Shape;251;p38"/>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52" name="Google Shape;252;p3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3" name="Google Shape;253;p3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4" name="Google Shape;254;p3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55"/>
        <p:cNvGrpSpPr/>
        <p:nvPr/>
      </p:nvGrpSpPr>
      <p:grpSpPr>
        <a:xfrm>
          <a:off x="0" y="0"/>
          <a:ext cx="0" cy="0"/>
          <a:chOff x="0" y="0"/>
          <a:chExt cx="0" cy="0"/>
        </a:xfrm>
      </p:grpSpPr>
      <p:sp>
        <p:nvSpPr>
          <p:cNvPr id="256" name="Google Shape;256;p39"/>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57" name="Google Shape;257;p39"/>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58" name="Google Shape;258;p3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9" name="Google Shape;259;p3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60" name="Google Shape;260;p3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61"/>
        <p:cNvGrpSpPr/>
        <p:nvPr/>
      </p:nvGrpSpPr>
      <p:grpSpPr>
        <a:xfrm>
          <a:off x="0" y="0"/>
          <a:ext cx="0" cy="0"/>
          <a:chOff x="0" y="0"/>
          <a:chExt cx="0" cy="0"/>
        </a:xfrm>
      </p:grpSpPr>
      <p:sp>
        <p:nvSpPr>
          <p:cNvPr id="262" name="Google Shape;262;p40"/>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63" name="Google Shape;263;p40"/>
          <p:cNvSpPr txBox="1">
            <a:spLocks noGrp="1"/>
          </p:cNvSpPr>
          <p:nvPr>
            <p:ph type="body" idx="1"/>
          </p:nvPr>
        </p:nvSpPr>
        <p:spPr>
          <a:xfrm>
            <a:off x="311700" y="1152475"/>
            <a:ext cx="3999900" cy="3416400"/>
          </a:xfrm>
          <a:prstGeom prst="rect">
            <a:avLst/>
          </a:prstGeom>
          <a:noFill/>
          <a:ln>
            <a:noFill/>
          </a:ln>
        </p:spPr>
        <p:txBody>
          <a:bodyPr spcFirstLastPara="1" wrap="square" lIns="68575" tIns="34275" rIns="68575" bIns="34275" anchor="t" anchorCtr="0"/>
          <a:lstStyle>
            <a:lvl1pPr marL="457200" marR="0" lvl="0" indent="-317500" algn="l" rtl="0">
              <a:lnSpc>
                <a:spcPct val="90000"/>
              </a:lnSpc>
              <a:spcBef>
                <a:spcPts val="8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1pPr>
            <a:lvl2pPr marL="914400" marR="0" lvl="1"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2pPr>
            <a:lvl3pPr marL="1371600" marR="0" lvl="2"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3pPr>
            <a:lvl4pPr marL="1828800" marR="0" lvl="3"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4pPr>
            <a:lvl5pPr marL="2286000" marR="0" lvl="4"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5pPr>
            <a:lvl6pPr marL="2743200" marR="0" lvl="5"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6pPr>
            <a:lvl7pPr marL="3200400" marR="0" lvl="6"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7pPr>
            <a:lvl8pPr marL="3657600" marR="0" lvl="7"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8pPr>
            <a:lvl9pPr marL="4114800" marR="0" lvl="8"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9pPr>
          </a:lstStyle>
          <a:p>
            <a:endParaRPr/>
          </a:p>
        </p:txBody>
      </p:sp>
      <p:sp>
        <p:nvSpPr>
          <p:cNvPr id="264" name="Google Shape;264;p40"/>
          <p:cNvSpPr txBox="1">
            <a:spLocks noGrp="1"/>
          </p:cNvSpPr>
          <p:nvPr>
            <p:ph type="body" idx="2"/>
          </p:nvPr>
        </p:nvSpPr>
        <p:spPr>
          <a:xfrm>
            <a:off x="4832400" y="1152475"/>
            <a:ext cx="3999900" cy="3416400"/>
          </a:xfrm>
          <a:prstGeom prst="rect">
            <a:avLst/>
          </a:prstGeom>
          <a:noFill/>
          <a:ln>
            <a:noFill/>
          </a:ln>
        </p:spPr>
        <p:txBody>
          <a:bodyPr spcFirstLastPara="1" wrap="square" lIns="68575" tIns="34275" rIns="68575" bIns="34275" anchor="t" anchorCtr="0"/>
          <a:lstStyle>
            <a:lvl1pPr marL="457200" marR="0" lvl="0" indent="-317500" algn="l" rtl="0">
              <a:lnSpc>
                <a:spcPct val="90000"/>
              </a:lnSpc>
              <a:spcBef>
                <a:spcPts val="8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1pPr>
            <a:lvl2pPr marL="914400" marR="0" lvl="1"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2pPr>
            <a:lvl3pPr marL="1371600" marR="0" lvl="2"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3pPr>
            <a:lvl4pPr marL="1828800" marR="0" lvl="3"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4pPr>
            <a:lvl5pPr marL="2286000" marR="0" lvl="4"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5pPr>
            <a:lvl6pPr marL="2743200" marR="0" lvl="5"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6pPr>
            <a:lvl7pPr marL="3200400" marR="0" lvl="6"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7pPr>
            <a:lvl8pPr marL="3657600" marR="0" lvl="7"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8pPr>
            <a:lvl9pPr marL="4114800" marR="0" lvl="8"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9pPr>
          </a:lstStyle>
          <a:p>
            <a:endParaRPr/>
          </a:p>
        </p:txBody>
      </p:sp>
      <p:sp>
        <p:nvSpPr>
          <p:cNvPr id="265" name="Google Shape;265;p40"/>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6" name="Google Shape;36;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1" name="Google Shape;41;p6"/>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2" name="Google Shape;42;p6"/>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7"/>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8" name="Google Shape;48;p7"/>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9" name="Google Shape;49;p7"/>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0" name="Google Shape;50;p7"/>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51" name="Google Shape;51;p7"/>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6" name="Google Shape;66;p10"/>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7" name="Google Shape;67;p10"/>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5.xml"/><Relationship Id="rId12" Type="http://schemas.openxmlformats.org/officeDocument/2006/relationships/slideLayout" Target="../slideLayouts/slideLayout36.xml"/><Relationship Id="rId13" Type="http://schemas.openxmlformats.org/officeDocument/2006/relationships/slideLayout" Target="../slideLayouts/slideLayout37.xml"/><Relationship Id="rId14" Type="http://schemas.openxmlformats.org/officeDocument/2006/relationships/theme" Target="../theme/theme3.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25.xml"/><Relationship Id="rId2" Type="http://schemas.openxmlformats.org/officeDocument/2006/relationships/slideLayout" Target="../slideLayouts/slideLayout26.xml"/><Relationship Id="rId3" Type="http://schemas.openxmlformats.org/officeDocument/2006/relationships/slideLayout" Target="../slideLayouts/slideLayout27.xml"/><Relationship Id="rId4" Type="http://schemas.openxmlformats.org/officeDocument/2006/relationships/slideLayout" Target="../slideLayouts/slideLayout28.xml"/><Relationship Id="rId5" Type="http://schemas.openxmlformats.org/officeDocument/2006/relationships/slideLayout" Target="../slideLayouts/slideLayout29.xml"/><Relationship Id="rId6" Type="http://schemas.openxmlformats.org/officeDocument/2006/relationships/slideLayout" Target="../slideLayouts/slideLayout30.xml"/><Relationship Id="rId7" Type="http://schemas.openxmlformats.org/officeDocument/2006/relationships/slideLayout" Target="../slideLayouts/slideLayout31.xml"/><Relationship Id="rId8" Type="http://schemas.openxmlformats.org/officeDocument/2006/relationships/slideLayout" Target="../slideLayouts/slideLayout32.xml"/><Relationship Id="rId9" Type="http://schemas.openxmlformats.org/officeDocument/2006/relationships/slideLayout" Target="../slideLayouts/slideLayout33.xml"/><Relationship Id="rId10"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5"/>
          <p:cNvPicPr preferRelativeResize="0"/>
          <p:nvPr/>
        </p:nvPicPr>
        <p:blipFill rotWithShape="1">
          <a:blip r:embed="rId13">
            <a:alphaModFix/>
          </a:blip>
          <a:srcRect/>
          <a:stretch/>
        </p:blipFill>
        <p:spPr>
          <a:xfrm>
            <a:off x="4274861" y="4632722"/>
            <a:ext cx="594279" cy="495232"/>
          </a:xfrm>
          <a:prstGeom prst="rect">
            <a:avLst/>
          </a:prstGeom>
          <a:noFill/>
          <a:ln>
            <a:noFill/>
          </a:ln>
        </p:spPr>
      </p:pic>
      <p:pic>
        <p:nvPicPr>
          <p:cNvPr id="102" name="Google Shape;102;p15"/>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03" name="Google Shape;103;p15"/>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6"/>
        <p:cNvGrpSpPr/>
        <p:nvPr/>
      </p:nvGrpSpPr>
      <p:grpSpPr>
        <a:xfrm>
          <a:off x="0" y="0"/>
          <a:ext cx="0" cy="0"/>
          <a:chOff x="0" y="0"/>
          <a:chExt cx="0" cy="0"/>
        </a:xfrm>
      </p:grpSpPr>
      <p:sp>
        <p:nvSpPr>
          <p:cNvPr id="177" name="Google Shape;177;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8" name="Google Shape;17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79" name="Google Shape;179;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82" name="Google Shape;182;p27"/>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83" name="Google Shape;183;p27"/>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84" name="Google Shape;184;p27"/>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2/unit-3/lesson-2"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41"/>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1: Unit 3: Lesson 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71" name="Google Shape;271;p41"/>
          <p:cNvSpPr txBox="1">
            <a:spLocks noGrp="1"/>
          </p:cNvSpPr>
          <p:nvPr>
            <p:ph type="body" idx="1"/>
          </p:nvPr>
        </p:nvSpPr>
        <p:spPr>
          <a:xfrm>
            <a:off x="311700" y="1095050"/>
            <a:ext cx="8520600" cy="3486600"/>
          </a:xfrm>
          <a:prstGeom prst="rect">
            <a:avLst/>
          </a:prstGeom>
          <a:noFill/>
          <a:ln>
            <a:noFill/>
          </a:ln>
        </p:spPr>
        <p:txBody>
          <a:bodyPr spcFirstLastPara="1" wrap="square" lIns="68575" tIns="34275" rIns="68575" bIns="34275" anchor="t" anchorCtr="0">
            <a:noAutofit/>
          </a:bodyPr>
          <a:lstStyle/>
          <a:p>
            <a:pPr marL="0" marR="0" lvl="0" indent="0" algn="l" rtl="0">
              <a:spcBef>
                <a:spcPts val="80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This lesson will take approximately 60-80 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spcBef>
                <a:spcPts val="800"/>
              </a:spcBef>
              <a:spcAft>
                <a:spcPts val="0"/>
              </a:spcAft>
              <a:buClr>
                <a:schemeClr val="dk1"/>
              </a:buClr>
              <a:buSzPts val="3200"/>
              <a:buFont typeface="Arial"/>
              <a:buNone/>
            </a:pPr>
            <a:r>
              <a:rPr lang="en" sz="1600" b="0" i="0" u="none" strike="noStrike" cap="none" dirty="0">
                <a:solidFill>
                  <a:schemeClr val="dk1"/>
                </a:solidFill>
                <a:latin typeface="Century Gothic"/>
                <a:ea typeface="Century Gothic"/>
                <a:cs typeface="Century Gothic"/>
                <a:sym typeface="Century Gothic"/>
              </a:rPr>
              <a:t>The purpose of today’s lesson is to:</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spcBef>
                <a:spcPts val="80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This lesson begins with a read-aloud of the About Your Adventure page in </a:t>
            </a:r>
            <a:r>
              <a:rPr lang="en" sz="1600" b="0" i="1" u="none" strike="noStrike" cap="none" dirty="0">
                <a:solidFill>
                  <a:schemeClr val="dk1"/>
                </a:solidFill>
                <a:latin typeface="Century Gothic"/>
                <a:ea typeface="Century Gothic"/>
                <a:cs typeface="Century Gothic"/>
                <a:sym typeface="Century Gothic"/>
              </a:rPr>
              <a:t>Can You Survive the Wilderness?</a:t>
            </a:r>
            <a:r>
              <a:rPr lang="en" sz="1600" b="0" i="0" u="none" strike="noStrike" cap="none" dirty="0">
                <a:solidFill>
                  <a:schemeClr val="dk1"/>
                </a:solidFill>
                <a:latin typeface="Century Gothic"/>
                <a:ea typeface="Century Gothic"/>
                <a:cs typeface="Century Gothic"/>
                <a:sym typeface="Century Gothic"/>
              </a:rPr>
              <a:t> Students record what they notice and wonder about the structure and information shared on this page to create a shared understanding about this part of their choose-your-own-adventure books.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spcBef>
                <a:spcPts val="800"/>
              </a:spcBef>
              <a:spcAft>
                <a:spcPts val="0"/>
              </a:spcAft>
              <a:buClr>
                <a:schemeClr val="dk1"/>
              </a:buClr>
              <a:buSzPts val="3200"/>
              <a:buFont typeface="Arial"/>
              <a:buNone/>
            </a:pPr>
            <a:r>
              <a:rPr lang="en" sz="1600" b="0" i="0" u="none" strike="noStrike" cap="none" dirty="0">
                <a:solidFill>
                  <a:schemeClr val="dk1"/>
                </a:solidFill>
                <a:latin typeface="Century Gothic"/>
                <a:ea typeface="Century Gothic"/>
                <a:cs typeface="Century Gothic"/>
                <a:sym typeface="Century Gothic"/>
              </a:rPr>
              <a:t>The Learning Targets for students today are:</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spcBef>
                <a:spcPts val="1000"/>
              </a:spcBef>
              <a:spcAft>
                <a:spcPts val="0"/>
              </a:spcAft>
              <a:buClr>
                <a:schemeClr val="dk1"/>
              </a:buClr>
              <a:buSzPts val="1600"/>
              <a:buFont typeface="Century Gothic"/>
              <a:buAutoNum type="arabicPeriod"/>
            </a:pPr>
            <a:r>
              <a:rPr lang="en" sz="1600" b="0" i="0" u="none" strike="noStrike" cap="none" dirty="0">
                <a:solidFill>
                  <a:schemeClr val="dk1"/>
                </a:solidFill>
                <a:latin typeface="Century Gothic"/>
                <a:ea typeface="Century Gothic"/>
                <a:cs typeface="Century Gothic"/>
                <a:sym typeface="Century Gothic"/>
              </a:rPr>
              <a:t>I can collaborate with my peers to write an About Your Adventure page for my choose-your-own-adventure animal defense narrative. </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spcBef>
                <a:spcPts val="0"/>
              </a:spcBef>
              <a:spcAft>
                <a:spcPts val="0"/>
              </a:spcAft>
              <a:buClr>
                <a:schemeClr val="dk1"/>
              </a:buClr>
              <a:buSzPts val="1600"/>
              <a:buFont typeface="Century Gothic"/>
              <a:buAutoNum type="arabicPeriod"/>
            </a:pPr>
            <a:r>
              <a:rPr lang="en" sz="1600" b="0" i="0" u="none" strike="noStrike" cap="none" dirty="0">
                <a:solidFill>
                  <a:schemeClr val="dk1"/>
                </a:solidFill>
                <a:latin typeface="Century Gothic"/>
                <a:ea typeface="Century Gothic"/>
                <a:cs typeface="Century Gothic"/>
                <a:sym typeface="Century Gothic"/>
              </a:rPr>
              <a:t>I can prepare a final copy of my informative page for my choose-your-own-adventure animal defense narrative. </a:t>
            </a:r>
            <a:endParaRPr sz="16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50"/>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Shared Writing: About Your Adventure Page</a:t>
            </a:r>
            <a:endParaRPr sz="3400" b="0" i="0" u="none" strike="noStrike" cap="none">
              <a:solidFill>
                <a:schemeClr val="dk1"/>
              </a:solidFill>
              <a:latin typeface="Century Gothic"/>
              <a:ea typeface="Century Gothic"/>
              <a:cs typeface="Century Gothic"/>
              <a:sym typeface="Century Gothic"/>
            </a:endParaRPr>
          </a:p>
        </p:txBody>
      </p:sp>
      <p:sp>
        <p:nvSpPr>
          <p:cNvPr id="335" name="Google Shape;335;p50"/>
          <p:cNvSpPr txBox="1">
            <a:spLocks noGrp="1"/>
          </p:cNvSpPr>
          <p:nvPr>
            <p:ph type="body" idx="1"/>
          </p:nvPr>
        </p:nvSpPr>
        <p:spPr>
          <a:xfrm>
            <a:off x="311625" y="1546300"/>
            <a:ext cx="8520600" cy="30225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100000"/>
              </a:lnSpc>
              <a:spcBef>
                <a:spcPts val="800"/>
              </a:spcBef>
              <a:spcAft>
                <a:spcPts val="0"/>
              </a:spcAft>
              <a:buClr>
                <a:schemeClr val="dk1"/>
              </a:buClr>
              <a:buSzPts val="2400"/>
              <a:buFont typeface="Arial"/>
              <a:buAutoNum type="arabicPeriod"/>
            </a:pPr>
            <a:r>
              <a:rPr lang="en" sz="2400" b="0" i="0" u="none" strike="noStrike" cap="none">
                <a:solidFill>
                  <a:schemeClr val="dk1"/>
                </a:solidFill>
                <a:highlight>
                  <a:schemeClr val="lt1"/>
                </a:highlight>
                <a:latin typeface="Century Gothic"/>
                <a:ea typeface="Century Gothic"/>
                <a:cs typeface="Century Gothic"/>
                <a:sym typeface="Century Gothic"/>
              </a:rPr>
              <a:t>Who is the audience of the performance task?</a:t>
            </a:r>
            <a:endParaRPr sz="2400" b="0" i="0" u="none" strike="noStrike" cap="none">
              <a:solidFill>
                <a:schemeClr val="dk1"/>
              </a:solidFill>
              <a:highlight>
                <a:schemeClr val="lt1"/>
              </a:highlight>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Arial"/>
              <a:buAutoNum type="arabicPeriod"/>
            </a:pPr>
            <a:r>
              <a:rPr lang="en" sz="2400" b="0" i="0" u="none" strike="noStrike" cap="none">
                <a:solidFill>
                  <a:schemeClr val="dk1"/>
                </a:solidFill>
                <a:highlight>
                  <a:schemeClr val="lt1"/>
                </a:highlight>
                <a:latin typeface="Century Gothic"/>
                <a:ea typeface="Century Gothic"/>
                <a:cs typeface="Century Gothic"/>
                <a:sym typeface="Century Gothic"/>
              </a:rPr>
              <a:t>What is the purpose of the informative page?</a:t>
            </a:r>
            <a:endParaRPr sz="2400" b="0" i="0" u="none" strike="noStrike" cap="none">
              <a:solidFill>
                <a:schemeClr val="dk1"/>
              </a:solidFill>
              <a:highlight>
                <a:schemeClr val="lt1"/>
              </a:highlight>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Arial"/>
              <a:buAutoNum type="arabicPeriod"/>
            </a:pPr>
            <a:r>
              <a:rPr lang="en" sz="2400" b="0" i="0" u="none" strike="noStrike" cap="none">
                <a:solidFill>
                  <a:schemeClr val="dk1"/>
                </a:solidFill>
                <a:highlight>
                  <a:schemeClr val="lt1"/>
                </a:highlight>
                <a:latin typeface="Century Gothic"/>
                <a:ea typeface="Century Gothic"/>
                <a:cs typeface="Century Gothic"/>
                <a:sym typeface="Century Gothic"/>
              </a:rPr>
              <a:t>What is the purpose of the About Your Adventure Page?</a:t>
            </a:r>
            <a:endParaRPr sz="2400" b="0" i="0" u="none" strike="noStrike" cap="none">
              <a:solidFill>
                <a:schemeClr val="dk1"/>
              </a:solidFill>
              <a:highlight>
                <a:schemeClr val="lt1"/>
              </a:highlight>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Arial"/>
              <a:buAutoNum type="arabicPeriod"/>
            </a:pPr>
            <a:r>
              <a:rPr lang="en" sz="2400" b="0" i="0" u="none" strike="noStrike" cap="none">
                <a:solidFill>
                  <a:schemeClr val="dk1"/>
                </a:solidFill>
                <a:highlight>
                  <a:schemeClr val="lt1"/>
                </a:highlight>
                <a:latin typeface="Century Gothic"/>
                <a:ea typeface="Century Gothic"/>
                <a:cs typeface="Century Gothic"/>
                <a:sym typeface="Century Gothic"/>
              </a:rPr>
              <a:t>What is the purpose of the narrative?</a:t>
            </a:r>
            <a:endParaRPr sz="2400" b="0" i="0" u="none" strike="noStrike" cap="none">
              <a:solidFill>
                <a:schemeClr val="dk1"/>
              </a:solidFill>
              <a:highlight>
                <a:schemeClr val="lt1"/>
              </a:highlight>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2100"/>
              <a:buFont typeface="Century Gothic"/>
              <a:buNone/>
            </a:pPr>
            <a:endParaRPr sz="1400" b="0" i="0" u="none" strike="noStrike" cap="none">
              <a:solidFill>
                <a:schemeClr val="dk1"/>
              </a:solidFill>
              <a:highlight>
                <a:schemeClr val="lt1"/>
              </a:highlight>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2100"/>
              <a:buFont typeface="Century Gothic"/>
              <a:buNone/>
            </a:pPr>
            <a:endParaRPr sz="1400" b="0" i="0" u="none" strike="noStrike" cap="none">
              <a:solidFill>
                <a:schemeClr val="dk1"/>
              </a:solidFill>
              <a:highlight>
                <a:schemeClr val="lt1"/>
              </a:highlight>
              <a:latin typeface="Century Gothic"/>
              <a:ea typeface="Century Gothic"/>
              <a:cs typeface="Century Gothic"/>
              <a:sym typeface="Century Gothic"/>
            </a:endParaRPr>
          </a:p>
        </p:txBody>
      </p:sp>
      <p:pic>
        <p:nvPicPr>
          <p:cNvPr id="336" name="Google Shape;336;p50"/>
          <p:cNvPicPr preferRelativeResize="0"/>
          <p:nvPr/>
        </p:nvPicPr>
        <p:blipFill rotWithShape="1">
          <a:blip r:embed="rId3">
            <a:alphaModFix/>
          </a:blip>
          <a:srcRect/>
          <a:stretch/>
        </p:blipFill>
        <p:spPr>
          <a:xfrm>
            <a:off x="6823675" y="4415600"/>
            <a:ext cx="477050" cy="477050"/>
          </a:xfrm>
          <a:prstGeom prst="rect">
            <a:avLst/>
          </a:prstGeom>
          <a:noFill/>
          <a:ln>
            <a:noFill/>
          </a:ln>
        </p:spPr>
      </p:pic>
      <p:pic>
        <p:nvPicPr>
          <p:cNvPr id="337" name="Google Shape;337;p50"/>
          <p:cNvPicPr preferRelativeResize="0"/>
          <p:nvPr/>
        </p:nvPicPr>
        <p:blipFill rotWithShape="1">
          <a:blip r:embed="rId4">
            <a:alphaModFix/>
          </a:blip>
          <a:srcRect/>
          <a:stretch/>
        </p:blipFill>
        <p:spPr>
          <a:xfrm>
            <a:off x="7624675" y="4421005"/>
            <a:ext cx="477050" cy="4770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51"/>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Class About Your Adventure Page</a:t>
            </a:r>
            <a:endParaRPr sz="3400" b="0" i="0" u="none" strike="noStrike" cap="none">
              <a:solidFill>
                <a:schemeClr val="dk1"/>
              </a:solidFill>
              <a:latin typeface="Century Gothic"/>
              <a:ea typeface="Century Gothic"/>
              <a:cs typeface="Century Gothic"/>
              <a:sym typeface="Century Gothic"/>
            </a:endParaRPr>
          </a:p>
        </p:txBody>
      </p:sp>
      <p:sp>
        <p:nvSpPr>
          <p:cNvPr id="343" name="Google Shape;343;p51"/>
          <p:cNvSpPr txBox="1">
            <a:spLocks noGrp="1"/>
          </p:cNvSpPr>
          <p:nvPr>
            <p:ph type="body" idx="1"/>
          </p:nvPr>
        </p:nvSpPr>
        <p:spPr>
          <a:xfrm>
            <a:off x="311700" y="1152475"/>
            <a:ext cx="8520600" cy="3416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800"/>
              </a:spcBef>
              <a:spcAft>
                <a:spcPts val="0"/>
              </a:spcAft>
              <a:buClr>
                <a:schemeClr val="dk1"/>
              </a:buClr>
              <a:buSzPts val="1100"/>
              <a:buFont typeface="Arial"/>
              <a:buNone/>
            </a:pPr>
            <a:r>
              <a:rPr lang="en" sz="2400" b="0" i="0" u="none" strike="noStrike" cap="none">
                <a:solidFill>
                  <a:schemeClr val="dk1"/>
                </a:solidFill>
                <a:highlight>
                  <a:schemeClr val="lt1"/>
                </a:highlight>
                <a:latin typeface="Century Gothic"/>
                <a:ea typeface="Century Gothic"/>
                <a:cs typeface="Century Gothic"/>
                <a:sym typeface="Century Gothic"/>
              </a:rPr>
              <a:t>Can you figure out what your first paragraph should be about and what it should include?</a:t>
            </a:r>
            <a:endParaRPr sz="2400" b="0" i="0" u="none" strike="noStrike" cap="none">
              <a:solidFill>
                <a:schemeClr val="dk1"/>
              </a:solidFill>
              <a:highlight>
                <a:schemeClr val="lt1"/>
              </a:highlight>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1100"/>
              <a:buFont typeface="Arial"/>
              <a:buNone/>
            </a:pPr>
            <a:endParaRPr sz="2400" b="0" i="0" u="none" strike="noStrike" cap="none">
              <a:solidFill>
                <a:schemeClr val="dk1"/>
              </a:solidFill>
              <a:highlight>
                <a:schemeClr val="lt1"/>
              </a:highlight>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1100"/>
              <a:buFont typeface="Arial"/>
              <a:buNone/>
            </a:pPr>
            <a:r>
              <a:rPr lang="en" sz="2400" b="0" i="0" u="none" strike="noStrike" cap="none">
                <a:solidFill>
                  <a:schemeClr val="dk1"/>
                </a:solidFill>
                <a:highlight>
                  <a:schemeClr val="lt1"/>
                </a:highlight>
                <a:latin typeface="Century Gothic"/>
                <a:ea typeface="Century Gothic"/>
                <a:cs typeface="Century Gothic"/>
                <a:sym typeface="Century Gothic"/>
              </a:rPr>
              <a:t>If the first paragraph of an About Your Adventure page sets up the situation in the book, what should our first paragraph be about? What situation are we setting up?</a:t>
            </a:r>
            <a:endParaRPr sz="24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52"/>
          <p:cNvSpPr txBox="1">
            <a:spLocks noGrp="1"/>
          </p:cNvSpPr>
          <p:nvPr>
            <p:ph type="title"/>
          </p:nvPr>
        </p:nvSpPr>
        <p:spPr>
          <a:xfrm>
            <a:off x="311700" y="334175"/>
            <a:ext cx="8520600" cy="11403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Modeling: Preparing the </a:t>
            </a:r>
            <a:endParaRPr sz="3400" b="0" i="0" u="none" strike="noStrike" cap="none">
              <a:solidFill>
                <a:schemeClr val="dk1"/>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Informative Page</a:t>
            </a:r>
            <a:endParaRPr sz="3400" b="0" i="0" u="none" strike="noStrike" cap="none">
              <a:solidFill>
                <a:schemeClr val="dk1"/>
              </a:solidFill>
              <a:latin typeface="Century Gothic"/>
              <a:ea typeface="Century Gothic"/>
              <a:cs typeface="Century Gothic"/>
              <a:sym typeface="Century Gothic"/>
            </a:endParaRPr>
          </a:p>
        </p:txBody>
      </p:sp>
      <p:sp>
        <p:nvSpPr>
          <p:cNvPr id="349" name="Google Shape;349;p52"/>
          <p:cNvSpPr txBox="1">
            <a:spLocks noGrp="1"/>
          </p:cNvSpPr>
          <p:nvPr>
            <p:ph type="body" idx="1"/>
          </p:nvPr>
        </p:nvSpPr>
        <p:spPr>
          <a:xfrm>
            <a:off x="311275" y="1735675"/>
            <a:ext cx="8520600" cy="28332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100000"/>
              </a:lnSpc>
              <a:spcBef>
                <a:spcPts val="800"/>
              </a:spcBef>
              <a:spcAft>
                <a:spcPts val="0"/>
              </a:spcAft>
              <a:buClr>
                <a:schemeClr val="dk1"/>
              </a:buClr>
              <a:buSzPts val="2400"/>
              <a:buFont typeface="Century Gothic"/>
              <a:buAutoNum type="arabicPeriod"/>
            </a:pPr>
            <a:r>
              <a:rPr lang="en" sz="2400" b="0" i="0" u="none" strike="noStrike" cap="none">
                <a:solidFill>
                  <a:schemeClr val="dk1"/>
                </a:solidFill>
                <a:highlight>
                  <a:schemeClr val="lt1"/>
                </a:highlight>
                <a:latin typeface="Century Gothic"/>
                <a:ea typeface="Century Gothic"/>
                <a:cs typeface="Century Gothic"/>
                <a:sym typeface="Century Gothic"/>
              </a:rPr>
              <a:t>Looking at the Performance Task template, what kind of formatting will we follow in our informative pieces?</a:t>
            </a:r>
            <a:endParaRPr sz="2400" b="0" i="0" u="none" strike="noStrike" cap="none">
              <a:solidFill>
                <a:schemeClr val="dk1"/>
              </a:solidFill>
              <a:highlight>
                <a:schemeClr val="lt1"/>
              </a:highlight>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53"/>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2400" b="0" i="0" u="none" strike="noStrike" cap="none">
                <a:solidFill>
                  <a:schemeClr val="dk1"/>
                </a:solidFill>
                <a:latin typeface="Century Gothic"/>
                <a:ea typeface="Century Gothic"/>
                <a:cs typeface="Century Gothic"/>
                <a:sym typeface="Century Gothic"/>
              </a:rPr>
              <a:t>Preparing the Informative Page</a:t>
            </a:r>
            <a:endParaRPr sz="2400" b="0" i="0" u="none" strike="noStrike" cap="none">
              <a:solidFill>
                <a:schemeClr val="dk1"/>
              </a:solidFill>
              <a:latin typeface="Century Gothic"/>
              <a:ea typeface="Century Gothic"/>
              <a:cs typeface="Century Gothic"/>
              <a:sym typeface="Century Gothic"/>
            </a:endParaRPr>
          </a:p>
        </p:txBody>
      </p:sp>
      <p:sp>
        <p:nvSpPr>
          <p:cNvPr id="355" name="Google Shape;355;p53"/>
          <p:cNvSpPr txBox="1">
            <a:spLocks noGrp="1"/>
          </p:cNvSpPr>
          <p:nvPr>
            <p:ph type="body" idx="1"/>
          </p:nvPr>
        </p:nvSpPr>
        <p:spPr>
          <a:xfrm>
            <a:off x="3899975" y="1221550"/>
            <a:ext cx="4932300" cy="33474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100000"/>
              </a:lnSpc>
              <a:spcBef>
                <a:spcPts val="800"/>
              </a:spcBef>
              <a:spcAft>
                <a:spcPts val="0"/>
              </a:spcAft>
              <a:buClr>
                <a:schemeClr val="dk1"/>
              </a:buClr>
              <a:buSzPts val="2400"/>
              <a:buFont typeface="Century Gothic"/>
              <a:buAutoNum type="arabicPeriod"/>
            </a:pPr>
            <a:r>
              <a:rPr lang="en" sz="2400" b="0" i="1" u="none" strike="noStrike" cap="none" dirty="0">
                <a:solidFill>
                  <a:schemeClr val="dk1"/>
                </a:solidFill>
                <a:highlight>
                  <a:schemeClr val="lt1"/>
                </a:highlight>
                <a:latin typeface="Century Gothic"/>
                <a:ea typeface="Century Gothic"/>
                <a:cs typeface="Century Gothic"/>
                <a:sym typeface="Century Gothic"/>
              </a:rPr>
              <a:t>What did you notice about the format of Can You Survive the Wilderness?</a:t>
            </a:r>
            <a:endParaRPr sz="2400" b="0" i="0" u="none" strike="noStrike" cap="none" dirty="0">
              <a:solidFill>
                <a:schemeClr val="dk1"/>
              </a:solidFill>
              <a:latin typeface="Century Gothic"/>
              <a:ea typeface="Century Gothic"/>
              <a:cs typeface="Century Gothic"/>
              <a:sym typeface="Century Gothic"/>
            </a:endParaRPr>
          </a:p>
        </p:txBody>
      </p:sp>
      <p:pic>
        <p:nvPicPr>
          <p:cNvPr id="356" name="Google Shape;356;p53"/>
          <p:cNvPicPr preferRelativeResize="0"/>
          <p:nvPr/>
        </p:nvPicPr>
        <p:blipFill rotWithShape="1">
          <a:blip r:embed="rId3">
            <a:alphaModFix/>
          </a:blip>
          <a:srcRect l="11708" r="16984"/>
          <a:stretch/>
        </p:blipFill>
        <p:spPr>
          <a:xfrm>
            <a:off x="8346525" y="4079400"/>
            <a:ext cx="485775" cy="685800"/>
          </a:xfrm>
          <a:prstGeom prst="rect">
            <a:avLst/>
          </a:prstGeom>
          <a:noFill/>
          <a:ln>
            <a:noFill/>
          </a:ln>
        </p:spPr>
      </p:pic>
      <p:pic>
        <p:nvPicPr>
          <p:cNvPr id="357" name="Google Shape;357;p53"/>
          <p:cNvPicPr preferRelativeResize="0"/>
          <p:nvPr/>
        </p:nvPicPr>
        <p:blipFill rotWithShape="1">
          <a:blip r:embed="rId4">
            <a:alphaModFix/>
          </a:blip>
          <a:srcRect/>
          <a:stretch/>
        </p:blipFill>
        <p:spPr>
          <a:xfrm>
            <a:off x="771850" y="1201434"/>
            <a:ext cx="2321775" cy="3387629"/>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54"/>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Self-Assessing the Learning Targets</a:t>
            </a:r>
            <a:endParaRPr sz="3400" b="0" i="0" u="none" strike="noStrike" cap="none">
              <a:solidFill>
                <a:schemeClr val="dk1"/>
              </a:solidFill>
              <a:latin typeface="Century Gothic"/>
              <a:ea typeface="Century Gothic"/>
              <a:cs typeface="Century Gothic"/>
              <a:sym typeface="Century Gothic"/>
            </a:endParaRPr>
          </a:p>
        </p:txBody>
      </p:sp>
      <p:sp>
        <p:nvSpPr>
          <p:cNvPr id="363" name="Google Shape;363;p54"/>
          <p:cNvSpPr txBox="1">
            <a:spLocks noGrp="1"/>
          </p:cNvSpPr>
          <p:nvPr>
            <p:ph type="body" idx="1"/>
          </p:nvPr>
        </p:nvSpPr>
        <p:spPr>
          <a:xfrm>
            <a:off x="311700" y="1152475"/>
            <a:ext cx="8520600" cy="34164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90000"/>
              </a:lnSpc>
              <a:spcBef>
                <a:spcPts val="1000"/>
              </a:spcBef>
              <a:spcAft>
                <a:spcPts val="0"/>
              </a:spcAft>
              <a:buClr>
                <a:schemeClr val="dk1"/>
              </a:buClr>
              <a:buSzPts val="2400"/>
              <a:buFont typeface="Century Gothic"/>
              <a:buAutoNum type="arabicPeriod"/>
            </a:pPr>
            <a:r>
              <a:rPr lang="en" sz="2400" b="0" i="0" u="none" strike="noStrike" cap="none">
                <a:solidFill>
                  <a:schemeClr val="dk1"/>
                </a:solidFill>
                <a:latin typeface="Century Gothic"/>
                <a:ea typeface="Century Gothic"/>
                <a:cs typeface="Century Gothic"/>
                <a:sym typeface="Century Gothic"/>
              </a:rPr>
              <a:t>I can collaborate with my peers to write an About Your Adventure page for my choose-your-own-adventure animal defense narrative. </a:t>
            </a: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90000"/>
              </a:lnSpc>
              <a:spcBef>
                <a:spcPts val="0"/>
              </a:spcBef>
              <a:spcAft>
                <a:spcPts val="0"/>
              </a:spcAft>
              <a:buClr>
                <a:schemeClr val="dk1"/>
              </a:buClr>
              <a:buSzPts val="2400"/>
              <a:buFont typeface="Century Gothic"/>
              <a:buAutoNum type="arabicPeriod"/>
            </a:pPr>
            <a:r>
              <a:rPr lang="en" sz="2400" b="0" i="0" u="none" strike="noStrike" cap="none">
                <a:solidFill>
                  <a:schemeClr val="dk1"/>
                </a:solidFill>
                <a:latin typeface="Century Gothic"/>
                <a:ea typeface="Century Gothic"/>
                <a:cs typeface="Century Gothic"/>
                <a:sym typeface="Century Gothic"/>
              </a:rPr>
              <a:t>I can prepare a final copy of my informative page for my choose-your-own-adventure animal defense narrative. </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2100"/>
              <a:buFont typeface="Century Gothic"/>
              <a:buNone/>
            </a:pPr>
            <a:endParaRPr sz="2100" b="0" i="0" u="none" strike="noStrike" cap="none">
              <a:solidFill>
                <a:schemeClr val="dk1"/>
              </a:solidFill>
              <a:latin typeface="Century Gothic"/>
              <a:ea typeface="Century Gothic"/>
              <a:cs typeface="Century Gothic"/>
              <a:sym typeface="Century Gothic"/>
            </a:endParaRPr>
          </a:p>
        </p:txBody>
      </p:sp>
      <p:pic>
        <p:nvPicPr>
          <p:cNvPr id="364" name="Google Shape;364;p54"/>
          <p:cNvPicPr preferRelativeResize="0"/>
          <p:nvPr/>
        </p:nvPicPr>
        <p:blipFill rotWithShape="1">
          <a:blip r:embed="rId3">
            <a:alphaModFix/>
          </a:blip>
          <a:srcRect/>
          <a:stretch/>
        </p:blipFill>
        <p:spPr>
          <a:xfrm>
            <a:off x="8143800" y="4211275"/>
            <a:ext cx="572700" cy="5727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55"/>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Homework</a:t>
            </a:r>
            <a:endParaRPr sz="3400" b="0" i="0" u="none" strike="noStrike" cap="none">
              <a:solidFill>
                <a:schemeClr val="dk1"/>
              </a:solidFill>
              <a:latin typeface="Century Gothic"/>
              <a:ea typeface="Century Gothic"/>
              <a:cs typeface="Century Gothic"/>
              <a:sym typeface="Century Gothic"/>
            </a:endParaRPr>
          </a:p>
        </p:txBody>
      </p:sp>
      <p:sp>
        <p:nvSpPr>
          <p:cNvPr id="370" name="Google Shape;370;p55"/>
          <p:cNvSpPr txBox="1">
            <a:spLocks noGrp="1"/>
          </p:cNvSpPr>
          <p:nvPr>
            <p:ph type="body" idx="1"/>
          </p:nvPr>
        </p:nvSpPr>
        <p:spPr>
          <a:xfrm>
            <a:off x="311700" y="1152475"/>
            <a:ext cx="3508500" cy="34164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457200" marR="0" lvl="0" indent="-342900" algn="l" rtl="0">
              <a:lnSpc>
                <a:spcPct val="115000"/>
              </a:lnSpc>
              <a:spcBef>
                <a:spcPts val="800"/>
              </a:spcBef>
              <a:spcAft>
                <a:spcPts val="0"/>
              </a:spcAft>
              <a:buClr>
                <a:schemeClr val="dk1"/>
              </a:buClr>
              <a:buSzPts val="1800"/>
              <a:buFont typeface="Century Gothic"/>
              <a:buAutoNum type="alphaUcPeriod"/>
            </a:pPr>
            <a:r>
              <a:rPr lang="en" sz="1800" b="0" i="0" u="none" strike="noStrike" cap="none" dirty="0">
                <a:solidFill>
                  <a:schemeClr val="dk1"/>
                </a:solidFill>
                <a:latin typeface="Century Gothic"/>
                <a:ea typeface="Century Gothic"/>
                <a:cs typeface="Century Gothic"/>
                <a:sym typeface="Century Gothic"/>
              </a:rPr>
              <a:t>Complete the </a:t>
            </a:r>
            <a:r>
              <a:rPr lang="en" sz="1800" b="1" i="0" u="none" strike="noStrike" cap="none" dirty="0">
                <a:solidFill>
                  <a:schemeClr val="dk1"/>
                </a:solidFill>
                <a:latin typeface="Century Gothic"/>
                <a:ea typeface="Century Gothic"/>
                <a:cs typeface="Century Gothic"/>
                <a:sym typeface="Century Gothic"/>
              </a:rPr>
              <a:t>Finding and Analyzing Description note catcher </a:t>
            </a:r>
            <a:r>
              <a:rPr lang="en" sz="1800" b="0" i="0" u="none" strike="noStrike" cap="none" dirty="0">
                <a:solidFill>
                  <a:schemeClr val="dk1"/>
                </a:solidFill>
                <a:latin typeface="Century Gothic"/>
                <a:ea typeface="Century Gothic"/>
                <a:cs typeface="Century Gothic"/>
                <a:sym typeface="Century Gothic"/>
              </a:rPr>
              <a:t>from your homework resources for this unit.</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15000"/>
              </a:lnSpc>
              <a:spcBef>
                <a:spcPts val="0"/>
              </a:spcBef>
              <a:spcAft>
                <a:spcPts val="0"/>
              </a:spcAft>
              <a:buClr>
                <a:schemeClr val="dk1"/>
              </a:buClr>
              <a:buSzPts val="1800"/>
              <a:buFont typeface="Century Gothic"/>
              <a:buAutoNum type="alphaUcPeriod"/>
            </a:pPr>
            <a:r>
              <a:rPr lang="en" sz="1800" b="0" i="0" u="none" strike="noStrike" cap="none" dirty="0">
                <a:solidFill>
                  <a:schemeClr val="dk1"/>
                </a:solidFill>
                <a:latin typeface="Century Gothic"/>
                <a:ea typeface="Century Gothic"/>
                <a:cs typeface="Century Gothic"/>
                <a:sym typeface="Century Gothic"/>
              </a:rPr>
              <a:t> Accountable Research </a:t>
            </a:r>
            <a:r>
              <a:rPr lang="en" sz="1800" b="0" i="0" u="none" strike="noStrike" cap="none" dirty="0" smtClean="0">
                <a:solidFill>
                  <a:schemeClr val="dk1"/>
                </a:solidFill>
                <a:latin typeface="Century Gothic"/>
                <a:ea typeface="Century Gothic"/>
                <a:cs typeface="Century Gothic"/>
                <a:sym typeface="Century Gothic"/>
              </a:rPr>
              <a:t>Reading</a:t>
            </a:r>
            <a:r>
              <a:rPr lang="en-US" sz="1800" b="0" i="0" u="none" strike="noStrike" cap="none" dirty="0" smtClean="0">
                <a:solidFill>
                  <a:schemeClr val="dk1"/>
                </a:solidFill>
                <a:latin typeface="Century Gothic"/>
                <a:ea typeface="Century Gothic"/>
                <a:cs typeface="Century Gothic"/>
                <a:sym typeface="Century Gothic"/>
              </a:rPr>
              <a:t>:</a:t>
            </a:r>
            <a:r>
              <a:rPr lang="en" sz="1800" b="0" i="0" u="none" strike="noStrike" cap="none" dirty="0" smtClean="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21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371" name="Google Shape;371;p55"/>
          <p:cNvSpPr txBox="1"/>
          <p:nvPr/>
        </p:nvSpPr>
        <p:spPr>
          <a:xfrm>
            <a:off x="4775125" y="1152475"/>
            <a:ext cx="3000000" cy="3224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Module 2</a:t>
            </a: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Guiding Question</a:t>
            </a: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Anchor Chart</a:t>
            </a:r>
            <a:endParaRPr sz="1800" b="0" i="0" u="none" strike="noStrike" cap="none">
              <a:solidFill>
                <a:srgbClr val="000000"/>
              </a:solidFill>
              <a:latin typeface="Century Gothic"/>
              <a:ea typeface="Century Gothic"/>
              <a:cs typeface="Century Gothic"/>
              <a:sym typeface="Century Gothic"/>
            </a:endParaRPr>
          </a:p>
          <a:p>
            <a:pPr marL="342900" marR="0" lvl="0" indent="0" algn="l" rtl="0">
              <a:lnSpc>
                <a:spcPct val="90000"/>
              </a:lnSpc>
              <a:spcBef>
                <a:spcPts val="340"/>
              </a:spcBef>
              <a:spcAft>
                <a:spcPts val="0"/>
              </a:spcAft>
              <a:buClr>
                <a:srgbClr val="000000"/>
              </a:buClr>
              <a:buSzPts val="1200"/>
              <a:buFont typeface="Arial"/>
              <a:buNone/>
            </a:pPr>
            <a:endParaRPr sz="1200" b="0" i="0" u="none" strike="noStrike" cap="none">
              <a:solidFill>
                <a:schemeClr val="dk1"/>
              </a:solidFill>
              <a:latin typeface="Calibri"/>
              <a:ea typeface="Calibri"/>
              <a:cs typeface="Calibri"/>
              <a:sym typeface="Calibri"/>
            </a:endParaRPr>
          </a:p>
          <a:p>
            <a:pPr marL="342900" marR="0" lvl="0" indent="-323850" algn="l" rtl="0">
              <a:lnSpc>
                <a:spcPct val="90000"/>
              </a:lnSpc>
              <a:spcBef>
                <a:spcPts val="340"/>
              </a:spcBef>
              <a:spcAft>
                <a:spcPts val="0"/>
              </a:spcAft>
              <a:buClr>
                <a:schemeClr val="dk1"/>
              </a:buClr>
              <a:buSzPts val="1400"/>
              <a:buFont typeface="Century Gothic"/>
              <a:buChar char="•"/>
            </a:pPr>
            <a:r>
              <a:rPr lang="en" sz="1400" b="0" i="0" u="none" strike="noStrike" cap="none">
                <a:solidFill>
                  <a:schemeClr val="dk1"/>
                </a:solidFill>
                <a:latin typeface="Century Gothic"/>
                <a:ea typeface="Century Gothic"/>
                <a:cs typeface="Century Gothic"/>
                <a:sym typeface="Century Gothic"/>
              </a:rPr>
              <a:t>How do animals’ bodies and behaviors help them survive?</a:t>
            </a:r>
            <a:endParaRPr sz="1400" b="0" i="0" u="none" strike="noStrike" cap="none">
              <a:solidFill>
                <a:schemeClr val="dk1"/>
              </a:solidFill>
              <a:latin typeface="Century Gothic"/>
              <a:ea typeface="Century Gothic"/>
              <a:cs typeface="Century Gothic"/>
              <a:sym typeface="Century Gothic"/>
            </a:endParaRPr>
          </a:p>
          <a:p>
            <a:pPr marL="342900" marR="0" lvl="0" indent="-323850" algn="l" rtl="0">
              <a:lnSpc>
                <a:spcPct val="90000"/>
              </a:lnSpc>
              <a:spcBef>
                <a:spcPts val="340"/>
              </a:spcBef>
              <a:spcAft>
                <a:spcPts val="0"/>
              </a:spcAft>
              <a:buClr>
                <a:schemeClr val="dk1"/>
              </a:buClr>
              <a:buSzPts val="1400"/>
              <a:buFont typeface="Century Gothic"/>
              <a:buChar char="•"/>
            </a:pPr>
            <a:r>
              <a:rPr lang="en" sz="1400" b="0" i="0" u="none" strike="noStrike" cap="none">
                <a:solidFill>
                  <a:schemeClr val="dk1"/>
                </a:solidFill>
                <a:latin typeface="Century Gothic"/>
                <a:ea typeface="Century Gothic"/>
                <a:cs typeface="Century Gothic"/>
                <a:sym typeface="Century Gothic"/>
              </a:rPr>
              <a:t>How can writers use knowledge from their research to inform and entertain?</a:t>
            </a:r>
            <a:br>
              <a:rPr lang="en" sz="1400" b="0" i="0" u="none" strike="noStrike" cap="none">
                <a:solidFill>
                  <a:schemeClr val="dk1"/>
                </a:solidFill>
                <a:latin typeface="Century Gothic"/>
                <a:ea typeface="Century Gothic"/>
                <a:cs typeface="Century Gothic"/>
                <a:sym typeface="Century Gothic"/>
              </a:rPr>
            </a:b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Google Shape;376;p56"/>
          <p:cNvSpPr txBox="1">
            <a:spLocks noGrp="1"/>
          </p:cNvSpPr>
          <p:nvPr>
            <p:ph type="title"/>
          </p:nvPr>
        </p:nvSpPr>
        <p:spPr>
          <a:xfrm>
            <a:off x="311700" y="177231"/>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000" b="0" i="0" u="none" strike="noStrike" cap="none" dirty="0">
                <a:solidFill>
                  <a:schemeClr val="dk1"/>
                </a:solidFill>
                <a:latin typeface="Century Gothic"/>
                <a:ea typeface="Century Gothic"/>
                <a:cs typeface="Century Gothic"/>
                <a:sym typeface="Century Gothic"/>
              </a:rPr>
              <a:t>Homework: Accountable Research Reading</a:t>
            </a:r>
            <a:endParaRPr sz="3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endParaRPr sz="3400" b="0" i="0" u="none" strike="noStrike" cap="none" dirty="0">
              <a:solidFill>
                <a:schemeClr val="dk1"/>
              </a:solidFill>
              <a:latin typeface="Century Gothic"/>
              <a:ea typeface="Century Gothic"/>
              <a:cs typeface="Century Gothic"/>
              <a:sym typeface="Century Gothic"/>
            </a:endParaRPr>
          </a:p>
        </p:txBody>
      </p:sp>
      <p:sp>
        <p:nvSpPr>
          <p:cNvPr id="377" name="Google Shape;377;p56"/>
          <p:cNvSpPr txBox="1">
            <a:spLocks noGrp="1"/>
          </p:cNvSpPr>
          <p:nvPr>
            <p:ph type="body" idx="1"/>
          </p:nvPr>
        </p:nvSpPr>
        <p:spPr>
          <a:xfrm>
            <a:off x="462529" y="456999"/>
            <a:ext cx="8520600" cy="4416600"/>
          </a:xfrm>
          <a:prstGeom prst="rect">
            <a:avLst/>
          </a:prstGeom>
          <a:noFill/>
          <a:ln>
            <a:noFill/>
          </a:ln>
        </p:spPr>
        <p:txBody>
          <a:bodyPr spcFirstLastPara="1" wrap="square" lIns="68575" tIns="34275" rIns="68575" bIns="34275" anchor="t" anchorCtr="0">
            <a:noAutofit/>
          </a:bodyPr>
          <a:lstStyle/>
          <a:p>
            <a:pPr marL="457200" marR="0" lvl="0" indent="-292100" algn="l" rtl="0">
              <a:lnSpc>
                <a:spcPct val="120000"/>
              </a:lnSpc>
              <a:spcBef>
                <a:spcPts val="800"/>
              </a:spcBef>
              <a:spcAft>
                <a:spcPts val="0"/>
              </a:spcAft>
              <a:buClr>
                <a:schemeClr val="dk1"/>
              </a:buClr>
              <a:buSzPts val="1000"/>
              <a:buFont typeface="Century Gothic"/>
              <a:buAutoNum type="arabicPeriod"/>
            </a:pPr>
            <a:r>
              <a:rPr lang="en" sz="1000" b="0" i="0" u="none" strike="noStrike" cap="none" dirty="0">
                <a:solidFill>
                  <a:schemeClr val="dk1"/>
                </a:solidFill>
                <a:latin typeface="Century Gothic"/>
                <a:ea typeface="Century Gothic"/>
                <a:cs typeface="Century Gothic"/>
                <a:sym typeface="Century Gothic"/>
              </a:rPr>
              <a:t>Take out Independent Reading Journal.</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20000"/>
              </a:lnSpc>
              <a:spcBef>
                <a:spcPts val="0"/>
              </a:spcBef>
              <a:spcAft>
                <a:spcPts val="0"/>
              </a:spcAft>
              <a:buClr>
                <a:schemeClr val="dk1"/>
              </a:buClr>
              <a:buSzPts val="1000"/>
              <a:buFont typeface="Century Gothic"/>
              <a:buAutoNum type="arabicPeriod"/>
            </a:pPr>
            <a:r>
              <a:rPr lang="en" sz="1000" b="0" i="0" u="none" strike="noStrike" cap="none" dirty="0">
                <a:solidFill>
                  <a:schemeClr val="dk1"/>
                </a:solidFill>
                <a:latin typeface="Century Gothic"/>
                <a:ea typeface="Century Gothic"/>
                <a:cs typeface="Century Gothic"/>
                <a:sym typeface="Century Gothic"/>
              </a:rPr>
              <a:t>Select a prompt.</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20000"/>
              </a:lnSpc>
              <a:spcBef>
                <a:spcPts val="0"/>
              </a:spcBef>
              <a:spcAft>
                <a:spcPts val="0"/>
              </a:spcAft>
              <a:buClr>
                <a:schemeClr val="dk1"/>
              </a:buClr>
              <a:buSzPts val="1000"/>
              <a:buFont typeface="Century Gothic"/>
              <a:buAutoNum type="arabicPeriod"/>
            </a:pPr>
            <a:r>
              <a:rPr lang="en" sz="1000" b="0" i="0" u="none" strike="noStrike" cap="none" dirty="0">
                <a:solidFill>
                  <a:schemeClr val="dk1"/>
                </a:solidFill>
                <a:latin typeface="Century Gothic"/>
                <a:ea typeface="Century Gothic"/>
                <a:cs typeface="Century Gothic"/>
                <a:sym typeface="Century Gothic"/>
              </a:rPr>
              <a:t>Copy prompt into front of independent reading journal.</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20000"/>
              </a:lnSpc>
              <a:spcBef>
                <a:spcPts val="0"/>
              </a:spcBef>
              <a:spcAft>
                <a:spcPts val="0"/>
              </a:spcAft>
              <a:buClr>
                <a:schemeClr val="dk1"/>
              </a:buClr>
              <a:buSzPts val="1000"/>
              <a:buFont typeface="Century Gothic"/>
              <a:buAutoNum type="arabicPeriod"/>
            </a:pPr>
            <a:r>
              <a:rPr lang="en" sz="1000" b="0" i="0" u="none" strike="noStrike" cap="none" dirty="0">
                <a:solidFill>
                  <a:schemeClr val="dk1"/>
                </a:solidFill>
                <a:latin typeface="Century Gothic"/>
                <a:ea typeface="Century Gothic"/>
                <a:cs typeface="Century Gothic"/>
                <a:sym typeface="Century Gothic"/>
              </a:rPr>
              <a:t>Respond to prompt for HW.</a:t>
            </a:r>
            <a:endParaRPr sz="1000" b="0" i="0" u="none" strike="noStrike" cap="none" dirty="0">
              <a:solidFill>
                <a:schemeClr val="dk1"/>
              </a:solidFill>
              <a:latin typeface="Century Gothic"/>
              <a:ea typeface="Century Gothic"/>
              <a:cs typeface="Century Gothic"/>
              <a:sym typeface="Century Gothic"/>
            </a:endParaRPr>
          </a:p>
          <a:p>
            <a:pPr marL="1828800" marR="0" lvl="0" indent="457200" algn="l" rtl="0">
              <a:lnSpc>
                <a:spcPct val="120000"/>
              </a:lnSpc>
              <a:spcBef>
                <a:spcPts val="800"/>
              </a:spcBef>
              <a:spcAft>
                <a:spcPts val="0"/>
              </a:spcAft>
              <a:buClr>
                <a:schemeClr val="dk1"/>
              </a:buClr>
              <a:buSzPts val="1100"/>
              <a:buFont typeface="Arial"/>
              <a:buNone/>
            </a:pPr>
            <a:r>
              <a:rPr lang="en" sz="1300" b="1" i="0" u="none" strike="noStrike" cap="none" dirty="0">
                <a:solidFill>
                  <a:schemeClr val="dk1"/>
                </a:solidFill>
                <a:latin typeface="Century Gothic"/>
                <a:ea typeface="Century Gothic"/>
                <a:cs typeface="Century Gothic"/>
                <a:sym typeface="Century Gothic"/>
              </a:rPr>
              <a:t>Module 2: Journal Prompts</a:t>
            </a:r>
            <a:endParaRPr sz="1300" b="1"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38000"/>
              </a:lnSpc>
              <a:spcBef>
                <a:spcPts val="900"/>
              </a:spcBef>
              <a:spcAft>
                <a:spcPts val="0"/>
              </a:spcAft>
              <a:buClr>
                <a:schemeClr val="dk1"/>
              </a:buClr>
              <a:buSzPts val="1000"/>
              <a:buFont typeface="Century Gothic"/>
              <a:buChar char="•"/>
            </a:pPr>
            <a:r>
              <a:rPr lang="en" sz="1000" b="0" i="0" u="none" strike="noStrike" cap="none" dirty="0">
                <a:solidFill>
                  <a:schemeClr val="dk1"/>
                </a:solidFill>
                <a:latin typeface="Century Gothic"/>
                <a:ea typeface="Century Gothic"/>
                <a:cs typeface="Century Gothic"/>
                <a:sym typeface="Century Gothic"/>
              </a:rPr>
              <a:t>Record 2–3 facts in your own words about animals or animal defenses that you found out in your research reading today.</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38000"/>
              </a:lnSpc>
              <a:spcBef>
                <a:spcPts val="0"/>
              </a:spcBef>
              <a:spcAft>
                <a:spcPts val="0"/>
              </a:spcAft>
              <a:buClr>
                <a:schemeClr val="dk1"/>
              </a:buClr>
              <a:buSzPts val="1000"/>
              <a:buFont typeface="Century Gothic"/>
              <a:buChar char="•"/>
            </a:pPr>
            <a:r>
              <a:rPr lang="en" sz="1000" b="0" i="0" u="none" strike="noStrike" cap="none" dirty="0">
                <a:solidFill>
                  <a:schemeClr val="dk1"/>
                </a:solidFill>
                <a:latin typeface="Century Gothic"/>
                <a:ea typeface="Century Gothic"/>
                <a:cs typeface="Century Gothic"/>
                <a:sym typeface="Century Gothic"/>
              </a:rPr>
              <a:t>What questions do you have about animals or animal defenses after reading?</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38000"/>
              </a:lnSpc>
              <a:spcBef>
                <a:spcPts val="0"/>
              </a:spcBef>
              <a:spcAft>
                <a:spcPts val="0"/>
              </a:spcAft>
              <a:buClr>
                <a:schemeClr val="dk1"/>
              </a:buClr>
              <a:buSzPts val="1000"/>
              <a:buFont typeface="Century Gothic"/>
              <a:buChar char="•"/>
            </a:pPr>
            <a:r>
              <a:rPr lang="en" sz="1000" b="0" i="0" u="none" strike="noStrike" cap="none" dirty="0">
                <a:solidFill>
                  <a:schemeClr val="dk1"/>
                </a:solidFill>
                <a:latin typeface="Century Gothic"/>
                <a:ea typeface="Century Gothic"/>
                <a:cs typeface="Century Gothic"/>
                <a:sym typeface="Century Gothic"/>
              </a:rPr>
              <a:t>What would you like to research further after reading? Why?</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38000"/>
              </a:lnSpc>
              <a:spcBef>
                <a:spcPts val="0"/>
              </a:spcBef>
              <a:spcAft>
                <a:spcPts val="0"/>
              </a:spcAft>
              <a:buClr>
                <a:schemeClr val="dk1"/>
              </a:buClr>
              <a:buSzPts val="1000"/>
              <a:buFont typeface="Century Gothic"/>
              <a:buChar char="•"/>
            </a:pPr>
            <a:r>
              <a:rPr lang="en" sz="1000" b="0" i="0" u="none" strike="noStrike" cap="none" dirty="0">
                <a:solidFill>
                  <a:schemeClr val="dk1"/>
                </a:solidFill>
                <a:latin typeface="Century Gothic"/>
                <a:ea typeface="Century Gothic"/>
                <a:cs typeface="Century Gothic"/>
                <a:sym typeface="Century Gothic"/>
              </a:rPr>
              <a:t>Summarize your research reading today in no more than 4 sentences.</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38000"/>
              </a:lnSpc>
              <a:spcBef>
                <a:spcPts val="0"/>
              </a:spcBef>
              <a:spcAft>
                <a:spcPts val="0"/>
              </a:spcAft>
              <a:buClr>
                <a:schemeClr val="dk1"/>
              </a:buClr>
              <a:buSzPts val="1000"/>
              <a:buFont typeface="Century Gothic"/>
              <a:buChar char="•"/>
            </a:pPr>
            <a:r>
              <a:rPr lang="en" sz="1000" b="0" i="0" u="none" strike="noStrike" cap="none" dirty="0">
                <a:solidFill>
                  <a:schemeClr val="dk1"/>
                </a:solidFill>
                <a:latin typeface="Century Gothic"/>
                <a:ea typeface="Century Gothic"/>
                <a:cs typeface="Century Gothic"/>
                <a:sym typeface="Century Gothic"/>
              </a:rPr>
              <a:t>How would you describe the setting of the particular part of the</a:t>
            </a:r>
            <a:br>
              <a:rPr lang="en" sz="1000" b="0" i="0" u="none" strike="noStrike" cap="none" dirty="0">
                <a:solidFill>
                  <a:schemeClr val="dk1"/>
                </a:solidFill>
                <a:latin typeface="Century Gothic"/>
                <a:ea typeface="Century Gothic"/>
                <a:cs typeface="Century Gothic"/>
                <a:sym typeface="Century Gothic"/>
              </a:rPr>
            </a:br>
            <a:r>
              <a:rPr lang="en" sz="1000" b="0" i="0" u="none" strike="noStrike" cap="none" dirty="0">
                <a:solidFill>
                  <a:schemeClr val="dk1"/>
                </a:solidFill>
                <a:latin typeface="Century Gothic"/>
                <a:ea typeface="Century Gothic"/>
                <a:cs typeface="Century Gothic"/>
                <a:sym typeface="Century Gothic"/>
              </a:rPr>
              <a:t>text you read?</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38000"/>
              </a:lnSpc>
              <a:spcBef>
                <a:spcPts val="0"/>
              </a:spcBef>
              <a:spcAft>
                <a:spcPts val="0"/>
              </a:spcAft>
              <a:buClr>
                <a:schemeClr val="dk1"/>
              </a:buClr>
              <a:buSzPts val="1000"/>
              <a:buFont typeface="Century Gothic"/>
              <a:buChar char="•"/>
            </a:pPr>
            <a:r>
              <a:rPr lang="en" sz="1000" b="0" i="0" u="none" strike="noStrike" cap="none" dirty="0">
                <a:solidFill>
                  <a:schemeClr val="dk1"/>
                </a:solidFill>
                <a:latin typeface="Century Gothic"/>
                <a:ea typeface="Century Gothic"/>
                <a:cs typeface="Century Gothic"/>
                <a:sym typeface="Century Gothic"/>
              </a:rPr>
              <a:t>What do you think is going to happen next? Why?</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38000"/>
              </a:lnSpc>
              <a:spcBef>
                <a:spcPts val="0"/>
              </a:spcBef>
              <a:spcAft>
                <a:spcPts val="0"/>
              </a:spcAft>
              <a:buClr>
                <a:schemeClr val="dk1"/>
              </a:buClr>
              <a:buSzPts val="1000"/>
              <a:buFont typeface="Century Gothic"/>
              <a:buChar char="•"/>
            </a:pPr>
            <a:r>
              <a:rPr lang="en" sz="1000" b="0" i="0" u="none" strike="noStrike" cap="none" dirty="0">
                <a:solidFill>
                  <a:schemeClr val="dk1"/>
                </a:solidFill>
                <a:latin typeface="Century Gothic"/>
                <a:ea typeface="Century Gothic"/>
                <a:cs typeface="Century Gothic"/>
                <a:sym typeface="Century Gothic"/>
              </a:rPr>
              <a:t>Summarize the pages you just read in no more than 4 sentences.</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38000"/>
              </a:lnSpc>
              <a:spcBef>
                <a:spcPts val="0"/>
              </a:spcBef>
              <a:spcAft>
                <a:spcPts val="0"/>
              </a:spcAft>
              <a:buClr>
                <a:schemeClr val="dk1"/>
              </a:buClr>
              <a:buSzPts val="1000"/>
              <a:buFont typeface="Century Gothic"/>
              <a:buChar char="•"/>
            </a:pPr>
            <a:r>
              <a:rPr lang="en" sz="1000" b="0" i="0" u="none" strike="noStrike" cap="none" dirty="0">
                <a:solidFill>
                  <a:schemeClr val="dk1"/>
                </a:solidFill>
                <a:latin typeface="Century Gothic"/>
                <a:ea typeface="Century Gothic"/>
                <a:cs typeface="Century Gothic"/>
                <a:sym typeface="Century Gothic"/>
              </a:rPr>
              <a:t>What is the main idea of the part of the text you just read?</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38000"/>
              </a:lnSpc>
              <a:spcBef>
                <a:spcPts val="0"/>
              </a:spcBef>
              <a:spcAft>
                <a:spcPts val="0"/>
              </a:spcAft>
              <a:buClr>
                <a:schemeClr val="dk1"/>
              </a:buClr>
              <a:buSzPts val="1000"/>
              <a:buFont typeface="Century Gothic"/>
              <a:buChar char="•"/>
            </a:pPr>
            <a:r>
              <a:rPr lang="en" sz="1000" b="0" i="0" u="none" strike="noStrike" cap="none" dirty="0">
                <a:solidFill>
                  <a:schemeClr val="dk1"/>
                </a:solidFill>
                <a:latin typeface="Century Gothic"/>
                <a:ea typeface="Century Gothic"/>
                <a:cs typeface="Century Gothic"/>
                <a:sym typeface="Century Gothic"/>
              </a:rPr>
              <a:t>Think about the title of your text. Why do you think the author</a:t>
            </a:r>
            <a:br>
              <a:rPr lang="en" sz="1000" b="0" i="0" u="none" strike="noStrike" cap="none" dirty="0">
                <a:solidFill>
                  <a:schemeClr val="dk1"/>
                </a:solidFill>
                <a:latin typeface="Century Gothic"/>
                <a:ea typeface="Century Gothic"/>
                <a:cs typeface="Century Gothic"/>
                <a:sym typeface="Century Gothic"/>
              </a:rPr>
            </a:br>
            <a:r>
              <a:rPr lang="en" sz="1000" b="0" i="0" u="none" strike="noStrike" cap="none" dirty="0">
                <a:solidFill>
                  <a:schemeClr val="dk1"/>
                </a:solidFill>
                <a:latin typeface="Century Gothic"/>
                <a:ea typeface="Century Gothic"/>
                <a:cs typeface="Century Gothic"/>
                <a:sym typeface="Century Gothic"/>
              </a:rPr>
              <a:t>chose this title?</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38000"/>
              </a:lnSpc>
              <a:spcBef>
                <a:spcPts val="0"/>
              </a:spcBef>
              <a:spcAft>
                <a:spcPts val="0"/>
              </a:spcAft>
              <a:buClr>
                <a:schemeClr val="dk1"/>
              </a:buClr>
              <a:buSzPts val="1000"/>
              <a:buFont typeface="Century Gothic"/>
              <a:buChar char="•"/>
            </a:pPr>
            <a:r>
              <a:rPr lang="en" sz="1000" b="0" i="0" u="none" strike="noStrike" cap="none" dirty="0">
                <a:solidFill>
                  <a:schemeClr val="dk1"/>
                </a:solidFill>
                <a:latin typeface="Century Gothic"/>
                <a:ea typeface="Century Gothic"/>
                <a:cs typeface="Century Gothic"/>
                <a:sym typeface="Century Gothic"/>
              </a:rPr>
              <a:t>What are two new words you learned in this text? Tell about the</a:t>
            </a:r>
            <a:br>
              <a:rPr lang="en" sz="1000" b="0" i="0" u="none" strike="noStrike" cap="none" dirty="0">
                <a:solidFill>
                  <a:schemeClr val="dk1"/>
                </a:solidFill>
                <a:latin typeface="Century Gothic"/>
                <a:ea typeface="Century Gothic"/>
                <a:cs typeface="Century Gothic"/>
                <a:sym typeface="Century Gothic"/>
              </a:rPr>
            </a:br>
            <a:r>
              <a:rPr lang="en-US" sz="1000" b="0" i="0" u="none" strike="noStrike" cap="none" dirty="0" smtClean="0">
                <a:solidFill>
                  <a:schemeClr val="dk1"/>
                </a:solidFill>
                <a:latin typeface="Century Gothic"/>
                <a:ea typeface="Century Gothic"/>
                <a:cs typeface="Century Gothic"/>
                <a:sym typeface="Century Gothic"/>
              </a:rPr>
              <a:t>w</a:t>
            </a:r>
            <a:r>
              <a:rPr lang="en" sz="1000" b="0" i="0" u="none" strike="noStrike" cap="none" dirty="0" smtClean="0">
                <a:solidFill>
                  <a:schemeClr val="dk1"/>
                </a:solidFill>
                <a:latin typeface="Century Gothic"/>
                <a:ea typeface="Century Gothic"/>
                <a:cs typeface="Century Gothic"/>
                <a:sym typeface="Century Gothic"/>
              </a:rPr>
              <a:t>ords</a:t>
            </a:r>
            <a:r>
              <a:rPr lang="en" sz="1000" b="0" i="0" u="none" strike="noStrike" cap="none" dirty="0">
                <a:solidFill>
                  <a:schemeClr val="dk1"/>
                </a:solidFill>
                <a:latin typeface="Century Gothic"/>
                <a:ea typeface="Century Gothic"/>
                <a:cs typeface="Century Gothic"/>
                <a:sym typeface="Century Gothic"/>
              </a:rPr>
              <a:t>.</a:t>
            </a:r>
            <a:endParaRPr sz="1000" b="0" i="0" u="none" strike="noStrike" cap="none" dirty="0">
              <a:solidFill>
                <a:schemeClr val="dk1"/>
              </a:solidFill>
              <a:latin typeface="Century Gothic"/>
              <a:ea typeface="Century Gothic"/>
              <a:cs typeface="Century Gothic"/>
              <a:sym typeface="Century Gothic"/>
            </a:endParaRPr>
          </a:p>
          <a:p>
            <a:pPr lvl="0" indent="-292100">
              <a:lnSpc>
                <a:spcPct val="138000"/>
              </a:lnSpc>
              <a:spcBef>
                <a:spcPts val="0"/>
              </a:spcBef>
              <a:buSzPts val="1000"/>
            </a:pPr>
            <a:r>
              <a:rPr lang="en" sz="1000" b="0" i="0" u="none" strike="noStrike" cap="none" dirty="0">
                <a:solidFill>
                  <a:schemeClr val="dk1"/>
                </a:solidFill>
                <a:latin typeface="Century Gothic"/>
                <a:ea typeface="Century Gothic"/>
                <a:cs typeface="Century Gothic"/>
                <a:sym typeface="Century Gothic"/>
              </a:rPr>
              <a:t>Choose a picture, chart, graph, or diagram from your text. </a:t>
            </a:r>
            <a:r>
              <a:rPr lang="en-US" sz="1000" dirty="0">
                <a:latin typeface="Century Gothic" panose="020B0502020202020204" pitchFamily="34" charset="0"/>
              </a:rPr>
              <a:t>Explain how the information you learned from the image helped you understand the text. </a:t>
            </a:r>
            <a:r>
              <a:rPr lang="en" sz="1100" b="0" i="0" u="none" strike="noStrike" cap="none" dirty="0">
                <a:solidFill>
                  <a:schemeClr val="dk1"/>
                </a:solidFill>
                <a:latin typeface="Century Gothic"/>
                <a:ea typeface="Century Gothic"/>
                <a:cs typeface="Century Gothic"/>
                <a:sym typeface="Century Gothic"/>
              </a:rPr>
              <a:t/>
            </a:r>
            <a:br>
              <a:rPr lang="en" sz="1100" b="0" i="0" u="none" strike="noStrike" cap="none" dirty="0">
                <a:solidFill>
                  <a:schemeClr val="dk1"/>
                </a:solidFill>
                <a:latin typeface="Century Gothic"/>
                <a:ea typeface="Century Gothic"/>
                <a:cs typeface="Century Gothic"/>
                <a:sym typeface="Century Gothic"/>
              </a:rPr>
            </a:br>
            <a:r>
              <a:rPr lang="en" sz="1100" b="0" i="0" u="none" strike="noStrike" cap="none" dirty="0">
                <a:solidFill>
                  <a:schemeClr val="dk1"/>
                </a:solidFill>
                <a:latin typeface="Century Gothic"/>
                <a:ea typeface="Century Gothic"/>
                <a:cs typeface="Century Gothic"/>
                <a:sym typeface="Century Gothic"/>
              </a:rPr>
              <a:t/>
            </a:r>
            <a:br>
              <a:rPr lang="en" sz="1100" b="0" i="0" u="none" strike="noStrike" cap="none" dirty="0">
                <a:solidFill>
                  <a:schemeClr val="dk1"/>
                </a:solidFill>
                <a:latin typeface="Century Gothic"/>
                <a:ea typeface="Century Gothic"/>
                <a:cs typeface="Century Gothic"/>
                <a:sym typeface="Century Gothic"/>
              </a:rPr>
            </a:br>
            <a:endParaRPr sz="1100" b="0" i="0" u="none" strike="noStrike" cap="none" dirty="0">
              <a:solidFill>
                <a:schemeClr val="dk1"/>
              </a:solidFill>
              <a:latin typeface="Century Gothic"/>
              <a:ea typeface="Century Gothic"/>
              <a:cs typeface="Century Gothic"/>
              <a:sym typeface="Century Gothic"/>
            </a:endParaRPr>
          </a:p>
          <a:p>
            <a:pPr marL="0" marR="0" lvl="0" indent="0" algn="l" rtl="0">
              <a:lnSpc>
                <a:spcPct val="120000"/>
              </a:lnSpc>
              <a:spcBef>
                <a:spcPts val="800"/>
              </a:spcBef>
              <a:spcAft>
                <a:spcPts val="0"/>
              </a:spcAft>
              <a:buClr>
                <a:schemeClr val="dk1"/>
              </a:buClr>
              <a:buSzPts val="2100"/>
              <a:buFont typeface="Century Gothic"/>
              <a:buNone/>
            </a:pPr>
            <a:endParaRPr sz="1100" b="0" i="0" u="none" strike="noStrike" cap="none" dirty="0">
              <a:solidFill>
                <a:schemeClr val="dk1"/>
              </a:solidFill>
              <a:latin typeface="Century Gothic"/>
              <a:ea typeface="Century Gothic"/>
              <a:cs typeface="Century Gothic"/>
              <a:sym typeface="Century Gothic"/>
            </a:endParaRPr>
          </a:p>
          <a:p>
            <a:pPr marL="0" marR="0" lvl="0" indent="0" algn="l" rtl="0">
              <a:lnSpc>
                <a:spcPct val="115000"/>
              </a:lnSpc>
              <a:spcBef>
                <a:spcPts val="800"/>
              </a:spcBef>
              <a:spcAft>
                <a:spcPts val="0"/>
              </a:spcAft>
              <a:buClr>
                <a:schemeClr val="dk1"/>
              </a:buClr>
              <a:buSzPts val="1100"/>
              <a:buFont typeface="Arial"/>
              <a:buNone/>
            </a:pPr>
            <a:endParaRPr sz="11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5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384" name="Google Shape;384;p57"/>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b="0" i="0" u="none" strike="noStrike" cap="none">
                <a:solidFill>
                  <a:schemeClr val="dk1"/>
                </a:solidFill>
                <a:latin typeface="Century Gothic"/>
                <a:ea typeface="Century Gothic"/>
                <a:cs typeface="Century Gothic"/>
                <a:sym typeface="Century Gothic"/>
              </a:rPr>
              <a:t>Activities for today:</a:t>
            </a: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2100" b="0" i="0" u="none" strike="noStrike" cap="none">
                <a:solidFill>
                  <a:schemeClr val="dk1"/>
                </a:solidFill>
                <a:latin typeface="Century Gothic"/>
                <a:ea typeface="Century Gothic"/>
                <a:cs typeface="Century Gothic"/>
                <a:sym typeface="Century Gothic"/>
              </a:rPr>
              <a:t>Groups assigned:</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385" name="Google Shape;385;p57"/>
          <p:cNvGraphicFramePr/>
          <p:nvPr>
            <p:extLst>
              <p:ext uri="{D42A27DB-BD31-4B8C-83A1-F6EECF244321}">
                <p14:modId xmlns:p14="http://schemas.microsoft.com/office/powerpoint/2010/main" val="3033256903"/>
              </p:ext>
            </p:extLst>
          </p:nvPr>
        </p:nvGraphicFramePr>
        <p:xfrm>
          <a:off x="764348" y="3115058"/>
          <a:ext cx="7239000" cy="1471550"/>
        </p:xfrm>
        <a:graphic>
          <a:graphicData uri="http://schemas.openxmlformats.org/drawingml/2006/table">
            <a:tbl>
              <a:tblPr>
                <a:noFill/>
                <a:tableStyleId>{E2EEA254-4F77-40CA-AFA1-3D0C26EC43B7}</a:tableStyleId>
              </a:tblPr>
              <a:tblGrid>
                <a:gridCol w="1809750">
                  <a:extLst>
                    <a:ext uri="{9D8B030D-6E8A-4147-A177-3AD203B41FA5}">
                      <a16:colId xmlns="" xmlns:a16="http://schemas.microsoft.com/office/drawing/2014/main" val="20000"/>
                    </a:ext>
                  </a:extLst>
                </a:gridCol>
                <a:gridCol w="1809750">
                  <a:extLst>
                    <a:ext uri="{9D8B030D-6E8A-4147-A177-3AD203B41FA5}">
                      <a16:colId xmlns="" xmlns:a16="http://schemas.microsoft.com/office/drawing/2014/main" val="20001"/>
                    </a:ext>
                  </a:extLst>
                </a:gridCol>
                <a:gridCol w="1809750">
                  <a:extLst>
                    <a:ext uri="{9D8B030D-6E8A-4147-A177-3AD203B41FA5}">
                      <a16:colId xmlns="" xmlns:a16="http://schemas.microsoft.com/office/drawing/2014/main" val="20002"/>
                    </a:ext>
                  </a:extLst>
                </a:gridCol>
                <a:gridCol w="1809750">
                  <a:extLst>
                    <a:ext uri="{9D8B030D-6E8A-4147-A177-3AD203B41FA5}">
                      <a16:colId xmlns="" xmlns:a16="http://schemas.microsoft.com/office/drawing/2014/main" val="20003"/>
                    </a:ext>
                  </a:extLst>
                </a:gridCol>
              </a:tblGrid>
              <a:tr h="432125">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0"/>
                  </a:ext>
                </a:extLst>
              </a:tr>
              <a:tr h="1039425">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latin typeface="Century Gothic"/>
                        <a:ea typeface="Century Gothic"/>
                        <a:cs typeface="Century Gothic"/>
                        <a:sym typeface="Century Gothic"/>
                      </a:endParaRPr>
                    </a:p>
                  </a:txBody>
                  <a:tcPr marL="91425" marR="91425" marT="91425" marB="91425"/>
                </a:tc>
                <a:extLst>
                  <a:ext uri="{0D108BD9-81ED-4DB2-BD59-A6C34878D82A}">
                    <a16:rowId xmlns=""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2"/>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2: Unit 2: Lesson 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77" name="Google Shape;277;p42"/>
          <p:cNvSpPr txBox="1">
            <a:spLocks noGrp="1"/>
          </p:cNvSpPr>
          <p:nvPr>
            <p:ph type="body" idx="1"/>
          </p:nvPr>
        </p:nvSpPr>
        <p:spPr>
          <a:xfrm>
            <a:off x="311700" y="1200150"/>
            <a:ext cx="8520600" cy="3665400"/>
          </a:xfrm>
          <a:prstGeom prst="rect">
            <a:avLst/>
          </a:prstGeom>
          <a:noFill/>
          <a:ln>
            <a:noFill/>
          </a:ln>
        </p:spPr>
        <p:txBody>
          <a:bodyPr spcFirstLastPara="1" wrap="square" lIns="68575" tIns="34275" rIns="68575" bIns="34275" anchor="t" anchorCtr="0">
            <a:noAutofit/>
          </a:bodyPr>
          <a:lstStyle/>
          <a:p>
            <a:pPr marL="0" marR="0" lvl="0" indent="0" algn="l" rtl="0">
              <a:spcBef>
                <a:spcPts val="800"/>
              </a:spcBef>
              <a:spcAft>
                <a:spcPts val="0"/>
              </a:spcAft>
              <a:buClr>
                <a:schemeClr val="dk1"/>
              </a:buClr>
              <a:buSzPts val="2500"/>
              <a:buFont typeface="Arial"/>
              <a:buNone/>
            </a:pPr>
            <a:r>
              <a:rPr lang="en" sz="2100" b="1" i="0" u="none" strike="noStrike" cap="none" dirty="0">
                <a:solidFill>
                  <a:schemeClr val="dk1"/>
                </a:solidFill>
                <a:latin typeface="Century Gothic"/>
                <a:ea typeface="Century Gothic"/>
                <a:cs typeface="Century Gothic"/>
                <a:sym typeface="Century Gothic"/>
              </a:rPr>
              <a:t>Preparing for Lesson 2: </a:t>
            </a:r>
            <a:r>
              <a:rPr lang="en" sz="2100" b="0" i="1" u="none" strike="noStrike" cap="none" dirty="0">
                <a:solidFill>
                  <a:schemeClr val="dk1"/>
                </a:solidFill>
                <a:latin typeface="Century Gothic"/>
                <a:ea typeface="Century Gothic"/>
                <a:cs typeface="Century Gothic"/>
                <a:sym typeface="Century Gothic"/>
              </a:rPr>
              <a:t>Pre-Reading and Preparing</a:t>
            </a:r>
            <a:endParaRPr sz="2100" b="0" i="1" u="none" strike="noStrike" cap="none" dirty="0">
              <a:solidFill>
                <a:schemeClr val="dk1"/>
              </a:solidFill>
              <a:latin typeface="Century Gothic"/>
              <a:ea typeface="Century Gothic"/>
              <a:cs typeface="Century Gothic"/>
              <a:sym typeface="Century Gothic"/>
            </a:endParaRPr>
          </a:p>
          <a:p>
            <a:pPr marL="457200" marR="0" lvl="0" indent="-361950" algn="l" rtl="0">
              <a:spcBef>
                <a:spcPts val="1000"/>
              </a:spcBef>
              <a:spcAft>
                <a:spcPts val="0"/>
              </a:spcAft>
              <a:buClr>
                <a:schemeClr val="dk1"/>
              </a:buClr>
              <a:buSzPts val="2100"/>
              <a:buFont typeface="Century Gothic"/>
              <a:buChar char="•"/>
            </a:pPr>
            <a:r>
              <a:rPr lang="en" sz="2100" b="0" i="0" u="none" strike="noStrike" cap="none" dirty="0">
                <a:solidFill>
                  <a:schemeClr val="dk1"/>
                </a:solidFill>
                <a:latin typeface="Century Gothic"/>
                <a:ea typeface="Century Gothic"/>
                <a:cs typeface="Century Gothic"/>
                <a:sym typeface="Century Gothic"/>
              </a:rPr>
              <a:t>Read through lesson 2 </a:t>
            </a:r>
            <a:r>
              <a:rPr lang="en" sz="2100" b="0" i="0" u="sng" strike="noStrike" cap="none" dirty="0">
                <a:solidFill>
                  <a:schemeClr val="hlink"/>
                </a:solidFill>
                <a:latin typeface="Century Gothic"/>
                <a:ea typeface="Century Gothic"/>
                <a:cs typeface="Century Gothic"/>
                <a:sym typeface="Century Gothic"/>
                <a:hlinkClick r:id="rId3"/>
              </a:rPr>
              <a:t>here</a:t>
            </a:r>
            <a:endParaRPr sz="2100" b="0" i="0" u="none" strike="noStrike" cap="none" dirty="0">
              <a:solidFill>
                <a:schemeClr val="dk1"/>
              </a:solidFill>
              <a:latin typeface="Century Gothic"/>
              <a:ea typeface="Century Gothic"/>
              <a:cs typeface="Century Gothic"/>
              <a:sym typeface="Century Gothic"/>
            </a:endParaRPr>
          </a:p>
          <a:p>
            <a:pPr marL="0" marR="0" lvl="0" indent="0" algn="l" rtl="0">
              <a:spcBef>
                <a:spcPts val="1000"/>
              </a:spcBef>
              <a:spcAft>
                <a:spcPts val="0"/>
              </a:spcAft>
              <a:buClr>
                <a:schemeClr val="dk1"/>
              </a:buClr>
              <a:buSzPts val="2100"/>
              <a:buFont typeface="Century Gothic"/>
              <a:buNone/>
            </a:pPr>
            <a:r>
              <a:rPr lang="en" sz="2100" b="0" i="0" u="none" strike="noStrike" cap="none" dirty="0">
                <a:solidFill>
                  <a:schemeClr val="dk1"/>
                </a:solidFill>
                <a:latin typeface="Century Gothic"/>
                <a:ea typeface="Century Gothic"/>
                <a:cs typeface="Century Gothic"/>
                <a:sym typeface="Century Gothic"/>
              </a:rPr>
              <a:t>In this lesson, students will be:</a:t>
            </a:r>
            <a:endParaRPr sz="2100" b="0" i="0" u="none" strike="noStrike" cap="none" dirty="0">
              <a:solidFill>
                <a:schemeClr val="dk1"/>
              </a:solidFill>
              <a:latin typeface="Century Gothic"/>
              <a:ea typeface="Century Gothic"/>
              <a:cs typeface="Century Gothic"/>
              <a:sym typeface="Century Gothic"/>
            </a:endParaRPr>
          </a:p>
          <a:p>
            <a:pPr marL="457200" marR="0" lvl="0" indent="-361950" algn="l" rtl="0">
              <a:spcBef>
                <a:spcPts val="1000"/>
              </a:spcBef>
              <a:spcAft>
                <a:spcPts val="0"/>
              </a:spcAft>
              <a:buClr>
                <a:schemeClr val="dk1"/>
              </a:buClr>
              <a:buSzPts val="2100"/>
              <a:buFont typeface="Century Gothic"/>
              <a:buChar char="•"/>
            </a:pPr>
            <a:r>
              <a:rPr lang="en" sz="2100" b="0" i="0" u="none" strike="noStrike" cap="none" dirty="0">
                <a:solidFill>
                  <a:schemeClr val="dk1"/>
                </a:solidFill>
                <a:latin typeface="Century Gothic"/>
                <a:ea typeface="Century Gothic"/>
                <a:cs typeface="Century Gothic"/>
                <a:sym typeface="Century Gothic"/>
              </a:rPr>
              <a:t>Reading </a:t>
            </a:r>
            <a:r>
              <a:rPr lang="en" sz="2100" b="0" i="1" u="none" strike="noStrike" cap="none" dirty="0">
                <a:solidFill>
                  <a:schemeClr val="dk1"/>
                </a:solidFill>
                <a:latin typeface="Century Gothic"/>
                <a:ea typeface="Century Gothic"/>
                <a:cs typeface="Century Gothic"/>
                <a:sym typeface="Century Gothic"/>
              </a:rPr>
              <a:t>Can You Survive the Wilderness? </a:t>
            </a:r>
            <a:endParaRPr sz="2100" b="0" i="1" u="none" strike="noStrike" cap="none" dirty="0">
              <a:solidFill>
                <a:schemeClr val="dk1"/>
              </a:solidFill>
              <a:latin typeface="Century Gothic"/>
              <a:ea typeface="Century Gothic"/>
              <a:cs typeface="Century Gothic"/>
              <a:sym typeface="Century Gothic"/>
            </a:endParaRPr>
          </a:p>
          <a:p>
            <a:pPr marL="457200" marR="0" lvl="0" indent="-361950" algn="l" rtl="0">
              <a:spcBef>
                <a:spcPts val="0"/>
              </a:spcBef>
              <a:spcAft>
                <a:spcPts val="0"/>
              </a:spcAft>
              <a:buClr>
                <a:schemeClr val="dk1"/>
              </a:buClr>
              <a:buSzPts val="2100"/>
              <a:buFont typeface="Century Gothic"/>
              <a:buChar char="•"/>
            </a:pPr>
            <a:r>
              <a:rPr lang="en" sz="2100" b="0" i="0" u="none" strike="noStrike" cap="none" dirty="0">
                <a:solidFill>
                  <a:schemeClr val="dk1"/>
                </a:solidFill>
                <a:latin typeface="Century Gothic"/>
                <a:ea typeface="Century Gothic"/>
                <a:cs typeface="Century Gothic"/>
                <a:sym typeface="Century Gothic"/>
              </a:rPr>
              <a:t>Engaging in shared writing:  About Your Adventure Page</a:t>
            </a:r>
            <a:endParaRPr sz="2100" b="0" i="0" u="none" strike="noStrike" cap="none" dirty="0">
              <a:solidFill>
                <a:schemeClr val="dk1"/>
              </a:solidFill>
              <a:latin typeface="Century Gothic"/>
              <a:ea typeface="Century Gothic"/>
              <a:cs typeface="Century Gothic"/>
              <a:sym typeface="Century Gothic"/>
            </a:endParaRPr>
          </a:p>
          <a:p>
            <a:pPr marL="457200" marR="0" lvl="0" indent="-361950" algn="l" rtl="0">
              <a:spcBef>
                <a:spcPts val="0"/>
              </a:spcBef>
              <a:spcAft>
                <a:spcPts val="0"/>
              </a:spcAft>
              <a:buClr>
                <a:schemeClr val="dk1"/>
              </a:buClr>
              <a:buSzPts val="2100"/>
              <a:buFont typeface="Century Gothic"/>
              <a:buChar char="•"/>
            </a:pPr>
            <a:r>
              <a:rPr lang="en" sz="2100" b="0" i="0" u="none" strike="noStrike" cap="none" dirty="0">
                <a:solidFill>
                  <a:schemeClr val="dk1"/>
                </a:solidFill>
                <a:latin typeface="Century Gothic"/>
                <a:ea typeface="Century Gothic"/>
                <a:cs typeface="Century Gothic"/>
                <a:sym typeface="Century Gothic"/>
              </a:rPr>
              <a:t>Watching the teacher modeling:  Preparing the Informative Page</a:t>
            </a:r>
            <a:endParaRPr sz="2100" b="0" i="0" u="none" strike="noStrike" cap="none" dirty="0">
              <a:solidFill>
                <a:schemeClr val="dk1"/>
              </a:solidFill>
              <a:latin typeface="Century Gothic"/>
              <a:ea typeface="Century Gothic"/>
              <a:cs typeface="Century Gothic"/>
              <a:sym typeface="Century Gothic"/>
            </a:endParaRPr>
          </a:p>
          <a:p>
            <a:pPr marL="457200" marR="0" lvl="0" indent="-361950" algn="l" rtl="0">
              <a:spcBef>
                <a:spcPts val="0"/>
              </a:spcBef>
              <a:spcAft>
                <a:spcPts val="0"/>
              </a:spcAft>
              <a:buClr>
                <a:schemeClr val="dk1"/>
              </a:buClr>
              <a:buSzPts val="2100"/>
              <a:buFont typeface="Century Gothic"/>
              <a:buChar char="•"/>
            </a:pPr>
            <a:r>
              <a:rPr lang="en" sz="2100" b="0" i="0" u="none" strike="noStrike" cap="none" dirty="0">
                <a:solidFill>
                  <a:schemeClr val="dk1"/>
                </a:solidFill>
                <a:latin typeface="Century Gothic"/>
                <a:ea typeface="Century Gothic"/>
                <a:cs typeface="Century Gothic"/>
                <a:sym typeface="Century Gothic"/>
              </a:rPr>
              <a:t>Preparing the Informative Page</a:t>
            </a:r>
            <a:endParaRPr sz="2100" b="0" i="0" u="none" strike="noStrike" cap="none" dirty="0">
              <a:solidFill>
                <a:schemeClr val="dk1"/>
              </a:solidFill>
              <a:latin typeface="Century Gothic"/>
              <a:ea typeface="Century Gothic"/>
              <a:cs typeface="Century Gothic"/>
              <a:sym typeface="Century Gothic"/>
            </a:endParaRPr>
          </a:p>
          <a:p>
            <a:pPr marL="457200" marR="0" lvl="0" indent="-361950" algn="l" rtl="0">
              <a:spcBef>
                <a:spcPts val="0"/>
              </a:spcBef>
              <a:spcAft>
                <a:spcPts val="0"/>
              </a:spcAft>
              <a:buClr>
                <a:schemeClr val="dk1"/>
              </a:buClr>
              <a:buSzPts val="2100"/>
              <a:buFont typeface="Century Gothic"/>
              <a:buChar char="•"/>
            </a:pPr>
            <a:r>
              <a:rPr lang="en" sz="2100" b="0" i="0" u="none" strike="noStrike" cap="none" dirty="0">
                <a:solidFill>
                  <a:schemeClr val="dk1"/>
                </a:solidFill>
                <a:latin typeface="Century Gothic"/>
                <a:ea typeface="Century Gothic"/>
                <a:cs typeface="Century Gothic"/>
                <a:sym typeface="Century Gothic"/>
              </a:rPr>
              <a:t>Homework</a:t>
            </a:r>
            <a:endParaRPr sz="21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3"/>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1: Unit 3: Lesson 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83" name="Google Shape;283;p43"/>
          <p:cNvSpPr txBox="1">
            <a:spLocks noGrp="1"/>
          </p:cNvSpPr>
          <p:nvPr>
            <p:ph type="body" idx="1"/>
          </p:nvPr>
        </p:nvSpPr>
        <p:spPr>
          <a:xfrm>
            <a:off x="311700" y="1449225"/>
            <a:ext cx="8520600" cy="3416400"/>
          </a:xfrm>
          <a:prstGeom prst="rect">
            <a:avLst/>
          </a:prstGeom>
          <a:noFill/>
          <a:ln>
            <a:noFill/>
          </a:ln>
        </p:spPr>
        <p:txBody>
          <a:bodyPr spcFirstLastPara="1" wrap="square" lIns="68575" tIns="34275" rIns="68575" bIns="34275" anchor="t" anchorCtr="0">
            <a:noAutofit/>
          </a:bodyPr>
          <a:lstStyle/>
          <a:p>
            <a:pPr marL="0" marR="0" lvl="0" indent="0" algn="l" rtl="0">
              <a:spcBef>
                <a:spcPts val="800"/>
              </a:spcBef>
              <a:spcAft>
                <a:spcPts val="0"/>
              </a:spcAft>
              <a:buClr>
                <a:schemeClr val="dk1"/>
              </a:buClr>
              <a:buSzPts val="2100"/>
              <a:buFont typeface="Century Gothic"/>
              <a:buNone/>
            </a:pPr>
            <a:r>
              <a:rPr lang="en" sz="2100" b="1" i="0" u="none" strike="noStrike" cap="none" dirty="0">
                <a:solidFill>
                  <a:schemeClr val="dk1"/>
                </a:solidFill>
                <a:latin typeface="Century Gothic"/>
                <a:ea typeface="Century Gothic"/>
                <a:cs typeface="Century Gothic"/>
                <a:sym typeface="Century Gothic"/>
              </a:rPr>
              <a:t>Preparing for Lesson 2: </a:t>
            </a:r>
            <a:r>
              <a:rPr lang="en" sz="2100" b="0" i="1" u="none" strike="noStrike" cap="none" dirty="0">
                <a:solidFill>
                  <a:schemeClr val="dk1"/>
                </a:solidFill>
                <a:latin typeface="Century Gothic"/>
                <a:ea typeface="Century Gothic"/>
                <a:cs typeface="Century Gothic"/>
                <a:sym typeface="Century Gothic"/>
              </a:rPr>
              <a:t>Materials and Student Pairings</a:t>
            </a:r>
            <a:endParaRPr sz="2100" b="0" i="1" u="none" strike="noStrike" cap="none" dirty="0">
              <a:solidFill>
                <a:schemeClr val="dk1"/>
              </a:solidFill>
              <a:latin typeface="Century Gothic"/>
              <a:ea typeface="Century Gothic"/>
              <a:cs typeface="Century Gothic"/>
              <a:sym typeface="Century Gothic"/>
            </a:endParaRPr>
          </a:p>
          <a:p>
            <a:pPr marL="457200" marR="0" lvl="0" indent="-317500" algn="l" rtl="0">
              <a:spcBef>
                <a:spcPts val="800"/>
              </a:spcBef>
              <a:spcAft>
                <a:spcPts val="0"/>
              </a:spcAft>
              <a:buClr>
                <a:schemeClr val="dk1"/>
              </a:buClr>
              <a:buSzPts val="1400"/>
              <a:buFont typeface="Calibri"/>
              <a:buChar char="•"/>
            </a:pPr>
            <a:r>
              <a:rPr lang="en" sz="2100" b="0" i="0" u="none" strike="noStrike" cap="none" dirty="0">
                <a:solidFill>
                  <a:schemeClr val="dk1"/>
                </a:solidFill>
                <a:latin typeface="Century Gothic"/>
                <a:ea typeface="Century Gothic"/>
                <a:cs typeface="Century Gothic"/>
                <a:sym typeface="Century Gothic"/>
              </a:rPr>
              <a:t>There are important materials in EL lessons that you will want to prepare ahead of time. These are detailed </a:t>
            </a:r>
            <a:r>
              <a:rPr lang="en-US" sz="2100" b="0" i="0" u="none" strike="noStrike" cap="none" dirty="0" smtClean="0">
                <a:solidFill>
                  <a:schemeClr val="dk1"/>
                </a:solidFill>
                <a:latin typeface="Century Gothic"/>
                <a:ea typeface="Century Gothic"/>
                <a:cs typeface="Century Gothic"/>
                <a:sym typeface="Century Gothic"/>
              </a:rPr>
              <a:t>in </a:t>
            </a:r>
            <a:r>
              <a:rPr lang="en" sz="2100" b="0" i="0" u="none" strike="noStrike" cap="none" dirty="0" smtClean="0">
                <a:solidFill>
                  <a:schemeClr val="dk1"/>
                </a:solidFill>
                <a:latin typeface="Century Gothic"/>
                <a:ea typeface="Century Gothic"/>
                <a:cs typeface="Century Gothic"/>
                <a:sym typeface="Century Gothic"/>
              </a:rPr>
              <a:t>the </a:t>
            </a:r>
            <a:r>
              <a:rPr lang="en" sz="2100" b="0" i="0" u="none" strike="noStrike" cap="none" dirty="0">
                <a:solidFill>
                  <a:schemeClr val="dk1"/>
                </a:solidFill>
                <a:latin typeface="Century Gothic"/>
                <a:ea typeface="Century Gothic"/>
                <a:cs typeface="Century Gothic"/>
                <a:sym typeface="Century Gothic"/>
              </a:rPr>
              <a:t>slide notes. </a:t>
            </a:r>
            <a:endParaRPr sz="2100" b="0" i="0" u="none" strike="noStrike" cap="none" dirty="0">
              <a:solidFill>
                <a:schemeClr val="dk1"/>
              </a:solidFill>
              <a:latin typeface="Century Gothic"/>
              <a:ea typeface="Century Gothic"/>
              <a:cs typeface="Century Gothic"/>
              <a:sym typeface="Century Gothic"/>
            </a:endParaRPr>
          </a:p>
          <a:p>
            <a:pPr marL="0" marR="0" lvl="0" indent="0" algn="l" rtl="0">
              <a:spcBef>
                <a:spcPts val="800"/>
              </a:spcBef>
              <a:spcAft>
                <a:spcPts val="0"/>
              </a:spcAft>
              <a:buClr>
                <a:schemeClr val="dk1"/>
              </a:buClr>
              <a:buSzPts val="2100"/>
              <a:buFont typeface="Century Gothic"/>
              <a:buNone/>
            </a:pPr>
            <a:endParaRPr sz="2100" b="0" i="0" u="none" strike="noStrike" cap="none" dirty="0">
              <a:solidFill>
                <a:schemeClr val="dk1"/>
              </a:solidFill>
              <a:latin typeface="Century Gothic"/>
              <a:ea typeface="Century Gothic"/>
              <a:cs typeface="Century Gothic"/>
              <a:sym typeface="Century Gothic"/>
            </a:endParaRPr>
          </a:p>
          <a:p>
            <a:pPr marL="457200" marR="0" lvl="0" indent="-317500" algn="l" rtl="0">
              <a:spcBef>
                <a:spcPts val="800"/>
              </a:spcBef>
              <a:spcAft>
                <a:spcPts val="0"/>
              </a:spcAft>
              <a:buClr>
                <a:schemeClr val="dk1"/>
              </a:buClr>
              <a:buSzPts val="1400"/>
              <a:buFont typeface="Calibri"/>
              <a:buChar char="•"/>
            </a:pPr>
            <a:r>
              <a:rPr lang="en" sz="2100" b="0" i="0" u="none" strike="noStrike" cap="none" dirty="0">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2100" b="0" i="0" u="none" strike="noStrike" cap="none" dirty="0">
              <a:solidFill>
                <a:schemeClr val="dk1"/>
              </a:solidFill>
              <a:latin typeface="Century Gothic"/>
              <a:ea typeface="Century Gothic"/>
              <a:cs typeface="Century Gothic"/>
              <a:sym typeface="Century Gothic"/>
            </a:endParaRPr>
          </a:p>
          <a:p>
            <a:pPr marL="0" marR="0" lvl="0" indent="0" algn="l" rtl="0">
              <a:spcBef>
                <a:spcPts val="1000"/>
              </a:spcBef>
              <a:spcAft>
                <a:spcPts val="0"/>
              </a:spcAft>
              <a:buClr>
                <a:schemeClr val="dk1"/>
              </a:buClr>
              <a:buSzPts val="2100"/>
              <a:buFont typeface="Century Gothic"/>
              <a:buNone/>
            </a:pPr>
            <a:endParaRPr sz="2100" b="1"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4"/>
          <p:cNvSpPr txBox="1">
            <a:spLocks noGrp="1"/>
          </p:cNvSpPr>
          <p:nvPr>
            <p:ph type="title"/>
          </p:nvPr>
        </p:nvSpPr>
        <p:spPr>
          <a:xfrm>
            <a:off x="311700" y="29702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1: Unit 3: Lesson 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89" name="Google Shape;289;p44"/>
          <p:cNvSpPr txBox="1">
            <a:spLocks noGrp="1"/>
          </p:cNvSpPr>
          <p:nvPr>
            <p:ph type="body" idx="1"/>
          </p:nvPr>
        </p:nvSpPr>
        <p:spPr>
          <a:xfrm>
            <a:off x="311700" y="979525"/>
            <a:ext cx="8520600" cy="3886200"/>
          </a:xfrm>
          <a:prstGeom prst="rect">
            <a:avLst/>
          </a:prstGeom>
          <a:noFill/>
          <a:ln>
            <a:noFill/>
          </a:ln>
        </p:spPr>
        <p:txBody>
          <a:bodyPr spcFirstLastPara="1" wrap="square" lIns="68575" tIns="34275" rIns="68575" bIns="34275" anchor="t" anchorCtr="0">
            <a:noAutofit/>
          </a:bodyPr>
          <a:lstStyle/>
          <a:p>
            <a:pPr marL="0" marR="0" lvl="0" indent="0" algn="l" rtl="0">
              <a:spcBef>
                <a:spcPts val="800"/>
              </a:spcBef>
              <a:spcAft>
                <a:spcPts val="0"/>
              </a:spcAft>
              <a:buClr>
                <a:schemeClr val="dk1"/>
              </a:buClr>
              <a:buSzPts val="2500"/>
              <a:buFont typeface="Arial"/>
              <a:buNone/>
            </a:pPr>
            <a:r>
              <a:rPr lang="en" sz="1600" b="1" i="0" u="none" strike="noStrike" cap="none" dirty="0">
                <a:solidFill>
                  <a:schemeClr val="dk1"/>
                </a:solidFill>
                <a:latin typeface="Century Gothic"/>
                <a:ea typeface="Century Gothic"/>
                <a:cs typeface="Century Gothic"/>
                <a:sym typeface="Century Gothic"/>
              </a:rPr>
              <a:t>Preparing for Lesson 5: </a:t>
            </a:r>
            <a:r>
              <a:rPr lang="en" sz="1600" b="0" i="1" u="none" strike="noStrike" cap="none" dirty="0">
                <a:solidFill>
                  <a:schemeClr val="dk1"/>
                </a:solidFill>
                <a:latin typeface="Century Gothic"/>
                <a:ea typeface="Century Gothic"/>
                <a:cs typeface="Century Gothic"/>
                <a:sym typeface="Century Gothic"/>
              </a:rPr>
              <a:t>EL Protocols</a:t>
            </a:r>
            <a:endParaRPr sz="1600" b="0" i="1" u="none" strike="noStrike" cap="none" dirty="0">
              <a:solidFill>
                <a:schemeClr val="dk1"/>
              </a:solidFill>
              <a:latin typeface="Century Gothic"/>
              <a:ea typeface="Century Gothic"/>
              <a:cs typeface="Century Gothic"/>
              <a:sym typeface="Century Gothic"/>
            </a:endParaRPr>
          </a:p>
          <a:p>
            <a:pPr marL="0" marR="0" lvl="0" indent="0" algn="l" rtl="0">
              <a:spcBef>
                <a:spcPts val="800"/>
              </a:spcBef>
              <a:spcAft>
                <a:spcPts val="0"/>
              </a:spcAft>
              <a:buClr>
                <a:srgbClr val="000000"/>
              </a:buClr>
              <a:buSzPts val="1100"/>
              <a:buFont typeface="Arial"/>
              <a:buNone/>
            </a:pP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spcBef>
                <a:spcPts val="80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Review these protocols before teaching. They are all used in this lesson:</a:t>
            </a:r>
            <a:endParaRPr sz="1600" b="0" i="0" u="none" strike="noStrike" cap="none" dirty="0">
              <a:solidFill>
                <a:schemeClr val="dk1"/>
              </a:solidFill>
              <a:latin typeface="Century Gothic"/>
              <a:ea typeface="Century Gothic"/>
              <a:cs typeface="Century Gothic"/>
              <a:sym typeface="Century Gothic"/>
            </a:endParaRPr>
          </a:p>
          <a:p>
            <a:pPr marL="0" marR="0" lvl="0" indent="0" algn="l" rtl="0">
              <a:spcBef>
                <a:spcPts val="800"/>
              </a:spcBef>
              <a:spcAft>
                <a:spcPts val="0"/>
              </a:spcAft>
              <a:buClr>
                <a:schemeClr val="dk1"/>
              </a:buClr>
              <a:buSzPts val="2100"/>
              <a:buFont typeface="Century Gothic"/>
              <a:buNone/>
            </a:pPr>
            <a:endParaRPr sz="1600" b="0" i="0" u="none" strike="noStrike" cap="none" dirty="0">
              <a:solidFill>
                <a:schemeClr val="dk1"/>
              </a:solidFill>
              <a:latin typeface="Century Gothic"/>
              <a:ea typeface="Century Gothic"/>
              <a:cs typeface="Century Gothic"/>
              <a:sym typeface="Century Gothic"/>
            </a:endParaRPr>
          </a:p>
          <a:p>
            <a:pPr marL="914400" marR="0" lvl="1" indent="-330200" algn="l" rtl="0">
              <a:spcBef>
                <a:spcPts val="40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Turn and Talk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spcBef>
                <a:spcPts val="800"/>
              </a:spcBef>
              <a:spcAft>
                <a:spcPts val="0"/>
              </a:spcAft>
              <a:buClr>
                <a:schemeClr val="dk1"/>
              </a:buClr>
              <a:buSzPts val="2100"/>
              <a:buFont typeface="Century Gothic"/>
              <a:buNone/>
            </a:pPr>
            <a:endParaRPr sz="1600" b="0" i="0" u="none" strike="noStrike" cap="none" dirty="0">
              <a:solidFill>
                <a:schemeClr val="dk1"/>
              </a:solidFill>
              <a:latin typeface="Century Gothic"/>
              <a:ea typeface="Century Gothic"/>
              <a:cs typeface="Century Gothic"/>
              <a:sym typeface="Century Gothic"/>
            </a:endParaRPr>
          </a:p>
          <a:p>
            <a:pPr marL="914400" marR="0" lvl="1" indent="-330200" algn="l" rtl="0">
              <a:spcBef>
                <a:spcPts val="40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Thumb-O-Meter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spcBef>
                <a:spcPts val="800"/>
              </a:spcBef>
              <a:spcAft>
                <a:spcPts val="0"/>
              </a:spcAft>
              <a:buClr>
                <a:schemeClr val="dk1"/>
              </a:buClr>
              <a:buSzPts val="2100"/>
              <a:buFont typeface="Century Gothic"/>
              <a:buNone/>
            </a:pPr>
            <a:endParaRPr sz="1600" b="0" i="0" u="none" strike="noStrike" cap="none" dirty="0">
              <a:solidFill>
                <a:schemeClr val="dk1"/>
              </a:solidFill>
              <a:latin typeface="Century Gothic"/>
              <a:ea typeface="Century Gothic"/>
              <a:cs typeface="Century Gothic"/>
              <a:sym typeface="Century Gothic"/>
            </a:endParaRPr>
          </a:p>
          <a:p>
            <a:pPr marL="914400" marR="0" lvl="1" indent="-330200" algn="l" rtl="0">
              <a:spcBef>
                <a:spcPts val="400"/>
              </a:spcBef>
              <a:spcAft>
                <a:spcPts val="0"/>
              </a:spcAft>
              <a:buClr>
                <a:schemeClr val="dk1"/>
              </a:buClr>
              <a:buSzPts val="1600"/>
              <a:buFont typeface="Century Gothic"/>
              <a:buChar char="•"/>
            </a:pPr>
            <a:r>
              <a:rPr lang="en" sz="1600" b="0" i="0" u="none" strike="noStrike" cap="none" dirty="0">
                <a:solidFill>
                  <a:schemeClr val="dk1"/>
                </a:solidFill>
                <a:latin typeface="Century Gothic"/>
                <a:ea typeface="Century Gothic"/>
                <a:cs typeface="Century Gothic"/>
                <a:sym typeface="Century Gothic"/>
              </a:rPr>
              <a:t>Equity Sticks   </a:t>
            </a:r>
            <a:endParaRPr sz="1600" b="0" i="0" u="none" strike="noStrike" cap="none" dirty="0">
              <a:solidFill>
                <a:schemeClr val="dk1"/>
              </a:solidFill>
              <a:latin typeface="Century Gothic"/>
              <a:ea typeface="Century Gothic"/>
              <a:cs typeface="Century Gothic"/>
              <a:sym typeface="Century Gothic"/>
            </a:endParaRPr>
          </a:p>
        </p:txBody>
      </p:sp>
      <p:pic>
        <p:nvPicPr>
          <p:cNvPr id="290" name="Google Shape;290;p44"/>
          <p:cNvPicPr preferRelativeResize="0"/>
          <p:nvPr/>
        </p:nvPicPr>
        <p:blipFill rotWithShape="1">
          <a:blip r:embed="rId3">
            <a:alphaModFix/>
          </a:blip>
          <a:srcRect/>
          <a:stretch/>
        </p:blipFill>
        <p:spPr>
          <a:xfrm>
            <a:off x="3164163" y="2275625"/>
            <a:ext cx="475125" cy="475125"/>
          </a:xfrm>
          <a:prstGeom prst="rect">
            <a:avLst/>
          </a:prstGeom>
          <a:noFill/>
          <a:ln>
            <a:noFill/>
          </a:ln>
        </p:spPr>
      </p:pic>
      <p:pic>
        <p:nvPicPr>
          <p:cNvPr id="291" name="Google Shape;291;p44"/>
          <p:cNvPicPr preferRelativeResize="0"/>
          <p:nvPr/>
        </p:nvPicPr>
        <p:blipFill rotWithShape="1">
          <a:blip r:embed="rId4">
            <a:alphaModFix/>
          </a:blip>
          <a:srcRect/>
          <a:stretch/>
        </p:blipFill>
        <p:spPr>
          <a:xfrm>
            <a:off x="3115375" y="2955738"/>
            <a:ext cx="691375" cy="403375"/>
          </a:xfrm>
          <a:prstGeom prst="rect">
            <a:avLst/>
          </a:prstGeom>
          <a:noFill/>
          <a:ln>
            <a:noFill/>
          </a:ln>
        </p:spPr>
      </p:pic>
      <p:pic>
        <p:nvPicPr>
          <p:cNvPr id="292" name="Google Shape;292;p44"/>
          <p:cNvPicPr preferRelativeResize="0"/>
          <p:nvPr/>
        </p:nvPicPr>
        <p:blipFill rotWithShape="1">
          <a:blip r:embed="rId5">
            <a:alphaModFix/>
          </a:blip>
          <a:srcRect/>
          <a:stretch/>
        </p:blipFill>
        <p:spPr>
          <a:xfrm>
            <a:off x="3115370" y="3414025"/>
            <a:ext cx="572700" cy="572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45"/>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3: Lesson 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400" b="0" i="0" u="none" strike="noStrike" cap="none">
              <a:solidFill>
                <a:schemeClr val="dk1"/>
              </a:solidFill>
              <a:latin typeface="Century Gothic"/>
              <a:ea typeface="Century Gothic"/>
              <a:cs typeface="Century Gothic"/>
              <a:sym typeface="Century Gothic"/>
            </a:endParaRPr>
          </a:p>
        </p:txBody>
      </p:sp>
      <p:sp>
        <p:nvSpPr>
          <p:cNvPr id="298" name="Google Shape;298;p45"/>
          <p:cNvSpPr txBox="1">
            <a:spLocks noGrp="1"/>
          </p:cNvSpPr>
          <p:nvPr>
            <p:ph type="body" idx="1"/>
          </p:nvPr>
        </p:nvSpPr>
        <p:spPr>
          <a:xfrm>
            <a:off x="311700" y="1152475"/>
            <a:ext cx="8520600" cy="3803400"/>
          </a:xfrm>
          <a:prstGeom prst="rect">
            <a:avLst/>
          </a:prstGeom>
          <a:noFill/>
          <a:ln>
            <a:noFill/>
          </a:ln>
        </p:spPr>
        <p:txBody>
          <a:bodyPr spcFirstLastPara="1" wrap="square" lIns="68575" tIns="34275" rIns="68575" bIns="34275" anchor="t" anchorCtr="0">
            <a:noAutofit/>
          </a:bodyPr>
          <a:lstStyle/>
          <a:p>
            <a:pPr marL="0" marR="0" lvl="0" indent="0" algn="l" rtl="0">
              <a:spcBef>
                <a:spcPts val="800"/>
              </a:spcBef>
              <a:spcAft>
                <a:spcPts val="0"/>
              </a:spcAft>
              <a:buClr>
                <a:schemeClr val="dk1"/>
              </a:buClr>
              <a:buSzPts val="2100"/>
              <a:buFont typeface="Century Gothic"/>
              <a:buNone/>
            </a:pPr>
            <a:r>
              <a:rPr lang="en" sz="2100" b="1" i="0" u="none" strike="noStrike" cap="none" dirty="0">
                <a:solidFill>
                  <a:schemeClr val="dk1"/>
                </a:solidFill>
                <a:latin typeface="Century Gothic"/>
                <a:ea typeface="Century Gothic"/>
                <a:cs typeface="Century Gothic"/>
                <a:sym typeface="Century Gothic"/>
              </a:rPr>
              <a:t>Preparing for Lesson 2:  </a:t>
            </a:r>
            <a:r>
              <a:rPr lang="en" sz="2100" b="0" i="0" u="none" strike="noStrike" cap="none" dirty="0">
                <a:solidFill>
                  <a:schemeClr val="dk1"/>
                </a:solidFill>
                <a:latin typeface="Century Gothic"/>
                <a:ea typeface="Century Gothic"/>
                <a:cs typeface="Century Gothic"/>
                <a:sym typeface="Century Gothic"/>
              </a:rPr>
              <a:t>Support for Students Who Need It</a:t>
            </a:r>
            <a:endParaRPr sz="1200" b="0" i="0" u="none" strike="noStrike" cap="none" dirty="0">
              <a:solidFill>
                <a:schemeClr val="dk1"/>
              </a:solidFill>
              <a:latin typeface="Century Gothic"/>
              <a:ea typeface="Century Gothic"/>
              <a:cs typeface="Century Gothic"/>
              <a:sym typeface="Century Gothic"/>
            </a:endParaRPr>
          </a:p>
          <a:p>
            <a:pPr marL="457200" marR="0" lvl="0" indent="-311150" algn="l" rtl="0">
              <a:spcBef>
                <a:spcPts val="1800"/>
              </a:spcBef>
              <a:spcAft>
                <a:spcPts val="0"/>
              </a:spcAft>
              <a:buClr>
                <a:srgbClr val="444444"/>
              </a:buClr>
              <a:buSzPts val="1300"/>
              <a:buFont typeface="Century Gothic"/>
              <a:buChar char="•"/>
            </a:pPr>
            <a:r>
              <a:rPr lang="en" sz="1300" b="0" i="0" u="none" strike="noStrike" cap="none" dirty="0">
                <a:solidFill>
                  <a:srgbClr val="444444"/>
                </a:solidFill>
                <a:latin typeface="Century Gothic"/>
                <a:ea typeface="Century Gothic"/>
                <a:cs typeface="Century Gothic"/>
                <a:sym typeface="Century Gothic"/>
              </a:rPr>
              <a:t>The basic design of this lesson supports students with the opportunity to group write an About Your Adventure page. This creates a setting for them to negotiate language, confirming what they believe is clear and correct language and adjusting language when others don’t understand.</a:t>
            </a:r>
            <a:endParaRPr sz="1300" b="0" i="0" u="none" strike="noStrike" cap="none" dirty="0">
              <a:solidFill>
                <a:srgbClr val="444444"/>
              </a:solidFill>
              <a:latin typeface="Century Gothic"/>
              <a:ea typeface="Century Gothic"/>
              <a:cs typeface="Century Gothic"/>
              <a:sym typeface="Century Gothic"/>
            </a:endParaRPr>
          </a:p>
          <a:p>
            <a:pPr marL="457200" marR="0" lvl="0" indent="-311150" algn="l" rtl="0">
              <a:spcBef>
                <a:spcPts val="0"/>
              </a:spcBef>
              <a:spcAft>
                <a:spcPts val="0"/>
              </a:spcAft>
              <a:buClr>
                <a:srgbClr val="444444"/>
              </a:buClr>
              <a:buSzPts val="1300"/>
              <a:buFont typeface="Century Gothic"/>
              <a:buChar char="•"/>
            </a:pPr>
            <a:r>
              <a:rPr lang="en" sz="1300" b="0" i="0" u="none" strike="noStrike" cap="none" dirty="0">
                <a:solidFill>
                  <a:srgbClr val="444444"/>
                </a:solidFill>
                <a:latin typeface="Century Gothic"/>
                <a:ea typeface="Century Gothic"/>
                <a:cs typeface="Century Gothic"/>
                <a:sym typeface="Century Gothic"/>
              </a:rPr>
              <a:t>Some students may find mechanics errors challenging. Students are asked to attend to errors in capitalization, punctuation, and spelling in this lesson. Students may make numerous mistakes, so help them narrow their focus to the most critical errors, such as those that impede understanding or that others quickly notice. In addition, some students may not know what the correct conventions are. The Additional Language and Literacy block offers specific support.</a:t>
            </a:r>
            <a:endParaRPr sz="1300" b="0" i="0" u="none" strike="noStrike" cap="none" dirty="0">
              <a:solidFill>
                <a:srgbClr val="444444"/>
              </a:solidFill>
              <a:latin typeface="Century Gothic"/>
              <a:ea typeface="Century Gothic"/>
              <a:cs typeface="Century Gothic"/>
              <a:sym typeface="Century Gothic"/>
            </a:endParaRPr>
          </a:p>
          <a:p>
            <a:pPr marL="457200" marR="0" lvl="0" indent="-311150" algn="l" rtl="0">
              <a:spcBef>
                <a:spcPts val="0"/>
              </a:spcBef>
              <a:spcAft>
                <a:spcPts val="0"/>
              </a:spcAft>
              <a:buClr>
                <a:srgbClr val="444444"/>
              </a:buClr>
              <a:buSzPts val="1300"/>
              <a:buFont typeface="Century Gothic"/>
              <a:buChar char="•"/>
            </a:pPr>
            <a:r>
              <a:rPr lang="en" sz="1300" b="0" i="0" u="none" strike="noStrike" cap="none" dirty="0">
                <a:solidFill>
                  <a:srgbClr val="444444"/>
                </a:solidFill>
                <a:latin typeface="Century Gothic"/>
                <a:ea typeface="Century Gothic"/>
                <a:cs typeface="Century Gothic"/>
                <a:sym typeface="Century Gothic"/>
              </a:rPr>
              <a:t>As you give feedback on student informative page drafts from Unit 2, track two or three important language errors (pervasive, stigmatizing, critical) for each student. Give feedback on how to correct those errors and allow students an opportunity to revise. Provide them with additional remediation tasks to practice the correct usage.</a:t>
            </a:r>
            <a:endParaRPr sz="1300" b="0" i="0" u="none" strike="noStrike" cap="none" dirty="0">
              <a:solidFill>
                <a:srgbClr val="444444"/>
              </a:solidFill>
              <a:latin typeface="Century Gothic"/>
              <a:ea typeface="Century Gothic"/>
              <a:cs typeface="Century Gothic"/>
              <a:sym typeface="Century Gothic"/>
            </a:endParaRPr>
          </a:p>
          <a:p>
            <a:pPr marL="0" marR="0" lvl="0" indent="0" algn="l" rtl="0">
              <a:spcBef>
                <a:spcPts val="800"/>
              </a:spcBef>
              <a:spcAft>
                <a:spcPts val="0"/>
              </a:spcAft>
              <a:buClr>
                <a:schemeClr val="dk1"/>
              </a:buClr>
              <a:buSzPts val="1100"/>
              <a:buFont typeface="Arial"/>
              <a:buNone/>
            </a:pPr>
            <a:endParaRPr sz="1300" b="0" i="0" u="none" strike="noStrike" cap="none" dirty="0">
              <a:solidFill>
                <a:srgbClr val="444444"/>
              </a:solidFill>
              <a:latin typeface="Century Gothic"/>
              <a:ea typeface="Century Gothic"/>
              <a:cs typeface="Century Gothic"/>
              <a:sym typeface="Century Gothic"/>
            </a:endParaRPr>
          </a:p>
          <a:p>
            <a:pPr marL="0" marR="0" lvl="0" indent="0" algn="l" rtl="0">
              <a:spcBef>
                <a:spcPts val="800"/>
              </a:spcBef>
              <a:spcAft>
                <a:spcPts val="0"/>
              </a:spcAft>
              <a:buClr>
                <a:schemeClr val="dk1"/>
              </a:buClr>
              <a:buSzPts val="2100"/>
              <a:buFont typeface="Century Gothic"/>
              <a:buNone/>
            </a:pPr>
            <a:endParaRPr sz="12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02"/>
        <p:cNvGrpSpPr/>
        <p:nvPr/>
      </p:nvGrpSpPr>
      <p:grpSpPr>
        <a:xfrm>
          <a:off x="0" y="0"/>
          <a:ext cx="0" cy="0"/>
          <a:chOff x="0" y="0"/>
          <a:chExt cx="0" cy="0"/>
        </a:xfrm>
      </p:grpSpPr>
      <p:pic>
        <p:nvPicPr>
          <p:cNvPr id="303" name="Google Shape;303;p46"/>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304" name="Google Shape;304;p46"/>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305" name="Google Shape;305;p46"/>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2: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3: Lesson 2</a:t>
            </a:r>
            <a:endParaRPr sz="3000" b="0" i="0" u="none" strike="noStrike" cap="none">
              <a:solidFill>
                <a:srgbClr val="404040"/>
              </a:solidFill>
              <a:latin typeface="Calibri"/>
              <a:ea typeface="Calibri"/>
              <a:cs typeface="Calibri"/>
              <a:sym typeface="Calibri"/>
            </a:endParaRPr>
          </a:p>
        </p:txBody>
      </p:sp>
      <p:pic>
        <p:nvPicPr>
          <p:cNvPr id="306" name="Google Shape;306;p46"/>
          <p:cNvPicPr preferRelativeResize="0"/>
          <p:nvPr/>
        </p:nvPicPr>
        <p:blipFill rotWithShape="1">
          <a:blip r:embed="rId4">
            <a:alphaModFix/>
          </a:blip>
          <a:srcRect/>
          <a:stretch/>
        </p:blipFill>
        <p:spPr>
          <a:xfrm>
            <a:off x="0" y="4648268"/>
            <a:ext cx="594279" cy="495233"/>
          </a:xfrm>
          <a:prstGeom prst="rect">
            <a:avLst/>
          </a:prstGeom>
          <a:noFill/>
          <a:ln>
            <a:noFill/>
          </a:ln>
        </p:spPr>
      </p:pic>
      <p:pic>
        <p:nvPicPr>
          <p:cNvPr id="307" name="Google Shape;307;p46"/>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47"/>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400"/>
              <a:buFont typeface="Century Gothic"/>
              <a:buNone/>
            </a:pPr>
            <a:r>
              <a:rPr lang="en" sz="3400" b="1" i="0" u="none" strike="noStrike" cap="none" dirty="0">
                <a:solidFill>
                  <a:schemeClr val="dk1"/>
                </a:solidFill>
                <a:latin typeface="Century Gothic"/>
                <a:ea typeface="Century Gothic"/>
                <a:cs typeface="Century Gothic"/>
                <a:sym typeface="Century Gothic"/>
              </a:rPr>
              <a:t>Hello, Students!</a:t>
            </a:r>
            <a:endParaRPr sz="3400" b="1" i="0" u="none" strike="noStrike" cap="none" dirty="0">
              <a:solidFill>
                <a:schemeClr val="dk1"/>
              </a:solidFill>
              <a:latin typeface="Century Gothic"/>
              <a:ea typeface="Century Gothic"/>
              <a:cs typeface="Century Gothic"/>
              <a:sym typeface="Century Gothic"/>
            </a:endParaRPr>
          </a:p>
        </p:txBody>
      </p:sp>
      <p:sp>
        <p:nvSpPr>
          <p:cNvPr id="313" name="Google Shape;313;p47"/>
          <p:cNvSpPr txBox="1">
            <a:spLocks noGrp="1"/>
          </p:cNvSpPr>
          <p:nvPr>
            <p:ph type="body" idx="1"/>
          </p:nvPr>
        </p:nvSpPr>
        <p:spPr>
          <a:xfrm>
            <a:off x="3168375" y="1152475"/>
            <a:ext cx="5664000" cy="3416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800"/>
              </a:spcBef>
              <a:spcAft>
                <a:spcPts val="0"/>
              </a:spcAft>
              <a:buClr>
                <a:srgbClr val="000000"/>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Welcome back as we continue to explore the world of animal defense mechanisms.  Today we will begin planning for a very exciting writing project.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rgbClr val="000000"/>
              </a:buClr>
              <a:buSzPts val="11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rgbClr val="000000"/>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What are we learning and doing today?</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80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Reading </a:t>
            </a:r>
            <a:r>
              <a:rPr lang="en" sz="1800" b="0" i="1" u="none" strike="noStrike" cap="none" dirty="0">
                <a:solidFill>
                  <a:schemeClr val="dk1"/>
                </a:solidFill>
                <a:latin typeface="Century Gothic"/>
                <a:ea typeface="Century Gothic"/>
                <a:cs typeface="Century Gothic"/>
                <a:sym typeface="Century Gothic"/>
              </a:rPr>
              <a:t>Can You Survive The Wilderness?</a:t>
            </a:r>
            <a:endParaRPr sz="1800" b="0" i="1"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Creating a shared writing where we will be creating our own adventure</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Creating an informative page for our create- your-own-adventure writing</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21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pic>
        <p:nvPicPr>
          <p:cNvPr id="314" name="Google Shape;314;p47"/>
          <p:cNvPicPr preferRelativeResize="0"/>
          <p:nvPr/>
        </p:nvPicPr>
        <p:blipFill rotWithShape="1">
          <a:blip r:embed="rId3">
            <a:alphaModFix/>
          </a:blip>
          <a:srcRect/>
          <a:stretch/>
        </p:blipFill>
        <p:spPr>
          <a:xfrm>
            <a:off x="311700" y="1038700"/>
            <a:ext cx="2694750" cy="3530176"/>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48"/>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Engaging the Reader: Reading </a:t>
            </a:r>
            <a:r>
              <a:rPr lang="en" sz="3400" b="0" i="1" u="none" strike="noStrike" cap="none" dirty="0">
                <a:solidFill>
                  <a:schemeClr val="dk1"/>
                </a:solidFill>
                <a:latin typeface="Century Gothic"/>
                <a:ea typeface="Century Gothic"/>
                <a:cs typeface="Century Gothic"/>
                <a:sym typeface="Century Gothic"/>
              </a:rPr>
              <a:t>Can You Survive the Wilderness? </a:t>
            </a:r>
            <a:endParaRPr sz="3400" b="0" i="1" u="none" strike="noStrike" cap="none" dirty="0">
              <a:solidFill>
                <a:schemeClr val="dk1"/>
              </a:solidFill>
              <a:latin typeface="Century Gothic"/>
              <a:ea typeface="Century Gothic"/>
              <a:cs typeface="Century Gothic"/>
              <a:sym typeface="Century Gothic"/>
            </a:endParaRPr>
          </a:p>
        </p:txBody>
      </p:sp>
      <p:sp>
        <p:nvSpPr>
          <p:cNvPr id="320" name="Google Shape;320;p48"/>
          <p:cNvSpPr txBox="1">
            <a:spLocks noGrp="1"/>
          </p:cNvSpPr>
          <p:nvPr>
            <p:ph type="body" idx="1"/>
          </p:nvPr>
        </p:nvSpPr>
        <p:spPr>
          <a:xfrm>
            <a:off x="2633475" y="1481650"/>
            <a:ext cx="6198900" cy="34164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100000"/>
              </a:lnSpc>
              <a:spcBef>
                <a:spcPts val="800"/>
              </a:spcBef>
              <a:spcAft>
                <a:spcPts val="0"/>
              </a:spcAft>
              <a:buClr>
                <a:schemeClr val="dk1"/>
              </a:buClr>
              <a:buSzPts val="2400"/>
              <a:buFont typeface="Century Gothic"/>
              <a:buAutoNum type="arabicPeriod"/>
            </a:pPr>
            <a:r>
              <a:rPr lang="en" sz="2400" b="0" i="0" u="none" strike="noStrike" cap="none">
                <a:solidFill>
                  <a:schemeClr val="dk1"/>
                </a:solidFill>
                <a:latin typeface="Century Gothic"/>
                <a:ea typeface="Century Gothic"/>
                <a:cs typeface="Century Gothic"/>
                <a:sym typeface="Century Gothic"/>
              </a:rPr>
              <a:t>Follow along as I read page 5 aloud.</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2100"/>
              <a:buFont typeface="Century Gothic"/>
              <a:buNone/>
            </a:pP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2100"/>
              <a:buFont typeface="Century Gothic"/>
              <a:buNone/>
            </a:pP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2100"/>
              <a:buFont typeface="Century Gothic"/>
              <a:buNone/>
            </a:pPr>
            <a:r>
              <a:rPr lang="en" sz="2400" b="0" i="0" u="none" strike="noStrike" cap="none">
                <a:solidFill>
                  <a:schemeClr val="dk1"/>
                </a:solidFill>
                <a:latin typeface="Century Gothic"/>
                <a:ea typeface="Century Gothic"/>
                <a:cs typeface="Century Gothic"/>
                <a:sym typeface="Century Gothic"/>
              </a:rPr>
              <a:t>What did you notice about this page in </a:t>
            </a:r>
            <a:r>
              <a:rPr lang="en" sz="2400" b="0" i="1" u="none" strike="noStrike" cap="none">
                <a:solidFill>
                  <a:schemeClr val="dk1"/>
                </a:solidFill>
                <a:latin typeface="Century Gothic"/>
                <a:ea typeface="Century Gothic"/>
                <a:cs typeface="Century Gothic"/>
                <a:sym typeface="Century Gothic"/>
              </a:rPr>
              <a:t>Can You Survive the Wilderness?</a:t>
            </a:r>
            <a:endParaRPr sz="2400" b="0" i="1"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2100"/>
              <a:buFont typeface="Century Gothic"/>
              <a:buNone/>
            </a:pP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2100"/>
              <a:buFont typeface="Century Gothic"/>
              <a:buNone/>
            </a:pP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2100"/>
              <a:buFont typeface="Century Gothic"/>
              <a:buNone/>
            </a:pP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100"/>
              <a:buFont typeface="Century Gothic"/>
              <a:buNone/>
            </a:pPr>
            <a:endParaRPr sz="2400" b="0" i="0" u="none" strike="noStrike" cap="none">
              <a:solidFill>
                <a:schemeClr val="dk1"/>
              </a:solidFill>
              <a:latin typeface="Century Gothic"/>
              <a:ea typeface="Century Gothic"/>
              <a:cs typeface="Century Gothic"/>
              <a:sym typeface="Century Gothic"/>
            </a:endParaRPr>
          </a:p>
        </p:txBody>
      </p:sp>
      <p:pic>
        <p:nvPicPr>
          <p:cNvPr id="321" name="Google Shape;321;p48"/>
          <p:cNvPicPr preferRelativeResize="0"/>
          <p:nvPr/>
        </p:nvPicPr>
        <p:blipFill rotWithShape="1">
          <a:blip r:embed="rId3">
            <a:alphaModFix/>
          </a:blip>
          <a:srcRect/>
          <a:stretch/>
        </p:blipFill>
        <p:spPr>
          <a:xfrm>
            <a:off x="220375" y="1210246"/>
            <a:ext cx="2321775" cy="3387629"/>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49"/>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Review Learning Targets	</a:t>
            </a:r>
            <a:endParaRPr sz="3400" b="0" i="0" u="none" strike="noStrike" cap="none">
              <a:solidFill>
                <a:schemeClr val="dk1"/>
              </a:solidFill>
              <a:latin typeface="Century Gothic"/>
              <a:ea typeface="Century Gothic"/>
              <a:cs typeface="Century Gothic"/>
              <a:sym typeface="Century Gothic"/>
            </a:endParaRPr>
          </a:p>
        </p:txBody>
      </p:sp>
      <p:sp>
        <p:nvSpPr>
          <p:cNvPr id="327" name="Google Shape;327;p49"/>
          <p:cNvSpPr txBox="1">
            <a:spLocks noGrp="1"/>
          </p:cNvSpPr>
          <p:nvPr>
            <p:ph type="body" idx="1"/>
          </p:nvPr>
        </p:nvSpPr>
        <p:spPr>
          <a:xfrm>
            <a:off x="311700" y="1152475"/>
            <a:ext cx="8520600" cy="34164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90000"/>
              </a:lnSpc>
              <a:spcBef>
                <a:spcPts val="1000"/>
              </a:spcBef>
              <a:spcAft>
                <a:spcPts val="0"/>
              </a:spcAft>
              <a:buClr>
                <a:schemeClr val="dk1"/>
              </a:buClr>
              <a:buSzPts val="2400"/>
              <a:buFont typeface="Century Gothic"/>
              <a:buAutoNum type="arabicPeriod"/>
            </a:pPr>
            <a:r>
              <a:rPr lang="en" sz="2400" b="0" i="0" u="none" strike="noStrike" cap="none">
                <a:solidFill>
                  <a:schemeClr val="dk1"/>
                </a:solidFill>
                <a:latin typeface="Century Gothic"/>
                <a:ea typeface="Century Gothic"/>
                <a:cs typeface="Century Gothic"/>
                <a:sym typeface="Century Gothic"/>
              </a:rPr>
              <a:t>I can collaborate with my peers to write an About Your Adventure page for my choose-your-own-adventure animal defense narrative. </a:t>
            </a: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90000"/>
              </a:lnSpc>
              <a:spcBef>
                <a:spcPts val="0"/>
              </a:spcBef>
              <a:spcAft>
                <a:spcPts val="0"/>
              </a:spcAft>
              <a:buClr>
                <a:schemeClr val="dk1"/>
              </a:buClr>
              <a:buSzPts val="2400"/>
              <a:buFont typeface="Century Gothic"/>
              <a:buAutoNum type="arabicPeriod"/>
            </a:pPr>
            <a:r>
              <a:rPr lang="en" sz="2400" b="0" i="0" u="none" strike="noStrike" cap="none">
                <a:solidFill>
                  <a:schemeClr val="dk1"/>
                </a:solidFill>
                <a:latin typeface="Century Gothic"/>
                <a:ea typeface="Century Gothic"/>
                <a:cs typeface="Century Gothic"/>
                <a:sym typeface="Century Gothic"/>
              </a:rPr>
              <a:t>I can prepare a final copy of my informative page for my choose-your-own-adventure animal defense narrative. </a:t>
            </a:r>
            <a:endParaRPr sz="2400" b="0" i="0" u="none" strike="noStrike" cap="none">
              <a:solidFill>
                <a:schemeClr val="dk1"/>
              </a:solidFill>
              <a:latin typeface="Century Gothic"/>
              <a:ea typeface="Century Gothic"/>
              <a:cs typeface="Century Gothic"/>
              <a:sym typeface="Century Gothic"/>
            </a:endParaRPr>
          </a:p>
        </p:txBody>
      </p:sp>
      <p:pic>
        <p:nvPicPr>
          <p:cNvPr id="328" name="Google Shape;328;p49"/>
          <p:cNvPicPr preferRelativeResize="0"/>
          <p:nvPr/>
        </p:nvPicPr>
        <p:blipFill rotWithShape="1">
          <a:blip r:embed="rId3">
            <a:alphaModFix/>
          </a:blip>
          <a:srcRect/>
          <a:stretch/>
        </p:blipFill>
        <p:spPr>
          <a:xfrm>
            <a:off x="8143800" y="4211275"/>
            <a:ext cx="572700" cy="572700"/>
          </a:xfrm>
          <a:prstGeom prst="rect">
            <a:avLst/>
          </a:prstGeom>
          <a:noFill/>
          <a:ln>
            <a:noFill/>
          </a:ln>
        </p:spPr>
      </p:pic>
      <p:pic>
        <p:nvPicPr>
          <p:cNvPr id="329" name="Google Shape;329;p49"/>
          <p:cNvPicPr preferRelativeResize="0"/>
          <p:nvPr/>
        </p:nvPicPr>
        <p:blipFill rotWithShape="1">
          <a:blip r:embed="rId4">
            <a:alphaModFix/>
          </a:blip>
          <a:srcRect l="11708" r="16984"/>
          <a:stretch/>
        </p:blipFill>
        <p:spPr>
          <a:xfrm>
            <a:off x="7591425" y="4098175"/>
            <a:ext cx="485775" cy="6858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75DDCE4-5269-47D9-B763-9DF05BCE6EEE}"/>
</file>

<file path=customXml/itemProps2.xml><?xml version="1.0" encoding="utf-8"?>
<ds:datastoreItem xmlns:ds="http://schemas.openxmlformats.org/officeDocument/2006/customXml" ds:itemID="{36334FE3-A19F-441C-A893-6108649D2AC0}"/>
</file>

<file path=customXml/itemProps3.xml><?xml version="1.0" encoding="utf-8"?>
<ds:datastoreItem xmlns:ds="http://schemas.openxmlformats.org/officeDocument/2006/customXml" ds:itemID="{F9363F4D-BC8A-4049-AD84-25483F21549C}"/>
</file>

<file path=docProps/app.xml><?xml version="1.0" encoding="utf-8"?>
<Properties xmlns="http://schemas.openxmlformats.org/officeDocument/2006/extended-properties" xmlns:vt="http://schemas.openxmlformats.org/officeDocument/2006/docPropsVTypes">
  <TotalTime>18</TotalTime>
  <Words>4754</Words>
  <Application>Microsoft Macintosh PowerPoint</Application>
  <PresentationFormat>On-screen Show (16:9)</PresentationFormat>
  <Paragraphs>367</Paragraphs>
  <Slides>17</Slides>
  <Notes>17</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17</vt:i4>
      </vt:variant>
    </vt:vector>
  </HeadingPairs>
  <TitlesOfParts>
    <vt:vector size="22" baseType="lpstr">
      <vt:lpstr>Calibri</vt:lpstr>
      <vt:lpstr>Century Gothic</vt:lpstr>
      <vt:lpstr>Office Theme</vt:lpstr>
      <vt:lpstr>Office Theme</vt:lpstr>
      <vt:lpstr>Office Theme</vt:lpstr>
      <vt:lpstr>Grade 4: Module 1: Unit 3: Lesson 2 Teacher slide, before teaching.</vt:lpstr>
      <vt:lpstr>Grade 4: Module 2: Unit 2: Lesson 2 Teacher slide, before teaching.</vt:lpstr>
      <vt:lpstr>Grade 4: Module 1: Unit 3: Lesson 2 Teacher slide, before teaching.</vt:lpstr>
      <vt:lpstr>Grade 4: Module 1: Unit 3: Lesson 2 Teacher slide, before teaching.</vt:lpstr>
      <vt:lpstr>Grade 4: Module 2: Unit 3: Lesson 2 Teacher slide, before teaching.</vt:lpstr>
      <vt:lpstr>Grade 4: Module 2:  Unit 3: Lesson 2</vt:lpstr>
      <vt:lpstr>Hello, Students!</vt:lpstr>
      <vt:lpstr>Engaging the Reader: Reading Can You Survive the Wilderness? </vt:lpstr>
      <vt:lpstr>Review Learning Targets </vt:lpstr>
      <vt:lpstr>Shared Writing: About Your Adventure Page</vt:lpstr>
      <vt:lpstr>Class About Your Adventure Page</vt:lpstr>
      <vt:lpstr>Modeling: Preparing the  Informative Page</vt:lpstr>
      <vt:lpstr>Preparing the Informative Page</vt:lpstr>
      <vt:lpstr>Self-Assessing the Learning Targets</vt:lpstr>
      <vt:lpstr>Homework</vt:lpstr>
      <vt:lpstr>Homework: Accountable Research Reading </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3: Lesson 2 Teacher slide, before teaching.</dc:title>
  <cp:lastModifiedBy>Alexander Specht</cp:lastModifiedBy>
  <cp:revision>12</cp:revision>
  <dcterms:modified xsi:type="dcterms:W3CDTF">2018-09-30T22:31:01Z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