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E083D4-6F63-427C-AEDA-C68104D0F88B}" v="17" dt="2018-10-09T13:54:14.948"/>
  </p1510:revLst>
</p1510:revInfo>
</file>

<file path=ppt/tableStyles.xml><?xml version="1.0" encoding="utf-8"?>
<a:tblStyleLst xmlns:a="http://schemas.openxmlformats.org/drawingml/2006/main" def="{CE0C5107-28E1-40B3-B14D-E699E0B4A4FA}">
  <a:tblStyle styleId="{CE0C5107-28E1-40B3-B14D-E699E0B4A4F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707" autoAdjust="0"/>
  </p:normalViewPr>
  <p:slideViewPr>
    <p:cSldViewPr snapToGrid="0">
      <p:cViewPr varScale="1">
        <p:scale>
          <a:sx n="88" d="100"/>
          <a:sy n="88" d="100"/>
        </p:scale>
        <p:origin x="660" y="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5FE083D4-6F63-427C-AEDA-C68104D0F88B}"/>
    <pc:docChg chg="modSld modMainMaster">
      <pc:chgData name="Steven Benson" userId="7888f041-e9c4-484d-a793-6a135ed92492" providerId="ADAL" clId="{5FE083D4-6F63-427C-AEDA-C68104D0F88B}" dt="2018-10-09T13:54:14.948" v="16" actId="1076"/>
      <pc:docMkLst>
        <pc:docMk/>
      </pc:docMkLst>
      <pc:sldChg chg="addSp modSp">
        <pc:chgData name="Steven Benson" userId="7888f041-e9c4-484d-a793-6a135ed92492" providerId="ADAL" clId="{5FE083D4-6F63-427C-AEDA-C68104D0F88B}" dt="2018-10-09T13:54:14.948" v="16" actId="1076"/>
        <pc:sldMkLst>
          <pc:docMk/>
          <pc:sldMk cId="0" sldId="259"/>
        </pc:sldMkLst>
        <pc:picChg chg="add mod">
          <ac:chgData name="Steven Benson" userId="7888f041-e9c4-484d-a793-6a135ed92492" providerId="ADAL" clId="{5FE083D4-6F63-427C-AEDA-C68104D0F88B}" dt="2018-10-09T13:54:14.948" v="16" actId="1076"/>
          <ac:picMkLst>
            <pc:docMk/>
            <pc:sldMk cId="0" sldId="259"/>
            <ac:picMk id="3" creationId="{F24242A0-B836-42C5-8104-2BE9BF135672}"/>
          </ac:picMkLst>
        </pc:picChg>
      </pc:sldChg>
      <pc:sldChg chg="modSp">
        <pc:chgData name="Steven Benson" userId="7888f041-e9c4-484d-a793-6a135ed92492" providerId="ADAL" clId="{5FE083D4-6F63-427C-AEDA-C68104D0F88B}" dt="2018-10-09T13:53:31.199" v="9" actId="14100"/>
        <pc:sldMkLst>
          <pc:docMk/>
          <pc:sldMk cId="0" sldId="262"/>
        </pc:sldMkLst>
        <pc:picChg chg="mod">
          <ac:chgData name="Steven Benson" userId="7888f041-e9c4-484d-a793-6a135ed92492" providerId="ADAL" clId="{5FE083D4-6F63-427C-AEDA-C68104D0F88B}" dt="2018-10-09T13:53:31.199" v="9" actId="14100"/>
          <ac:picMkLst>
            <pc:docMk/>
            <pc:sldMk cId="0" sldId="262"/>
            <ac:picMk id="169" creationId="{00000000-0000-0000-0000-000000000000}"/>
          </ac:picMkLst>
        </pc:picChg>
      </pc:sldChg>
      <pc:sldChg chg="modSp">
        <pc:chgData name="Steven Benson" userId="7888f041-e9c4-484d-a793-6a135ed92492" providerId="ADAL" clId="{5FE083D4-6F63-427C-AEDA-C68104D0F88B}" dt="2018-10-09T13:53:35.532" v="10" actId="14100"/>
        <pc:sldMkLst>
          <pc:docMk/>
          <pc:sldMk cId="0" sldId="264"/>
        </pc:sldMkLst>
        <pc:picChg chg="mod">
          <ac:chgData name="Steven Benson" userId="7888f041-e9c4-484d-a793-6a135ed92492" providerId="ADAL" clId="{5FE083D4-6F63-427C-AEDA-C68104D0F88B}" dt="2018-10-09T13:53:35.532" v="10" actId="14100"/>
          <ac:picMkLst>
            <pc:docMk/>
            <pc:sldMk cId="0" sldId="264"/>
            <ac:picMk id="182" creationId="{00000000-0000-0000-0000-000000000000}"/>
          </ac:picMkLst>
        </pc:picChg>
      </pc:sldChg>
      <pc:sldChg chg="modSp">
        <pc:chgData name="Steven Benson" userId="7888f041-e9c4-484d-a793-6a135ed92492" providerId="ADAL" clId="{5FE083D4-6F63-427C-AEDA-C68104D0F88B}" dt="2018-10-09T13:53:39.622" v="11" actId="14100"/>
        <pc:sldMkLst>
          <pc:docMk/>
          <pc:sldMk cId="0" sldId="266"/>
        </pc:sldMkLst>
        <pc:picChg chg="mod">
          <ac:chgData name="Steven Benson" userId="7888f041-e9c4-484d-a793-6a135ed92492" providerId="ADAL" clId="{5FE083D4-6F63-427C-AEDA-C68104D0F88B}" dt="2018-10-09T13:53:39.622" v="11" actId="14100"/>
          <ac:picMkLst>
            <pc:docMk/>
            <pc:sldMk cId="0" sldId="266"/>
            <ac:picMk id="194" creationId="{00000000-0000-0000-0000-000000000000}"/>
          </ac:picMkLst>
        </pc:picChg>
      </pc:sldChg>
      <pc:sldChg chg="modSp">
        <pc:chgData name="Steven Benson" userId="7888f041-e9c4-484d-a793-6a135ed92492" providerId="ADAL" clId="{5FE083D4-6F63-427C-AEDA-C68104D0F88B}" dt="2018-10-09T13:53:44.236" v="12" actId="14100"/>
        <pc:sldMkLst>
          <pc:docMk/>
          <pc:sldMk cId="0" sldId="267"/>
        </pc:sldMkLst>
        <pc:picChg chg="mod">
          <ac:chgData name="Steven Benson" userId="7888f041-e9c4-484d-a793-6a135ed92492" providerId="ADAL" clId="{5FE083D4-6F63-427C-AEDA-C68104D0F88B}" dt="2018-10-09T13:53:44.236" v="12" actId="14100"/>
          <ac:picMkLst>
            <pc:docMk/>
            <pc:sldMk cId="0" sldId="267"/>
            <ac:picMk id="200" creationId="{00000000-0000-0000-0000-000000000000}"/>
          </ac:picMkLst>
        </pc:picChg>
      </pc:sldChg>
      <pc:sldChg chg="modSp">
        <pc:chgData name="Steven Benson" userId="7888f041-e9c4-484d-a793-6a135ed92492" providerId="ADAL" clId="{5FE083D4-6F63-427C-AEDA-C68104D0F88B}" dt="2018-10-09T13:53:49.650" v="13" actId="14100"/>
        <pc:sldMkLst>
          <pc:docMk/>
          <pc:sldMk cId="0" sldId="269"/>
        </pc:sldMkLst>
        <pc:graphicFrameChg chg="mod modGraphic">
          <ac:chgData name="Steven Benson" userId="7888f041-e9c4-484d-a793-6a135ed92492" providerId="ADAL" clId="{5FE083D4-6F63-427C-AEDA-C68104D0F88B}" dt="2018-10-09T13:53:49.650" v="13" actId="14100"/>
          <ac:graphicFrameMkLst>
            <pc:docMk/>
            <pc:sldMk cId="0" sldId="269"/>
            <ac:graphicFrameMk id="214" creationId="{00000000-0000-0000-0000-000000000000}"/>
          </ac:graphicFrameMkLst>
        </pc:graphicFrameChg>
      </pc:sldChg>
      <pc:sldMasterChg chg="addSp modSp">
        <pc:chgData name="Steven Benson" userId="7888f041-e9c4-484d-a793-6a135ed92492" providerId="ADAL" clId="{5FE083D4-6F63-427C-AEDA-C68104D0F88B}" dt="2018-10-09T13:53:13.333" v="6" actId="1076"/>
        <pc:sldMasterMkLst>
          <pc:docMk/>
          <pc:sldMasterMk cId="0" sldId="2147483670"/>
        </pc:sldMasterMkLst>
        <pc:picChg chg="add mod">
          <ac:chgData name="Steven Benson" userId="7888f041-e9c4-484d-a793-6a135ed92492" providerId="ADAL" clId="{5FE083D4-6F63-427C-AEDA-C68104D0F88B}" dt="2018-10-09T13:53:13.333" v="6" actId="1076"/>
          <ac:picMkLst>
            <pc:docMk/>
            <pc:sldMasterMk cId="0" sldId="2147483670"/>
            <ac:picMk id="5" creationId="{72B46E0D-B7EF-4374-9E8F-BE38348A5F5E}"/>
          </ac:picMkLst>
        </pc:picChg>
      </pc:sldMasterChg>
      <pc:sldMasterChg chg="addSp modSp">
        <pc:chgData name="Steven Benson" userId="7888f041-e9c4-484d-a793-6a135ed92492" providerId="ADAL" clId="{5FE083D4-6F63-427C-AEDA-C68104D0F88B}" dt="2018-10-09T13:53:21.326" v="8" actId="1076"/>
        <pc:sldMasterMkLst>
          <pc:docMk/>
          <pc:sldMasterMk cId="0" sldId="2147483671"/>
        </pc:sldMasterMkLst>
        <pc:picChg chg="add mod">
          <ac:chgData name="Steven Benson" userId="7888f041-e9c4-484d-a793-6a135ed92492" providerId="ADAL" clId="{5FE083D4-6F63-427C-AEDA-C68104D0F88B}" dt="2018-10-09T13:53:21.326" v="8" actId="1076"/>
          <ac:picMkLst>
            <pc:docMk/>
            <pc:sldMasterMk cId="0" sldId="2147483671"/>
            <ac:picMk id="7" creationId="{72B46E0D-B7EF-4374-9E8F-BE38348A5F5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110462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spcBef>
                <a:spcPts val="0"/>
              </a:spcBef>
              <a:spcAft>
                <a:spcPts val="0"/>
              </a:spcAft>
              <a:buNone/>
            </a:pPr>
            <a:endParaRPr sz="1200" b="1"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Guided Practice with Vocabulary Square (10-12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and Rereading: Scout Taking a Stand for Walter (25-30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Identifying Theme: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(5-10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(5-7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Complete a first read of Chapter 3. Take notes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1523256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fd918d17a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fd918d17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(Slide 3) Review Learning Targets and Rereading: Scout Taking a Stand for Walter</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A. This slide will address questions 4 and 5.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a moment to review Miss Caroline’s statement. They should write their answer on their Note-catcher and then share their thinking with their neighbor.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students to share their answers to question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last question on their Note-catcher. Then have them share with a neighbor.</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responses to Question 4, listen for students to explain that Scout has already frustrated the teacher by being able to read; she insisted that nobody “taught” her to read. She has pointed out that Miss Caroline doesn’t understand the culture of the town and school by trying to offer Walter money.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responses to Question 5, listen for responses such as: “Scout doesn’t necessarily think things through before she does them but takes a stand because Walter can’t speak up for himself” or “Scout is a good person to stand up for Walter when nobody else will explain the situation to Miss Caroline.”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524730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Identifying Theme: Taking a Stand Anchor Chart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image of the anchor chart on the slide for reference during the brief model, or write on chart paper as an alternative.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final text-dependent question, display the new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throughout their reading of this novel, they will continue to think about this theme of when and why characters “take</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 stand.”</a:t>
            </a: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chart with the following steps: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first column, “Character,” aloud and then write “Scout” in the box beneath it.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second column: “Stand and Page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 on a student to explain the stand Scout takes: Scout stands up for Walter when the teacher offers him money.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third column: </a:t>
            </a:r>
            <a:r>
              <a:rPr lang="en" sz="1200" i="1" dirty="0">
                <a:solidFill>
                  <a:schemeClr val="dk1"/>
                </a:solidFill>
                <a:latin typeface="Calibri"/>
                <a:ea typeface="Calibri"/>
                <a:cs typeface="Calibri"/>
                <a:sym typeface="Calibri"/>
              </a:rPr>
              <a:t>“Analysis: Why does the character do that? What does this critical incident reveal about his/her character?”</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 on students for their thinking, pushing the students for the best answer such as those listed above—one that provides motivation and an explanation for what this incident reveals about the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taking a stand will be a major theme throughout the novel; characters throughout the novel will stand up for themselves or others. These stands often reveal a lot about a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class will be adding to the anchor chart throughout the reading of the novel to develop an understanding of the characters and theme.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latin typeface="Calibri"/>
              <a:ea typeface="Calibri"/>
              <a:cs typeface="Calibri"/>
              <a:sym typeface="Calibri"/>
            </a:endParaRPr>
          </a:p>
        </p:txBody>
      </p:sp>
    </p:spTree>
    <p:extLst>
      <p:ext uri="{BB962C8B-B14F-4D97-AF65-F5344CB8AC3E}">
        <p14:creationId xmlns:p14="http://schemas.microsoft.com/office/powerpoint/2010/main" val="1524446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Exit Ticket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each student with an </a:t>
            </a:r>
            <a:r>
              <a:rPr lang="en" sz="1200" b="0" dirty="0">
                <a:solidFill>
                  <a:schemeClr val="dk1"/>
                </a:solidFill>
                <a:latin typeface="Calibri"/>
                <a:ea typeface="Calibri"/>
                <a:cs typeface="Calibri"/>
                <a:sym typeface="Calibri"/>
              </a:rPr>
              <a:t>exit ticket.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answer the two multiple-choice questions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exit tickets when complete.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170688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preparation for the next lesson, prepare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quotes for Golden Rule Gallery Walk next lesson.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summaries of Chapter 2 and give positive feedback as a formative assessment; return the summaries in Lesson 12.</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lesson also begins the first of several text to film comparisons. Be sure to have the DVD of the film version of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for Lesson 12.</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a:t>
            </a:r>
            <a:r>
              <a:rPr lang="en" sz="1200" b="1" i="1" dirty="0">
                <a:solidFill>
                  <a:schemeClr val="dk1"/>
                </a:solidFill>
                <a:latin typeface="Calibri"/>
                <a:ea typeface="Calibri"/>
                <a:cs typeface="Calibri"/>
                <a:sym typeface="Calibri"/>
              </a:rPr>
              <a:t>: To Kill a Mockingbird</a:t>
            </a:r>
            <a:r>
              <a:rPr lang="en" sz="1200" b="1" dirty="0">
                <a:solidFill>
                  <a:schemeClr val="dk1"/>
                </a:solidFill>
                <a:latin typeface="Calibri"/>
                <a:ea typeface="Calibri"/>
                <a:cs typeface="Calibri"/>
                <a:sym typeface="Calibri"/>
              </a:rPr>
              <a:t> Structured Notes, Chapter 3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3</a:t>
            </a:r>
            <a:r>
              <a:rPr lang="en" sz="1200" dirty="0">
                <a:solidFill>
                  <a:schemeClr val="dk1"/>
                </a:solidFill>
                <a:latin typeface="Calibri"/>
                <a:ea typeface="Calibri"/>
                <a:cs typeface="Calibri"/>
                <a:sym typeface="Calibri"/>
              </a:rPr>
              <a:t>) and briefly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762503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92de6b64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g4092de6b64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10" name="Google Shape;210;g4092de6b64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1779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2 Text-Dependent Questions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(new; teacher-created; see Work Time B; see model in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Chapter 2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3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Supported Structured Notes graphic organizer, Chapter 3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Structured Notes graphic organizer Chapter 2 </a:t>
            </a:r>
            <a:r>
              <a:rPr lang="en" sz="1200" dirty="0">
                <a:solidFill>
                  <a:schemeClr val="dk1"/>
                </a:solidFill>
                <a:latin typeface="Calibri"/>
                <a:ea typeface="Calibri"/>
                <a:cs typeface="Calibri"/>
                <a:sym typeface="Calibri"/>
              </a:rPr>
              <a:t>(from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Writing handout </a:t>
            </a:r>
            <a:r>
              <a:rPr lang="en" sz="1200" dirty="0">
                <a:solidFill>
                  <a:schemeClr val="dk1"/>
                </a:solidFill>
                <a:latin typeface="Calibri"/>
                <a:ea typeface="Calibri"/>
                <a:cs typeface="Calibri"/>
                <a:sym typeface="Calibri"/>
              </a:rPr>
              <a:t>(from Lesson 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overhead projector, if available.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Prepare charts on chart paper for use during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1490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a:t>
            </a:r>
            <a:r>
              <a:rPr lang="en" sz="1200" b="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pages 19-22 </a:t>
            </a:r>
            <a:r>
              <a:rPr lang="en" sz="1200" b="1" dirty="0">
                <a:solidFill>
                  <a:schemeClr val="dk1"/>
                </a:solidFill>
                <a:latin typeface="Calibri"/>
                <a:ea typeface="Calibri"/>
                <a:cs typeface="Calibri"/>
                <a:sym typeface="Calibri"/>
              </a:rPr>
              <a:t>Close Reading Guide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t>
            </a:r>
            <a:r>
              <a:rPr lang="en" sz="1200" dirty="0">
                <a:latin typeface="Calibri"/>
                <a:ea typeface="Calibri"/>
                <a:cs typeface="Calibri"/>
                <a:sym typeface="Calibri"/>
              </a:rPr>
              <a:t>quity Sticks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Decide which Discussion Appointment to use today.</a:t>
            </a:r>
            <a:endParaRPr sz="1200" dirty="0">
              <a:solidFill>
                <a:srgbClr val="444444"/>
              </a:solidFill>
              <a:latin typeface="Calibri"/>
              <a:ea typeface="Calibri"/>
              <a:cs typeface="Calibri"/>
              <a:sym typeface="Calibri"/>
            </a:endParaRPr>
          </a:p>
        </p:txBody>
      </p:sp>
    </p:spTree>
    <p:extLst>
      <p:ext uri="{BB962C8B-B14F-4D97-AF65-F5344CB8AC3E}">
        <p14:creationId xmlns:p14="http://schemas.microsoft.com/office/powerpoint/2010/main" val="1129398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Close Reading:</a:t>
            </a:r>
            <a:endParaRPr sz="120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Focusing on Taking a Stand (Chapter 2 cont.)</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95229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0199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Guided Practice with Vocabulary Square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A. Engaging the Reader. On the next slide, you will walk through the use of the Vocabulary Square with a particular word.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students’ study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they begin each lesson with a vocabulary entry task based on the vocabulary from the structured notes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introduces one of several vocabulary activities students will work on throughout the unit to apply and review the academic vocabulary from the novel. Students learn the root word “sent.”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learning targets posted for students to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sit with their selected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students have their structured notes on Chapter 2 of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as well as their </a:t>
            </a:r>
            <a:r>
              <a:rPr lang="en" sz="1200" b="1" dirty="0">
                <a:solidFill>
                  <a:schemeClr val="dk1"/>
                </a:solidFill>
                <a:latin typeface="Calibri"/>
                <a:ea typeface="Calibri"/>
                <a:cs typeface="Calibri"/>
                <a:sym typeface="Calibri"/>
              </a:rPr>
              <a:t>Summary Writing of Chapter 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Read the first learning target aloud as they follow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one activity they will be using to develop vocabulary knowledge is a vocabulary square.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document camera, (or chart paper, if needed) display and distribute the </a:t>
            </a:r>
            <a:r>
              <a:rPr lang="en" sz="1200" b="1" dirty="0">
                <a:solidFill>
                  <a:schemeClr val="dk1"/>
                </a:solidFill>
                <a:latin typeface="Calibri"/>
                <a:ea typeface="Calibri"/>
                <a:cs typeface="Calibri"/>
                <a:sym typeface="Calibri"/>
              </a:rPr>
              <a:t>Vocabulary Square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this Note-catcher briefly, saying something like this: </a:t>
            </a:r>
            <a:r>
              <a:rPr lang="en" sz="1200" i="1" dirty="0">
                <a:solidFill>
                  <a:schemeClr val="dk1"/>
                </a:solidFill>
                <a:latin typeface="Calibri"/>
                <a:ea typeface="Calibri"/>
                <a:cs typeface="Calibri"/>
                <a:sym typeface="Calibri"/>
              </a:rPr>
              <a:t>“There are different ways to construct vocabulary squares, but for this novel, we will write the word on the line at the top; write a definition in our own words; identify synonyms or variations; identify the part of speech and any prefixes, suffixes, or roots; and draw a symbol or quick sketch that will help us remember the word.”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complete a vocabulary square together as a class, to prepare them to complete vocabulary squares on their own in the future.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3567062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edf18ec1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edf18ec1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7-9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 for Turn and Talk)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2) Engaging the Reader: Guided Practice with Vocabulary Square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A. Engaging the Reader.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word ‘sentimentality’ (from Chapter 2, page 24) is an important word from Chapter 2 that’s worth exploring because it helps us understand something important about Scout’s relationship with Calpurnia.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on the slide aloud as students follow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bottom left box. Invite them to turn and talk with their partner: </a:t>
            </a:r>
            <a:r>
              <a:rPr lang="en" sz="1200" i="1" dirty="0">
                <a:solidFill>
                  <a:schemeClr val="dk1"/>
                </a:solidFill>
                <a:latin typeface="Calibri"/>
                <a:ea typeface="Calibri"/>
                <a:cs typeface="Calibri"/>
                <a:sym typeface="Calibri"/>
              </a:rPr>
              <a:t>“Can anyone figure out the part of speech of sentimentality?”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and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“noun” in the box. (If students have difficulty identifying the part of speech, point out</a:t>
            </a:r>
            <a:r>
              <a:rPr lang="en" sz="1200" i="1" dirty="0">
                <a:solidFill>
                  <a:schemeClr val="dk1"/>
                </a:solidFill>
                <a:latin typeface="Calibri"/>
                <a:ea typeface="Calibri"/>
                <a:cs typeface="Calibri"/>
                <a:sym typeface="Calibri"/>
              </a:rPr>
              <a:t> that the sentence contains a verb, “was.” “Sentimentality” appears after the verb but does not come before another word, so it is unlikely to be an adjective. It is not a pronoun or adverb. Using process of elimination, we know it must be a noun.)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Keep students focused on that box. Explain that the box also asks us to identify prefixes, suffixes, or roots if applicable—which just means if it applies or if there are any. This word definitely contains a root and suffixes.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do the following: </a:t>
            </a:r>
            <a:r>
              <a:rPr lang="en" sz="1200" i="1" dirty="0">
                <a:solidFill>
                  <a:schemeClr val="dk1"/>
                </a:solidFill>
                <a:latin typeface="Calibri"/>
                <a:ea typeface="Calibri"/>
                <a:cs typeface="Calibri"/>
                <a:sym typeface="Calibri"/>
              </a:rPr>
              <a:t>“Look at the word. What might be the root and suffix? Underline each part of the word.”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 partner about the word parts.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After student input, write “sentiment” in the box and underline “sent.”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the meaning of the root “sent” or the word “sentiment.”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root “sent” comes from the Latin “sentire,” which means “to feel,” and is also related to the word “sense.” Make a note in the box that “sent” means “feeling.”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students to identify the suffixes—“al” and “ity.” Write the suffixes in the box.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both of the suffixes change the part of speech of that word sentiment. Point out that “sentimentality” and “sentiment” are nouns and that “sentimental” is an adjective—it describes someone.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box labeled “synonyms or variations.” Tell them they can write either a synonym for the word or a variation of the word, but it might be helpful to do both. </a:t>
            </a:r>
            <a:r>
              <a:rPr lang="en" sz="1200" dirty="0">
                <a:latin typeface="Calibri" panose="020F0502020204030204" pitchFamily="34" charset="0"/>
                <a:sym typeface="Calibri"/>
              </a:rPr>
              <a:t>Explain the word "variations" as "different shades of meaning for words that has a similar meaning</a:t>
            </a:r>
            <a:r>
              <a:rPr lang="en-US" sz="1200" dirty="0">
                <a:latin typeface="Calibri" panose="020F0502020204030204" pitchFamily="34" charset="0"/>
                <a:sym typeface="Calibri"/>
              </a:rPr>
              <a:t>.</a:t>
            </a:r>
            <a:r>
              <a:rPr lang="en" sz="1200" dirty="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synonyms. Ask: “</a:t>
            </a:r>
            <a:r>
              <a:rPr lang="en" sz="1200" i="1" dirty="0">
                <a:solidFill>
                  <a:schemeClr val="dk1"/>
                </a:solidFill>
                <a:latin typeface="Calibri"/>
                <a:ea typeface="Calibri"/>
                <a:cs typeface="Calibri"/>
                <a:sym typeface="Calibri"/>
              </a:rPr>
              <a:t>What are some synonyms for ‘sentimentality</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We’ve already discussed some variations of this word. Who can give me 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bottom right box. Explain that they should not be spending a lot of time here; this is just a quick sketch or symbol that you associate with understanding this word.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quick sketch of a frilly heart or something else that is overly emotional.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the meaning of the word “sentimentality.”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respond. If no one can define the word, provide a definition and model writing the definition in the box.</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if there are any questions on completing a vocabulary square.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be completing vocabulary squares on their own as an entry task in some future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summaries, but let students keep their structured notes. They will need them in subsequent lessons.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for the bottom left box, listen for students to identify that it is a noun.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cold call about the word parts, listen for him/her to identify “sentiment” as the main part of the word.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about the meaning of the word, listen for responses such as: “</a:t>
            </a:r>
            <a:r>
              <a:rPr lang="en" sz="1200" b="0" dirty="0">
                <a:solidFill>
                  <a:schemeClr val="dk1"/>
                </a:solidFill>
                <a:latin typeface="Calibri"/>
                <a:ea typeface="Calibri"/>
                <a:cs typeface="Calibri"/>
                <a:sym typeface="Calibri"/>
              </a:rPr>
              <a:t>More emotion than reason or logic” or “Excessive feeling or emotion.”</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During cold call about synonyms, listen for words such as “sappy” or “melodramatic.”</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asking about word variations, listen for a student to share “sentiment” and “sentimental.”</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931713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df18ec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edf18ec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(Slide 1) Review Learning Targets and Rereading: Scout Taking a Stand for Walter</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A.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remaining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identifying the strongest evidence from their reading to answer questions is something they’ve been working on all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as they read the novel, they will further explore the idea of “taking a stand,” which they have been discussing for the past week.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Today they will look at a specific stand and determine what the reader learns about the character from his or her stand.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Chapter 2 (pages 24-29) Text-Dependent Questions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steps from the </a:t>
            </a:r>
            <a:r>
              <a:rPr lang="en" sz="1200" b="1" dirty="0">
                <a:solidFill>
                  <a:schemeClr val="dk1"/>
                </a:solidFill>
                <a:latin typeface="Calibri"/>
                <a:ea typeface="Calibri"/>
                <a:cs typeface="Calibri"/>
                <a:sym typeface="Calibri"/>
              </a:rPr>
              <a:t>Rereading To Kill a Mockingbird, pages 24-29 Close Reading Guide (for Teacher Reference</a:t>
            </a:r>
            <a:r>
              <a:rPr lang="en" sz="1200" dirty="0">
                <a:solidFill>
                  <a:schemeClr val="dk1"/>
                </a:solidFill>
                <a:latin typeface="Calibri"/>
                <a:ea typeface="Calibri"/>
                <a:cs typeface="Calibri"/>
                <a:sym typeface="Calibri"/>
              </a:rPr>
              <a:t>) to guide this part of work time:</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review their structured notes from Chapter 2.</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pair-share their summary and response to the focus question on the slide.</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 a student to share with the class.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to cite specific evidence from the text (including the page number) as they provide their responses.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definition before you start reading: entailment (27)</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that this word is hard to define just based on context. Give students the definition: an entailment usually has to do with who can inherit land.</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from Miss Caroline asking students to put their lunches on their desks (25) to “A storm of laughter broke loose when it finally occurred to the class that Miss Caroline had whipped me” (28).</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accurate summaries and for students to identify that Scout stands up for Walter because the teacher doesn’t understand why he won’t take lunch money from her.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965920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fd918d17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fd918d17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(Slide 2) Review Learning Targets and Rereading: Scout Taking a Stand for Walter</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A. This slide will address questions 1-3.</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reread on their own from the top of page 26, “Go on and tell her, Scout,” to “familiarity breeds understanding.”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them to answer the questions in the first two rows on the Note-catcher.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monitor students’ note taking.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everyone is done, have students share with a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equity sticks, call on a student to share his or her response to question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a student to share his or her response to question 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cite specific evidence from the text (including the page number) as they provide their responses.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the structure of this scene. Scaffolding: Why does Harper Lee interrupt the action in the classroom with Mr. Cunningham’s legal situation?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 reader is absorbed in this mini-drama with Scout when it is interrupted by this scene about Mr. Cunningham’s entailment and money problems. Invite them to jot down their thoughts on the Note-catcher before they share their thinking with a neighbor.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call on students to share their responses to question 3.</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responses to Question 1, listen for students to explain that a delegation is a group of representatives. Clarify as needed: Lee uses this to show that the “town students” and the “bus students” are seen as separate groups.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responses to Question 2, listen for students to notice that Scout has experience dealing with Miss Caroline, so she should continue to deal with her. “Familiarity breeds understanding.” Scout has already talked to Miss Caroline about being able to read and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responses to Question 3, listen for: It provides background information on why Walter cannot pay back the quarter. It also builds tension because Scout explains that she was unable to explain these things to Miss Caroline and is “inconvenienced” (28).</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Students may benefit from a discussion of what makes an evident strong. Consider modeling by comparing several pieces of evidence that students cite for the same question and determine which is strongest and why.</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751391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2B46E0D-B7EF-4374-9E8F-BE38348A5F5E}"/>
              </a:ext>
            </a:extLst>
          </p:cNvPr>
          <p:cNvPicPr>
            <a:picLocks noChangeAspect="1"/>
          </p:cNvPicPr>
          <p:nvPr userDrawn="1"/>
        </p:nvPicPr>
        <p:blipFill>
          <a:blip r:embed="rId13"/>
          <a:stretch>
            <a:fillRect/>
          </a:stretch>
        </p:blipFill>
        <p:spPr>
          <a:xfrm>
            <a:off x="0" y="627252"/>
            <a:ext cx="9083827" cy="4516248"/>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2B46E0D-B7EF-4374-9E8F-BE38348A5F5E}"/>
              </a:ext>
            </a:extLst>
          </p:cNvPr>
          <p:cNvPicPr>
            <a:picLocks noChangeAspect="1"/>
          </p:cNvPicPr>
          <p:nvPr userDrawn="1"/>
        </p:nvPicPr>
        <p:blipFill>
          <a:blip r:embed="rId13"/>
          <a:stretch>
            <a:fillRect/>
          </a:stretch>
        </p:blipFill>
        <p:spPr>
          <a:xfrm>
            <a:off x="0" y="587330"/>
            <a:ext cx="9083827" cy="455617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50-60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 get further into Chapter 2 to help establish reading and writing routines that students will use in Unit 1 and Unit 2, including an introduction of a vocabulary activity they will use throughout the Module. Students will also participate in a close reading of Chapter 2.</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deepen my understanding of key words in </a:t>
            </a:r>
            <a:r>
              <a:rPr lang="en" sz="1600" i="1">
                <a:solidFill>
                  <a:schemeClr val="dk1"/>
                </a:solidFill>
              </a:rPr>
              <a:t>To Kill a Mockingbird</a:t>
            </a:r>
            <a:r>
              <a:rPr lang="en" sz="1600">
                <a:solidFill>
                  <a:schemeClr val="dk1"/>
                </a:solidFill>
              </a:rPr>
              <a:t> by using a vocabulary square.</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identify the strongest evidence in Chapter 2 that shows why characters take a stand. </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95600" y="100375"/>
            <a:ext cx="3212400" cy="3258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reread a key scene and answer questions from Chapter 2.</a:t>
            </a:r>
            <a:endParaRPr/>
          </a:p>
        </p:txBody>
      </p:sp>
      <p:pic>
        <p:nvPicPr>
          <p:cNvPr id="188" name="Google Shape;188;p34"/>
          <p:cNvPicPr preferRelativeResize="0"/>
          <p:nvPr/>
        </p:nvPicPr>
        <p:blipFill>
          <a:blip r:embed="rId3">
            <a:alphaModFix/>
          </a:blip>
          <a:stretch>
            <a:fillRect/>
          </a:stretch>
        </p:blipFill>
        <p:spPr>
          <a:xfrm>
            <a:off x="3394475" y="904613"/>
            <a:ext cx="5531201" cy="333427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identify where characters in the novel continue to ‘take a stand</a:t>
            </a:r>
            <a:r>
              <a:rPr lang="en-US" dirty="0"/>
              <a:t>.</a:t>
            </a:r>
            <a:r>
              <a:rPr lang="en" dirty="0"/>
              <a:t>’</a:t>
            </a:r>
            <a:endParaRPr dirty="0"/>
          </a:p>
        </p:txBody>
      </p:sp>
      <p:pic>
        <p:nvPicPr>
          <p:cNvPr id="194" name="Google Shape;194;p35"/>
          <p:cNvPicPr preferRelativeResize="0"/>
          <p:nvPr/>
        </p:nvPicPr>
        <p:blipFill>
          <a:blip r:embed="rId3">
            <a:alphaModFix/>
          </a:blip>
          <a:stretch>
            <a:fillRect/>
          </a:stretch>
        </p:blipFill>
        <p:spPr>
          <a:xfrm>
            <a:off x="943500" y="1246275"/>
            <a:ext cx="7257001" cy="31733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0"/>
            <a:ext cx="8520600" cy="1173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show what we learned in today’s lesson.</a:t>
            </a:r>
            <a:endParaRPr/>
          </a:p>
        </p:txBody>
      </p:sp>
      <p:pic>
        <p:nvPicPr>
          <p:cNvPr id="200" name="Google Shape;200;p36"/>
          <p:cNvPicPr preferRelativeResize="0"/>
          <p:nvPr/>
        </p:nvPicPr>
        <p:blipFill>
          <a:blip r:embed="rId3">
            <a:alphaModFix/>
          </a:blip>
          <a:stretch>
            <a:fillRect/>
          </a:stretch>
        </p:blipFill>
        <p:spPr>
          <a:xfrm>
            <a:off x="681187" y="1339464"/>
            <a:ext cx="7781617" cy="298579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06" name="Google Shape;206;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2400" dirty="0">
                <a:solidFill>
                  <a:schemeClr val="dk1"/>
                </a:solidFill>
              </a:rPr>
              <a:t>Complete a first read of Chapter 3. </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a:spcBef>
                <a:spcPts val="0"/>
              </a:spcBef>
              <a:spcAft>
                <a:spcPts val="0"/>
              </a:spcAft>
              <a:buNone/>
            </a:pPr>
            <a:r>
              <a:rPr lang="en" sz="2400" dirty="0">
                <a:solidFill>
                  <a:schemeClr val="dk1"/>
                </a:solidFill>
              </a:rPr>
              <a:t>Take notes using the </a:t>
            </a:r>
            <a:r>
              <a:rPr lang="en" sz="2400" b="1" dirty="0">
                <a:solidFill>
                  <a:schemeClr val="dk1"/>
                </a:solidFill>
              </a:rPr>
              <a:t>Structured Notes graphic organizer</a:t>
            </a:r>
            <a:r>
              <a:rPr lang="en" sz="2400" dirty="0">
                <a:solidFill>
                  <a:schemeClr val="dk1"/>
                </a:solidFill>
              </a:rPr>
              <a:t>.</a:t>
            </a:r>
            <a:endParaRPr sz="2400" dirty="0">
              <a:solidFill>
                <a:schemeClr val="dk1"/>
              </a:solidFill>
            </a:endParaRPr>
          </a:p>
          <a:p>
            <a:pPr marL="0" lvl="0" indent="0">
              <a:spcBef>
                <a:spcPts val="0"/>
              </a:spcBef>
              <a:spcAft>
                <a:spcPts val="0"/>
              </a:spcAft>
              <a:buNone/>
            </a:pPr>
            <a:r>
              <a:rPr lang="en" sz="2400" dirty="0">
                <a:solidFill>
                  <a:schemeClr val="dk1"/>
                </a:solidFill>
              </a:rPr>
              <a:t>Answer the focus question: </a:t>
            </a:r>
            <a:r>
              <a:rPr lang="en" sz="2400" i="1" dirty="0">
                <a:solidFill>
                  <a:schemeClr val="dk1"/>
                </a:solidFill>
              </a:rPr>
              <a:t>“In this chapter, who takes a stand and why?”</a:t>
            </a:r>
            <a:r>
              <a:rPr lang="en" sz="2400" dirty="0">
                <a:solidFill>
                  <a:schemeClr val="dk1"/>
                </a:solidFill>
              </a:rPr>
              <a:t> Use the strongest evidence from the novel.</a:t>
            </a:r>
            <a:endParaRPr sz="2400" dirty="0">
              <a:solidFill>
                <a:schemeClr val="dk1"/>
              </a:solidFill>
            </a:endParaRPr>
          </a:p>
          <a:p>
            <a:pPr marL="0" lvl="0" indent="0">
              <a:spcBef>
                <a:spcPts val="0"/>
              </a:spcBef>
              <a:spcAft>
                <a:spcPts val="0"/>
              </a:spcAft>
              <a:buNone/>
            </a:pPr>
            <a:endParaRPr sz="2400" dirty="0">
              <a:solidFill>
                <a:schemeClr val="dk1"/>
              </a:solidFill>
            </a:endParaRPr>
          </a:p>
          <a:p>
            <a:pPr marL="0" lvl="0" indent="0">
              <a:spcBef>
                <a:spcPts val="0"/>
              </a:spcBef>
              <a:spcAft>
                <a:spcPts val="0"/>
              </a:spcAft>
              <a:buClr>
                <a:schemeClr val="dk1"/>
              </a:buClr>
              <a:buSzPts val="1100"/>
              <a:buFont typeface="Arial"/>
              <a:buNone/>
            </a:pPr>
            <a:r>
              <a:rPr lang="en" sz="2400" dirty="0">
                <a:solidFill>
                  <a:schemeClr val="dk1"/>
                </a:solidFill>
              </a:rPr>
              <a:t> </a:t>
            </a:r>
            <a:endParaRPr sz="2400" dirty="0">
              <a:solidFill>
                <a:schemeClr val="dk1"/>
              </a:solidFill>
            </a:endParaRPr>
          </a:p>
          <a:p>
            <a:pPr marL="0" lvl="0" indent="0">
              <a:spcBef>
                <a:spcPts val="0"/>
              </a:spcBef>
              <a:spcAft>
                <a:spcPts val="0"/>
              </a:spcAft>
              <a:buNone/>
            </a:pPr>
            <a:endParaRP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13" name="Google Shape;213;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14" name="Google Shape;214;p38"/>
          <p:cNvGraphicFramePr/>
          <p:nvPr>
            <p:extLst>
              <p:ext uri="{D42A27DB-BD31-4B8C-83A1-F6EECF244321}">
                <p14:modId xmlns:p14="http://schemas.microsoft.com/office/powerpoint/2010/main" val="3565954764"/>
              </p:ext>
            </p:extLst>
          </p:nvPr>
        </p:nvGraphicFramePr>
        <p:xfrm>
          <a:off x="577216" y="1385888"/>
          <a:ext cx="7989600" cy="3040969"/>
        </p:xfrm>
        <a:graphic>
          <a:graphicData uri="http://schemas.openxmlformats.org/drawingml/2006/table">
            <a:tbl>
              <a:tblPr firstRow="1" bandRow="1">
                <a:noFill/>
                <a:tableStyleId>{CE0C5107-28E1-40B3-B14D-E699E0B4A4FA}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384737">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664058">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664058">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664058">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664058">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11 </a:t>
            </a:r>
            <a:endParaRPr sz="3400"/>
          </a:p>
          <a:p>
            <a:pPr marL="0" lvl="0" indent="0" rtl="0">
              <a:lnSpc>
                <a:spcPct val="90000"/>
              </a:lnSpc>
              <a:spcBef>
                <a:spcPts val="0"/>
              </a:spcBef>
              <a:spcAft>
                <a:spcPts val="0"/>
              </a:spcAft>
              <a:buNone/>
            </a:pPr>
            <a:r>
              <a:rPr lang="en" sz="1800"/>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a:solidFill>
                  <a:schemeClr val="dk1"/>
                </a:solidFill>
              </a:rPr>
              <a:t>Preparing for Lesson 11:</a:t>
            </a:r>
            <a:r>
              <a:rPr lang="en" i="1">
                <a:solidFill>
                  <a:schemeClr val="dk1"/>
                </a:solidFill>
              </a:rPr>
              <a:t>  </a:t>
            </a:r>
            <a:r>
              <a:rPr lang="en">
                <a:solidFill>
                  <a:schemeClr val="dk1"/>
                </a:solidFill>
              </a:rPr>
              <a:t>Materials and classroom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Post Learning targets and pre-prepared Anchor Chart.</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From this lesson on, select the Discussion Appointment, making sure to vary it so that students have the opportunity to meet with a variety of their classmates.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11 </a:t>
            </a:r>
            <a:endParaRPr sz="3400"/>
          </a:p>
          <a:p>
            <a:pPr marL="0" lvl="0" indent="0" rtl="0">
              <a:lnSpc>
                <a:spcPct val="90000"/>
              </a:lnSpc>
              <a:spcBef>
                <a:spcPts val="0"/>
              </a:spcBef>
              <a:spcAft>
                <a:spcPts val="0"/>
              </a:spcAft>
              <a:buNone/>
            </a:pPr>
            <a:r>
              <a:rPr lang="en" sz="1800"/>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dirty="0">
                <a:solidFill>
                  <a:schemeClr val="dk1"/>
                </a:solidFill>
              </a:rPr>
              <a:t>Preparing for Lesson 11: 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In advance: Preview the </a:t>
            </a:r>
            <a:r>
              <a:rPr lang="en" b="1" dirty="0">
                <a:solidFill>
                  <a:schemeClr val="dk1"/>
                </a:solidFill>
              </a:rPr>
              <a:t>Close Reading Guide (for Teacher Reference)</a:t>
            </a:r>
            <a:r>
              <a:rPr lang="en" dirty="0">
                <a:solidFill>
                  <a:schemeClr val="dk1"/>
                </a:solidFill>
              </a:rPr>
              <a:t>, which gives guidance on how to facilitate Work Time Part A.</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For more information on roots or etymology, visit sites such as  http://www.myvocabulary.com/dir-root-root_master#J, or the Online Etymology Dictionary.</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Prepare Equity Sticks for use when calling on students during Work Time.</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8</a:t>
            </a:r>
            <a:r>
              <a:rPr lang="en" sz="4000">
                <a:solidFill>
                  <a:srgbClr val="000000"/>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a:solidFill>
                  <a:srgbClr val="000000"/>
                </a:solidFill>
                <a:latin typeface="Century Gothic"/>
                <a:ea typeface="Century Gothic"/>
                <a:cs typeface="Century Gothic"/>
                <a:sym typeface="Century Gothic"/>
              </a:rPr>
              <a:t>: </a:t>
            </a:r>
            <a:endParaRPr sz="400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Unit </a:t>
            </a:r>
            <a:r>
              <a:rPr lang="en" sz="4000">
                <a:latin typeface="Century Gothic"/>
                <a:ea typeface="Century Gothic"/>
                <a:cs typeface="Century Gothic"/>
                <a:sym typeface="Century Gothic"/>
              </a:rPr>
              <a:t>1</a:t>
            </a:r>
            <a:r>
              <a:rPr lang="en" sz="4000">
                <a:solidFill>
                  <a:srgbClr val="000000"/>
                </a:solidFill>
                <a:latin typeface="Century Gothic"/>
                <a:ea typeface="Century Gothic"/>
                <a:cs typeface="Century Gothic"/>
                <a:sym typeface="Century Gothic"/>
              </a:rPr>
              <a:t>: Lesson 11 </a:t>
            </a:r>
            <a:endParaRPr sz="4000">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10731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Close Reading:</a:t>
            </a:r>
            <a:endParaRPr sz="2400"/>
          </a:p>
          <a:p>
            <a:pPr marL="0" lvl="0" indent="0">
              <a:spcBef>
                <a:spcPts val="0"/>
              </a:spcBef>
              <a:spcAft>
                <a:spcPts val="0"/>
              </a:spcAft>
              <a:buClr>
                <a:schemeClr val="dk1"/>
              </a:buClr>
              <a:buSzPts val="1100"/>
              <a:buFont typeface="Arial"/>
              <a:buNone/>
            </a:pPr>
            <a:r>
              <a:rPr lang="en" sz="2400"/>
              <a:t>Focusing on Taking a Stand (Chapter 2 cont.)</a:t>
            </a:r>
            <a:endParaRPr sz="2400"/>
          </a:p>
          <a:p>
            <a:pPr marL="0" lvl="0" indent="0">
              <a:spcBef>
                <a:spcPts val="0"/>
              </a:spcBef>
              <a:spcAft>
                <a:spcPts val="0"/>
              </a:spcAft>
              <a:buNone/>
            </a:pPr>
            <a:endParaRPr/>
          </a:p>
        </p:txBody>
      </p:sp>
      <p:pic>
        <p:nvPicPr>
          <p:cNvPr id="3" name="Picture 2">
            <a:extLst>
              <a:ext uri="{FF2B5EF4-FFF2-40B4-BE49-F238E27FC236}">
                <a16:creationId xmlns:a16="http://schemas.microsoft.com/office/drawing/2014/main" id="{F24242A0-B836-42C5-8104-2BE9BF135672}"/>
              </a:ext>
            </a:extLst>
          </p:cNvPr>
          <p:cNvPicPr>
            <a:picLocks noChangeAspect="1"/>
          </p:cNvPicPr>
          <p:nvPr/>
        </p:nvPicPr>
        <p:blipFill>
          <a:blip r:embed="rId3"/>
          <a:stretch>
            <a:fillRect/>
          </a:stretch>
        </p:blipFill>
        <p:spPr>
          <a:xfrm>
            <a:off x="3246395" y="2940827"/>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dirty="0"/>
              <a:t>In this lesson, you will continue to work with Chapter 2. You will work with some reading and writing routines that you will use throughout Units 1 and 2. Remember, you have done both structured notes and summary writing for Chapter 2 so far!</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Reread a key scene in which Scout takes a stand</a:t>
            </a:r>
            <a:endParaRPr dirty="0"/>
          </a:p>
          <a:p>
            <a:pPr marL="457200" lvl="0" indent="-342900" rtl="0">
              <a:lnSpc>
                <a:spcPct val="100000"/>
              </a:lnSpc>
              <a:spcBef>
                <a:spcPts val="0"/>
              </a:spcBef>
              <a:spcAft>
                <a:spcPts val="0"/>
              </a:spcAft>
              <a:buSzPts val="1800"/>
              <a:buChar char="●"/>
            </a:pPr>
            <a:r>
              <a:rPr lang="en" dirty="0"/>
              <a:t>Answer text-dependent questions</a:t>
            </a:r>
            <a:endParaRPr dirty="0"/>
          </a:p>
          <a:p>
            <a:pPr marL="457200" lvl="0" indent="-342900" rtl="0">
              <a:lnSpc>
                <a:spcPct val="100000"/>
              </a:lnSpc>
              <a:spcBef>
                <a:spcPts val="0"/>
              </a:spcBef>
              <a:spcAft>
                <a:spcPts val="0"/>
              </a:spcAft>
              <a:buSzPts val="1800"/>
              <a:buChar char="●"/>
            </a:pPr>
            <a:r>
              <a:rPr lang="en" dirty="0"/>
              <a:t>Preview the </a:t>
            </a:r>
            <a:r>
              <a:rPr lang="en" b="1" dirty="0"/>
              <a:t>Taking a Stand anchor chart</a:t>
            </a:r>
            <a:r>
              <a:rPr lang="en" dirty="0"/>
              <a:t>, which will be used throughout Units 1 and 2 for analyzing theme of the novel.</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83700" y="83775"/>
            <a:ext cx="8976600" cy="1792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a:t>Let’s learn how to determine the meaning of unfamiliar words using a Vocabulary </a:t>
            </a:r>
            <a:endParaRPr sz="3000"/>
          </a:p>
          <a:p>
            <a:pPr marL="0" lvl="0" indent="0" rtl="0">
              <a:spcBef>
                <a:spcPts val="0"/>
              </a:spcBef>
              <a:spcAft>
                <a:spcPts val="0"/>
              </a:spcAft>
              <a:buNone/>
            </a:pPr>
            <a:r>
              <a:rPr lang="en" sz="3000"/>
              <a:t>Square.</a:t>
            </a:r>
            <a:endParaRPr sz="3000"/>
          </a:p>
        </p:txBody>
      </p:sp>
      <p:sp>
        <p:nvSpPr>
          <p:cNvPr id="160" name="Google Shape;160;p30"/>
          <p:cNvSpPr txBox="1">
            <a:spLocks noGrp="1"/>
          </p:cNvSpPr>
          <p:nvPr>
            <p:ph type="body" idx="1"/>
          </p:nvPr>
        </p:nvSpPr>
        <p:spPr>
          <a:xfrm>
            <a:off x="100525" y="1876575"/>
            <a:ext cx="3518400" cy="24411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1600">
                <a:solidFill>
                  <a:schemeClr val="dk1"/>
                </a:solidFill>
              </a:rPr>
              <a:t>Learning Target #1: </a:t>
            </a:r>
            <a:endParaRPr sz="1600">
              <a:solidFill>
                <a:schemeClr val="dk1"/>
              </a:solidFill>
            </a:endParaRPr>
          </a:p>
          <a:p>
            <a:pPr marL="0" lvl="0" indent="0" rtl="0">
              <a:lnSpc>
                <a:spcPct val="90000"/>
              </a:lnSpc>
              <a:spcBef>
                <a:spcPts val="1000"/>
              </a:spcBef>
              <a:spcAft>
                <a:spcPts val="0"/>
              </a:spcAft>
              <a:buNone/>
            </a:pPr>
            <a:r>
              <a:rPr lang="en" sz="1600">
                <a:solidFill>
                  <a:schemeClr val="dk1"/>
                </a:solidFill>
              </a:rPr>
              <a:t>I can deepen my understanding of key words in </a:t>
            </a:r>
            <a:r>
              <a:rPr lang="en" sz="1600" i="1">
                <a:solidFill>
                  <a:schemeClr val="dk1"/>
                </a:solidFill>
              </a:rPr>
              <a:t>To Kill a Mockingbird</a:t>
            </a:r>
            <a:r>
              <a:rPr lang="en" sz="1600">
                <a:solidFill>
                  <a:schemeClr val="dk1"/>
                </a:solidFill>
              </a:rPr>
              <a:t> by using a vocabulary square.</a:t>
            </a:r>
            <a:endParaRPr sz="1600">
              <a:solidFill>
                <a:schemeClr val="dk1"/>
              </a:solidFill>
            </a:endParaRPr>
          </a:p>
        </p:txBody>
      </p:sp>
      <p:pic>
        <p:nvPicPr>
          <p:cNvPr id="161" name="Google Shape;161;p30"/>
          <p:cNvPicPr preferRelativeResize="0"/>
          <p:nvPr/>
        </p:nvPicPr>
        <p:blipFill>
          <a:blip r:embed="rId3">
            <a:alphaModFix/>
          </a:blip>
          <a:stretch>
            <a:fillRect/>
          </a:stretch>
        </p:blipFill>
        <p:spPr>
          <a:xfrm>
            <a:off x="4289577" y="1273437"/>
            <a:ext cx="4186101" cy="364737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285950" y="83775"/>
            <a:ext cx="8234700" cy="96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a:t>Let’s use a Vocabulary Square for the word ‘sentimentality’</a:t>
            </a:r>
            <a:endParaRPr sz="3200"/>
          </a:p>
        </p:txBody>
      </p:sp>
      <p:sp>
        <p:nvSpPr>
          <p:cNvPr id="167" name="Google Shape;167;p31"/>
          <p:cNvSpPr txBox="1">
            <a:spLocks noGrp="1"/>
          </p:cNvSpPr>
          <p:nvPr>
            <p:ph type="body" idx="1"/>
          </p:nvPr>
        </p:nvSpPr>
        <p:spPr>
          <a:xfrm>
            <a:off x="4681250" y="1715000"/>
            <a:ext cx="4390500" cy="2441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u="sng">
                <a:solidFill>
                  <a:schemeClr val="dk1"/>
                </a:solidFill>
              </a:rPr>
              <a:t>Sentimentality</a:t>
            </a:r>
            <a:endParaRPr u="sng">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“In Calpurnia’s teaching, there was no </a:t>
            </a:r>
            <a:r>
              <a:rPr lang="en" i="1">
                <a:solidFill>
                  <a:schemeClr val="dk1"/>
                </a:solidFill>
              </a:rPr>
              <a:t>sentimentality:</a:t>
            </a:r>
            <a:r>
              <a:rPr lang="en">
                <a:solidFill>
                  <a:schemeClr val="dk1"/>
                </a:solidFill>
              </a:rPr>
              <a:t> I seldom pleased her and she seldom rewarded me.”</a:t>
            </a:r>
            <a:endParaRPr>
              <a:solidFill>
                <a:schemeClr val="dk1"/>
              </a:solidFill>
            </a:endParaRPr>
          </a:p>
          <a:p>
            <a:pPr marL="0" lvl="0" indent="0" rtl="0">
              <a:lnSpc>
                <a:spcPct val="90000"/>
              </a:lnSpc>
              <a:spcBef>
                <a:spcPts val="1000"/>
              </a:spcBef>
              <a:spcAft>
                <a:spcPts val="0"/>
              </a:spcAft>
              <a:buNone/>
            </a:pPr>
            <a:endParaRPr>
              <a:solidFill>
                <a:schemeClr val="dk1"/>
              </a:solidFill>
            </a:endParaRPr>
          </a:p>
        </p:txBody>
      </p:sp>
      <p:pic>
        <p:nvPicPr>
          <p:cNvPr id="168" name="Google Shape;168;p31"/>
          <p:cNvPicPr preferRelativeResize="0"/>
          <p:nvPr/>
        </p:nvPicPr>
        <p:blipFill>
          <a:blip r:embed="rId3">
            <a:alphaModFix/>
          </a:blip>
          <a:stretch>
            <a:fillRect/>
          </a:stretch>
        </p:blipFill>
        <p:spPr>
          <a:xfrm>
            <a:off x="8371113" y="4540596"/>
            <a:ext cx="610125" cy="563857"/>
          </a:xfrm>
          <a:prstGeom prst="rect">
            <a:avLst/>
          </a:prstGeom>
          <a:noFill/>
          <a:ln>
            <a:noFill/>
          </a:ln>
        </p:spPr>
      </p:pic>
      <p:pic>
        <p:nvPicPr>
          <p:cNvPr id="169" name="Google Shape;169;p31"/>
          <p:cNvPicPr preferRelativeResize="0"/>
          <p:nvPr/>
        </p:nvPicPr>
        <p:blipFill>
          <a:blip r:embed="rId4">
            <a:alphaModFix/>
          </a:blip>
          <a:stretch>
            <a:fillRect/>
          </a:stretch>
        </p:blipFill>
        <p:spPr>
          <a:xfrm>
            <a:off x="285952" y="1329962"/>
            <a:ext cx="4186101" cy="3111409"/>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100375"/>
            <a:ext cx="8520600" cy="1176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get ready to reread a key scene from Chapter 2.</a:t>
            </a:r>
            <a:endParaRPr/>
          </a:p>
        </p:txBody>
      </p:sp>
      <p:sp>
        <p:nvSpPr>
          <p:cNvPr id="175" name="Google Shape;175;p32"/>
          <p:cNvSpPr txBox="1">
            <a:spLocks noGrp="1"/>
          </p:cNvSpPr>
          <p:nvPr>
            <p:ph type="body" idx="1"/>
          </p:nvPr>
        </p:nvSpPr>
        <p:spPr>
          <a:xfrm>
            <a:off x="311700" y="1276975"/>
            <a:ext cx="4260300" cy="37776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
                <a:solidFill>
                  <a:schemeClr val="dk1"/>
                </a:solidFill>
              </a:rPr>
              <a:t>Learning Target #2: </a:t>
            </a:r>
            <a:endParaRPr>
              <a:solidFill>
                <a:schemeClr val="dk1"/>
              </a:solidFill>
            </a:endParaRPr>
          </a:p>
          <a:p>
            <a:pPr marL="0" lvl="0" indent="0" rtl="0">
              <a:lnSpc>
                <a:spcPct val="90000"/>
              </a:lnSpc>
              <a:spcBef>
                <a:spcPts val="1000"/>
              </a:spcBef>
              <a:spcAft>
                <a:spcPts val="0"/>
              </a:spcAft>
              <a:buClr>
                <a:schemeClr val="dk1"/>
              </a:buClr>
              <a:buSzPts val="1100"/>
              <a:buFont typeface="Arial"/>
              <a:buNone/>
            </a:pPr>
            <a:r>
              <a:rPr lang="en">
                <a:solidFill>
                  <a:schemeClr val="dk1"/>
                </a:solidFill>
              </a:rPr>
              <a:t>I can identify the strongest evidence in Chapter 2 that shows why characters take a stand. </a:t>
            </a:r>
            <a:endParaRPr>
              <a:solidFill>
                <a:schemeClr val="dk1"/>
              </a:solidFill>
            </a:endParaRPr>
          </a:p>
          <a:p>
            <a:pPr marL="0" lvl="0" indent="0">
              <a:spcBef>
                <a:spcPts val="0"/>
              </a:spcBef>
              <a:spcAft>
                <a:spcPts val="0"/>
              </a:spcAft>
              <a:buNone/>
            </a:pPr>
            <a:endParaRPr/>
          </a:p>
          <a:p>
            <a:pPr marL="0" lvl="0" indent="0" rtl="0">
              <a:spcBef>
                <a:spcPts val="0"/>
              </a:spcBef>
              <a:spcAft>
                <a:spcPts val="0"/>
              </a:spcAft>
              <a:buNone/>
            </a:pPr>
            <a:r>
              <a:rPr lang="en">
                <a:solidFill>
                  <a:schemeClr val="dk1"/>
                </a:solidFill>
              </a:rPr>
              <a:t>Why does Scout stand up for Walter?</a:t>
            </a:r>
            <a:endParaRPr>
              <a:solidFill>
                <a:schemeClr val="dk1"/>
              </a:solidFill>
            </a:endParaRPr>
          </a:p>
          <a:p>
            <a:pPr marL="0" lvl="0" indent="0">
              <a:spcBef>
                <a:spcPts val="0"/>
              </a:spcBef>
              <a:spcAft>
                <a:spcPts val="0"/>
              </a:spcAft>
              <a:buNone/>
            </a:pPr>
            <a:endParaRPr/>
          </a:p>
          <a:p>
            <a:pPr marL="0" lvl="0" indent="0">
              <a:spcBef>
                <a:spcPts val="0"/>
              </a:spcBef>
              <a:spcAft>
                <a:spcPts val="0"/>
              </a:spcAft>
              <a:buNone/>
            </a:pPr>
            <a:endParaRPr/>
          </a:p>
          <a:p>
            <a:pPr marL="0" lvl="0" indent="0" rtl="0">
              <a:spcBef>
                <a:spcPts val="0"/>
              </a:spcBef>
              <a:spcAft>
                <a:spcPts val="0"/>
              </a:spcAft>
              <a:buNone/>
            </a:pPr>
            <a:endParaRPr/>
          </a:p>
        </p:txBody>
      </p:sp>
      <p:pic>
        <p:nvPicPr>
          <p:cNvPr id="176" name="Google Shape;176;p32"/>
          <p:cNvPicPr preferRelativeResize="0"/>
          <p:nvPr/>
        </p:nvPicPr>
        <p:blipFill>
          <a:blip r:embed="rId3">
            <a:alphaModFix/>
          </a:blip>
          <a:stretch>
            <a:fillRect/>
          </a:stretch>
        </p:blipFill>
        <p:spPr>
          <a:xfrm>
            <a:off x="4671876" y="979701"/>
            <a:ext cx="4260300" cy="378692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82250" y="0"/>
            <a:ext cx="3225600" cy="1176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reread a key scene and answer questions from Chapter 2.</a:t>
            </a:r>
            <a:endParaRPr/>
          </a:p>
        </p:txBody>
      </p:sp>
      <p:pic>
        <p:nvPicPr>
          <p:cNvPr id="182" name="Google Shape;182;p33"/>
          <p:cNvPicPr preferRelativeResize="0"/>
          <p:nvPr/>
        </p:nvPicPr>
        <p:blipFill>
          <a:blip r:embed="rId3">
            <a:alphaModFix/>
          </a:blip>
          <a:stretch>
            <a:fillRect/>
          </a:stretch>
        </p:blipFill>
        <p:spPr>
          <a:xfrm>
            <a:off x="3460250" y="152400"/>
            <a:ext cx="5524422" cy="43688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266270A-F50F-476E-942F-E406AF2CB1BD}">
  <ds:schemaRefs>
    <ds:schemaRef ds:uri="http://schemas.microsoft.com/sharepoint/v3/contenttype/forms"/>
  </ds:schemaRefs>
</ds:datastoreItem>
</file>

<file path=customXml/itemProps2.xml><?xml version="1.0" encoding="utf-8"?>
<ds:datastoreItem xmlns:ds="http://schemas.openxmlformats.org/officeDocument/2006/customXml" ds:itemID="{708AA612-4B53-4C7F-9715-2ED4C14171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CE3E76-D831-40AE-8C70-586B6F9A82F2}">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20</TotalTime>
  <Words>4081</Words>
  <Application>Microsoft Office PowerPoint</Application>
  <PresentationFormat>On-screen Show (16:9)</PresentationFormat>
  <Paragraphs>331</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Overlock</vt:lpstr>
      <vt:lpstr>Century Gothic</vt:lpstr>
      <vt:lpstr>Calibri</vt:lpstr>
      <vt:lpstr>Simple Light</vt:lpstr>
      <vt:lpstr>Office Theme</vt:lpstr>
      <vt:lpstr>Grade 8: Module 2: Unit 1: Lesson 11 Teacher slide, before teaching.</vt:lpstr>
      <vt:lpstr>Grade 8: Module 2: Unit 1: Lesson 11  Teacher slide, before teaching.</vt:lpstr>
      <vt:lpstr>Grade 8: Module 2: Unit 1: Lesson 11  Teacher slide, before teaching.</vt:lpstr>
      <vt:lpstr>Close Reading: Focusing on Taking a Stand (Chapter 2 cont.) </vt:lpstr>
      <vt:lpstr>Hello, Students!</vt:lpstr>
      <vt:lpstr>Let’s learn how to determine the meaning of unfamiliar words using a Vocabulary  Square.</vt:lpstr>
      <vt:lpstr>Let’s use a Vocabulary Square for the word ‘sentimentality’</vt:lpstr>
      <vt:lpstr>Let’s get ready to reread a key scene from Chapter 2.</vt:lpstr>
      <vt:lpstr>Let’s reread a key scene and answer questions from Chapter 2.</vt:lpstr>
      <vt:lpstr>Let’s reread a key scene and answer questions from Chapter 2.</vt:lpstr>
      <vt:lpstr>Let’s identify where characters in the novel continue to ‘take a stand.’</vt:lpstr>
      <vt:lpstr>Let’s show what we learned in today’s lesson.</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11 Teacher slide, before teaching.</dc:title>
  <dc:creator>nbravo</dc:creator>
  <cp:lastModifiedBy>Steven Benson</cp:lastModifiedBy>
  <cp:revision>3</cp:revision>
  <dcterms:modified xsi:type="dcterms:W3CDTF">2018-10-09T13:54:21Z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