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21DD58F-CB24-4670-9FB4-43C22D434A31}">
  <a:tblStyle styleId="{521DD58F-CB24-4670-9FB4-43C22D434A3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028" autoAdjust="0"/>
  </p:normalViewPr>
  <p:slideViewPr>
    <p:cSldViewPr snapToGrid="0">
      <p:cViewPr varScale="1">
        <p:scale>
          <a:sx n="64" d="100"/>
          <a:sy n="64" d="100"/>
        </p:scale>
        <p:origin x="1205"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501534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cycle.</a:t>
            </a:r>
            <a:r>
              <a:rPr lang="en" sz="1200" dirty="0">
                <a:latin typeface="Calibri"/>
                <a:ea typeface="Calibri"/>
                <a:cs typeface="Calibri"/>
                <a:sym typeface="Calibri"/>
              </a:rPr>
              <a:t> For every cycle without an assessment in Module 1, a review game is introduced. These learning activities are intended to be fun and engaging for students.</a:t>
            </a:r>
            <a:r>
              <a:rPr lang="en" sz="1200" dirty="0">
                <a:solidFill>
                  <a:schemeClr val="dk1"/>
                </a:solidFill>
                <a:latin typeface="Calibri"/>
                <a:ea typeface="Calibri"/>
                <a:cs typeface="Calibri"/>
                <a:sym typeface="Calibri"/>
              </a:rPr>
              <a:t> Review games in Module 2 are a combination of games from Module 1 and more new games to review skills will be introduced. In Modules 3 and 4, any of the previously taught review games may be selected.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7781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read and write words with vowel teams.”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9098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7d8408f9f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47d8408f9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this slide for whole group reference where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word list can be found in the </a:t>
            </a:r>
            <a:r>
              <a:rPr lang="en" sz="1200" b="1" dirty="0">
                <a:solidFill>
                  <a:schemeClr val="dk1"/>
                </a:solidFill>
                <a:latin typeface="Calibri"/>
                <a:ea typeface="Calibri"/>
                <a:cs typeface="Calibri"/>
                <a:sym typeface="Calibri"/>
              </a:rPr>
              <a:t>Supporting Materials </a:t>
            </a:r>
            <a:r>
              <a:rPr lang="en" sz="1200" dirty="0">
                <a:solidFill>
                  <a:schemeClr val="dk1"/>
                </a:solidFill>
                <a:latin typeface="Calibri"/>
                <a:ea typeface="Calibri"/>
                <a:cs typeface="Calibri"/>
                <a:sym typeface="Calibri"/>
              </a:rPr>
              <a:t>section of the </a:t>
            </a:r>
            <a:r>
              <a:rPr lang="en" sz="1200" b="1" dirty="0">
                <a:solidFill>
                  <a:schemeClr val="dk1"/>
                </a:solidFill>
                <a:latin typeface="Calibri"/>
                <a:ea typeface="Calibri"/>
                <a:cs typeface="Calibri"/>
                <a:sym typeface="Calibri"/>
              </a:rPr>
              <a:t>Teacher Guide.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how many words or lists you wish students to complete. Students may work independently or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directions on slide 7 for completing the exercise.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you will practice with a partner. You will take turns selecting a Word Card and reading the word by inserting the /ū/ or /ōō/ sound. Then you will write the missing vowel team on the card and place it to the matching vowel team. Your goal is to get all your Word Cards matched correctly. When you are finished with all the words, you will take turns reading the words for each vowel team and checking your work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Vowel Team Cards (or paper and pencil or whiteboards and markers) and Word Cards (or display the slide have students write the words) to partners and observe as students practice the exercise.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Students’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there are no generalizations for placement of these vowel patterns within syllables. Therefore, the focus of work with these words is on practice to support automaticity in decoding.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quickly complete the exercise practice, consider inviting them to create descriptive oral sentences that contain the words from their word cards.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4017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7d8408f9f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47d8408f9f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Display slide for students to check work.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for students to check their Word Workout exercise.</a:t>
            </a:r>
            <a:endParaRPr sz="1200" dirty="0">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100"/>
              <a:buFont typeface="Arial"/>
              <a:buNone/>
            </a:pPr>
            <a:r>
              <a:rPr lang="en" dirty="0">
                <a:solidFill>
                  <a:schemeClr val="dk1"/>
                </a:solidFill>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applying knowledge of vowel teams “oo”, “ou”, “ui”, “ue”, </a:t>
            </a:r>
            <a:r>
              <a:rPr lang="en-US" sz="1200" dirty="0">
                <a:solidFill>
                  <a:schemeClr val="dk1"/>
                </a:solidFill>
                <a:latin typeface="Calibri"/>
                <a:ea typeface="Calibri"/>
                <a:cs typeface="Calibri"/>
                <a:sym typeface="Calibri"/>
              </a:rPr>
              <a:t>and </a:t>
            </a:r>
            <a:r>
              <a:rPr lang="en" sz="1200" dirty="0">
                <a:solidFill>
                  <a:schemeClr val="dk1"/>
                </a:solidFill>
                <a:latin typeface="Calibri"/>
                <a:ea typeface="Calibri"/>
                <a:cs typeface="Calibri"/>
                <a:sym typeface="Calibri"/>
              </a:rPr>
              <a:t>“ew” to read and spell words 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Students’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5837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by setting goals for themselves. Invite students to think of something concrete they can do during whole group or differentiated small group instruction. This might be based on their goal setting conferences, on feedback during differentiated small group work, or on their own self-identified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will you do today to help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“My goal is to think about the vowel teams for /ū/ and /ōō/ when I read and spell words .”)</a:t>
            </a:r>
            <a:endParaRPr sz="1200" b="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“My goal is to  ______________.”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“During independent work time I will _________________.”</a:t>
            </a:r>
            <a:endParaRPr sz="1200" dirty="0">
              <a:solidFill>
                <a:schemeClr val="dk1"/>
              </a:solidFill>
              <a:latin typeface="Calibri"/>
              <a:ea typeface="Calibri"/>
              <a:cs typeface="Calibri"/>
              <a:sym typeface="Calibri"/>
            </a:endParaRPr>
          </a:p>
        </p:txBody>
      </p:sp>
      <p:sp>
        <p:nvSpPr>
          <p:cNvPr id="176" name="Google Shape;176;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7" name="Google Shape;177;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0981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46bb29709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46bb29709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with spelling patterns from the cycle.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4586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46bb29709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46bb29709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Students will be practicing decoding with a variety of spelling patterns and syllable types.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5905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7d8408f9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7d8408f9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Slide Pacing: 10-15 minutes per activity</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Grouping: Determined by student need (partner, small group, etc) </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Use the Assessment Conversion Chart to determine appropriate activities and lessons to use in daily instruction.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each group, analyze words that are more challenging and discuss why.</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Distribute materials (Segment the Syllables Word Cards, Segment the Syllables Word List and recording sheet, Syllable Slice Word List, scissors, paper and pencil, or whiteboards, markers, and erasers).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Support students as needed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Provide the </a:t>
            </a:r>
            <a:r>
              <a:rPr lang="en" sz="1200" i="1" dirty="0">
                <a:latin typeface="Calibri"/>
                <a:ea typeface="Calibri"/>
                <a:cs typeface="Calibri"/>
                <a:sym typeface="Calibri"/>
              </a:rPr>
              <a:t>Sunnyside Gazette</a:t>
            </a:r>
            <a:r>
              <a:rPr lang="en" sz="1200" dirty="0">
                <a:latin typeface="Calibri"/>
                <a:ea typeface="Calibri"/>
                <a:cs typeface="Calibri"/>
                <a:sym typeface="Calibri"/>
              </a:rPr>
              <a:t> article, “Baby Cougars at Sunnyside Zoo,” for student reference.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636521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4332fb25d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4332fb25d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 sz="1200" b="1" dirty="0">
                <a:latin typeface="Calibri"/>
                <a:ea typeface="Calibri"/>
                <a:cs typeface="Calibri"/>
                <a:sym typeface="Calibri"/>
              </a:rPr>
              <a:t>Determine grouping size depending on the needs of your students. </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or teacher cut Segment the Syllable cards into syllables. Students glue divided syllables onto Segment the Syllables recording sheet. Alternatively, students may write their answers on whiteboards or paper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Segment the Syllables Word Cards, Segment the Syllables recording sheet, scissors and paste, or whiteboards, markers, and erasers and display this slide where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Monitor and support students as needed in identifying syllables and syllable types.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Provide students with a choice of whether to write the words or cut and paste the words.</a:t>
            </a:r>
            <a:endParaRPr sz="1200" dirty="0">
              <a:latin typeface="Calibri"/>
              <a:ea typeface="Calibri"/>
              <a:cs typeface="Calibri"/>
              <a:sym typeface="Calibri"/>
            </a:endParaRPr>
          </a:p>
        </p:txBody>
      </p:sp>
    </p:spTree>
    <p:extLst>
      <p:ext uri="{BB962C8B-B14F-4D97-AF65-F5344CB8AC3E}">
        <p14:creationId xmlns:p14="http://schemas.microsoft.com/office/powerpoint/2010/main" val="1925578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46bb29709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46bb29709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Small Group or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this slide for students to check their answers.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with exit tickets. Analyze words that were more challenging and discuss why.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identify syllable types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a:latin typeface="Calibri"/>
                <a:ea typeface="Calibri"/>
                <a:cs typeface="Calibri"/>
                <a:sym typeface="Calibri"/>
              </a:rPr>
              <a:t>None. </a:t>
            </a:r>
            <a:endParaRPr sz="1200" dirty="0">
              <a:latin typeface="Calibri"/>
              <a:ea typeface="Calibri"/>
              <a:cs typeface="Calibri"/>
              <a:sym typeface="Calibri"/>
            </a:endParaRPr>
          </a:p>
        </p:txBody>
      </p:sp>
    </p:spTree>
    <p:extLst>
      <p:ext uri="{BB962C8B-B14F-4D97-AF65-F5344CB8AC3E}">
        <p14:creationId xmlns:p14="http://schemas.microsoft.com/office/powerpoint/2010/main" val="200066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4332fb25d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44332fb25d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if projected for whole group reference prior to student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 or independent work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complete Syllable Slice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write their answers on paper or whiteboards. Display the word list on the board or use this slide where technology is available. This list can be located in the lesson </a:t>
            </a:r>
            <a:r>
              <a:rPr lang="en" sz="1200" b="1" dirty="0">
                <a:solidFill>
                  <a:schemeClr val="dk1"/>
                </a:solidFill>
                <a:latin typeface="Calibri"/>
                <a:ea typeface="Calibri"/>
                <a:cs typeface="Calibri"/>
                <a:sym typeface="Calibri"/>
              </a:rPr>
              <a:t>Supporting Materials.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with Word Lists and exit tickets. Analyze words that were more challenging and discuss why.</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3623087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Vowel Team Cards for display (in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(one set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Vowel Team Cards (one per pair)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slide or board and not provided copies of Question Boxes, provide whiteboards or paper for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 markers and erasers or pencils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working individually or with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with partners, predetermine partner assignments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782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46bb29709_0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46bb29709_0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if projected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teacher reference. Slide may be projected for students </a:t>
            </a:r>
            <a:r>
              <a:rPr lang="en-US" sz="1200"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time allows and if technology is available.</a:t>
            </a:r>
            <a:endParaRPr sz="1200" u="sng"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2414350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332fb25d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4332fb25d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if projected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teacher reference. Slide may be projected for students </a:t>
            </a:r>
            <a:r>
              <a:rPr lang="en-US" sz="1200"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time allows and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Follow up with </a:t>
            </a:r>
            <a:r>
              <a:rPr lang="en" sz="1200">
                <a:solidFill>
                  <a:schemeClr val="dk1"/>
                </a:solidFill>
                <a:latin typeface="Calibri"/>
                <a:ea typeface="Calibri"/>
                <a:cs typeface="Calibri"/>
                <a:sym typeface="Calibri"/>
              </a:rPr>
              <a:t>exit tickets.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1587507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09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vowel sounds </a:t>
            </a:r>
            <a:r>
              <a:rPr lang="en" sz="1200" dirty="0">
                <a:solidFill>
                  <a:schemeClr val="dk1"/>
                </a:solidFill>
                <a:latin typeface="Times New Roman"/>
                <a:ea typeface="Times New Roman"/>
                <a:cs typeface="Times New Roman"/>
                <a:sym typeface="Times New Roman"/>
              </a:rPr>
              <a:t>/ū/ and /ōō/ spelled “oo,” “ou,” “ui,” “ue,” “ew”</a:t>
            </a:r>
            <a:endParaRPr sz="1200" i="1"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Identifying syllable types and their associated sounds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Discriminating the sounds </a:t>
            </a:r>
            <a:r>
              <a:rPr lang="en" sz="1200" dirty="0">
                <a:solidFill>
                  <a:schemeClr val="dk1"/>
                </a:solidFill>
                <a:latin typeface="Times New Roman"/>
                <a:ea typeface="Times New Roman"/>
                <a:cs typeface="Times New Roman"/>
                <a:sym typeface="Times New Roman"/>
              </a:rPr>
              <a:t>/ū/ and /ōō/ </a:t>
            </a:r>
            <a:endParaRPr sz="1200" i="1"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spelling patterns they have learned to represent vowel sounds </a:t>
            </a:r>
            <a:r>
              <a:rPr lang="en" sz="1200" dirty="0">
                <a:solidFill>
                  <a:schemeClr val="dk1"/>
                </a:solidFill>
                <a:latin typeface="Times New Roman"/>
                <a:ea typeface="Times New Roman"/>
                <a:cs typeface="Times New Roman"/>
                <a:sym typeface="Times New Roman"/>
              </a:rPr>
              <a:t>/ū/ and /ōō/</a:t>
            </a:r>
            <a:r>
              <a:rPr lang="en" sz="1800" dirty="0">
                <a:solidFill>
                  <a:schemeClr val="dk1"/>
                </a:solidFill>
                <a:latin typeface="Century Gothic"/>
                <a:ea typeface="Century Gothic"/>
                <a:cs typeface="Century Gothic"/>
                <a:sym typeface="Century Gothic"/>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 words with “oo,” “ou,” “ui,” “ue,” “ew” patterns</a:t>
            </a:r>
            <a:endParaRPr sz="1200" dirty="0">
              <a:solidFill>
                <a:schemeClr val="dk1"/>
              </a:solidFill>
              <a:highlight>
                <a:srgbClr val="FF0000"/>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Segment syllables and identify syllable types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627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u="sng"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“name the spelling pattern of the words they read.”</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lang="en-US"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891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be naming the spelling patterns of the words we read.”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474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7d8408f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7d8408f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Copy and distribute word lists to students (slide 12) and a copy of the vowel team cards (this slide). These are found in the </a:t>
            </a:r>
            <a:r>
              <a:rPr lang="en" sz="1200" b="1" dirty="0">
                <a:latin typeface="Calibri"/>
                <a:ea typeface="Calibri"/>
                <a:cs typeface="Calibri"/>
                <a:sym typeface="Calibri"/>
              </a:rPr>
              <a:t>Supporting Materials </a:t>
            </a:r>
            <a:r>
              <a:rPr lang="en" sz="1200" dirty="0">
                <a:latin typeface="Calibri"/>
                <a:ea typeface="Calibri"/>
                <a:cs typeface="Calibri"/>
                <a:sym typeface="Calibri"/>
              </a:rPr>
              <a:t>section of the </a:t>
            </a:r>
            <a:r>
              <a:rPr lang="en-US" sz="1200" b="1" dirty="0">
                <a:latin typeface="Calibri"/>
                <a:ea typeface="Calibri"/>
                <a:cs typeface="Calibri"/>
                <a:sym typeface="Calibri"/>
              </a:rPr>
              <a:t>T</a:t>
            </a:r>
            <a:r>
              <a:rPr lang="en" sz="1200" b="1" dirty="0">
                <a:latin typeface="Calibri"/>
                <a:ea typeface="Calibri"/>
                <a:cs typeface="Calibri"/>
                <a:sym typeface="Calibri"/>
              </a:rPr>
              <a:t>eacher Guide.</a:t>
            </a:r>
            <a:r>
              <a:rPr lang="en" sz="1200" dirty="0">
                <a:latin typeface="Calibri"/>
                <a:ea typeface="Calibri"/>
                <a:cs typeface="Calibri"/>
                <a:sym typeface="Calibri"/>
              </a:rPr>
              <a:t> Alternatively, have students write the vowel teams on self-stick notes, index cards, or paper folded into 6 sections and tear or cut them apart. Where technology is available, the word list on the following slide can be displayed.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could also make a page with 5 columns and write one vowel team at the top of each column, writing the words they spell from the list in the correct column.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“We have been learning words with vowel teams ‘oo’, ’ou’, ’ui’, ’ue’, and ‘ew.’ Today we are going to learn a new exercise for your Word Workout called ‘Sam Sounds’. You will work with a partner to practice reading and spelling words with vowel teams ‘oo,’ ‘ou,’ ‘ui,’ ‘ue,’ and ‘ew.’”</a:t>
            </a:r>
            <a:endParaRPr sz="1200" i="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enlarged Vowel Team Cards on the board.</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b="1" i="1" dirty="0">
              <a:latin typeface="Calibri"/>
              <a:ea typeface="Calibri"/>
              <a:cs typeface="Calibri"/>
              <a:sym typeface="Calibri"/>
            </a:endParaRPr>
          </a:p>
        </p:txBody>
      </p:sp>
    </p:spTree>
    <p:extLst>
      <p:ext uri="{BB962C8B-B14F-4D97-AF65-F5344CB8AC3E}">
        <p14:creationId xmlns:p14="http://schemas.microsoft.com/office/powerpoint/2010/main" val="2936949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47d8408f9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47d8408f9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“These are the vowel teams we have been learning. You will have a stack of Word Cards with the vowel team missing in each word. You will insert the missing sound /ū/ or /ōō/ to read each word, then decide which vowel team is missing. You will write in the missing vowel team, then place that card under the matching vowel team. Let’s try one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 Card: “m__d” and ask, </a:t>
            </a:r>
            <a:r>
              <a:rPr lang="en" sz="1200" i="1" dirty="0">
                <a:solidFill>
                  <a:schemeClr val="dk1"/>
                </a:solidFill>
                <a:latin typeface="Calibri"/>
                <a:ea typeface="Calibri"/>
                <a:cs typeface="Calibri"/>
                <a:sym typeface="Calibri"/>
              </a:rPr>
              <a:t>“What word does this say when I add the missing /ōō/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(mood) </a:t>
            </a:r>
            <a:r>
              <a:rPr lang="en" sz="1200" i="1" dirty="0">
                <a:solidFill>
                  <a:schemeClr val="dk1"/>
                </a:solidFill>
                <a:latin typeface="Calibri"/>
                <a:ea typeface="Calibri"/>
                <a:cs typeface="Calibri"/>
                <a:sym typeface="Calibri"/>
              </a:rPr>
              <a:t>“Which vowel team is missing in ‘mood’?”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(“oo”)</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I will write ‘oo’ in this word. Now this word says ‘mood.’”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“Now under which vowel team should I place this Word Card?”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(“oo”)</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I will place ‘mood’ under the ‘oo’ vowel team.”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it is your turn to practice this exercise with a partner. You will take turns selecting a Word Card and reading the word by adding the /ū/ or /ōō/ sound. Then you will write the missing vowel team on the card and place it to the matching vowel team. Your goal is to get all your Word Cards matched correctly. When you are finished with all the words, you will take turns reading the words for each vowel team and checking your work together.”</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818506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write words with r-controlled.”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03336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178675" y="217714"/>
            <a:ext cx="8520600" cy="738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11: Lesson 55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95" name="Google Shape;95;p14"/>
          <p:cNvSpPr txBox="1">
            <a:spLocks noGrp="1"/>
          </p:cNvSpPr>
          <p:nvPr>
            <p:ph type="body" idx="1"/>
          </p:nvPr>
        </p:nvSpPr>
        <p:spPr>
          <a:xfrm>
            <a:off x="178675" y="1144100"/>
            <a:ext cx="8520600" cy="3504100"/>
          </a:xfrm>
          <a:prstGeom prst="rect">
            <a:avLst/>
          </a:prstGeom>
          <a:ln w="9525" cap="flat" cmpd="sng">
            <a:no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t>This lesson uses the familiar instructional review practice, Word Workout, but with a new exercise: Same Sounds. Students apply their knowledge of vowel sounds /ū/ and /ōō/ and their spelling patterns “ui,” “ue,” </a:t>
            </a:r>
            <a:r>
              <a:rPr lang="en-US" sz="1800" dirty="0"/>
              <a:t>and </a:t>
            </a:r>
            <a:r>
              <a:rPr lang="en" sz="1800" dirty="0"/>
              <a:t>“oo,” “ou,” “ew,” to read and spell one- and two-syllable words with those patterns. </a:t>
            </a:r>
            <a:endParaRPr sz="1800" dirty="0"/>
          </a:p>
          <a:p>
            <a:pPr marL="0" lvl="0" indent="0" algn="l" rtl="0">
              <a:lnSpc>
                <a:spcPct val="70000"/>
              </a:lnSpc>
              <a:spcBef>
                <a:spcPts val="800"/>
              </a:spcBef>
              <a:spcAft>
                <a:spcPts val="0"/>
              </a:spcAft>
              <a:buClr>
                <a:schemeClr val="dk1"/>
              </a:buClr>
              <a:buSzPts val="1100"/>
              <a:buFont typeface="Arial"/>
              <a:buNone/>
            </a:pPr>
            <a:endParaRPr sz="1800" b="1" i="1"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457200" lvl="0" indent="-342900" algn="l" rtl="0">
              <a:lnSpc>
                <a:spcPct val="100000"/>
              </a:lnSpc>
              <a:spcBef>
                <a:spcPts val="800"/>
              </a:spcBef>
              <a:spcAft>
                <a:spcPts val="0"/>
              </a:spcAft>
              <a:buSzPts val="1800"/>
              <a:buChar char="●"/>
            </a:pPr>
            <a:r>
              <a:rPr lang="en" sz="1800" dirty="0"/>
              <a:t>Spelling patterns and the graphemes (letters) “oo,” “ou,” “ui,” “ue,” </a:t>
            </a:r>
            <a:r>
              <a:rPr lang="en-US" sz="1800" dirty="0"/>
              <a:t>and </a:t>
            </a:r>
            <a:r>
              <a:rPr lang="en" sz="1800" dirty="0"/>
              <a:t>“ew” for the phonemes (sounds) /ū/ and /ōō/ </a:t>
            </a:r>
            <a:endParaRPr sz="1800" dirty="0"/>
          </a:p>
          <a:p>
            <a:pPr marL="457200" lvl="0" indent="-342900" algn="l" rtl="0">
              <a:lnSpc>
                <a:spcPct val="100000"/>
              </a:lnSpc>
              <a:spcBef>
                <a:spcPts val="0"/>
              </a:spcBef>
              <a:spcAft>
                <a:spcPts val="0"/>
              </a:spcAft>
              <a:buSzPts val="1800"/>
              <a:buChar char="●"/>
            </a:pPr>
            <a:r>
              <a:rPr lang="en" sz="1800" dirty="0"/>
              <a:t>Prefixes, base words, and suffixes</a:t>
            </a:r>
            <a:endParaRPr sz="1800" dirty="0"/>
          </a:p>
          <a:p>
            <a:pPr marL="457200" lvl="0" indent="-342900" algn="l" rtl="0">
              <a:lnSpc>
                <a:spcPct val="100000"/>
              </a:lnSpc>
              <a:spcBef>
                <a:spcPts val="0"/>
              </a:spcBef>
              <a:spcAft>
                <a:spcPts val="0"/>
              </a:spcAft>
              <a:buSzPts val="1800"/>
              <a:buChar char="●"/>
            </a:pPr>
            <a:r>
              <a:rPr lang="en" sz="1800" dirty="0"/>
              <a:t>Syllable types </a:t>
            </a:r>
            <a:endParaRPr sz="18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59" name="Google Shape;159;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knowledge of vowel sounds to read words with common vowel teams.</a:t>
            </a:r>
            <a:endParaRPr sz="2400"/>
          </a:p>
        </p:txBody>
      </p:sp>
      <p:pic>
        <p:nvPicPr>
          <p:cNvPr id="160" name="Google Shape;160;p23"/>
          <p:cNvPicPr preferRelativeResize="0"/>
          <p:nvPr/>
        </p:nvPicPr>
        <p:blipFill>
          <a:blip r:embed="rId3">
            <a:alphaModFix/>
          </a:blip>
          <a:stretch>
            <a:fillRect/>
          </a:stretch>
        </p:blipFill>
        <p:spPr>
          <a:xfrm>
            <a:off x="8342564" y="4373036"/>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aphicFrame>
        <p:nvGraphicFramePr>
          <p:cNvPr id="165" name="Google Shape;165;p24"/>
          <p:cNvGraphicFramePr/>
          <p:nvPr>
            <p:extLst>
              <p:ext uri="{D42A27DB-BD31-4B8C-83A1-F6EECF244321}">
                <p14:modId xmlns:p14="http://schemas.microsoft.com/office/powerpoint/2010/main" val="3460356175"/>
              </p:ext>
            </p:extLst>
          </p:nvPr>
        </p:nvGraphicFramePr>
        <p:xfrm>
          <a:off x="142700" y="843900"/>
          <a:ext cx="8941100" cy="3853050"/>
        </p:xfrm>
        <a:graphic>
          <a:graphicData uri="http://schemas.openxmlformats.org/drawingml/2006/table">
            <a:tbl>
              <a:tblPr>
                <a:noFill/>
                <a:tableStyleId>{521DD58F-CB24-4670-9FB4-43C22D434A31}</a:tableStyleId>
              </a:tblPr>
              <a:tblGrid>
                <a:gridCol w="2235275">
                  <a:extLst>
                    <a:ext uri="{9D8B030D-6E8A-4147-A177-3AD203B41FA5}">
                      <a16:colId xmlns:a16="http://schemas.microsoft.com/office/drawing/2014/main" val="20000"/>
                    </a:ext>
                  </a:extLst>
                </a:gridCol>
                <a:gridCol w="2194025">
                  <a:extLst>
                    <a:ext uri="{9D8B030D-6E8A-4147-A177-3AD203B41FA5}">
                      <a16:colId xmlns:a16="http://schemas.microsoft.com/office/drawing/2014/main" val="20001"/>
                    </a:ext>
                  </a:extLst>
                </a:gridCol>
                <a:gridCol w="2242457">
                  <a:extLst>
                    <a:ext uri="{9D8B030D-6E8A-4147-A177-3AD203B41FA5}">
                      <a16:colId xmlns:a16="http://schemas.microsoft.com/office/drawing/2014/main" val="20002"/>
                    </a:ext>
                  </a:extLst>
                </a:gridCol>
                <a:gridCol w="2269343">
                  <a:extLst>
                    <a:ext uri="{9D8B030D-6E8A-4147-A177-3AD203B41FA5}">
                      <a16:colId xmlns:a16="http://schemas.microsoft.com/office/drawing/2014/main" val="20003"/>
                    </a:ext>
                  </a:extLst>
                </a:gridCol>
              </a:tblGrid>
              <a:tr h="642175">
                <a:tc>
                  <a:txBody>
                    <a:bodyPr/>
                    <a:lstStyle/>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pr____f</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7.  gr____p</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13.  cl____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19.  Matth____</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642175">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2.  resc____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8.  f____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14. tr____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20.  thr____</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642175">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3.  s____t</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9.  j____ce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15.  b____th</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21.  sm____th</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642175">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4.  n____s</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10.  bl____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16.  y____th</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22.  pr____f</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642175">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5.  bamb___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11.  z____m</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17</a:t>
                      </a:r>
                      <a:r>
                        <a:rPr lang="en" sz="1800">
                          <a:latin typeface="Century Gothic"/>
                          <a:ea typeface="Century Gothic"/>
                          <a:cs typeface="Century Gothic"/>
                          <a:sym typeface="Century Gothic"/>
                        </a:rPr>
                        <a:t>.</a:t>
                      </a:r>
                      <a:r>
                        <a:rPr lang="en" sz="2400">
                          <a:latin typeface="Century Gothic"/>
                          <a:ea typeface="Century Gothic"/>
                          <a:cs typeface="Century Gothic"/>
                          <a:sym typeface="Century Gothic"/>
                        </a:rPr>
                        <a:t>  T____sday</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23.  val____</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642175">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6.  sp____n</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12.  gl____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18.  fl____</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latin typeface="Century Gothic"/>
                          <a:ea typeface="Century Gothic"/>
                          <a:cs typeface="Century Gothic"/>
                          <a:sym typeface="Century Gothic"/>
                        </a:rPr>
                        <a:t>24.  b____st</a:t>
                      </a:r>
                      <a:endParaRPr sz="24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bl>
          </a:graphicData>
        </a:graphic>
      </p:graphicFrame>
      <p:sp>
        <p:nvSpPr>
          <p:cNvPr id="166" name="Google Shape;166;p24"/>
          <p:cNvSpPr txBox="1"/>
          <p:nvPr/>
        </p:nvSpPr>
        <p:spPr>
          <a:xfrm>
            <a:off x="1904450" y="179950"/>
            <a:ext cx="53685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t>             </a:t>
            </a:r>
            <a:r>
              <a:rPr lang="en" sz="2400" b="1">
                <a:solidFill>
                  <a:srgbClr val="CC0000"/>
                </a:solidFill>
                <a:latin typeface="Century Gothic"/>
                <a:ea typeface="Century Gothic"/>
                <a:cs typeface="Century Gothic"/>
                <a:sym typeface="Century Gothic"/>
              </a:rPr>
              <a:t>oo    ou   ui    ue    ew</a:t>
            </a:r>
            <a:endParaRPr sz="2400" b="1">
              <a:solidFill>
                <a:srgbClr val="CC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graphicFrame>
        <p:nvGraphicFramePr>
          <p:cNvPr id="171" name="Google Shape;171;p25"/>
          <p:cNvGraphicFramePr/>
          <p:nvPr>
            <p:extLst>
              <p:ext uri="{D42A27DB-BD31-4B8C-83A1-F6EECF244321}">
                <p14:modId xmlns:p14="http://schemas.microsoft.com/office/powerpoint/2010/main" val="1252321052"/>
              </p:ext>
            </p:extLst>
          </p:nvPr>
        </p:nvGraphicFramePr>
        <p:xfrm>
          <a:off x="142700" y="843900"/>
          <a:ext cx="8941100" cy="3853050"/>
        </p:xfrm>
        <a:graphic>
          <a:graphicData uri="http://schemas.openxmlformats.org/drawingml/2006/table">
            <a:tbl>
              <a:tblPr>
                <a:noFill/>
                <a:tableStyleId>{521DD58F-CB24-4670-9FB4-43C22D434A31}</a:tableStyleId>
              </a:tblPr>
              <a:tblGrid>
                <a:gridCol w="2045329">
                  <a:extLst>
                    <a:ext uri="{9D8B030D-6E8A-4147-A177-3AD203B41FA5}">
                      <a16:colId xmlns:a16="http://schemas.microsoft.com/office/drawing/2014/main" val="20000"/>
                    </a:ext>
                  </a:extLst>
                </a:gridCol>
                <a:gridCol w="2383971">
                  <a:extLst>
                    <a:ext uri="{9D8B030D-6E8A-4147-A177-3AD203B41FA5}">
                      <a16:colId xmlns:a16="http://schemas.microsoft.com/office/drawing/2014/main" val="20001"/>
                    </a:ext>
                  </a:extLst>
                </a:gridCol>
                <a:gridCol w="2291550">
                  <a:extLst>
                    <a:ext uri="{9D8B030D-6E8A-4147-A177-3AD203B41FA5}">
                      <a16:colId xmlns:a16="http://schemas.microsoft.com/office/drawing/2014/main" val="20002"/>
                    </a:ext>
                  </a:extLst>
                </a:gridCol>
                <a:gridCol w="2220250">
                  <a:extLst>
                    <a:ext uri="{9D8B030D-6E8A-4147-A177-3AD203B41FA5}">
                      <a16:colId xmlns:a16="http://schemas.microsoft.com/office/drawing/2014/main" val="20003"/>
                    </a:ext>
                  </a:extLst>
                </a:gridCol>
              </a:tblGrid>
              <a:tr h="642175">
                <a:tc>
                  <a:txBody>
                    <a:bodyPr/>
                    <a:lstStyle/>
                    <a:p>
                      <a:pPr marL="457200" lvl="0" indent="-381000" algn="l" rtl="0">
                        <a:spcBef>
                          <a:spcPts val="0"/>
                        </a:spcBef>
                        <a:spcAft>
                          <a:spcPts val="0"/>
                        </a:spcAft>
                        <a:buSzPts val="2400"/>
                        <a:buFont typeface="Century Gothic"/>
                        <a:buAutoNum type="arabicPeriod"/>
                      </a:pPr>
                      <a:r>
                        <a:rPr lang="en" sz="2400" b="1">
                          <a:latin typeface="Century Gothic"/>
                          <a:ea typeface="Century Gothic"/>
                          <a:cs typeface="Century Gothic"/>
                          <a:sym typeface="Century Gothic"/>
                        </a:rPr>
                        <a:t>pr</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f</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7.  gr</a:t>
                      </a:r>
                      <a:r>
                        <a:rPr lang="en" sz="2400" b="1">
                          <a:solidFill>
                            <a:srgbClr val="CC0000"/>
                          </a:solidFill>
                          <a:latin typeface="Century Gothic"/>
                          <a:ea typeface="Century Gothic"/>
                          <a:cs typeface="Century Gothic"/>
                          <a:sym typeface="Century Gothic"/>
                        </a:rPr>
                        <a:t>ou</a:t>
                      </a:r>
                      <a:r>
                        <a:rPr lang="en" sz="2400" b="1">
                          <a:latin typeface="Century Gothic"/>
                          <a:ea typeface="Century Gothic"/>
                          <a:cs typeface="Century Gothic"/>
                          <a:sym typeface="Century Gothic"/>
                        </a:rPr>
                        <a:t>p</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13.  cl</a:t>
                      </a:r>
                      <a:r>
                        <a:rPr lang="en" sz="2400" b="1">
                          <a:solidFill>
                            <a:srgbClr val="CC0000"/>
                          </a:solidFill>
                          <a:latin typeface="Century Gothic"/>
                          <a:ea typeface="Century Gothic"/>
                          <a:cs typeface="Century Gothic"/>
                          <a:sym typeface="Century Gothic"/>
                        </a:rPr>
                        <a:t>ue</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19.  Matth</a:t>
                      </a:r>
                      <a:r>
                        <a:rPr lang="en" sz="2400" b="1">
                          <a:solidFill>
                            <a:srgbClr val="CC0000"/>
                          </a:solidFill>
                          <a:latin typeface="Century Gothic"/>
                          <a:ea typeface="Century Gothic"/>
                          <a:cs typeface="Century Gothic"/>
                          <a:sym typeface="Century Gothic"/>
                        </a:rPr>
                        <a:t>ew</a:t>
                      </a:r>
                      <a:endParaRPr sz="2400" b="1">
                        <a:solidFill>
                          <a:srgbClr val="CC0000"/>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64217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2.  resc</a:t>
                      </a:r>
                      <a:r>
                        <a:rPr lang="en" sz="2400" b="1">
                          <a:solidFill>
                            <a:srgbClr val="CC0000"/>
                          </a:solidFill>
                          <a:latin typeface="Century Gothic"/>
                          <a:ea typeface="Century Gothic"/>
                          <a:cs typeface="Century Gothic"/>
                          <a:sym typeface="Century Gothic"/>
                        </a:rPr>
                        <a:t>ue</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8.  f</a:t>
                      </a:r>
                      <a:r>
                        <a:rPr lang="en" sz="2400" b="1">
                          <a:solidFill>
                            <a:srgbClr val="CC0000"/>
                          </a:solidFill>
                          <a:latin typeface="Century Gothic"/>
                          <a:ea typeface="Century Gothic"/>
                          <a:cs typeface="Century Gothic"/>
                          <a:sym typeface="Century Gothic"/>
                        </a:rPr>
                        <a:t>ew</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14. tr</a:t>
                      </a:r>
                      <a:r>
                        <a:rPr lang="en" sz="2400" b="1">
                          <a:solidFill>
                            <a:srgbClr val="CC0000"/>
                          </a:solidFill>
                          <a:latin typeface="Century Gothic"/>
                          <a:ea typeface="Century Gothic"/>
                          <a:cs typeface="Century Gothic"/>
                          <a:sym typeface="Century Gothic"/>
                        </a:rPr>
                        <a:t>ue</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20.  thr</a:t>
                      </a:r>
                      <a:r>
                        <a:rPr lang="en" sz="2400" b="1">
                          <a:solidFill>
                            <a:srgbClr val="CC0000"/>
                          </a:solidFill>
                          <a:latin typeface="Century Gothic"/>
                          <a:ea typeface="Century Gothic"/>
                          <a:cs typeface="Century Gothic"/>
                          <a:sym typeface="Century Gothic"/>
                        </a:rPr>
                        <a:t>ew</a:t>
                      </a:r>
                      <a:endParaRPr sz="2400" b="1">
                        <a:solidFill>
                          <a:srgbClr val="CC0000"/>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64217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3.  s</a:t>
                      </a:r>
                      <a:r>
                        <a:rPr lang="en" sz="2400" b="1">
                          <a:solidFill>
                            <a:srgbClr val="CC0000"/>
                          </a:solidFill>
                          <a:latin typeface="Century Gothic"/>
                          <a:ea typeface="Century Gothic"/>
                          <a:cs typeface="Century Gothic"/>
                          <a:sym typeface="Century Gothic"/>
                        </a:rPr>
                        <a:t>ui</a:t>
                      </a:r>
                      <a:r>
                        <a:rPr lang="en" sz="2400" b="1">
                          <a:latin typeface="Century Gothic"/>
                          <a:ea typeface="Century Gothic"/>
                          <a:cs typeface="Century Gothic"/>
                          <a:sym typeface="Century Gothic"/>
                        </a:rPr>
                        <a:t>t</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9.  j</a:t>
                      </a:r>
                      <a:r>
                        <a:rPr lang="en" sz="2400" b="1">
                          <a:solidFill>
                            <a:srgbClr val="CC0000"/>
                          </a:solidFill>
                          <a:latin typeface="Century Gothic"/>
                          <a:ea typeface="Century Gothic"/>
                          <a:cs typeface="Century Gothic"/>
                          <a:sym typeface="Century Gothic"/>
                        </a:rPr>
                        <a:t>ui</a:t>
                      </a:r>
                      <a:r>
                        <a:rPr lang="en" sz="2400" b="1">
                          <a:latin typeface="Century Gothic"/>
                          <a:ea typeface="Century Gothic"/>
                          <a:cs typeface="Century Gothic"/>
                          <a:sym typeface="Century Gothic"/>
                        </a:rPr>
                        <a:t>ce</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15.  b</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th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21.  sm</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th</a:t>
                      </a:r>
                      <a:endParaRPr sz="24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64217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4.  n</a:t>
                      </a:r>
                      <a:r>
                        <a:rPr lang="en" sz="2400" b="1">
                          <a:solidFill>
                            <a:srgbClr val="CC0000"/>
                          </a:solidFill>
                          <a:latin typeface="Century Gothic"/>
                          <a:ea typeface="Century Gothic"/>
                          <a:cs typeface="Century Gothic"/>
                          <a:sym typeface="Century Gothic"/>
                        </a:rPr>
                        <a:t>ew</a:t>
                      </a:r>
                      <a:r>
                        <a:rPr lang="en" sz="2400" b="1">
                          <a:latin typeface="Century Gothic"/>
                          <a:ea typeface="Century Gothic"/>
                          <a:cs typeface="Century Gothic"/>
                          <a:sym typeface="Century Gothic"/>
                        </a:rPr>
                        <a:t>s</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10.  bl</a:t>
                      </a:r>
                      <a:r>
                        <a:rPr lang="en" sz="2400" b="1">
                          <a:solidFill>
                            <a:srgbClr val="CC0000"/>
                          </a:solidFill>
                          <a:latin typeface="Century Gothic"/>
                          <a:ea typeface="Century Gothic"/>
                          <a:cs typeface="Century Gothic"/>
                          <a:sym typeface="Century Gothic"/>
                        </a:rPr>
                        <a:t>ue/</a:t>
                      </a:r>
                      <a:r>
                        <a:rPr lang="en" sz="2400" b="1">
                          <a:latin typeface="Century Gothic"/>
                          <a:ea typeface="Century Gothic"/>
                          <a:cs typeface="Century Gothic"/>
                          <a:sym typeface="Century Gothic"/>
                        </a:rPr>
                        <a:t>bl</a:t>
                      </a:r>
                      <a:r>
                        <a:rPr lang="en" sz="2400" b="1">
                          <a:solidFill>
                            <a:srgbClr val="CC0000"/>
                          </a:solidFill>
                          <a:latin typeface="Century Gothic"/>
                          <a:ea typeface="Century Gothic"/>
                          <a:cs typeface="Century Gothic"/>
                          <a:sym typeface="Century Gothic"/>
                        </a:rPr>
                        <a:t>ew</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16.  y</a:t>
                      </a:r>
                      <a:r>
                        <a:rPr lang="en" sz="2400" b="1">
                          <a:solidFill>
                            <a:srgbClr val="CC0000"/>
                          </a:solidFill>
                          <a:latin typeface="Century Gothic"/>
                          <a:ea typeface="Century Gothic"/>
                          <a:cs typeface="Century Gothic"/>
                          <a:sym typeface="Century Gothic"/>
                        </a:rPr>
                        <a:t>ou</a:t>
                      </a:r>
                      <a:r>
                        <a:rPr lang="en" sz="2400" b="1">
                          <a:latin typeface="Century Gothic"/>
                          <a:ea typeface="Century Gothic"/>
                          <a:cs typeface="Century Gothic"/>
                          <a:sym typeface="Century Gothic"/>
                        </a:rPr>
                        <a:t>th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22.  pr</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f</a:t>
                      </a:r>
                      <a:endParaRPr sz="24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64217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5.  bamb</a:t>
                      </a:r>
                      <a:r>
                        <a:rPr lang="en" sz="2400" b="1">
                          <a:solidFill>
                            <a:srgbClr val="CC0000"/>
                          </a:solidFill>
                          <a:latin typeface="Century Gothic"/>
                          <a:ea typeface="Century Gothic"/>
                          <a:cs typeface="Century Gothic"/>
                          <a:sym typeface="Century Gothic"/>
                        </a:rPr>
                        <a:t>oo</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11.  z</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m</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17</a:t>
                      </a:r>
                      <a:r>
                        <a:rPr lang="en" sz="1800" b="1">
                          <a:latin typeface="Century Gothic"/>
                          <a:ea typeface="Century Gothic"/>
                          <a:cs typeface="Century Gothic"/>
                          <a:sym typeface="Century Gothic"/>
                        </a:rPr>
                        <a:t>.</a:t>
                      </a:r>
                      <a:r>
                        <a:rPr lang="en" sz="2400" b="1">
                          <a:latin typeface="Century Gothic"/>
                          <a:ea typeface="Century Gothic"/>
                          <a:cs typeface="Century Gothic"/>
                          <a:sym typeface="Century Gothic"/>
                        </a:rPr>
                        <a:t>  T</a:t>
                      </a:r>
                      <a:r>
                        <a:rPr lang="en" sz="2400" b="1">
                          <a:solidFill>
                            <a:srgbClr val="CC0000"/>
                          </a:solidFill>
                          <a:latin typeface="Century Gothic"/>
                          <a:ea typeface="Century Gothic"/>
                          <a:cs typeface="Century Gothic"/>
                          <a:sym typeface="Century Gothic"/>
                        </a:rPr>
                        <a:t>ue</a:t>
                      </a:r>
                      <a:r>
                        <a:rPr lang="en" sz="2400" b="1">
                          <a:latin typeface="Century Gothic"/>
                          <a:ea typeface="Century Gothic"/>
                          <a:cs typeface="Century Gothic"/>
                          <a:sym typeface="Century Gothic"/>
                        </a:rPr>
                        <a:t>sday</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23.  val</a:t>
                      </a:r>
                      <a:r>
                        <a:rPr lang="en" sz="2400" b="1">
                          <a:solidFill>
                            <a:srgbClr val="CC0000"/>
                          </a:solidFill>
                          <a:latin typeface="Century Gothic"/>
                          <a:ea typeface="Century Gothic"/>
                          <a:cs typeface="Century Gothic"/>
                          <a:sym typeface="Century Gothic"/>
                        </a:rPr>
                        <a:t>ue</a:t>
                      </a:r>
                      <a:endParaRPr sz="2400" b="1">
                        <a:solidFill>
                          <a:srgbClr val="CC0000"/>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64217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6.  sp</a:t>
                      </a:r>
                      <a:r>
                        <a:rPr lang="en" sz="2400" b="1">
                          <a:solidFill>
                            <a:srgbClr val="CC0000"/>
                          </a:solidFill>
                          <a:latin typeface="Century Gothic"/>
                          <a:ea typeface="Century Gothic"/>
                          <a:cs typeface="Century Gothic"/>
                          <a:sym typeface="Century Gothic"/>
                        </a:rPr>
                        <a:t>oo</a:t>
                      </a:r>
                      <a:r>
                        <a:rPr lang="en" sz="2400" b="1">
                          <a:latin typeface="Century Gothic"/>
                          <a:ea typeface="Century Gothic"/>
                          <a:cs typeface="Century Gothic"/>
                          <a:sym typeface="Century Gothic"/>
                        </a:rPr>
                        <a:t>n</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12.  gl</a:t>
                      </a:r>
                      <a:r>
                        <a:rPr lang="en" sz="2400" b="1">
                          <a:solidFill>
                            <a:srgbClr val="CC0000"/>
                          </a:solidFill>
                          <a:latin typeface="Century Gothic"/>
                          <a:ea typeface="Century Gothic"/>
                          <a:cs typeface="Century Gothic"/>
                          <a:sym typeface="Century Gothic"/>
                        </a:rPr>
                        <a:t>ue</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18.  fl</a:t>
                      </a:r>
                      <a:r>
                        <a:rPr lang="en" sz="2400" b="1">
                          <a:solidFill>
                            <a:srgbClr val="CC0000"/>
                          </a:solidFill>
                          <a:latin typeface="Century Gothic"/>
                          <a:ea typeface="Century Gothic"/>
                          <a:cs typeface="Century Gothic"/>
                          <a:sym typeface="Century Gothic"/>
                        </a:rPr>
                        <a:t>ew</a:t>
                      </a: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dirty="0">
                          <a:latin typeface="Century Gothic"/>
                          <a:ea typeface="Century Gothic"/>
                          <a:cs typeface="Century Gothic"/>
                          <a:sym typeface="Century Gothic"/>
                        </a:rPr>
                        <a:t>24.  b</a:t>
                      </a:r>
                      <a:r>
                        <a:rPr lang="en" sz="2400" b="1" dirty="0">
                          <a:solidFill>
                            <a:srgbClr val="CC0000"/>
                          </a:solidFill>
                          <a:latin typeface="Century Gothic"/>
                          <a:ea typeface="Century Gothic"/>
                          <a:cs typeface="Century Gothic"/>
                          <a:sym typeface="Century Gothic"/>
                        </a:rPr>
                        <a:t>oo</a:t>
                      </a:r>
                      <a:r>
                        <a:rPr lang="en" sz="2400" b="1" dirty="0">
                          <a:latin typeface="Century Gothic"/>
                          <a:ea typeface="Century Gothic"/>
                          <a:cs typeface="Century Gothic"/>
                          <a:sym typeface="Century Gothic"/>
                        </a:rPr>
                        <a:t>st</a:t>
                      </a:r>
                      <a:endParaRPr sz="24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bl>
          </a:graphicData>
        </a:graphic>
      </p:graphicFrame>
      <p:sp>
        <p:nvSpPr>
          <p:cNvPr id="172" name="Google Shape;172;p25"/>
          <p:cNvSpPr txBox="1"/>
          <p:nvPr/>
        </p:nvSpPr>
        <p:spPr>
          <a:xfrm>
            <a:off x="1904450" y="179950"/>
            <a:ext cx="53685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a:t>
            </a:r>
            <a:r>
              <a:rPr lang="en" sz="2400" b="1">
                <a:solidFill>
                  <a:srgbClr val="CC0000"/>
                </a:solidFill>
                <a:latin typeface="Century Gothic"/>
                <a:ea typeface="Century Gothic"/>
                <a:cs typeface="Century Gothic"/>
                <a:sym typeface="Century Gothic"/>
              </a:rPr>
              <a:t>oo    ou   ui    ue    ew</a:t>
            </a:r>
            <a:endParaRPr sz="2400" b="1">
              <a:solidFill>
                <a:srgbClr val="CC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80" name="Google Shape;180;p2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will you do today to help you become a more proficient reader?”</a:t>
            </a:r>
            <a:endParaRPr>
              <a:latin typeface="Century Gothic"/>
              <a:ea typeface="Century Gothic"/>
              <a:cs typeface="Century Gothic"/>
              <a:sym typeface="Century Gothic"/>
            </a:endParaRPr>
          </a:p>
        </p:txBody>
      </p:sp>
      <p:pic>
        <p:nvPicPr>
          <p:cNvPr id="181" name="Google Shape;181;p26"/>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7" name="Google Shape;187;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193" name="Google Shape;193;p28"/>
          <p:cNvSpPr txBox="1">
            <a:spLocks noGrp="1"/>
          </p:cNvSpPr>
          <p:nvPr>
            <p:ph type="body" idx="1"/>
          </p:nvPr>
        </p:nvSpPr>
        <p:spPr>
          <a:xfrm>
            <a:off x="311700" y="1078475"/>
            <a:ext cx="8520600" cy="2092200"/>
          </a:xfrm>
          <a:prstGeom prst="rect">
            <a:avLst/>
          </a:prstGeom>
        </p:spPr>
        <p:txBody>
          <a:bodyPr spcFirstLastPara="1" wrap="square" lIns="68575" tIns="34275" rIns="68575" bIns="34275" anchor="t" anchorCtr="0">
            <a:noAutofit/>
          </a:bodyPr>
          <a:lstStyle/>
          <a:p>
            <a:pPr marL="295275" lvl="0" indent="-307975" algn="l" rtl="0">
              <a:lnSpc>
                <a:spcPct val="150000"/>
              </a:lnSpc>
              <a:spcBef>
                <a:spcPts val="1700"/>
              </a:spcBef>
              <a:spcAft>
                <a:spcPts val="0"/>
              </a:spcAft>
              <a:buClr>
                <a:schemeClr val="dk1"/>
              </a:buClr>
              <a:buSzPts val="2400"/>
              <a:buChar char="•"/>
            </a:pPr>
            <a:r>
              <a:rPr lang="en" sz="2400" dirty="0"/>
              <a:t>I can use what I know about spelling patterns and syllable types to decode words.</a:t>
            </a: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p:txBody>
      </p:sp>
      <p:pic>
        <p:nvPicPr>
          <p:cNvPr id="194" name="Google Shape;194;p28"/>
          <p:cNvPicPr preferRelativeResize="0"/>
          <p:nvPr/>
        </p:nvPicPr>
        <p:blipFill>
          <a:blip r:embed="rId3">
            <a:alphaModFix/>
          </a:blip>
          <a:stretch>
            <a:fillRect/>
          </a:stretch>
        </p:blipFill>
        <p:spPr>
          <a:xfrm>
            <a:off x="8229599" y="4245428"/>
            <a:ext cx="830029" cy="6542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graphicFrame>
        <p:nvGraphicFramePr>
          <p:cNvPr id="199" name="Google Shape;199;p29"/>
          <p:cNvGraphicFramePr/>
          <p:nvPr>
            <p:extLst>
              <p:ext uri="{D42A27DB-BD31-4B8C-83A1-F6EECF244321}">
                <p14:modId xmlns:p14="http://schemas.microsoft.com/office/powerpoint/2010/main" val="2648254745"/>
              </p:ext>
            </p:extLst>
          </p:nvPr>
        </p:nvGraphicFramePr>
        <p:xfrm>
          <a:off x="-25" y="0"/>
          <a:ext cx="9082725" cy="5306642"/>
        </p:xfrm>
        <a:graphic>
          <a:graphicData uri="http://schemas.openxmlformats.org/drawingml/2006/table">
            <a:tbl>
              <a:tblPr>
                <a:noFill/>
                <a:tableStyleId>{521DD58F-CB24-4670-9FB4-43C22D434A31}</a:tableStyleId>
              </a:tblPr>
              <a:tblGrid>
                <a:gridCol w="3027575">
                  <a:extLst>
                    <a:ext uri="{9D8B030D-6E8A-4147-A177-3AD203B41FA5}">
                      <a16:colId xmlns:a16="http://schemas.microsoft.com/office/drawing/2014/main" val="20000"/>
                    </a:ext>
                  </a:extLst>
                </a:gridCol>
                <a:gridCol w="3027575">
                  <a:extLst>
                    <a:ext uri="{9D8B030D-6E8A-4147-A177-3AD203B41FA5}">
                      <a16:colId xmlns:a16="http://schemas.microsoft.com/office/drawing/2014/main" val="20001"/>
                    </a:ext>
                  </a:extLst>
                </a:gridCol>
                <a:gridCol w="3027575">
                  <a:extLst>
                    <a:ext uri="{9D8B030D-6E8A-4147-A177-3AD203B41FA5}">
                      <a16:colId xmlns:a16="http://schemas.microsoft.com/office/drawing/2014/main" val="20002"/>
                    </a:ext>
                  </a:extLst>
                </a:gridCol>
              </a:tblGrid>
              <a:tr h="692000">
                <a:tc>
                  <a:txBody>
                    <a:bodyPr/>
                    <a:lstStyle/>
                    <a:p>
                      <a:pPr marL="0" lvl="0" indent="0" algn="l" rtl="0">
                        <a:spcBef>
                          <a:spcPts val="0"/>
                        </a:spcBef>
                        <a:spcAft>
                          <a:spcPts val="0"/>
                        </a:spcAft>
                        <a:buNone/>
                      </a:pPr>
                      <a:r>
                        <a:rPr lang="en" sz="2000" b="1" dirty="0">
                          <a:latin typeface="Century Gothic"/>
                          <a:ea typeface="Century Gothic"/>
                          <a:cs typeface="Century Gothic"/>
                          <a:sym typeface="Century Gothic"/>
                        </a:rPr>
                        <a:t>Segment the Syllables</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000" b="1">
                          <a:latin typeface="Century Gothic"/>
                          <a:ea typeface="Century Gothic"/>
                          <a:cs typeface="Century Gothic"/>
                          <a:sym typeface="Century Gothic"/>
                        </a:rPr>
                        <a:t>  Partner Syllable Slice</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000" b="1">
                          <a:latin typeface="Century Gothic"/>
                          <a:ea typeface="Century Gothic"/>
                          <a:cs typeface="Century Gothic"/>
                          <a:sym typeface="Century Gothic"/>
                        </a:rPr>
                        <a:t>     Slice and Write</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035900">
                <a:tc>
                  <a:txBody>
                    <a:bodyPr/>
                    <a:lstStyle/>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Take turns with your partner. Decide who will write syllable </a:t>
                      </a:r>
                      <a:r>
                        <a:rPr lang="en-US" sz="1500" dirty="0">
                          <a:solidFill>
                            <a:schemeClr val="dk1"/>
                          </a:solidFill>
                          <a:latin typeface="Century Gothic"/>
                          <a:ea typeface="Century Gothic"/>
                          <a:cs typeface="Century Gothic"/>
                          <a:sym typeface="Century Gothic"/>
                        </a:rPr>
                        <a:t>1</a:t>
                      </a:r>
                      <a:r>
                        <a:rPr lang="en" sz="1500" dirty="0">
                          <a:solidFill>
                            <a:schemeClr val="dk1"/>
                          </a:solidFill>
                          <a:latin typeface="Century Gothic"/>
                          <a:ea typeface="Century Gothic"/>
                          <a:cs typeface="Century Gothic"/>
                          <a:sym typeface="Century Gothic"/>
                        </a:rPr>
                        <a:t> and who will write syllable 2.</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Use two different colors of marker or crayon to make a list of the words.</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Read each word. Divide it into two syllables.</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Partner 1 will write syllable 1 on the paper or board, partner 2 will write syllable 2 next to it. </a:t>
                      </a:r>
                      <a:endParaRPr sz="1500" dirty="0">
                        <a:solidFill>
                          <a:schemeClr val="dk1"/>
                        </a:solidFill>
                        <a:latin typeface="Century Gothic"/>
                        <a:ea typeface="Century Gothic"/>
                        <a:cs typeface="Century Gothic"/>
                        <a:sym typeface="Century Gothic"/>
                      </a:endParaRPr>
                    </a:p>
                    <a:p>
                      <a:pPr marL="0" lvl="0" indent="0" algn="l" rtl="0">
                        <a:lnSpc>
                          <a:spcPct val="120000"/>
                        </a:lnSpc>
                        <a:spcBef>
                          <a:spcPts val="0"/>
                        </a:spcBef>
                        <a:spcAft>
                          <a:spcPts val="0"/>
                        </a:spcAft>
                        <a:buNone/>
                      </a:pPr>
                      <a:r>
                        <a:rPr lang="en" dirty="0">
                          <a:solidFill>
                            <a:schemeClr val="dk1"/>
                          </a:solidFill>
                          <a:latin typeface="Century Gothic"/>
                          <a:ea typeface="Century Gothic"/>
                          <a:cs typeface="Century Gothic"/>
                          <a:sym typeface="Century Gothic"/>
                        </a:rPr>
                        <a:t>                      </a:t>
                      </a:r>
                      <a:r>
                        <a:rPr lang="en" sz="2400" b="1" dirty="0">
                          <a:solidFill>
                            <a:srgbClr val="1155CC"/>
                          </a:solidFill>
                          <a:latin typeface="Century Gothic"/>
                          <a:ea typeface="Century Gothic"/>
                          <a:cs typeface="Century Gothic"/>
                          <a:sym typeface="Century Gothic"/>
                        </a:rPr>
                        <a:t>part </a:t>
                      </a:r>
                      <a:r>
                        <a:rPr lang="en" sz="2400" dirty="0">
                          <a:solidFill>
                            <a:schemeClr val="dk1"/>
                          </a:solidFill>
                          <a:latin typeface="Century Gothic"/>
                          <a:ea typeface="Century Gothic"/>
                          <a:cs typeface="Century Gothic"/>
                          <a:sym typeface="Century Gothic"/>
                        </a:rPr>
                        <a:t>    </a:t>
                      </a:r>
                      <a:r>
                        <a:rPr lang="en" sz="2400" b="1" dirty="0">
                          <a:solidFill>
                            <a:srgbClr val="FF00FF"/>
                          </a:solidFill>
                          <a:latin typeface="Century Gothic"/>
                          <a:ea typeface="Century Gothic"/>
                          <a:cs typeface="Century Gothic"/>
                          <a:sym typeface="Century Gothic"/>
                        </a:rPr>
                        <a:t>ner</a:t>
                      </a:r>
                      <a:endParaRPr sz="2400" b="1" dirty="0">
                        <a:solidFill>
                          <a:srgbClr val="FF00FF"/>
                        </a:solidFill>
                        <a:latin typeface="Century Gothic"/>
                        <a:ea typeface="Century Gothic"/>
                        <a:cs typeface="Century Gothic"/>
                        <a:sym typeface="Century Gothic"/>
                      </a:endParaRPr>
                    </a:p>
                    <a:p>
                      <a:pPr marL="0" lvl="0" indent="0" algn="l" rtl="0">
                        <a:spcBef>
                          <a:spcPts val="0"/>
                        </a:spcBef>
                        <a:spcAft>
                          <a:spcPts val="0"/>
                        </a:spcAft>
                        <a:buNone/>
                      </a:pPr>
                      <a:endParaRPr dirty="0"/>
                    </a:p>
                    <a:p>
                      <a:pPr marL="457200" lvl="0" indent="0" algn="l" rtl="0">
                        <a:spcBef>
                          <a:spcPts val="0"/>
                        </a:spcBef>
                        <a:spcAft>
                          <a:spcPts val="0"/>
                        </a:spcAft>
                        <a:buNone/>
                      </a:pPr>
                      <a:endParaRPr dirty="0"/>
                    </a:p>
                  </a:txBody>
                  <a:tcPr marL="91425" marR="91425" marT="91425" marB="91425"/>
                </a:tc>
                <a:tc>
                  <a:txBody>
                    <a:bodyPr/>
                    <a:lstStyle/>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Work with a partner to find and count the syllables. </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Be Syllable Sleuths! That will help you break apart the words.</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Segment the syllables in each word with a slice (/).</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Write the total number of syllables for each word.</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Take turn with your partner using the words in a silly sentence. </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a:txBody>
                  <a:tcPr marL="91425" marR="91425" marT="91425" marB="91425"/>
                </a:tc>
                <a:tc>
                  <a:txBody>
                    <a:bodyPr/>
                    <a:lstStyle/>
                    <a:p>
                      <a:pPr marL="342900" lvl="0" indent="-342900" algn="l" rtl="0">
                        <a:spcBef>
                          <a:spcPts val="0"/>
                        </a:spcBef>
                        <a:spcAft>
                          <a:spcPts val="0"/>
                        </a:spcAft>
                        <a:buFont typeface="+mj-lt"/>
                        <a:buAutoNum type="arabicPeriod"/>
                      </a:pPr>
                      <a:r>
                        <a:rPr lang="en" sz="1500" dirty="0">
                          <a:latin typeface="Century Gothic"/>
                          <a:ea typeface="Century Gothic"/>
                          <a:cs typeface="Century Gothic"/>
                          <a:sym typeface="Century Gothic"/>
                        </a:rPr>
                        <a:t>Pick 10 words from the Syllable Slice list and complete Syllable Slice independently.</a:t>
                      </a:r>
                    </a:p>
                    <a:p>
                      <a:pPr marL="342900" lvl="0" indent="-342900" algn="l" rtl="0">
                        <a:spcBef>
                          <a:spcPts val="0"/>
                        </a:spcBef>
                        <a:spcAft>
                          <a:spcPts val="0"/>
                        </a:spcAft>
                        <a:buFont typeface="+mj-lt"/>
                        <a:buAutoNum type="arabicPeriod"/>
                      </a:pPr>
                      <a:r>
                        <a:rPr lang="en" sz="1500" dirty="0">
                          <a:latin typeface="Century Gothic"/>
                          <a:ea typeface="Century Gothic"/>
                          <a:cs typeface="Century Gothic"/>
                          <a:sym typeface="Century Gothic"/>
                        </a:rPr>
                        <a:t>When you finish, write an article for the Sunnyside Gazette about a new baby baboon or moose at the zoo.</a:t>
                      </a:r>
                    </a:p>
                    <a:p>
                      <a:pPr marL="342900" lvl="0" indent="-342900" algn="l" rtl="0">
                        <a:spcBef>
                          <a:spcPts val="0"/>
                        </a:spcBef>
                        <a:spcAft>
                          <a:spcPts val="0"/>
                        </a:spcAft>
                        <a:buFont typeface="+mj-lt"/>
                        <a:buAutoNum type="arabicPeriod"/>
                      </a:pPr>
                      <a:r>
                        <a:rPr lang="en" sz="1500" dirty="0">
                          <a:latin typeface="Century Gothic"/>
                          <a:ea typeface="Century Gothic"/>
                          <a:cs typeface="Century Gothic"/>
                          <a:sym typeface="Century Gothic"/>
                        </a:rPr>
                        <a:t>Try to use as many words with “oo,” “ou,” “ui,” “ue,” and “ew” as you can.</a:t>
                      </a:r>
                    </a:p>
                    <a:p>
                      <a:pPr marL="342900" lvl="0" indent="-342900" algn="l" rtl="0">
                        <a:spcBef>
                          <a:spcPts val="0"/>
                        </a:spcBef>
                        <a:spcAft>
                          <a:spcPts val="0"/>
                        </a:spcAft>
                        <a:buFont typeface="+mj-lt"/>
                        <a:buAutoNum type="arabicPeriod"/>
                      </a:pPr>
                      <a:r>
                        <a:rPr lang="en" sz="1500" dirty="0">
                          <a:latin typeface="Century Gothic"/>
                          <a:ea typeface="Century Gothic"/>
                          <a:cs typeface="Century Gothic"/>
                          <a:sym typeface="Century Gothic"/>
                        </a:rPr>
                        <a:t>Find another writer who is through and take turns reading each other’s news story. Be sure to check for spelling and punctuation.</a:t>
                      </a:r>
                      <a:endParaRPr sz="15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0"/>
          <p:cNvSpPr txBox="1"/>
          <p:nvPr/>
        </p:nvSpPr>
        <p:spPr>
          <a:xfrm>
            <a:off x="2597675" y="0"/>
            <a:ext cx="4231800" cy="43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Segment the Syllables</a:t>
            </a:r>
            <a:endParaRPr sz="2400">
              <a:latin typeface="Century Gothic"/>
              <a:ea typeface="Century Gothic"/>
              <a:cs typeface="Century Gothic"/>
              <a:sym typeface="Century Gothic"/>
            </a:endParaRPr>
          </a:p>
        </p:txBody>
      </p:sp>
      <p:sp>
        <p:nvSpPr>
          <p:cNvPr id="206" name="Google Shape;206;p30"/>
          <p:cNvSpPr txBox="1"/>
          <p:nvPr/>
        </p:nvSpPr>
        <p:spPr>
          <a:xfrm>
            <a:off x="946125" y="1599825"/>
            <a:ext cx="34500" cy="1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panose="020B0502020202020204" pitchFamily="34" charset="0"/>
            </a:endParaRPr>
          </a:p>
        </p:txBody>
      </p:sp>
      <p:sp>
        <p:nvSpPr>
          <p:cNvPr id="207" name="Google Shape;207;p30"/>
          <p:cNvSpPr txBox="1"/>
          <p:nvPr/>
        </p:nvSpPr>
        <p:spPr>
          <a:xfrm>
            <a:off x="580538" y="893141"/>
            <a:ext cx="2391000" cy="7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panose="020B0502020202020204" pitchFamily="34" charset="0"/>
              </a:rPr>
              <a:t> </a:t>
            </a:r>
            <a:r>
              <a:rPr lang="en" sz="3000" b="1" dirty="0">
                <a:latin typeface="Century Gothic" panose="020B0502020202020204" pitchFamily="34" charset="0"/>
                <a:ea typeface="Century Gothic"/>
                <a:cs typeface="Century Gothic"/>
                <a:sym typeface="Century Gothic"/>
              </a:rPr>
              <a:t>toothpaste</a:t>
            </a:r>
            <a:endParaRPr sz="3000" b="1" dirty="0">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dirty="0">
                <a:latin typeface="Century Gothic" panose="020B0502020202020204" pitchFamily="34" charset="0"/>
                <a:ea typeface="Century Gothic"/>
                <a:cs typeface="Century Gothic"/>
                <a:sym typeface="Century Gothic"/>
              </a:rPr>
              <a:t>   </a:t>
            </a: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08" name="Google Shape;208;p30"/>
          <p:cNvSpPr txBox="1"/>
          <p:nvPr/>
        </p:nvSpPr>
        <p:spPr>
          <a:xfrm>
            <a:off x="453172" y="2577823"/>
            <a:ext cx="1926600" cy="7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panose="020B0502020202020204" pitchFamily="34" charset="0"/>
              </a:rPr>
              <a:t>  </a:t>
            </a:r>
            <a:r>
              <a:rPr lang="en" sz="3000" b="1">
                <a:latin typeface="Century Gothic" panose="020B0502020202020204" pitchFamily="34" charset="0"/>
              </a:rPr>
              <a:t>steward </a:t>
            </a:r>
            <a:r>
              <a:rPr lang="en" sz="3000">
                <a:latin typeface="Century Gothic" panose="020B0502020202020204" pitchFamily="34" charset="0"/>
              </a:rPr>
              <a:t>          </a:t>
            </a:r>
            <a:endParaRPr sz="3000">
              <a:latin typeface="Century Gothic" panose="020B0502020202020204" pitchFamily="34" charset="0"/>
            </a:endParaRPr>
          </a:p>
        </p:txBody>
      </p:sp>
      <p:sp>
        <p:nvSpPr>
          <p:cNvPr id="209" name="Google Shape;209;p30"/>
          <p:cNvSpPr txBox="1"/>
          <p:nvPr/>
        </p:nvSpPr>
        <p:spPr>
          <a:xfrm>
            <a:off x="3448975" y="871316"/>
            <a:ext cx="1926600" cy="86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latin typeface="Century Gothic" panose="020B0502020202020204" pitchFamily="34" charset="0"/>
                <a:ea typeface="Century Gothic"/>
                <a:cs typeface="Century Gothic"/>
                <a:sym typeface="Century Gothic"/>
              </a:rPr>
              <a:t>foolish</a:t>
            </a:r>
            <a:endParaRPr sz="3000" b="1" dirty="0">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0" name="Google Shape;210;p30"/>
          <p:cNvSpPr txBox="1"/>
          <p:nvPr/>
        </p:nvSpPr>
        <p:spPr>
          <a:xfrm>
            <a:off x="3448975" y="1717027"/>
            <a:ext cx="20472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latin typeface="Century Gothic" panose="020B0502020202020204" pitchFamily="34" charset="0"/>
                <a:ea typeface="Century Gothic"/>
                <a:cs typeface="Century Gothic"/>
                <a:sym typeface="Century Gothic"/>
              </a:rPr>
              <a:t>review</a:t>
            </a:r>
            <a:endParaRPr sz="3000" b="1" dirty="0">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1" name="Google Shape;211;p30"/>
          <p:cNvSpPr txBox="1"/>
          <p:nvPr/>
        </p:nvSpPr>
        <p:spPr>
          <a:xfrm>
            <a:off x="3381609" y="2577823"/>
            <a:ext cx="24945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latin typeface="Century Gothic" panose="020B0502020202020204" pitchFamily="34" charset="0"/>
                <a:ea typeface="Century Gothic"/>
                <a:cs typeface="Century Gothic"/>
                <a:sym typeface="Century Gothic"/>
              </a:rPr>
              <a:t>Tuesday</a:t>
            </a:r>
            <a:endParaRPr sz="3000" b="1" dirty="0">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2" name="Google Shape;212;p30"/>
          <p:cNvSpPr txBox="1"/>
          <p:nvPr/>
        </p:nvSpPr>
        <p:spPr>
          <a:xfrm>
            <a:off x="3433359" y="3336305"/>
            <a:ext cx="23910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latin typeface="Century Gothic" panose="020B0502020202020204" pitchFamily="34" charset="0"/>
                <a:ea typeface="Century Gothic"/>
                <a:cs typeface="Century Gothic"/>
                <a:sym typeface="Century Gothic"/>
              </a:rPr>
              <a:t>suitcase</a:t>
            </a:r>
            <a:endParaRPr sz="3000" b="1" dirty="0">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3" name="Google Shape;213;p30"/>
          <p:cNvSpPr txBox="1"/>
          <p:nvPr/>
        </p:nvSpPr>
        <p:spPr>
          <a:xfrm>
            <a:off x="3112975" y="3999653"/>
            <a:ext cx="2839800" cy="8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panose="020B0502020202020204" pitchFamily="34" charset="0"/>
                <a:ea typeface="Century Gothic"/>
                <a:cs typeface="Century Gothic"/>
                <a:sym typeface="Century Gothic"/>
              </a:rPr>
              <a:t>      harpoon</a:t>
            </a:r>
            <a:r>
              <a:rPr lang="en" sz="2400" b="1" dirty="0">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4" name="Google Shape;214;p30"/>
          <p:cNvSpPr txBox="1"/>
          <p:nvPr/>
        </p:nvSpPr>
        <p:spPr>
          <a:xfrm>
            <a:off x="6101843" y="869925"/>
            <a:ext cx="22362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solidFill>
                  <a:schemeClr val="dk1"/>
                </a:solidFill>
                <a:latin typeface="Century Gothic" panose="020B0502020202020204" pitchFamily="34" charset="0"/>
                <a:ea typeface="Century Gothic"/>
                <a:cs typeface="Century Gothic"/>
                <a:sym typeface="Century Gothic"/>
              </a:rPr>
              <a:t>lagoon</a:t>
            </a:r>
            <a:endParaRPr sz="3000" b="1" dirty="0">
              <a:solidFill>
                <a:schemeClr val="dk1"/>
              </a:solidFill>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5" name="Google Shape;215;p30"/>
          <p:cNvSpPr txBox="1"/>
          <p:nvPr/>
        </p:nvSpPr>
        <p:spPr>
          <a:xfrm>
            <a:off x="6247943" y="1713225"/>
            <a:ext cx="2047200" cy="86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a:solidFill>
                  <a:schemeClr val="dk1"/>
                </a:solidFill>
                <a:latin typeface="Century Gothic" panose="020B0502020202020204" pitchFamily="34" charset="0"/>
                <a:ea typeface="Century Gothic"/>
                <a:cs typeface="Century Gothic"/>
                <a:sym typeface="Century Gothic"/>
              </a:rPr>
              <a:t>mildew</a:t>
            </a:r>
            <a:endParaRPr sz="3000" b="1">
              <a:solidFill>
                <a:schemeClr val="dk1"/>
              </a:solidFill>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endParaRPr>
              <a:latin typeface="Century Gothic" panose="020B0502020202020204" pitchFamily="34" charset="0"/>
            </a:endParaRPr>
          </a:p>
        </p:txBody>
      </p:sp>
      <p:sp>
        <p:nvSpPr>
          <p:cNvPr id="216" name="Google Shape;216;p30"/>
          <p:cNvSpPr txBox="1"/>
          <p:nvPr/>
        </p:nvSpPr>
        <p:spPr>
          <a:xfrm>
            <a:off x="6144743" y="2611428"/>
            <a:ext cx="2047200" cy="8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dk1"/>
                </a:solidFill>
                <a:latin typeface="Century Gothic" panose="020B0502020202020204" pitchFamily="34" charset="0"/>
                <a:ea typeface="Century Gothic"/>
                <a:cs typeface="Century Gothic"/>
                <a:sym typeface="Century Gothic"/>
              </a:rPr>
              <a:t> </a:t>
            </a:r>
            <a:r>
              <a:rPr lang="en" sz="3000" b="1" dirty="0">
                <a:solidFill>
                  <a:schemeClr val="dk1"/>
                </a:solidFill>
                <a:latin typeface="Century Gothic" panose="020B0502020202020204" pitchFamily="34" charset="0"/>
                <a:ea typeface="Century Gothic"/>
                <a:cs typeface="Century Gothic"/>
                <a:sym typeface="Century Gothic"/>
              </a:rPr>
              <a:t>   fruitful</a:t>
            </a:r>
            <a:endParaRPr sz="3000" b="1"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b="1" dirty="0">
                <a:solidFill>
                  <a:srgbClr val="CC0000"/>
                </a:solidFill>
                <a:latin typeface="Century Gothic" panose="020B0502020202020204" pitchFamily="34" charset="0"/>
                <a:ea typeface="Century Gothic"/>
                <a:cs typeface="Century Gothic"/>
                <a:sym typeface="Century Gothic"/>
              </a:rPr>
              <a:t>  </a:t>
            </a: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7" name="Google Shape;217;p30"/>
          <p:cNvSpPr txBox="1"/>
          <p:nvPr/>
        </p:nvSpPr>
        <p:spPr>
          <a:xfrm>
            <a:off x="6144743" y="3330596"/>
            <a:ext cx="2150400" cy="99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solidFill>
                  <a:schemeClr val="dk1"/>
                </a:solidFill>
                <a:latin typeface="Century Gothic" panose="020B0502020202020204" pitchFamily="34" charset="0"/>
                <a:ea typeface="Century Gothic"/>
                <a:cs typeface="Century Gothic"/>
                <a:sym typeface="Century Gothic"/>
              </a:rPr>
              <a:t>recruit</a:t>
            </a:r>
            <a:endParaRPr sz="3000" b="1" dirty="0">
              <a:solidFill>
                <a:schemeClr val="dk1"/>
              </a:solidFill>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endParaRPr sz="2400" b="1" dirty="0">
              <a:solidFill>
                <a:srgbClr val="CC0000"/>
              </a:solidFill>
              <a:latin typeface="Century Gothic" panose="020B0502020202020204" pitchFamily="34" charset="0"/>
              <a:ea typeface="Century Gothic"/>
              <a:cs typeface="Century Gothic"/>
              <a:sym typeface="Century Gothic"/>
            </a:endParaRPr>
          </a:p>
        </p:txBody>
      </p:sp>
      <p:sp>
        <p:nvSpPr>
          <p:cNvPr id="218" name="Google Shape;218;p30"/>
          <p:cNvSpPr txBox="1"/>
          <p:nvPr/>
        </p:nvSpPr>
        <p:spPr>
          <a:xfrm>
            <a:off x="6552580" y="3999653"/>
            <a:ext cx="2236200" cy="8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panose="020B0502020202020204" pitchFamily="34" charset="0"/>
                <a:ea typeface="Century Gothic"/>
                <a:cs typeface="Century Gothic"/>
                <a:sym typeface="Century Gothic"/>
              </a:rPr>
              <a:t>bedroom</a:t>
            </a:r>
            <a:endParaRPr sz="3000" b="1" dirty="0">
              <a:latin typeface="Century Gothic" panose="020B0502020202020204" pitchFamily="34" charset="0"/>
              <a:ea typeface="Century Gothic"/>
              <a:cs typeface="Century Gothic"/>
              <a:sym typeface="Century Gothic"/>
            </a:endParaRPr>
          </a:p>
        </p:txBody>
      </p:sp>
      <p:sp>
        <p:nvSpPr>
          <p:cNvPr id="219" name="Google Shape;219;p30"/>
          <p:cNvSpPr txBox="1"/>
          <p:nvPr/>
        </p:nvSpPr>
        <p:spPr>
          <a:xfrm>
            <a:off x="657938" y="3364465"/>
            <a:ext cx="2047200" cy="7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panose="020B0502020202020204" pitchFamily="34" charset="0"/>
              </a:rPr>
              <a:t>lawsuit</a:t>
            </a:r>
            <a:endParaRPr sz="3000" b="1" dirty="0">
              <a:latin typeface="Century Gothic" panose="020B0502020202020204" pitchFamily="34" charset="0"/>
            </a:endParaRPr>
          </a:p>
        </p:txBody>
      </p:sp>
      <p:sp>
        <p:nvSpPr>
          <p:cNvPr id="220" name="Google Shape;220;p30"/>
          <p:cNvSpPr txBox="1"/>
          <p:nvPr/>
        </p:nvSpPr>
        <p:spPr>
          <a:xfrm>
            <a:off x="482725" y="4068653"/>
            <a:ext cx="2304900" cy="7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panose="020B0502020202020204" pitchFamily="34" charset="0"/>
              </a:rPr>
              <a:t>mushroom</a:t>
            </a:r>
            <a:endParaRPr sz="3000" b="1" dirty="0">
              <a:latin typeface="Century Gothic" panose="020B0502020202020204" pitchFamily="34" charset="0"/>
            </a:endParaRPr>
          </a:p>
        </p:txBody>
      </p:sp>
      <p:sp>
        <p:nvSpPr>
          <p:cNvPr id="221" name="Google Shape;221;p30"/>
          <p:cNvSpPr txBox="1"/>
          <p:nvPr/>
        </p:nvSpPr>
        <p:spPr>
          <a:xfrm>
            <a:off x="657938" y="1713225"/>
            <a:ext cx="2236200" cy="6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panose="020B0502020202020204" pitchFamily="34" charset="0"/>
              </a:rPr>
              <a:t>papoose</a:t>
            </a:r>
            <a:endParaRPr sz="3000" b="1" dirty="0">
              <a:latin typeface="Century Gothic" panose="020B0502020202020204" pitchFamily="34" charset="0"/>
            </a:endParaRPr>
          </a:p>
        </p:txBody>
      </p:sp>
      <p:graphicFrame>
        <p:nvGraphicFramePr>
          <p:cNvPr id="22" name="Table 21"/>
          <p:cNvGraphicFramePr>
            <a:graphicFrameLocks noGrp="1"/>
          </p:cNvGraphicFramePr>
          <p:nvPr>
            <p:extLst>
              <p:ext uri="{D42A27DB-BD31-4B8C-83A1-F6EECF244321}">
                <p14:modId xmlns:p14="http://schemas.microsoft.com/office/powerpoint/2010/main" val="1786555941"/>
              </p:ext>
            </p:extLst>
          </p:nvPr>
        </p:nvGraphicFramePr>
        <p:xfrm>
          <a:off x="258055" y="825328"/>
          <a:ext cx="8549640" cy="3948625"/>
        </p:xfrm>
        <a:graphic>
          <a:graphicData uri="http://schemas.openxmlformats.org/drawingml/2006/table">
            <a:tbl>
              <a:tblPr firstRow="1" bandRow="1">
                <a:tableStyleId>{521DD58F-CB24-4670-9FB4-43C22D434A31}</a:tableStyleId>
              </a:tblPr>
              <a:tblGrid>
                <a:gridCol w="2849880">
                  <a:extLst>
                    <a:ext uri="{9D8B030D-6E8A-4147-A177-3AD203B41FA5}">
                      <a16:colId xmlns:a16="http://schemas.microsoft.com/office/drawing/2014/main" val="20000"/>
                    </a:ext>
                  </a:extLst>
                </a:gridCol>
                <a:gridCol w="2849880">
                  <a:extLst>
                    <a:ext uri="{9D8B030D-6E8A-4147-A177-3AD203B41FA5}">
                      <a16:colId xmlns:a16="http://schemas.microsoft.com/office/drawing/2014/main" val="20001"/>
                    </a:ext>
                  </a:extLst>
                </a:gridCol>
                <a:gridCol w="2849880">
                  <a:extLst>
                    <a:ext uri="{9D8B030D-6E8A-4147-A177-3AD203B41FA5}">
                      <a16:colId xmlns:a16="http://schemas.microsoft.com/office/drawing/2014/main" val="20002"/>
                    </a:ext>
                  </a:extLst>
                </a:gridCol>
              </a:tblGrid>
              <a:tr h="789725">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0"/>
                  </a:ext>
                </a:extLst>
              </a:tr>
              <a:tr h="78972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789725">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789725">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78972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1"/>
          <p:cNvSpPr txBox="1"/>
          <p:nvPr/>
        </p:nvSpPr>
        <p:spPr>
          <a:xfrm>
            <a:off x="2597675" y="0"/>
            <a:ext cx="4231800" cy="5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Segment the Syllables</a:t>
            </a:r>
            <a:endParaRPr sz="3000">
              <a:latin typeface="Century Gothic"/>
              <a:ea typeface="Century Gothic"/>
              <a:cs typeface="Century Gothic"/>
              <a:sym typeface="Century Gothic"/>
            </a:endParaRPr>
          </a:p>
        </p:txBody>
      </p:sp>
      <p:graphicFrame>
        <p:nvGraphicFramePr>
          <p:cNvPr id="227" name="Google Shape;227;p31"/>
          <p:cNvGraphicFramePr/>
          <p:nvPr>
            <p:extLst>
              <p:ext uri="{D42A27DB-BD31-4B8C-83A1-F6EECF244321}">
                <p14:modId xmlns:p14="http://schemas.microsoft.com/office/powerpoint/2010/main" val="3121080886"/>
              </p:ext>
            </p:extLst>
          </p:nvPr>
        </p:nvGraphicFramePr>
        <p:xfrm>
          <a:off x="83775" y="509750"/>
          <a:ext cx="8907600" cy="4330500"/>
        </p:xfrm>
        <a:graphic>
          <a:graphicData uri="http://schemas.openxmlformats.org/drawingml/2006/table">
            <a:tbl>
              <a:tblPr>
                <a:noFill/>
                <a:tableStyleId>{521DD58F-CB24-4670-9FB4-43C22D434A31}</a:tableStyleId>
              </a:tblPr>
              <a:tblGrid>
                <a:gridCol w="2969200">
                  <a:extLst>
                    <a:ext uri="{9D8B030D-6E8A-4147-A177-3AD203B41FA5}">
                      <a16:colId xmlns:a16="http://schemas.microsoft.com/office/drawing/2014/main" val="20000"/>
                    </a:ext>
                  </a:extLst>
                </a:gridCol>
                <a:gridCol w="2969200">
                  <a:extLst>
                    <a:ext uri="{9D8B030D-6E8A-4147-A177-3AD203B41FA5}">
                      <a16:colId xmlns:a16="http://schemas.microsoft.com/office/drawing/2014/main" val="20001"/>
                    </a:ext>
                  </a:extLst>
                </a:gridCol>
                <a:gridCol w="2969200">
                  <a:extLst>
                    <a:ext uri="{9D8B030D-6E8A-4147-A177-3AD203B41FA5}">
                      <a16:colId xmlns:a16="http://schemas.microsoft.com/office/drawing/2014/main" val="20002"/>
                    </a:ext>
                  </a:extLst>
                </a:gridCol>
              </a:tblGrid>
              <a:tr h="8661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866100">
                <a:tc>
                  <a:txBody>
                    <a:bodyPr/>
                    <a:lstStyle/>
                    <a:p>
                      <a:pPr marL="0" lvl="0" indent="0" algn="l" rtl="0">
                        <a:spcBef>
                          <a:spcPts val="0"/>
                        </a:spcBef>
                        <a:spcAft>
                          <a:spcPts val="0"/>
                        </a:spcAft>
                        <a:buNone/>
                      </a:pP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866100">
                <a:tc>
                  <a:txBody>
                    <a:bodyPr/>
                    <a:lstStyle/>
                    <a:p>
                      <a:pPr marL="0" lvl="0" indent="0" algn="ctr" rtl="0">
                        <a:spcBef>
                          <a:spcPts val="0"/>
                        </a:spcBef>
                        <a:spcAft>
                          <a:spcPts val="0"/>
                        </a:spcAft>
                        <a:buNone/>
                      </a:pPr>
                      <a:endParaRPr sz="2400" b="1">
                        <a:solidFill>
                          <a:srgbClr val="CC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40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866100">
                <a:tc>
                  <a:txBody>
                    <a:bodyPr/>
                    <a:lstStyle/>
                    <a:p>
                      <a:pPr marL="0" lvl="0" indent="0" algn="ctr" rtl="0">
                        <a:spcBef>
                          <a:spcPts val="0"/>
                        </a:spcBef>
                        <a:spcAft>
                          <a:spcPts val="0"/>
                        </a:spcAft>
                        <a:buClr>
                          <a:schemeClr val="dk1"/>
                        </a:buClr>
                        <a:buSzPts val="1100"/>
                        <a:buFont typeface="Arial"/>
                        <a:buNone/>
                      </a:pPr>
                      <a:endParaRPr sz="2400" b="1">
                        <a:solidFill>
                          <a:srgbClr val="CC0000"/>
                        </a:solidFill>
                        <a:latin typeface="Century Gothic"/>
                        <a:ea typeface="Century Gothic"/>
                        <a:cs typeface="Century Gothic"/>
                        <a:sym typeface="Century Gothic"/>
                      </a:endParaRPr>
                    </a:p>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866100">
                <a:tc>
                  <a:txBody>
                    <a:bodyPr/>
                    <a:lstStyle/>
                    <a:p>
                      <a:pPr marL="0" lvl="0" indent="0" algn="ctr" rtl="0">
                        <a:spcBef>
                          <a:spcPts val="0"/>
                        </a:spcBef>
                        <a:spcAft>
                          <a:spcPts val="0"/>
                        </a:spcAft>
                        <a:buNone/>
                      </a:pP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
        <p:nvSpPr>
          <p:cNvPr id="228" name="Google Shape;228;p31"/>
          <p:cNvSpPr txBox="1"/>
          <p:nvPr/>
        </p:nvSpPr>
        <p:spPr>
          <a:xfrm>
            <a:off x="946125" y="1599825"/>
            <a:ext cx="34500" cy="1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panose="020B0502020202020204" pitchFamily="34" charset="0"/>
            </a:endParaRPr>
          </a:p>
        </p:txBody>
      </p:sp>
      <p:sp>
        <p:nvSpPr>
          <p:cNvPr id="229" name="Google Shape;229;p31"/>
          <p:cNvSpPr txBox="1"/>
          <p:nvPr/>
        </p:nvSpPr>
        <p:spPr>
          <a:xfrm>
            <a:off x="309650" y="509750"/>
            <a:ext cx="2391000" cy="8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panose="020B0502020202020204" pitchFamily="34" charset="0"/>
              </a:rPr>
              <a:t>     </a:t>
            </a:r>
            <a:r>
              <a:rPr lang="en" sz="2400">
                <a:latin typeface="Century Gothic" panose="020B0502020202020204" pitchFamily="34" charset="0"/>
                <a:ea typeface="Century Gothic"/>
                <a:cs typeface="Century Gothic"/>
                <a:sym typeface="Century Gothic"/>
              </a:rPr>
              <a:t>  </a:t>
            </a:r>
            <a:r>
              <a:rPr lang="en" sz="2400" b="1">
                <a:latin typeface="Century Gothic" panose="020B0502020202020204" pitchFamily="34" charset="0"/>
                <a:ea typeface="Century Gothic"/>
                <a:cs typeface="Century Gothic"/>
                <a:sym typeface="Century Gothic"/>
              </a:rPr>
              <a:t>toothpaste</a:t>
            </a:r>
            <a:endParaRPr sz="2400" b="1">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a:latin typeface="Century Gothic" panose="020B0502020202020204" pitchFamily="34" charset="0"/>
                <a:ea typeface="Century Gothic"/>
                <a:cs typeface="Century Gothic"/>
                <a:sym typeface="Century Gothic"/>
              </a:rPr>
              <a:t>   </a:t>
            </a:r>
            <a:r>
              <a:rPr lang="en" sz="2400" b="1">
                <a:solidFill>
                  <a:srgbClr val="CC0000"/>
                </a:solidFill>
                <a:latin typeface="Century Gothic" panose="020B0502020202020204" pitchFamily="34" charset="0"/>
                <a:ea typeface="Century Gothic"/>
                <a:cs typeface="Century Gothic"/>
                <a:sym typeface="Century Gothic"/>
              </a:rPr>
              <a:t>tooth    paste</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0" name="Google Shape;230;p31"/>
          <p:cNvSpPr txBox="1"/>
          <p:nvPr/>
        </p:nvSpPr>
        <p:spPr>
          <a:xfrm>
            <a:off x="3509275" y="509775"/>
            <a:ext cx="1926600" cy="86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Century Gothic" panose="020B0502020202020204" pitchFamily="34" charset="0"/>
                <a:ea typeface="Century Gothic"/>
                <a:cs typeface="Century Gothic"/>
                <a:sym typeface="Century Gothic"/>
              </a:rPr>
              <a:t>foolish</a:t>
            </a:r>
            <a:endParaRPr sz="2400" b="1">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fool    ish</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1" name="Google Shape;231;p31"/>
          <p:cNvSpPr txBox="1"/>
          <p:nvPr/>
        </p:nvSpPr>
        <p:spPr>
          <a:xfrm>
            <a:off x="3509275" y="1375875"/>
            <a:ext cx="20472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Century Gothic" panose="020B0502020202020204" pitchFamily="34" charset="0"/>
                <a:ea typeface="Century Gothic"/>
                <a:cs typeface="Century Gothic"/>
                <a:sym typeface="Century Gothic"/>
              </a:rPr>
              <a:t>review</a:t>
            </a:r>
            <a:endParaRPr sz="2400" b="1">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re    view</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2" name="Google Shape;232;p31"/>
          <p:cNvSpPr txBox="1"/>
          <p:nvPr/>
        </p:nvSpPr>
        <p:spPr>
          <a:xfrm>
            <a:off x="3182425" y="2304725"/>
            <a:ext cx="24945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Century Gothic" panose="020B0502020202020204" pitchFamily="34" charset="0"/>
                <a:ea typeface="Century Gothic"/>
                <a:cs typeface="Century Gothic"/>
                <a:sym typeface="Century Gothic"/>
              </a:rPr>
              <a:t>Tuesday</a:t>
            </a:r>
            <a:endParaRPr sz="2400" b="1">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Tues    day</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3" name="Google Shape;233;p31"/>
          <p:cNvSpPr txBox="1"/>
          <p:nvPr/>
        </p:nvSpPr>
        <p:spPr>
          <a:xfrm>
            <a:off x="3320125" y="3165550"/>
            <a:ext cx="2391000" cy="86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Century Gothic" panose="020B0502020202020204" pitchFamily="34" charset="0"/>
                <a:ea typeface="Century Gothic"/>
                <a:cs typeface="Century Gothic"/>
                <a:sym typeface="Century Gothic"/>
              </a:rPr>
              <a:t>suitcase</a:t>
            </a:r>
            <a:endParaRPr sz="2400" b="1">
              <a:latin typeface="Century Gothic" panose="020B0502020202020204" pitchFamily="34" charset="0"/>
              <a:ea typeface="Century Gothic"/>
              <a:cs typeface="Century Gothic"/>
              <a:sym typeface="Century Gothic"/>
            </a:endParaRPr>
          </a:p>
          <a:p>
            <a:pPr marL="0" lvl="0" indent="0" algn="ctr"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suit    case</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4" name="Google Shape;234;p31"/>
          <p:cNvSpPr txBox="1"/>
          <p:nvPr/>
        </p:nvSpPr>
        <p:spPr>
          <a:xfrm>
            <a:off x="3052675" y="4015200"/>
            <a:ext cx="3134700" cy="11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        harpoon  </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solidFill>
                  <a:srgbClr val="CC0000"/>
                </a:solidFill>
                <a:latin typeface="Century Gothic"/>
                <a:ea typeface="Century Gothic"/>
                <a:cs typeface="Century Gothic"/>
                <a:sym typeface="Century Gothic"/>
              </a:rPr>
              <a:t>        har     poon</a:t>
            </a:r>
            <a:endParaRPr sz="24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2400" b="1">
                <a:solidFill>
                  <a:srgbClr val="CC0000"/>
                </a:solidFill>
                <a:latin typeface="Century Gothic"/>
                <a:ea typeface="Century Gothic"/>
                <a:cs typeface="Century Gothic"/>
                <a:sym typeface="Century Gothic"/>
              </a:rPr>
              <a:t>                 </a:t>
            </a:r>
            <a:endParaRPr sz="2400" b="1">
              <a:solidFill>
                <a:srgbClr val="CC0000"/>
              </a:solidFill>
              <a:latin typeface="Century Gothic"/>
              <a:ea typeface="Century Gothic"/>
              <a:cs typeface="Century Gothic"/>
              <a:sym typeface="Century Gothic"/>
            </a:endParaRPr>
          </a:p>
        </p:txBody>
      </p:sp>
      <p:sp>
        <p:nvSpPr>
          <p:cNvPr id="235" name="Google Shape;235;p31"/>
          <p:cNvSpPr txBox="1"/>
          <p:nvPr/>
        </p:nvSpPr>
        <p:spPr>
          <a:xfrm>
            <a:off x="6450875" y="424775"/>
            <a:ext cx="2236200" cy="99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entury Gothic"/>
                <a:cs typeface="Century Gothic"/>
                <a:sym typeface="Century Gothic"/>
              </a:rPr>
              <a:t>lagoon</a:t>
            </a:r>
            <a:endParaRPr sz="2400" b="1">
              <a:solidFill>
                <a:schemeClr val="dk1"/>
              </a:solidFill>
              <a:latin typeface="Century Gothic" panose="020B0502020202020204" pitchFamily="34" charset="0"/>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b="1">
                <a:solidFill>
                  <a:srgbClr val="CC0000"/>
                </a:solidFill>
                <a:latin typeface="Century Gothic" panose="020B0502020202020204" pitchFamily="34" charset="0"/>
                <a:ea typeface="Century Gothic"/>
                <a:cs typeface="Century Gothic"/>
                <a:sym typeface="Century Gothic"/>
              </a:rPr>
              <a:t>la   goon</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6" name="Google Shape;236;p31"/>
          <p:cNvSpPr txBox="1"/>
          <p:nvPr/>
        </p:nvSpPr>
        <p:spPr>
          <a:xfrm>
            <a:off x="6365075" y="1307525"/>
            <a:ext cx="2047200" cy="99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entury Gothic"/>
                <a:cs typeface="Century Gothic"/>
                <a:sym typeface="Century Gothic"/>
              </a:rPr>
              <a:t>mildew</a:t>
            </a:r>
            <a:endParaRPr sz="2400" b="1">
              <a:solidFill>
                <a:schemeClr val="dk1"/>
              </a:solidFill>
              <a:latin typeface="Century Gothic" panose="020B0502020202020204" pitchFamily="34" charset="0"/>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b="1">
                <a:solidFill>
                  <a:srgbClr val="CC0000"/>
                </a:solidFill>
                <a:latin typeface="Century Gothic" panose="020B0502020202020204" pitchFamily="34" charset="0"/>
                <a:ea typeface="Century Gothic"/>
                <a:cs typeface="Century Gothic"/>
                <a:sym typeface="Century Gothic"/>
              </a:rPr>
              <a:t>mil    dew</a:t>
            </a:r>
            <a:endParaRPr>
              <a:latin typeface="Century Gothic" panose="020B0502020202020204" pitchFamily="34" charset="0"/>
            </a:endParaRPr>
          </a:p>
        </p:txBody>
      </p:sp>
      <p:sp>
        <p:nvSpPr>
          <p:cNvPr id="237" name="Google Shape;237;p31"/>
          <p:cNvSpPr txBox="1"/>
          <p:nvPr/>
        </p:nvSpPr>
        <p:spPr>
          <a:xfrm>
            <a:off x="6554100" y="2241950"/>
            <a:ext cx="2047200" cy="95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entury Gothic"/>
                <a:cs typeface="Century Gothic"/>
                <a:sym typeface="Century Gothic"/>
              </a:rPr>
              <a:t>    fruitful</a:t>
            </a:r>
            <a:endParaRPr sz="2400" b="1">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b="1">
                <a:solidFill>
                  <a:srgbClr val="CC0000"/>
                </a:solidFill>
                <a:latin typeface="Century Gothic" panose="020B0502020202020204" pitchFamily="34" charset="0"/>
                <a:ea typeface="Century Gothic"/>
                <a:cs typeface="Century Gothic"/>
                <a:sym typeface="Century Gothic"/>
              </a:rPr>
              <a:t>  fruit   ful</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8" name="Google Shape;238;p31"/>
          <p:cNvSpPr txBox="1"/>
          <p:nvPr/>
        </p:nvSpPr>
        <p:spPr>
          <a:xfrm>
            <a:off x="6313475" y="3171900"/>
            <a:ext cx="2150400" cy="84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entury Gothic"/>
                <a:cs typeface="Century Gothic"/>
                <a:sym typeface="Century Gothic"/>
              </a:rPr>
              <a:t>recruit</a:t>
            </a:r>
            <a:endParaRPr sz="2400" b="1">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b="1">
                <a:solidFill>
                  <a:srgbClr val="CC0000"/>
                </a:solidFill>
                <a:latin typeface="Century Gothic" panose="020B0502020202020204" pitchFamily="34" charset="0"/>
                <a:ea typeface="Century Gothic"/>
                <a:cs typeface="Century Gothic"/>
                <a:sym typeface="Century Gothic"/>
              </a:rPr>
              <a:t>     re    cruit</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39" name="Google Shape;239;p31"/>
          <p:cNvSpPr txBox="1"/>
          <p:nvPr/>
        </p:nvSpPr>
        <p:spPr>
          <a:xfrm>
            <a:off x="6367200" y="4019525"/>
            <a:ext cx="2236200" cy="7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   </a:t>
            </a:r>
            <a:r>
              <a:rPr lang="en" sz="2400" b="1">
                <a:latin typeface="Century Gothic" panose="020B0502020202020204" pitchFamily="34" charset="0"/>
                <a:ea typeface="Century Gothic"/>
                <a:cs typeface="Century Gothic"/>
                <a:sym typeface="Century Gothic"/>
              </a:rPr>
              <a:t>bedroom</a:t>
            </a:r>
            <a:endParaRPr sz="2400" b="1">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 bed    room</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40" name="Google Shape;240;p31"/>
          <p:cNvSpPr txBox="1"/>
          <p:nvPr/>
        </p:nvSpPr>
        <p:spPr>
          <a:xfrm>
            <a:off x="343750" y="1375850"/>
            <a:ext cx="2494500" cy="8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panose="020B0502020202020204" pitchFamily="34" charset="0"/>
                <a:ea typeface="Century Gothic"/>
                <a:cs typeface="Century Gothic"/>
                <a:sym typeface="Century Gothic"/>
              </a:rPr>
              <a:t>       </a:t>
            </a:r>
            <a:r>
              <a:rPr lang="en" sz="2400" b="1">
                <a:latin typeface="Century Gothic" panose="020B0502020202020204" pitchFamily="34" charset="0"/>
                <a:ea typeface="Century Gothic"/>
                <a:cs typeface="Century Gothic"/>
                <a:sym typeface="Century Gothic"/>
              </a:rPr>
              <a:t>papoose</a:t>
            </a:r>
            <a:endParaRPr sz="2400" b="1">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200">
                <a:latin typeface="Century Gothic" panose="020B0502020202020204" pitchFamily="34" charset="0"/>
                <a:ea typeface="Century Gothic"/>
                <a:cs typeface="Century Gothic"/>
                <a:sym typeface="Century Gothic"/>
              </a:rPr>
              <a:t>     </a:t>
            </a:r>
            <a:r>
              <a:rPr lang="en" sz="2200" b="1">
                <a:solidFill>
                  <a:srgbClr val="CC0000"/>
                </a:solidFill>
                <a:latin typeface="Century Gothic" panose="020B0502020202020204" pitchFamily="34" charset="0"/>
                <a:ea typeface="Century Gothic"/>
                <a:cs typeface="Century Gothic"/>
                <a:sym typeface="Century Gothic"/>
              </a:rPr>
              <a:t>pa       poose</a:t>
            </a:r>
            <a:endParaRPr sz="2200" b="1">
              <a:solidFill>
                <a:srgbClr val="CC0000"/>
              </a:solidFill>
              <a:latin typeface="Century Gothic" panose="020B0502020202020204" pitchFamily="34" charset="0"/>
              <a:ea typeface="Century Gothic"/>
              <a:cs typeface="Century Gothic"/>
              <a:sym typeface="Century Gothic"/>
            </a:endParaRPr>
          </a:p>
        </p:txBody>
      </p:sp>
      <p:sp>
        <p:nvSpPr>
          <p:cNvPr id="241" name="Google Shape;241;p31"/>
          <p:cNvSpPr txBox="1"/>
          <p:nvPr/>
        </p:nvSpPr>
        <p:spPr>
          <a:xfrm>
            <a:off x="636575" y="2291650"/>
            <a:ext cx="2236200" cy="7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panose="020B0502020202020204" pitchFamily="34" charset="0"/>
              </a:rPr>
              <a:t>   </a:t>
            </a:r>
            <a:r>
              <a:rPr lang="en" sz="2400" b="1">
                <a:latin typeface="Century Gothic" panose="020B0502020202020204" pitchFamily="34" charset="0"/>
                <a:ea typeface="Century Gothic"/>
                <a:cs typeface="Century Gothic"/>
                <a:sym typeface="Century Gothic"/>
              </a:rPr>
              <a:t>steward</a:t>
            </a:r>
            <a:endParaRPr sz="2400" b="1">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b="1">
                <a:solidFill>
                  <a:srgbClr val="CC0000"/>
                </a:solidFill>
                <a:latin typeface="Century Gothic" panose="020B0502020202020204" pitchFamily="34" charset="0"/>
                <a:ea typeface="Century Gothic"/>
                <a:cs typeface="Century Gothic"/>
                <a:sym typeface="Century Gothic"/>
              </a:rPr>
              <a:t>stew     ard</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42" name="Google Shape;242;p31"/>
          <p:cNvSpPr txBox="1"/>
          <p:nvPr/>
        </p:nvSpPr>
        <p:spPr>
          <a:xfrm>
            <a:off x="496525" y="3170125"/>
            <a:ext cx="2341800" cy="7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panose="020B0502020202020204" pitchFamily="34" charset="0"/>
              </a:rPr>
              <a:t>  </a:t>
            </a:r>
            <a:r>
              <a:rPr lang="en" sz="2400">
                <a:latin typeface="Century Gothic" panose="020B0502020202020204" pitchFamily="34" charset="0"/>
                <a:ea typeface="Century Gothic"/>
                <a:cs typeface="Century Gothic"/>
                <a:sym typeface="Century Gothic"/>
              </a:rPr>
              <a:t>   </a:t>
            </a:r>
            <a:r>
              <a:rPr lang="en" sz="2400" b="1">
                <a:latin typeface="Century Gothic" panose="020B0502020202020204" pitchFamily="34" charset="0"/>
                <a:ea typeface="Century Gothic"/>
                <a:cs typeface="Century Gothic"/>
                <a:sym typeface="Century Gothic"/>
              </a:rPr>
              <a:t>lawsuit</a:t>
            </a:r>
            <a:endParaRPr sz="2400" b="1">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2400">
                <a:latin typeface="Century Gothic" panose="020B0502020202020204" pitchFamily="34" charset="0"/>
                <a:ea typeface="Century Gothic"/>
                <a:cs typeface="Century Gothic"/>
                <a:sym typeface="Century Gothic"/>
              </a:rPr>
              <a:t>   </a:t>
            </a:r>
            <a:r>
              <a:rPr lang="en" sz="2400" b="1">
                <a:solidFill>
                  <a:srgbClr val="CC0000"/>
                </a:solidFill>
                <a:latin typeface="Century Gothic" panose="020B0502020202020204" pitchFamily="34" charset="0"/>
                <a:ea typeface="Century Gothic"/>
                <a:cs typeface="Century Gothic"/>
                <a:sym typeface="Century Gothic"/>
              </a:rPr>
              <a:t>law     suit</a:t>
            </a:r>
            <a:endParaRPr sz="2400" b="1">
              <a:solidFill>
                <a:srgbClr val="CC0000"/>
              </a:solidFill>
              <a:latin typeface="Century Gothic" panose="020B0502020202020204" pitchFamily="34" charset="0"/>
              <a:ea typeface="Century Gothic"/>
              <a:cs typeface="Century Gothic"/>
              <a:sym typeface="Century Gothic"/>
            </a:endParaRPr>
          </a:p>
        </p:txBody>
      </p:sp>
      <p:sp>
        <p:nvSpPr>
          <p:cNvPr id="243" name="Google Shape;243;p31"/>
          <p:cNvSpPr txBox="1"/>
          <p:nvPr/>
        </p:nvSpPr>
        <p:spPr>
          <a:xfrm>
            <a:off x="275050" y="4048600"/>
            <a:ext cx="2563200" cy="66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panose="020B0502020202020204" pitchFamily="34" charset="0"/>
              </a:rPr>
              <a:t>      </a:t>
            </a:r>
            <a:r>
              <a:rPr lang="en" sz="2400" b="1">
                <a:latin typeface="Century Gothic" panose="020B0502020202020204" pitchFamily="34" charset="0"/>
              </a:rPr>
              <a:t>mushroom</a:t>
            </a:r>
            <a:endParaRPr sz="2400" b="1">
              <a:latin typeface="Century Gothic" panose="020B0502020202020204" pitchFamily="34" charset="0"/>
            </a:endParaRPr>
          </a:p>
          <a:p>
            <a:pPr marL="0" lvl="0" indent="0" algn="l" rtl="0">
              <a:spcBef>
                <a:spcPts val="0"/>
              </a:spcBef>
              <a:spcAft>
                <a:spcPts val="0"/>
              </a:spcAft>
              <a:buNone/>
            </a:pPr>
            <a:r>
              <a:rPr lang="en" sz="2400">
                <a:latin typeface="Century Gothic" panose="020B0502020202020204" pitchFamily="34" charset="0"/>
              </a:rPr>
              <a:t>  </a:t>
            </a:r>
            <a:r>
              <a:rPr lang="en" sz="2400" b="1">
                <a:solidFill>
                  <a:srgbClr val="CC0000"/>
                </a:solidFill>
                <a:latin typeface="Century Gothic" panose="020B0502020202020204" pitchFamily="34" charset="0"/>
              </a:rPr>
              <a:t>mush     room</a:t>
            </a:r>
            <a:endParaRPr sz="2400" b="1">
              <a:solidFill>
                <a:srgbClr val="CC0000"/>
              </a:solidFill>
              <a:latin typeface="Century Gothic" panose="020B0502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2"/>
          <p:cNvSpPr txBox="1"/>
          <p:nvPr/>
        </p:nvSpPr>
        <p:spPr>
          <a:xfrm>
            <a:off x="481675" y="171925"/>
            <a:ext cx="2614800" cy="6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entury Gothic"/>
                <a:ea typeface="Century Gothic"/>
                <a:cs typeface="Century Gothic"/>
                <a:sym typeface="Century Gothic"/>
              </a:rPr>
              <a:t>Syllable Slice</a:t>
            </a:r>
            <a:endParaRPr sz="3000" b="1">
              <a:latin typeface="Century Gothic"/>
              <a:ea typeface="Century Gothic"/>
              <a:cs typeface="Century Gothic"/>
              <a:sym typeface="Century Gothic"/>
            </a:endParaRPr>
          </a:p>
        </p:txBody>
      </p:sp>
      <p:sp>
        <p:nvSpPr>
          <p:cNvPr id="249" name="Google Shape;249;p32"/>
          <p:cNvSpPr txBox="1"/>
          <p:nvPr/>
        </p:nvSpPr>
        <p:spPr>
          <a:xfrm>
            <a:off x="481675" y="860125"/>
            <a:ext cx="8239800" cy="38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boomerang		barbeque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kangaroo                 misconstrue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foolish			overdue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afternoon		residue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youthful                    suitcase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reviewer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withdrew</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268157" y="1146360"/>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55:</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and Classroom Preparation: </a:t>
            </a:r>
            <a:endParaRPr sz="1800" dirty="0"/>
          </a:p>
          <a:p>
            <a:pPr marL="457200" lvl="0" indent="-342900" algn="l" rtl="0">
              <a:spcBef>
                <a:spcPts val="0"/>
              </a:spcBef>
              <a:spcAft>
                <a:spcPts val="0"/>
              </a:spcAft>
              <a:buSzPts val="1800"/>
              <a:buChar char="●"/>
            </a:pPr>
            <a:r>
              <a:rPr lang="en" sz="1800" dirty="0"/>
              <a:t>Enlarge Vowel Team Cards (“oo,” “ou,” “ui,” “ue,” display)</a:t>
            </a:r>
            <a:endParaRPr sz="1800" dirty="0"/>
          </a:p>
          <a:p>
            <a:pPr marL="457200" lvl="0" indent="-342900" algn="l" rtl="0">
              <a:spcBef>
                <a:spcPts val="1000"/>
              </a:spcBef>
              <a:spcAft>
                <a:spcPts val="0"/>
              </a:spcAft>
              <a:buSzPts val="1800"/>
              <a:buChar char="●"/>
            </a:pPr>
            <a:r>
              <a:rPr lang="en" sz="1800" dirty="0"/>
              <a:t>Word Lists (one copy and cut apart per pair; see notes)</a:t>
            </a:r>
            <a:endParaRPr sz="1800" dirty="0"/>
          </a:p>
          <a:p>
            <a:pPr marL="457200" lvl="0" indent="-342900" algn="l" rtl="0">
              <a:spcBef>
                <a:spcPts val="1000"/>
              </a:spcBef>
              <a:spcAft>
                <a:spcPts val="0"/>
              </a:spcAft>
              <a:buSzPts val="1800"/>
              <a:buChar char="●"/>
            </a:pPr>
            <a:r>
              <a:rPr lang="en" sz="1800" dirty="0"/>
              <a:t>Word Stars (copy and program one set per pair)</a:t>
            </a:r>
            <a:endParaRPr sz="1800" dirty="0"/>
          </a:p>
          <a:p>
            <a:pPr marL="0" lvl="0" indent="0" algn="l" rtl="0">
              <a:spcBef>
                <a:spcPts val="100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Whiteboards or paper, whiteboard markers and erasers or pencils (see notes)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 name="Google Shape;94;p14"/>
          <p:cNvSpPr txBox="1">
            <a:spLocks noGrp="1"/>
          </p:cNvSpPr>
          <p:nvPr>
            <p:ph type="title"/>
          </p:nvPr>
        </p:nvSpPr>
        <p:spPr>
          <a:xfrm>
            <a:off x="178675" y="217714"/>
            <a:ext cx="8520600" cy="738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11: Lesson 55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3"/>
          <p:cNvSpPr txBox="1"/>
          <p:nvPr/>
        </p:nvSpPr>
        <p:spPr>
          <a:xfrm>
            <a:off x="541850" y="171925"/>
            <a:ext cx="2614800" cy="6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Syllable Slice</a:t>
            </a:r>
            <a:endParaRPr sz="3000" b="1" dirty="0">
              <a:latin typeface="Century Gothic"/>
              <a:ea typeface="Century Gothic"/>
              <a:cs typeface="Century Gothic"/>
              <a:sym typeface="Century Gothic"/>
            </a:endParaRPr>
          </a:p>
        </p:txBody>
      </p:sp>
      <p:sp>
        <p:nvSpPr>
          <p:cNvPr id="255" name="Google Shape;255;p33"/>
          <p:cNvSpPr txBox="1"/>
          <p:nvPr/>
        </p:nvSpPr>
        <p:spPr>
          <a:xfrm>
            <a:off x="481675" y="860125"/>
            <a:ext cx="8239800" cy="38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boomerang 			  boom</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er</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ang kangaroo                            kan</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ga</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roo</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foolish		                   fool</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ish</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afternoon	                   af</a:t>
            </a:r>
            <a:r>
              <a:rPr lang="en" sz="3000" i="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ter</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noon</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youthful                               youth</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ful</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reviewer                              re</a:t>
            </a:r>
            <a:r>
              <a:rPr lang="en" sz="3000" b="1" dirty="0">
                <a:latin typeface="Century Gothic"/>
                <a:ea typeface="Century Gothic"/>
                <a:cs typeface="Century Gothic"/>
                <a:sym typeface="Century Gothic"/>
              </a:rPr>
              <a:t>/ </a:t>
            </a:r>
            <a:r>
              <a:rPr lang="en" sz="3000" dirty="0">
                <a:latin typeface="Century Gothic"/>
                <a:ea typeface="Century Gothic"/>
                <a:cs typeface="Century Gothic"/>
                <a:sym typeface="Century Gothic"/>
              </a:rPr>
              <a:t>view/ er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withdrew                             with</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drew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p:txBody>
      </p:sp>
      <p:sp>
        <p:nvSpPr>
          <p:cNvPr id="256" name="Google Shape;256;p33"/>
          <p:cNvSpPr txBox="1"/>
          <p:nvPr/>
        </p:nvSpPr>
        <p:spPr>
          <a:xfrm>
            <a:off x="2958800" y="860125"/>
            <a:ext cx="395700" cy="49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t>3</a:t>
            </a:r>
            <a:endParaRPr sz="3000" b="1" u="sng"/>
          </a:p>
        </p:txBody>
      </p:sp>
      <p:sp>
        <p:nvSpPr>
          <p:cNvPr id="257" name="Google Shape;257;p33"/>
          <p:cNvSpPr txBox="1"/>
          <p:nvPr/>
        </p:nvSpPr>
        <p:spPr>
          <a:xfrm>
            <a:off x="2958800" y="1410600"/>
            <a:ext cx="395700" cy="49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t>3</a:t>
            </a:r>
            <a:endParaRPr sz="3000" b="1" u="sng"/>
          </a:p>
        </p:txBody>
      </p:sp>
      <p:sp>
        <p:nvSpPr>
          <p:cNvPr id="258" name="Google Shape;258;p33"/>
          <p:cNvSpPr txBox="1"/>
          <p:nvPr/>
        </p:nvSpPr>
        <p:spPr>
          <a:xfrm>
            <a:off x="2958800" y="1909500"/>
            <a:ext cx="395700" cy="5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t>2</a:t>
            </a:r>
            <a:endParaRPr sz="3000" b="1" u="sng"/>
          </a:p>
        </p:txBody>
      </p:sp>
      <p:sp>
        <p:nvSpPr>
          <p:cNvPr id="259" name="Google Shape;259;p33"/>
          <p:cNvSpPr txBox="1"/>
          <p:nvPr/>
        </p:nvSpPr>
        <p:spPr>
          <a:xfrm>
            <a:off x="2735175" y="2477450"/>
            <a:ext cx="533400" cy="5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60" name="Google Shape;260;p33"/>
          <p:cNvSpPr txBox="1"/>
          <p:nvPr/>
        </p:nvSpPr>
        <p:spPr>
          <a:xfrm>
            <a:off x="2511550" y="3010400"/>
            <a:ext cx="395700" cy="5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2</a:t>
            </a:r>
            <a:endParaRPr sz="3000" b="1" u="sng">
              <a:latin typeface="Century Gothic"/>
              <a:ea typeface="Century Gothic"/>
              <a:cs typeface="Century Gothic"/>
              <a:sym typeface="Century Gothic"/>
            </a:endParaRPr>
          </a:p>
        </p:txBody>
      </p:sp>
      <p:sp>
        <p:nvSpPr>
          <p:cNvPr id="261" name="Google Shape;261;p33"/>
          <p:cNvSpPr txBox="1"/>
          <p:nvPr/>
        </p:nvSpPr>
        <p:spPr>
          <a:xfrm>
            <a:off x="2821100" y="3474400"/>
            <a:ext cx="533400" cy="75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62" name="Google Shape;262;p33"/>
          <p:cNvSpPr txBox="1"/>
          <p:nvPr/>
        </p:nvSpPr>
        <p:spPr>
          <a:xfrm>
            <a:off x="2511550" y="4072600"/>
            <a:ext cx="533400" cy="49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2</a:t>
            </a:r>
            <a:endParaRPr sz="3000" b="1" u="sng">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4"/>
          <p:cNvSpPr txBox="1"/>
          <p:nvPr/>
        </p:nvSpPr>
        <p:spPr>
          <a:xfrm>
            <a:off x="791300" y="292425"/>
            <a:ext cx="2614800" cy="6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entury Gothic"/>
                <a:ea typeface="Century Gothic"/>
                <a:cs typeface="Century Gothic"/>
                <a:sym typeface="Century Gothic"/>
              </a:rPr>
              <a:t>Syllable Slice</a:t>
            </a:r>
            <a:endParaRPr sz="3000" b="1">
              <a:latin typeface="Century Gothic"/>
              <a:ea typeface="Century Gothic"/>
              <a:cs typeface="Century Gothic"/>
              <a:sym typeface="Century Gothic"/>
            </a:endParaRPr>
          </a:p>
        </p:txBody>
      </p:sp>
      <p:sp>
        <p:nvSpPr>
          <p:cNvPr id="268" name="Google Shape;268;p34"/>
          <p:cNvSpPr txBox="1"/>
          <p:nvPr/>
        </p:nvSpPr>
        <p:spPr>
          <a:xfrm>
            <a:off x="452100" y="860125"/>
            <a:ext cx="8239800" cy="38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barbeque    		       bar</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be</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que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misconstrue                     mis</a:t>
            </a:r>
            <a:r>
              <a:rPr lang="en" sz="3000" b="1" dirty="0">
                <a:latin typeface="Century Gothic"/>
                <a:ea typeface="Century Gothic"/>
                <a:cs typeface="Century Gothic"/>
                <a:sym typeface="Century Gothic"/>
              </a:rPr>
              <a:t>/ </a:t>
            </a:r>
            <a:r>
              <a:rPr lang="en" sz="3000" dirty="0">
                <a:latin typeface="Century Gothic"/>
                <a:ea typeface="Century Gothic"/>
                <a:cs typeface="Century Gothic"/>
                <a:sym typeface="Century Gothic"/>
              </a:rPr>
              <a:t>con</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strue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discounted                      dis</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count</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ed</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overdue	 	                o/ ver</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due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residue 			       res</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i</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due</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suitcase</a:t>
            </a:r>
            <a:r>
              <a:rPr lang="en" sz="3000" dirty="0"/>
              <a:t>                           </a:t>
            </a:r>
            <a:r>
              <a:rPr lang="en" sz="3000" dirty="0">
                <a:latin typeface="Century Gothic"/>
                <a:ea typeface="Century Gothic"/>
                <a:cs typeface="Century Gothic"/>
                <a:sym typeface="Century Gothic"/>
              </a:rPr>
              <a:t>suit</a:t>
            </a:r>
            <a:r>
              <a:rPr lang="en" sz="3000" b="1" dirty="0">
                <a:latin typeface="Century Gothic"/>
                <a:ea typeface="Century Gothic"/>
                <a:cs typeface="Century Gothic"/>
                <a:sym typeface="Century Gothic"/>
              </a:rPr>
              <a:t>/</a:t>
            </a:r>
            <a:r>
              <a:rPr lang="en" sz="3000" dirty="0">
                <a:latin typeface="Century Gothic"/>
                <a:ea typeface="Century Gothic"/>
                <a:cs typeface="Century Gothic"/>
                <a:sym typeface="Century Gothic"/>
              </a:rPr>
              <a:t> case</a:t>
            </a:r>
            <a:r>
              <a:rPr lang="en" sz="3000" dirty="0"/>
              <a:t>                    </a:t>
            </a:r>
            <a:endParaRPr sz="3000" dirty="0"/>
          </a:p>
          <a:p>
            <a:pPr marL="0" lvl="0" indent="0" algn="l" rtl="0">
              <a:spcBef>
                <a:spcPts val="0"/>
              </a:spcBef>
              <a:spcAft>
                <a:spcPts val="0"/>
              </a:spcAft>
              <a:buNone/>
            </a:pPr>
            <a:r>
              <a:rPr lang="en" sz="3000" dirty="0"/>
              <a:t>                            </a:t>
            </a: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p:txBody>
      </p:sp>
      <p:sp>
        <p:nvSpPr>
          <p:cNvPr id="269" name="Google Shape;269;p34"/>
          <p:cNvSpPr txBox="1"/>
          <p:nvPr/>
        </p:nvSpPr>
        <p:spPr>
          <a:xfrm>
            <a:off x="3234050" y="928925"/>
            <a:ext cx="171900" cy="5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34"/>
          <p:cNvSpPr txBox="1"/>
          <p:nvPr/>
        </p:nvSpPr>
        <p:spPr>
          <a:xfrm>
            <a:off x="3234050" y="860125"/>
            <a:ext cx="344100" cy="55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71" name="Google Shape;271;p34"/>
          <p:cNvSpPr txBox="1"/>
          <p:nvPr/>
        </p:nvSpPr>
        <p:spPr>
          <a:xfrm>
            <a:off x="2838375" y="1410675"/>
            <a:ext cx="533400" cy="43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3</a:t>
            </a:r>
            <a:endParaRPr sz="3000" b="1" u="sng" dirty="0">
              <a:latin typeface="Century Gothic"/>
              <a:ea typeface="Century Gothic"/>
              <a:cs typeface="Century Gothic"/>
              <a:sym typeface="Century Gothic"/>
            </a:endParaRPr>
          </a:p>
        </p:txBody>
      </p:sp>
      <p:sp>
        <p:nvSpPr>
          <p:cNvPr id="272" name="Google Shape;272;p34"/>
          <p:cNvSpPr txBox="1"/>
          <p:nvPr/>
        </p:nvSpPr>
        <p:spPr>
          <a:xfrm>
            <a:off x="2838375" y="1961075"/>
            <a:ext cx="275100" cy="55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73" name="Google Shape;273;p34"/>
          <p:cNvSpPr txBox="1"/>
          <p:nvPr/>
        </p:nvSpPr>
        <p:spPr>
          <a:xfrm>
            <a:off x="2663825" y="2494375"/>
            <a:ext cx="344100" cy="55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74" name="Google Shape;274;p34"/>
          <p:cNvSpPr txBox="1"/>
          <p:nvPr/>
        </p:nvSpPr>
        <p:spPr>
          <a:xfrm>
            <a:off x="2219100" y="2941775"/>
            <a:ext cx="344100" cy="6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3</a:t>
            </a:r>
            <a:endParaRPr sz="3000" b="1" u="sng">
              <a:latin typeface="Century Gothic"/>
              <a:ea typeface="Century Gothic"/>
              <a:cs typeface="Century Gothic"/>
              <a:sym typeface="Century Gothic"/>
            </a:endParaRPr>
          </a:p>
        </p:txBody>
      </p:sp>
      <p:sp>
        <p:nvSpPr>
          <p:cNvPr id="275" name="Google Shape;275;p34"/>
          <p:cNvSpPr txBox="1"/>
          <p:nvPr/>
        </p:nvSpPr>
        <p:spPr>
          <a:xfrm>
            <a:off x="2266200" y="3529175"/>
            <a:ext cx="344100" cy="43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2</a:t>
            </a:r>
            <a:endParaRPr sz="3000" b="1" u="sng">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animEffect transition="in" filter="fade">
                                      <p:cBhvr>
                                        <p:cTn id="7" dur="1000"/>
                                        <p:tgtEl>
                                          <p:spTgt spid="2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1"/>
                                        </p:tgtEl>
                                        <p:attrNameLst>
                                          <p:attrName>style.visibility</p:attrName>
                                        </p:attrNameLst>
                                      </p:cBhvr>
                                      <p:to>
                                        <p:strVal val="visible"/>
                                      </p:to>
                                    </p:set>
                                    <p:animEffect transition="in" filter="fade">
                                      <p:cBhvr>
                                        <p:cTn id="12" dur="1000"/>
                                        <p:tgtEl>
                                          <p:spTgt spid="2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2"/>
                                        </p:tgtEl>
                                        <p:attrNameLst>
                                          <p:attrName>style.visibility</p:attrName>
                                        </p:attrNameLst>
                                      </p:cBhvr>
                                      <p:to>
                                        <p:strVal val="visible"/>
                                      </p:to>
                                    </p:set>
                                    <p:animEffect transition="in" filter="fade">
                                      <p:cBhvr>
                                        <p:cTn id="17" dur="1000"/>
                                        <p:tgtEl>
                                          <p:spTgt spid="27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3"/>
                                        </p:tgtEl>
                                        <p:attrNameLst>
                                          <p:attrName>style.visibility</p:attrName>
                                        </p:attrNameLst>
                                      </p:cBhvr>
                                      <p:to>
                                        <p:strVal val="visible"/>
                                      </p:to>
                                    </p:set>
                                    <p:animEffect transition="in" filter="fade">
                                      <p:cBhvr>
                                        <p:cTn id="22" dur="1000"/>
                                        <p:tgtEl>
                                          <p:spTgt spid="27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4"/>
                                        </p:tgtEl>
                                        <p:attrNameLst>
                                          <p:attrName>style.visibility</p:attrName>
                                        </p:attrNameLst>
                                      </p:cBhvr>
                                      <p:to>
                                        <p:strVal val="visible"/>
                                      </p:to>
                                    </p:set>
                                    <p:animEffect transition="in" filter="fade">
                                      <p:cBhvr>
                                        <p:cTn id="27" dur="1000"/>
                                        <p:tgtEl>
                                          <p:spTgt spid="27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5"/>
                                        </p:tgtEl>
                                        <p:attrNameLst>
                                          <p:attrName>style.visibility</p:attrName>
                                        </p:attrNameLst>
                                      </p:cBhvr>
                                      <p:to>
                                        <p:strVal val="visible"/>
                                      </p:to>
                                    </p:set>
                                    <p:animEffect transition="in" filter="fade">
                                      <p:cBhvr>
                                        <p:cTn id="32" dur="10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55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07" name="Google Shape;107;p16"/>
          <p:cNvSpPr txBox="1">
            <a:spLocks noGrp="1"/>
          </p:cNvSpPr>
          <p:nvPr>
            <p:ph type="title"/>
          </p:nvPr>
        </p:nvSpPr>
        <p:spPr>
          <a:xfrm>
            <a:off x="311700" y="334175"/>
            <a:ext cx="8520600" cy="6996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3" name="Google Shape;113;p17"/>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4" name="Google Shape;114;p1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5" name="Google Shape;115;p17"/>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Cycle11: Lesson 55</a:t>
            </a:r>
            <a:endParaRPr sz="3200" b="1">
              <a:solidFill>
                <a:srgbClr val="404040"/>
              </a:solidFill>
              <a:latin typeface="Century Gothic"/>
              <a:ea typeface="Century Gothic"/>
              <a:cs typeface="Century Gothic"/>
              <a:sym typeface="Century Gothic"/>
            </a:endParaRPr>
          </a:p>
        </p:txBody>
      </p:sp>
      <p:pic>
        <p:nvPicPr>
          <p:cNvPr id="116" name="Google Shape;116;p1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17" name="Google Shape;117;p1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3" name="Google Shape;123;p18"/>
          <p:cNvSpPr txBox="1">
            <a:spLocks noGrp="1"/>
          </p:cNvSpPr>
          <p:nvPr>
            <p:ph type="body" idx="1"/>
          </p:nvPr>
        </p:nvSpPr>
        <p:spPr>
          <a:xfrm>
            <a:off x="571500" y="1179018"/>
            <a:ext cx="80010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3000" i="1" dirty="0">
                <a:solidFill>
                  <a:srgbClr val="FF0000"/>
                </a:solidFill>
              </a:rPr>
              <a:t>“Do you know the words we’ll write, the words we’ll write, the words we’ll write? </a:t>
            </a:r>
            <a:endParaRPr sz="3000" i="1" dirty="0">
              <a:solidFill>
                <a:srgbClr val="FF0000"/>
              </a:solidFill>
            </a:endParaRPr>
          </a:p>
          <a:p>
            <a:pPr marL="0" lvl="0" indent="0" algn="ctr" rtl="0">
              <a:lnSpc>
                <a:spcPct val="100000"/>
              </a:lnSpc>
              <a:spcBef>
                <a:spcPts val="1000"/>
              </a:spcBef>
              <a:spcAft>
                <a:spcPts val="0"/>
              </a:spcAft>
              <a:buNone/>
            </a:pPr>
            <a:r>
              <a:rPr lang="en" sz="3000" i="1" dirty="0">
                <a:solidFill>
                  <a:srgbClr val="FF0000"/>
                </a:solidFill>
              </a:rPr>
              <a:t>Do you know the words we’ll write, the words we’ll write today?</a:t>
            </a:r>
            <a:endParaRPr sz="3000" i="1" dirty="0">
              <a:solidFill>
                <a:srgbClr val="FF0000"/>
              </a:solidFill>
            </a:endParaRPr>
          </a:p>
          <a:p>
            <a:pPr marL="0" lvl="0" indent="0" algn="ctr" rtl="0">
              <a:lnSpc>
                <a:spcPct val="100000"/>
              </a:lnSpc>
              <a:spcBef>
                <a:spcPts val="1000"/>
              </a:spcBef>
              <a:spcAft>
                <a:spcPts val="1000"/>
              </a:spcAft>
              <a:buNone/>
            </a:pPr>
            <a:br>
              <a:rPr lang="en" sz="3000" i="1" dirty="0">
                <a:solidFill>
                  <a:srgbClr val="FF0000"/>
                </a:solidFill>
              </a:rPr>
            </a:b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29" name="Google Shape;129;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the sounds made by different vowel teams when reading words. </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0" name="Google Shape;130;p19"/>
          <p:cNvPicPr preferRelativeResize="0"/>
          <p:nvPr/>
        </p:nvPicPr>
        <p:blipFill>
          <a:blip r:embed="rId3">
            <a:alphaModFix/>
          </a:blip>
          <a:stretch>
            <a:fillRect/>
          </a:stretch>
        </p:blipFill>
        <p:spPr>
          <a:xfrm>
            <a:off x="8381505" y="4362150"/>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20"/>
          <p:cNvPicPr preferRelativeResize="0"/>
          <p:nvPr/>
        </p:nvPicPr>
        <p:blipFill>
          <a:blip r:embed="rId3">
            <a:alphaModFix/>
          </a:blip>
          <a:stretch>
            <a:fillRect/>
          </a:stretch>
        </p:blipFill>
        <p:spPr>
          <a:xfrm>
            <a:off x="1378875" y="152400"/>
            <a:ext cx="6386257" cy="4838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1"/>
          <p:cNvSpPr txBox="1"/>
          <p:nvPr/>
        </p:nvSpPr>
        <p:spPr>
          <a:xfrm>
            <a:off x="2613000" y="2007900"/>
            <a:ext cx="3782100" cy="115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sz="4800">
                <a:latin typeface="Century Gothic"/>
                <a:ea typeface="Century Gothic"/>
                <a:cs typeface="Century Gothic"/>
                <a:sym typeface="Century Gothic"/>
              </a:rPr>
              <a:t>   m____d</a:t>
            </a:r>
            <a:endParaRPr sz="4800">
              <a:latin typeface="Century Gothic"/>
              <a:ea typeface="Century Gothic"/>
              <a:cs typeface="Century Gothic"/>
              <a:sym typeface="Century Gothic"/>
            </a:endParaRPr>
          </a:p>
        </p:txBody>
      </p:sp>
      <p:sp>
        <p:nvSpPr>
          <p:cNvPr id="141" name="Google Shape;141;p21"/>
          <p:cNvSpPr txBox="1"/>
          <p:nvPr/>
        </p:nvSpPr>
        <p:spPr>
          <a:xfrm>
            <a:off x="3934500" y="904325"/>
            <a:ext cx="1170000" cy="8940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r>
              <a:rPr lang="en" sz="3600" b="1">
                <a:solidFill>
                  <a:srgbClr val="CC0000"/>
                </a:solidFill>
                <a:latin typeface="Century Gothic"/>
                <a:ea typeface="Century Gothic"/>
                <a:cs typeface="Century Gothic"/>
                <a:sym typeface="Century Gothic"/>
              </a:rPr>
              <a:t> </a:t>
            </a:r>
            <a:r>
              <a:rPr lang="en" sz="4800" b="1">
                <a:solidFill>
                  <a:srgbClr val="CC0000"/>
                </a:solidFill>
                <a:latin typeface="Century Gothic"/>
                <a:ea typeface="Century Gothic"/>
                <a:cs typeface="Century Gothic"/>
                <a:sym typeface="Century Gothic"/>
              </a:rPr>
              <a:t>ui</a:t>
            </a:r>
            <a:endParaRPr sz="4800" b="1">
              <a:solidFill>
                <a:srgbClr val="CC0000"/>
              </a:solidFill>
              <a:latin typeface="Century Gothic"/>
              <a:ea typeface="Century Gothic"/>
              <a:cs typeface="Century Gothic"/>
              <a:sym typeface="Century Gothic"/>
            </a:endParaRPr>
          </a:p>
        </p:txBody>
      </p:sp>
      <p:sp>
        <p:nvSpPr>
          <p:cNvPr id="142" name="Google Shape;142;p21"/>
          <p:cNvSpPr txBox="1"/>
          <p:nvPr/>
        </p:nvSpPr>
        <p:spPr>
          <a:xfrm>
            <a:off x="316300" y="890525"/>
            <a:ext cx="1210200" cy="9216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3600">
                <a:solidFill>
                  <a:schemeClr val="dk1"/>
                </a:solidFill>
                <a:latin typeface="Century Gothic"/>
                <a:ea typeface="Century Gothic"/>
                <a:cs typeface="Century Gothic"/>
                <a:sym typeface="Century Gothic"/>
              </a:rPr>
              <a:t> </a:t>
            </a:r>
            <a:r>
              <a:rPr lang="en" sz="4800" b="1">
                <a:solidFill>
                  <a:srgbClr val="CC0000"/>
                </a:solidFill>
                <a:latin typeface="Century Gothic"/>
                <a:ea typeface="Century Gothic"/>
                <a:cs typeface="Century Gothic"/>
                <a:sym typeface="Century Gothic"/>
              </a:rPr>
              <a:t>oo</a:t>
            </a:r>
            <a:endParaRPr sz="4800" b="1">
              <a:solidFill>
                <a:srgbClr val="CC0000"/>
              </a:solidFill>
              <a:latin typeface="Century Gothic"/>
              <a:ea typeface="Century Gothic"/>
              <a:cs typeface="Century Gothic"/>
              <a:sym typeface="Century Gothic"/>
            </a:endParaRPr>
          </a:p>
        </p:txBody>
      </p:sp>
      <p:sp>
        <p:nvSpPr>
          <p:cNvPr id="143" name="Google Shape;143;p21"/>
          <p:cNvSpPr txBox="1"/>
          <p:nvPr/>
        </p:nvSpPr>
        <p:spPr>
          <a:xfrm>
            <a:off x="7357675" y="904325"/>
            <a:ext cx="1320300" cy="8940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3600">
                <a:solidFill>
                  <a:schemeClr val="dk1"/>
                </a:solidFill>
                <a:latin typeface="Century Gothic"/>
                <a:ea typeface="Century Gothic"/>
                <a:cs typeface="Century Gothic"/>
                <a:sym typeface="Century Gothic"/>
              </a:rPr>
              <a:t> </a:t>
            </a:r>
            <a:endParaRPr sz="3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4800">
                <a:solidFill>
                  <a:schemeClr val="dk1"/>
                </a:solidFill>
                <a:latin typeface="Century Gothic"/>
                <a:ea typeface="Century Gothic"/>
                <a:cs typeface="Century Gothic"/>
                <a:sym typeface="Century Gothic"/>
              </a:rPr>
              <a:t> </a:t>
            </a:r>
            <a:r>
              <a:rPr lang="en" sz="4800" b="1">
                <a:solidFill>
                  <a:srgbClr val="CC0000"/>
                </a:solidFill>
                <a:latin typeface="Century Gothic"/>
                <a:ea typeface="Century Gothic"/>
                <a:cs typeface="Century Gothic"/>
                <a:sym typeface="Century Gothic"/>
              </a:rPr>
              <a:t>ew</a:t>
            </a:r>
            <a:endParaRPr sz="48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600">
                <a:solidFill>
                  <a:schemeClr val="dk1"/>
                </a:solidFill>
                <a:latin typeface="Century Gothic"/>
                <a:ea typeface="Century Gothic"/>
                <a:cs typeface="Century Gothic"/>
                <a:sym typeface="Century Gothic"/>
              </a:rPr>
              <a:t> </a:t>
            </a:r>
            <a:endParaRPr sz="4800">
              <a:solidFill>
                <a:schemeClr val="dk1"/>
              </a:solidFill>
              <a:latin typeface="Century Gothic"/>
              <a:ea typeface="Century Gothic"/>
              <a:cs typeface="Century Gothic"/>
              <a:sym typeface="Century Gothic"/>
            </a:endParaRPr>
          </a:p>
        </p:txBody>
      </p:sp>
      <p:sp>
        <p:nvSpPr>
          <p:cNvPr id="144" name="Google Shape;144;p21"/>
          <p:cNvSpPr txBox="1"/>
          <p:nvPr/>
        </p:nvSpPr>
        <p:spPr>
          <a:xfrm>
            <a:off x="2131800" y="890525"/>
            <a:ext cx="1210200" cy="9216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Century Gothic"/>
                <a:ea typeface="Century Gothic"/>
                <a:cs typeface="Century Gothic"/>
                <a:sym typeface="Century Gothic"/>
              </a:rPr>
              <a:t> </a:t>
            </a:r>
            <a:r>
              <a:rPr lang="en" sz="4800" b="1">
                <a:solidFill>
                  <a:srgbClr val="CC0000"/>
                </a:solidFill>
                <a:latin typeface="Century Gothic"/>
                <a:ea typeface="Century Gothic"/>
                <a:cs typeface="Century Gothic"/>
                <a:sym typeface="Century Gothic"/>
              </a:rPr>
              <a:t>ou</a:t>
            </a:r>
            <a:endParaRPr sz="4800" b="1">
              <a:solidFill>
                <a:srgbClr val="CC0000"/>
              </a:solidFill>
              <a:latin typeface="Century Gothic"/>
              <a:ea typeface="Century Gothic"/>
              <a:cs typeface="Century Gothic"/>
              <a:sym typeface="Century Gothic"/>
            </a:endParaRPr>
          </a:p>
        </p:txBody>
      </p:sp>
      <p:sp>
        <p:nvSpPr>
          <p:cNvPr id="145" name="Google Shape;145;p21"/>
          <p:cNvSpPr txBox="1"/>
          <p:nvPr/>
        </p:nvSpPr>
        <p:spPr>
          <a:xfrm>
            <a:off x="5624850" y="921425"/>
            <a:ext cx="1170000" cy="8940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4800" b="1">
                <a:solidFill>
                  <a:srgbClr val="CC0000"/>
                </a:solidFill>
                <a:latin typeface="Century Gothic"/>
                <a:ea typeface="Century Gothic"/>
                <a:cs typeface="Century Gothic"/>
                <a:sym typeface="Century Gothic"/>
              </a:rPr>
              <a:t> ue</a:t>
            </a:r>
            <a:endParaRPr sz="4800" b="1">
              <a:solidFill>
                <a:srgbClr val="CC0000"/>
              </a:solidFill>
              <a:latin typeface="Century Gothic"/>
              <a:ea typeface="Century Gothic"/>
              <a:cs typeface="Century Gothic"/>
              <a:sym typeface="Century Gothic"/>
            </a:endParaRPr>
          </a:p>
        </p:txBody>
      </p:sp>
      <p:sp>
        <p:nvSpPr>
          <p:cNvPr id="146" name="Google Shape;146;p21"/>
          <p:cNvSpPr txBox="1"/>
          <p:nvPr/>
        </p:nvSpPr>
        <p:spPr>
          <a:xfrm>
            <a:off x="3886075" y="2200425"/>
            <a:ext cx="1065000" cy="72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4800" b="1">
                <a:solidFill>
                  <a:srgbClr val="CC0000"/>
                </a:solidFill>
                <a:latin typeface="Century Gothic"/>
                <a:ea typeface="Century Gothic"/>
                <a:cs typeface="Century Gothic"/>
                <a:sym typeface="Century Gothic"/>
              </a:rPr>
              <a:t>oo</a:t>
            </a:r>
            <a:endParaRPr sz="4800" b="1">
              <a:solidFill>
                <a:srgbClr val="CC0000"/>
              </a:solidFill>
              <a:latin typeface="Century Gothic"/>
              <a:ea typeface="Century Gothic"/>
              <a:cs typeface="Century Gothic"/>
              <a:sym typeface="Century Gothic"/>
            </a:endParaRPr>
          </a:p>
        </p:txBody>
      </p:sp>
      <p:sp>
        <p:nvSpPr>
          <p:cNvPr id="147" name="Google Shape;147;p21"/>
          <p:cNvSpPr txBox="1"/>
          <p:nvPr/>
        </p:nvSpPr>
        <p:spPr>
          <a:xfrm>
            <a:off x="329875" y="2054400"/>
            <a:ext cx="1440000" cy="60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a:t>
            </a:r>
            <a:r>
              <a:rPr lang="en" sz="3000">
                <a:latin typeface="Century Gothic"/>
                <a:ea typeface="Century Gothic"/>
                <a:cs typeface="Century Gothic"/>
                <a:sym typeface="Century Gothic"/>
              </a:rPr>
              <a:t>mood</a:t>
            </a: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1000"/>
                                        <p:tgtEl>
                                          <p:spTgt spid="1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1000"/>
                                        <p:tgtEl>
                                          <p:spTgt spid="1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fade">
                                      <p:cBhvr>
                                        <p:cTn id="17" dur="1000"/>
                                        <p:tgtEl>
                                          <p:spTgt spid="1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1000"/>
                                        <p:tgtEl>
                                          <p:spTgt spid="1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1000"/>
                                        <p:tgtEl>
                                          <p:spTgt spid="1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0"/>
                                        </p:tgtEl>
                                        <p:attrNameLst>
                                          <p:attrName>style.visibility</p:attrName>
                                        </p:attrNameLst>
                                      </p:cBhvr>
                                      <p:to>
                                        <p:strVal val="visible"/>
                                      </p:to>
                                    </p:set>
                                    <p:animEffect transition="in" filter="fade">
                                      <p:cBhvr>
                                        <p:cTn id="32" dur="1000"/>
                                        <p:tgtEl>
                                          <p:spTgt spid="14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6"/>
                                        </p:tgtEl>
                                        <p:attrNameLst>
                                          <p:attrName>style.visibility</p:attrName>
                                        </p:attrNameLst>
                                      </p:cBhvr>
                                      <p:to>
                                        <p:strVal val="visible"/>
                                      </p:to>
                                    </p:set>
                                    <p:animEffect transition="in" filter="fade">
                                      <p:cBhvr>
                                        <p:cTn id="37" dur="1000"/>
                                        <p:tgtEl>
                                          <p:spTgt spid="14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fade">
                                      <p:cBhvr>
                                        <p:cTn id="42"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3" name="Google Shape;153;p2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3000" dirty="0">
                <a:solidFill>
                  <a:srgbClr val="FF0000"/>
                </a:solidFill>
              </a:rPr>
              <a:t>“Do you know the words we’ll write, the words we’ll write, the words we’ll write? </a:t>
            </a:r>
            <a:endParaRPr sz="3000" dirty="0">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3000" dirty="0">
                <a:solidFill>
                  <a:srgbClr val="FF0000"/>
                </a:solidFill>
              </a:rPr>
              <a:t>Do you know the words we’ll write,</a:t>
            </a:r>
            <a:endParaRPr sz="3000" dirty="0">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3000" dirty="0">
                <a:solidFill>
                  <a:srgbClr val="FF0000"/>
                </a:solidFill>
              </a:rPr>
              <a:t> the words we’ll write today?”</a:t>
            </a:r>
            <a:endParaRPr sz="3000"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00000"/>
              </a:lnSpc>
              <a:spcBef>
                <a:spcPts val="800"/>
              </a:spcBef>
              <a:spcAft>
                <a:spcPts val="1000"/>
              </a:spcAft>
              <a:buNone/>
            </a:pPr>
            <a:endParaRPr sz="2400" i="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F32F6A9-BEB5-4858-B0EB-F2B83C5305D2}"/>
</file>

<file path=customXml/itemProps2.xml><?xml version="1.0" encoding="utf-8"?>
<ds:datastoreItem xmlns:ds="http://schemas.openxmlformats.org/officeDocument/2006/customXml" ds:itemID="{52D471DB-0AF1-40CE-BD48-AC642E1564AA}"/>
</file>

<file path=customXml/itemProps3.xml><?xml version="1.0" encoding="utf-8"?>
<ds:datastoreItem xmlns:ds="http://schemas.openxmlformats.org/officeDocument/2006/customXml" ds:itemID="{93598957-BDA8-4122-AFB4-F83AC7F52F14}"/>
</file>

<file path=docProps/app.xml><?xml version="1.0" encoding="utf-8"?>
<Properties xmlns="http://schemas.openxmlformats.org/officeDocument/2006/extended-properties" xmlns:vt="http://schemas.openxmlformats.org/officeDocument/2006/docPropsVTypes">
  <TotalTime>289</TotalTime>
  <Words>3845</Words>
  <Application>Microsoft Office PowerPoint</Application>
  <PresentationFormat>On-screen Show (16:9)</PresentationFormat>
  <Paragraphs>492</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Century Gothic</vt:lpstr>
      <vt:lpstr>Arial</vt:lpstr>
      <vt:lpstr>Calibri</vt:lpstr>
      <vt:lpstr>Times New Roman</vt:lpstr>
      <vt:lpstr>Office Theme</vt:lpstr>
      <vt:lpstr>Grade 2: Module 2: Part 2: Cycle 11: Lesson 55 Teacher slide, before teaching.</vt:lpstr>
      <vt:lpstr>Grade 2: Module 2: Part 2: Cycle 11: Lesson 55 Teacher slide, before teaching.</vt:lpstr>
      <vt:lpstr>Grade 2: Module 2: Part 2: Cycle 11: Lesson 55 Teacher slide, before teaching.</vt:lpstr>
      <vt:lpstr>PowerPoint Presentation</vt:lpstr>
      <vt:lpstr>Transition Song</vt:lpstr>
      <vt:lpstr>Opening Learning Targets   </vt:lpstr>
      <vt:lpstr>PowerPoint Presentation</vt:lpstr>
      <vt:lpstr>PowerPoint Presentation</vt:lpstr>
      <vt:lpstr>Transition Song</vt:lpstr>
      <vt:lpstr>Work Time Learning Targets   </vt:lpstr>
      <vt:lpstr>PowerPoint Presentation</vt:lpstr>
      <vt:lpstr>PowerPoint Presentation</vt:lpstr>
      <vt:lpstr>Reflection Time </vt:lpstr>
      <vt:lpstr>Transition Song</vt:lpstr>
      <vt:lpstr>Independent Work Learning Targets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11: Lesson 55 Teacher slide, before teaching.</dc:title>
  <dc:creator>nbravo</dc:creator>
  <cp:lastModifiedBy>me@briannadasilva.com</cp:lastModifiedBy>
  <cp:revision>7</cp:revision>
  <dcterms:modified xsi:type="dcterms:W3CDTF">2018-12-17T21:28:17Z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