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8803E51-593A-4D41-8638-DEFC4468A2FB}">
  <a:tblStyle styleId="{D8803E51-593A-4D41-8638-DEFC4468A2F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860B08B-334C-466A-8EFF-19B9937664A2}"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6940" autoAdjust="0"/>
  </p:normalViewPr>
  <p:slideViewPr>
    <p:cSldViewPr snapToGrid="0">
      <p:cViewPr varScale="1">
        <p:scale>
          <a:sx n="83" d="100"/>
          <a:sy n="83" d="100"/>
        </p:scale>
        <p:origin x="-1832" y="-96"/>
      </p:cViewPr>
      <p:guideLst>
        <p:guide orient="horz" pos="1620"/>
        <p:guide pos="2880"/>
      </p:guideLst>
    </p:cSldViewPr>
  </p:slideViewPr>
  <p:notesTextViewPr>
    <p:cViewPr>
      <p:scale>
        <a:sx n="1" d="1"/>
        <a:sy n="1" d="1"/>
      </p:scale>
      <p:origin x="0" y="64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5D2CF476-F38E-95D6-2BBD-8BD688ACDCF2}"/>
    <pc:docChg chg="modSld">
      <pc:chgData name="Jennifer Snapp" userId="S::jennifer.snapp@detroitk12.org::42622253-5fe4-47d2-9c8f-1ef2d995c939" providerId="AD" clId="Web-{5D2CF476-F38E-95D6-2BBD-8BD688ACDCF2}" dt="2019-03-25T19:23:19.310" v="1" actId="20577"/>
      <pc:docMkLst>
        <pc:docMk/>
      </pc:docMkLst>
      <pc:sldChg chg="modSp">
        <pc:chgData name="Jennifer Snapp" userId="S::jennifer.snapp@detroitk12.org::42622253-5fe4-47d2-9c8f-1ef2d995c939" providerId="AD" clId="Web-{5D2CF476-F38E-95D6-2BBD-8BD688ACDCF2}" dt="2019-03-25T19:23:19.310" v="1" actId="20577"/>
        <pc:sldMkLst>
          <pc:docMk/>
          <pc:sldMk cId="2467295514" sldId="270"/>
        </pc:sldMkLst>
        <pc:spChg chg="mod">
          <ac:chgData name="Jennifer Snapp" userId="S::jennifer.snapp@detroitk12.org::42622253-5fe4-47d2-9c8f-1ef2d995c939" providerId="AD" clId="Web-{5D2CF476-F38E-95D6-2BBD-8BD688ACDCF2}" dt="2019-03-25T19:23:19.310" v="1" actId="20577"/>
          <ac:spMkLst>
            <pc:docMk/>
            <pc:sldMk cId="2467295514" sldId="270"/>
            <ac:spMk id="2" creationId="{1F8E6D8D-A288-46C7-ACB4-67748FDC8529}"/>
          </ac:spMkLst>
        </pc:spChg>
      </pc:sldChg>
    </pc:docChg>
  </pc:docChgLst>
  <pc:docChgLst>
    <pc:chgData name="Jennifer Snapp" userId="S::jennifer.snapp@detroitk12.org::42622253-5fe4-47d2-9c8f-1ef2d995c939" providerId="AD" clId="Web-{E504E10F-E8B7-BDF0-229A-BEBBE56504FB}"/>
    <pc:docChg chg="addSld modSld">
      <pc:chgData name="Jennifer Snapp" userId="S::jennifer.snapp@detroitk12.org::42622253-5fe4-47d2-9c8f-1ef2d995c939" providerId="AD" clId="Web-{E504E10F-E8B7-BDF0-229A-BEBBE56504FB}" dt="2019-03-25T09:23:37.019" v="2" actId="20577"/>
      <pc:docMkLst>
        <pc:docMk/>
      </pc:docMkLst>
      <pc:sldChg chg="modSp add">
        <pc:chgData name="Jennifer Snapp" userId="S::jennifer.snapp@detroitk12.org::42622253-5fe4-47d2-9c8f-1ef2d995c939" providerId="AD" clId="Web-{E504E10F-E8B7-BDF0-229A-BEBBE56504FB}" dt="2019-03-25T09:23:37.019" v="2" actId="20577"/>
        <pc:sldMkLst>
          <pc:docMk/>
          <pc:sldMk cId="2467295514" sldId="270"/>
        </pc:sldMkLst>
        <pc:spChg chg="mod">
          <ac:chgData name="Jennifer Snapp" userId="S::jennifer.snapp@detroitk12.org::42622253-5fe4-47d2-9c8f-1ef2d995c939" providerId="AD" clId="Web-{E504E10F-E8B7-BDF0-229A-BEBBE56504FB}" dt="2019-03-25T09:23:37.019" v="2" actId="20577"/>
          <ac:spMkLst>
            <pc:docMk/>
            <pc:sldMk cId="2467295514" sldId="270"/>
            <ac:spMk id="2" creationId="{1F8E6D8D-A288-46C7-ACB4-67748FDC8529}"/>
          </ac:spMkLst>
        </pc:spChg>
      </pc:sldChg>
      <pc:sldMasterChg chg="addSldLayout">
        <pc:chgData name="Jennifer Snapp" userId="S::jennifer.snapp@detroitk12.org::42622253-5fe4-47d2-9c8f-1ef2d995c939" providerId="AD" clId="Web-{E504E10F-E8B7-BDF0-229A-BEBBE56504FB}" dt="2019-03-25T09:23:15.816" v="0"/>
        <pc:sldMasterMkLst>
          <pc:docMk/>
          <pc:sldMasterMk cId="0" sldId="2147483671"/>
        </pc:sldMasterMkLst>
        <pc:sldLayoutChg chg="add replId">
          <pc:chgData name="Jennifer Snapp" userId="S::jennifer.snapp@detroitk12.org::42622253-5fe4-47d2-9c8f-1ef2d995c939" providerId="AD" clId="Web-{E504E10F-E8B7-BDF0-229A-BEBBE56504FB}" dt="2019-03-25T09:23:15.816" v="0"/>
          <pc:sldLayoutMkLst>
            <pc:docMk/>
            <pc:sldMasterMk cId="0" sldId="2147483671"/>
            <pc:sldLayoutMk cId="808478031"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93531848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b414f1e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these lessons 6–8 is for students to write their narrative in a  writing workshop setting. The students are expected to work quietly and independently. Consider how you will hold students accountable for their daily progress while still maintaining a positive classroom environment (see Lesson 5 Teaching Notes for some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sensitive to the diverse needs of student writers. Some students work better with soft classical music playing in the background. Others may benefit from being able to listen to headphones. Some students may need to move their seats away from others. Consider how you can best support this challenging intellectual process and limit distractions.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have little or no experience running a workshop in your classroom, discuss some strategies for success with a colleague.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students begin writing today, you teach the second of three mini lessons on the narrative writer’s tools. Today they learn about strong verbs, sensory details, and precise details. Feel free to augment or change the mini lesson depending on your class and your experience teaching creative writing.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evaluate each other’s work at the end of this lesson. Remind students of the norms of peer evaluation and the importance of giving specific, constructive, respectful feedback. Students have had experience giving feedback in Module 1, Unit 3 and Module 2A , Unit 1 and should be familiar with the process. You may wish to familiarize yourself with the Praise-Questions-Suggest Protocol in Appendix A which is the basis for the peer critique activity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Because students will be using their </a:t>
            </a:r>
            <a:r>
              <a:rPr lang="en" sz="1200" b="1" dirty="0">
                <a:solidFill>
                  <a:schemeClr val="dk1"/>
                </a:solidFill>
                <a:latin typeface="Calibri"/>
                <a:ea typeface="Calibri"/>
                <a:cs typeface="Calibri"/>
                <a:sym typeface="Calibri"/>
              </a:rPr>
              <a:t>My Children’s Book Plan</a:t>
            </a:r>
            <a:r>
              <a:rPr lang="en" sz="1200" dirty="0">
                <a:solidFill>
                  <a:schemeClr val="dk1"/>
                </a:solidFill>
                <a:latin typeface="Calibri"/>
                <a:ea typeface="Calibri"/>
                <a:cs typeface="Calibri"/>
                <a:sym typeface="Calibri"/>
              </a:rPr>
              <a:t>, their </a:t>
            </a:r>
            <a:r>
              <a:rPr lang="en" sz="1200" b="1" dirty="0">
                <a:solidFill>
                  <a:schemeClr val="dk1"/>
                </a:solidFill>
                <a:latin typeface="Calibri"/>
                <a:ea typeface="Calibri"/>
                <a:cs typeface="Calibri"/>
                <a:sym typeface="Calibri"/>
              </a:rPr>
              <a:t>I Heart Revisions worksheet</a:t>
            </a:r>
            <a:r>
              <a:rPr lang="en" sz="1200" dirty="0">
                <a:solidFill>
                  <a:schemeClr val="dk1"/>
                </a:solidFill>
                <a:latin typeface="Calibri"/>
                <a:ea typeface="Calibri"/>
                <a:cs typeface="Calibri"/>
                <a:sym typeface="Calibri"/>
              </a:rPr>
              <a:t>, and multiple storyboards, consider setting up a space in the classroom for students to keep their papers if you have not already done so.</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700" dirty="0">
              <a:solidFill>
                <a:schemeClr val="dk1"/>
              </a:solidFill>
              <a:latin typeface="Calibri"/>
              <a:ea typeface="Calibri"/>
              <a:cs typeface="Calibri"/>
              <a:sym typeface="Calibri"/>
            </a:endParaRPr>
          </a:p>
        </p:txBody>
      </p:sp>
      <p:sp>
        <p:nvSpPr>
          <p:cNvPr id="133" name="Google Shape;133;g42b414f1e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544007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44c5b87410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12-14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A: Working on Storyboards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Lessons 6–8 are writing workshops, and the students are expected to work quietly and independently. Consider how you will hold students accountable for their daily progress while still maintaining a positive classroom environment.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they work, students will be using the “first draft” portion of the story board.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get out their </a:t>
            </a:r>
            <a:r>
              <a:rPr lang="en" sz="1200" b="0" dirty="0">
                <a:solidFill>
                  <a:schemeClr val="dk1"/>
                </a:solidFill>
                <a:latin typeface="Calibri"/>
                <a:ea typeface="Calibri"/>
                <a:cs typeface="Calibri"/>
                <a:sym typeface="Calibri"/>
              </a:rPr>
              <a:t>Children’s Book Storyboards </a:t>
            </a:r>
            <a:r>
              <a:rPr lang="en" sz="1200" dirty="0">
                <a:solidFill>
                  <a:schemeClr val="dk1"/>
                </a:solidFill>
                <a:latin typeface="Calibri"/>
                <a:ea typeface="Calibri"/>
                <a:cs typeface="Calibri"/>
                <a:sym typeface="Calibri"/>
              </a:rPr>
              <a:t>(from Lesson 5) and to start writing.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in 15 minutes they will share their strongest pages with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should complete a first draft of all of their pages by tomorrow.</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help as needed.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more copies of storyboard pages as needed.</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putting your initials where the students start and end for the day, keeping a public record of students’ progress on the </a:t>
            </a:r>
            <a:r>
              <a:rPr lang="en" sz="1200" b="1" dirty="0">
                <a:solidFill>
                  <a:schemeClr val="dk1"/>
                </a:solidFill>
                <a:latin typeface="Calibri"/>
                <a:ea typeface="Calibri"/>
                <a:cs typeface="Calibri"/>
                <a:sym typeface="Calibri"/>
              </a:rPr>
              <a:t>Ladder to Success anchor chart</a:t>
            </a:r>
            <a:r>
              <a:rPr lang="en" sz="1200" dirty="0">
                <a:solidFill>
                  <a:schemeClr val="dk1"/>
                </a:solidFill>
                <a:latin typeface="Calibri"/>
                <a:ea typeface="Calibri"/>
                <a:cs typeface="Calibri"/>
                <a:sym typeface="Calibri"/>
              </a:rPr>
              <a:t>, having students write a log of what they accomplished for the day, or any other classroom management strategy.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sensitive to the diverse needs of student writers. Consider how you can maintain a distraction-free workspace over the next several lessons.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07" name="Google Shape;207;g44c5b87410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033500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331a8e82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Pairs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Peer Review storyboards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Peer critiques simulate the experiences students will have in the workplace and help build a culture of achievement in your classroom.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might consider modeling this with a volunteer student. This will allow you to show students what specific and useful feedback can look like (not “great job” or “try again”)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Arrange students in pairs.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Peer Editing Checklist: First Draft</a:t>
            </a:r>
            <a:r>
              <a:rPr lang="en" sz="1200" dirty="0">
                <a:solidFill>
                  <a:schemeClr val="dk1"/>
                </a:solidFill>
                <a:latin typeface="Calibri"/>
                <a:ea typeface="Calibri"/>
                <a:cs typeface="Calibri"/>
                <a:sym typeface="Calibri"/>
              </a:rPr>
              <a:t> and ask for a volunteer to read it aloud.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another volunteer to rephrase the directions in his or her own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not all pages will have all parts of the checklist.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choose their strongest page for peer review.</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exchange pages and begin editing. If they finish early, they may edit a second page.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giving fair and specific feedback.</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to get them started.</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15" name="Google Shape;215;g4331a8e82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610073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46675e1e9d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Closing and Assessment A. Thinking through Revisions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take some quiet, independent time here to think about the feedback they just got and to decide whether or how to use it. It’s important that students know the decision is up to them!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Developing self-assessment and reflection supports all learners.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a:t>
            </a:r>
            <a:r>
              <a:rPr lang="en" sz="1200" b="0" dirty="0">
                <a:solidFill>
                  <a:schemeClr val="dk1"/>
                </a:solidFill>
                <a:latin typeface="Calibri"/>
                <a:ea typeface="Calibri"/>
                <a:cs typeface="Calibri"/>
                <a:sym typeface="Calibri"/>
              </a:rPr>
              <a:t>fill out the second box </a:t>
            </a:r>
            <a:r>
              <a:rPr lang="en" sz="1200" dirty="0">
                <a:solidFill>
                  <a:schemeClr val="dk1"/>
                </a:solidFill>
                <a:latin typeface="Calibri"/>
                <a:ea typeface="Calibri"/>
                <a:cs typeface="Calibri"/>
                <a:sym typeface="Calibri"/>
              </a:rPr>
              <a:t>on the </a:t>
            </a:r>
            <a:r>
              <a:rPr lang="en" sz="1200" b="1" dirty="0">
                <a:solidFill>
                  <a:schemeClr val="dk1"/>
                </a:solidFill>
                <a:latin typeface="Calibri"/>
                <a:ea typeface="Calibri"/>
                <a:cs typeface="Calibri"/>
                <a:sym typeface="Calibri"/>
              </a:rPr>
              <a:t>I Heart Revisions worksheet</a:t>
            </a:r>
            <a:r>
              <a:rPr lang="en" sz="1200" dirty="0">
                <a:solidFill>
                  <a:schemeClr val="dk1"/>
                </a:solidFill>
                <a:latin typeface="Calibri"/>
                <a:ea typeface="Calibri"/>
                <a:cs typeface="Calibri"/>
                <a:sym typeface="Calibri"/>
              </a:rPr>
              <a:t> (from Lesson 5).</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them to reflect on how this will help them as they work on revising their first drafts.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that students are completing the chart.  </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sitting with students who may need prompting support to put feedback in columns.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23" name="Google Shape;223;g46675e1e9d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47753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336c6d683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31" name="Google Shape;231;g4336c6d683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56046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39" name="Google Shape;239;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66943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2b414f1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Sharpening Your Tools, Part 2</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Sharpening Your Tools: Side-by-Side Comparison </a:t>
            </a:r>
            <a:r>
              <a:rPr lang="en" sz="1200" dirty="0">
                <a:solidFill>
                  <a:schemeClr val="dk1"/>
                </a:solidFill>
                <a:latin typeface="Calibri"/>
                <a:ea typeface="Calibri"/>
                <a:cs typeface="Calibri"/>
                <a:sym typeface="Calibri"/>
              </a:rPr>
              <a:t>(one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 Short List of Strong Verbs </a:t>
            </a:r>
            <a:r>
              <a:rPr lang="en" sz="1200" dirty="0">
                <a:solidFill>
                  <a:schemeClr val="dk1"/>
                </a:solidFill>
                <a:latin typeface="Calibri"/>
                <a:ea typeface="Calibri"/>
                <a:cs typeface="Calibri"/>
                <a:sym typeface="Calibri"/>
              </a:rPr>
              <a:t>(one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Peer Editing Checklist: First Draft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Children’s Books Storyboards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 Heart Revisions Worksheet </a:t>
            </a:r>
            <a:r>
              <a:rPr lang="en" sz="1200" dirty="0">
                <a:solidFill>
                  <a:schemeClr val="dk1"/>
                </a:solidFill>
                <a:latin typeface="Calibri"/>
                <a:ea typeface="Calibri"/>
                <a:cs typeface="Calibri"/>
                <a:sym typeface="Calibri"/>
              </a:rPr>
              <a:t>(from Lesson 5)</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wish to familiarize yourself with the Praise-Questions-Suggest Protocol in Appendix A which is the basis for the peer critique activity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Set up classroom to prepare for Writer’s Workshop</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2b414f1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847934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Sharpening Your Tools part 2</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It is used in this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Praise-Questions-Suggest Protocol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8" name="Google Shape;148;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237469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5" name="Google Shape;155;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05847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4" name="Google Shape;164;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11637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(this slide 3-5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Sharpening Your Tools, Part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activity will help students think about the importance of specific language in their narratives.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Entry Task: Sharpening Your Tools, Part 2</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the students to work  individually.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ask students to show a thumbs-up if they </a:t>
            </a:r>
            <a:r>
              <a:rPr lang="en" sz="1200" b="0" dirty="0">
                <a:solidFill>
                  <a:schemeClr val="dk1"/>
                </a:solidFill>
                <a:latin typeface="Calibri"/>
                <a:ea typeface="Calibri"/>
                <a:cs typeface="Calibri"/>
                <a:sym typeface="Calibri"/>
              </a:rPr>
              <a:t>think Version 1 is best, or Version 2.</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Using equity sticks, cold call students who have their thumbs up to explain their reasoning. </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Affirm comments indicating that Version 1 is much more descriptive, and has more interesting sentence structure and more powerful word choice</a:t>
            </a:r>
            <a:r>
              <a:rPr lang="en" sz="1200" b="0" i="1"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 In other words, it has </a:t>
            </a:r>
            <a:r>
              <a:rPr lang="en" sz="1200" b="0" i="1" dirty="0">
                <a:solidFill>
                  <a:schemeClr val="dk1"/>
                </a:solidFill>
                <a:latin typeface="Calibri"/>
                <a:ea typeface="Calibri"/>
                <a:cs typeface="Calibri"/>
                <a:sym typeface="Calibri"/>
              </a:rPr>
              <a:t>sensory language</a:t>
            </a:r>
            <a:r>
              <a:rPr lang="en" sz="1200" b="0"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strong</a:t>
            </a:r>
            <a:r>
              <a:rPr lang="en" sz="1200" b="0"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action verbs</a:t>
            </a:r>
            <a:r>
              <a:rPr lang="en" sz="1200" b="0" dirty="0">
                <a:solidFill>
                  <a:schemeClr val="dk1"/>
                </a:solidFill>
                <a:latin typeface="Calibri"/>
                <a:ea typeface="Calibri"/>
                <a:cs typeface="Calibri"/>
                <a:sym typeface="Calibri"/>
              </a:rPr>
              <a:t>,</a:t>
            </a:r>
            <a:r>
              <a:rPr lang="en" sz="1200" b="0" i="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and</a:t>
            </a:r>
            <a:r>
              <a:rPr lang="en" sz="1200" b="0" i="1" dirty="0">
                <a:solidFill>
                  <a:schemeClr val="dk1"/>
                </a:solidFill>
                <a:latin typeface="Calibri"/>
                <a:ea typeface="Calibri"/>
                <a:cs typeface="Calibri"/>
                <a:sym typeface="Calibri"/>
              </a:rPr>
              <a:t> precise language. </a:t>
            </a:r>
            <a:r>
              <a:rPr lang="en" sz="1200" b="0" dirty="0">
                <a:solidFill>
                  <a:schemeClr val="dk1"/>
                </a:solidFill>
                <a:latin typeface="Calibri"/>
                <a:ea typeface="Calibri"/>
                <a:cs typeface="Calibri"/>
                <a:sym typeface="Calibri"/>
              </a:rPr>
              <a:t>It is from </a:t>
            </a:r>
            <a:r>
              <a:rPr lang="en" sz="1200" b="0" i="1" dirty="0">
                <a:solidFill>
                  <a:schemeClr val="dk1"/>
                </a:solidFill>
                <a:latin typeface="Calibri"/>
                <a:ea typeface="Calibri"/>
                <a:cs typeface="Calibri"/>
                <a:sym typeface="Calibri"/>
              </a:rPr>
              <a:t>The Last Day </a:t>
            </a:r>
            <a:r>
              <a:rPr lang="en" sz="1200" i="1" dirty="0">
                <a:solidFill>
                  <a:schemeClr val="dk1"/>
                </a:solidFill>
                <a:latin typeface="Calibri"/>
                <a:ea typeface="Calibri"/>
                <a:cs typeface="Calibri"/>
                <a:sym typeface="Calibri"/>
              </a:rPr>
              <a:t>of Slavery. </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both versions narrate the same event but Version 1 uses sensory language, strong action verbs, and precise language.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choose Version 1 as more descriptive and powerful</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72" name="Google Shape;172;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839252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44c5b87410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(this slide 9-10 minutes)</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Sharpening Your Tools, Part 2</a:t>
            </a:r>
            <a:endParaRPr lang="en-US"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step is for students to look at all the specific language and analyze why it works so well.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a:t>
            </a:r>
            <a:r>
              <a:rPr lang="en" sz="1200" b="1" dirty="0">
                <a:solidFill>
                  <a:schemeClr val="dk1"/>
                </a:solidFill>
                <a:latin typeface="Calibri"/>
                <a:ea typeface="Calibri"/>
                <a:cs typeface="Calibri"/>
                <a:sym typeface="Calibri"/>
              </a:rPr>
              <a:t>Sharpening Your Tools: Side-by-Side Comparison</a:t>
            </a:r>
            <a:r>
              <a:rPr lang="en" sz="1200" dirty="0">
                <a:solidFill>
                  <a:schemeClr val="dk1"/>
                </a:solidFill>
                <a:latin typeface="Calibri"/>
                <a:ea typeface="Calibri"/>
                <a:cs typeface="Calibri"/>
                <a:sym typeface="Calibri"/>
              </a:rPr>
              <a:t>, but keep the third column covered.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annotating their texts as they take a closer look at each of these paragraphs.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look at the first sentences of both versions.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Circle the words that are different in first sentence of Version 2. Then explain why using the phrase “tobacco barn” is more precise than saying “barn” and why “working in” is more descriptive than “in.”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for each row on the comparison chart.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name the differences; identify if they are precise descriptions, strong verbs, or sensory language; and explain why the words or phrases are more clear or more powerful.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 close this activity, be sure to remind students that the author is using these narrative techniques to zoom in on this moment because it is crucial to the conflict of the story. After Covey beats him so cruelly and unfairly, Frederick is motivated to stand up for himself.</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Listen for answers such as</a:t>
            </a:r>
            <a:r>
              <a:rPr lang="en" sz="1200" b="0" dirty="0">
                <a:solidFill>
                  <a:schemeClr val="dk1"/>
                </a:solidFill>
                <a:latin typeface="Calibri"/>
                <a:ea typeface="Calibri"/>
                <a:cs typeface="Calibri"/>
                <a:sym typeface="Calibri"/>
              </a:rPr>
              <a:t>: “It helps you picture the action,” “it makes you feel like you are there,” or “it puts you in Frederick’s shoes and helps you understand his perspective.”</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of students for guidance.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81" name="Google Shape;181;g44c5b87410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43666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4c5b87410_0_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Entry Task: Sharpening Your Tools, part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Discussing and clarifying the language of learning targets helps build academic vocabulary.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volunteer to read today’s learning targets.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another volunteer to define </a:t>
            </a:r>
            <a:r>
              <a:rPr lang="en" sz="1200" i="1" dirty="0">
                <a:solidFill>
                  <a:schemeClr val="dk1"/>
                </a:solidFill>
                <a:latin typeface="Calibri"/>
                <a:ea typeface="Calibri"/>
                <a:cs typeface="Calibri"/>
                <a:sym typeface="Calibri"/>
              </a:rPr>
              <a:t>deliberately.</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look for places where they can incorporate strong verbs, sensory details, and precise language deliberately and with purpose as they write today.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that student are paying attention.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90" name="Google Shape;190;g44c5b87410_0_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449540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44c5b87410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(this slide, 8-10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Working on Storyboards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not realize that using strong verbs is an important way to make their sentences more interesting, and their stories more powerful.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 students or students who struggle with reading may find many of these strong verbs unfamiliar. Consider choosing certain of these strong verbs to work with.</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a:t>
            </a:r>
            <a:r>
              <a:rPr lang="en" sz="1200" b="1" dirty="0">
                <a:solidFill>
                  <a:schemeClr val="dk1"/>
                </a:solidFill>
                <a:latin typeface="Calibri"/>
                <a:ea typeface="Calibri"/>
                <a:cs typeface="Calibri"/>
                <a:sym typeface="Calibri"/>
              </a:rPr>
              <a:t>A Short List of Strong Verbs</a:t>
            </a:r>
            <a:r>
              <a:rPr lang="en" sz="1200" dirty="0">
                <a:solidFill>
                  <a:schemeClr val="dk1"/>
                </a:solidFill>
                <a:latin typeface="Calibri"/>
                <a:ea typeface="Calibri"/>
                <a:cs typeface="Calibri"/>
                <a:sym typeface="Calibri"/>
              </a:rPr>
              <a:t> and encourage the students to use strong verbs in their writing today.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think you have students who will benefit from it, consider going through at least some of these strong verbs with your students. You might give some examples of using some of them in sentences that might come up in their own writing about Frederick Douglass.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98" name="Google Shape;198;g44c5b87410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507724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8084780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71300"/>
            <a:ext cx="8520600" cy="34413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55-60 minutes to complete. </a:t>
            </a:r>
            <a:endParaRPr sz="1800" dirty="0"/>
          </a:p>
          <a:p>
            <a:pPr marL="457200" lvl="0" indent="-342900" algn="l" rtl="0">
              <a:spcBef>
                <a:spcPts val="1000"/>
              </a:spcBef>
              <a:spcAft>
                <a:spcPts val="0"/>
              </a:spcAft>
              <a:buSzPts val="1800"/>
              <a:buFont typeface="Century Gothic"/>
              <a:buChar char="•"/>
            </a:pPr>
            <a:r>
              <a:rPr lang="en" sz="1800" dirty="0"/>
              <a:t>The purpose of today’s lesson is begin a 3-day Writing Workshop (lessons 6-8).</a:t>
            </a:r>
            <a:endParaRPr sz="1800" dirty="0"/>
          </a:p>
          <a:p>
            <a:pPr marL="457200" lvl="0" indent="0" algn="l" rtl="0">
              <a:spcBef>
                <a:spcPts val="1000"/>
              </a:spcBef>
              <a:spcAft>
                <a:spcPts val="0"/>
              </a:spcAft>
              <a:buNone/>
            </a:pPr>
            <a:endParaRPr sz="1800" dirty="0"/>
          </a:p>
          <a:p>
            <a:pPr marL="0" lvl="0" indent="0" algn="l" rtl="0">
              <a:spcBef>
                <a:spcPts val="1000"/>
              </a:spcBef>
              <a:spcAft>
                <a:spcPts val="0"/>
              </a:spcAft>
              <a:buNone/>
            </a:pPr>
            <a:r>
              <a:rPr lang="en" sz="1800" b="1" dirty="0"/>
              <a:t>The Learning Targets for students today are:</a:t>
            </a:r>
            <a:endParaRPr sz="1800" b="1" dirty="0"/>
          </a:p>
          <a:p>
            <a:pPr marL="457200" lvl="0" indent="-342900" algn="l" rtl="0">
              <a:spcBef>
                <a:spcPts val="1000"/>
              </a:spcBef>
              <a:spcAft>
                <a:spcPts val="0"/>
              </a:spcAft>
              <a:buSzPts val="1800"/>
              <a:buChar char="•"/>
            </a:pPr>
            <a:r>
              <a:rPr lang="en" sz="1800" dirty="0"/>
              <a:t>I can use narrative tools deliberately and effectively.</a:t>
            </a:r>
            <a:endParaRPr sz="1800" dirty="0"/>
          </a:p>
          <a:p>
            <a:pPr marL="457200" lvl="0" indent="-342900" algn="l" rtl="0">
              <a:spcBef>
                <a:spcPts val="0"/>
              </a:spcBef>
              <a:spcAft>
                <a:spcPts val="0"/>
              </a:spcAft>
              <a:buSzPts val="1800"/>
              <a:buChar char="•"/>
            </a:pPr>
            <a:r>
              <a:rPr lang="en" sz="1800" dirty="0"/>
              <a:t>I can recognize the importance of strong verbs, precise description, and sensory imagery in narrative writing.</a:t>
            </a:r>
            <a:endParaRPr sz="1800" dirty="0"/>
          </a:p>
          <a:p>
            <a:pPr marL="457200" lvl="0" indent="-342900" algn="l" rtl="0">
              <a:spcBef>
                <a:spcPts val="0"/>
              </a:spcBef>
              <a:spcAft>
                <a:spcPts val="0"/>
              </a:spcAft>
              <a:buSzPts val="1800"/>
              <a:buChar char="•"/>
            </a:pPr>
            <a:r>
              <a:rPr lang="en" sz="1800" dirty="0"/>
              <a:t>I can give useful and specific peer feedback. </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34"/>
          <p:cNvSpPr txBox="1">
            <a:spLocks noGrp="1"/>
          </p:cNvSpPr>
          <p:nvPr>
            <p:ph type="title"/>
          </p:nvPr>
        </p:nvSpPr>
        <p:spPr>
          <a:xfrm>
            <a:off x="401288" y="193808"/>
            <a:ext cx="8054186" cy="93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work with our Children’s Book Storyboards</a:t>
            </a:r>
            <a:endParaRPr sz="2800" dirty="0">
              <a:latin typeface="Century Gothic"/>
              <a:ea typeface="Century Gothic"/>
              <a:cs typeface="Century Gothic"/>
              <a:sym typeface="Century Gothic"/>
            </a:endParaRPr>
          </a:p>
        </p:txBody>
      </p:sp>
      <p:pic>
        <p:nvPicPr>
          <p:cNvPr id="211" name="Google Shape;211;p34"/>
          <p:cNvPicPr preferRelativeResize="0"/>
          <p:nvPr/>
        </p:nvPicPr>
        <p:blipFill>
          <a:blip r:embed="rId3">
            <a:alphaModFix/>
          </a:blip>
          <a:stretch>
            <a:fillRect/>
          </a:stretch>
        </p:blipFill>
        <p:spPr>
          <a:xfrm>
            <a:off x="3897085" y="1182322"/>
            <a:ext cx="4558389" cy="3585622"/>
          </a:xfrm>
          <a:prstGeom prst="rect">
            <a:avLst/>
          </a:prstGeom>
          <a:noFill/>
          <a:ln>
            <a:noFill/>
          </a:ln>
        </p:spPr>
      </p:pic>
      <p:sp>
        <p:nvSpPr>
          <p:cNvPr id="212" name="Google Shape;212;p34"/>
          <p:cNvSpPr txBox="1"/>
          <p:nvPr/>
        </p:nvSpPr>
        <p:spPr>
          <a:xfrm>
            <a:off x="839725" y="1327846"/>
            <a:ext cx="2080200" cy="356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As a reminder:  Let’s all work quietly as it’s very important for all of us to concentrate.</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If you need help, your teacher will help you.</a:t>
            </a:r>
            <a:endParaRPr sz="1800" dirty="0">
              <a:latin typeface="Century Gothic"/>
              <a:ea typeface="Century Gothic"/>
              <a:cs typeface="Century Gothic"/>
              <a:sym typeface="Century Gothic"/>
            </a:endParaRPr>
          </a:p>
        </p:txBody>
      </p:sp>
      <p:pic>
        <p:nvPicPr>
          <p:cNvPr id="7" name="Google Shape;169;p29"/>
          <p:cNvPicPr preferRelativeResize="0"/>
          <p:nvPr/>
        </p:nvPicPr>
        <p:blipFill>
          <a:blip r:embed="rId4">
            <a:alphaModFix/>
          </a:blip>
          <a:stretch>
            <a:fillRect/>
          </a:stretch>
        </p:blipFill>
        <p:spPr>
          <a:xfrm>
            <a:off x="8262258" y="50221"/>
            <a:ext cx="807387" cy="100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5"/>
          <p:cNvSpPr txBox="1">
            <a:spLocks noGrp="1"/>
          </p:cNvSpPr>
          <p:nvPr>
            <p:ph type="body" idx="1"/>
          </p:nvPr>
        </p:nvSpPr>
        <p:spPr>
          <a:xfrm>
            <a:off x="628650" y="1369225"/>
            <a:ext cx="2565600" cy="33126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r>
              <a:rPr lang="en"/>
              <a:t>Peer editing is a chance for you to get and give some feedback on your own writing so far. </a:t>
            </a:r>
            <a:endParaRPr/>
          </a:p>
        </p:txBody>
      </p:sp>
      <p:sp>
        <p:nvSpPr>
          <p:cNvPr id="218" name="Google Shape;218;p35"/>
          <p:cNvSpPr txBox="1">
            <a:spLocks noGrp="1"/>
          </p:cNvSpPr>
          <p:nvPr>
            <p:ph type="title"/>
          </p:nvPr>
        </p:nvSpPr>
        <p:spPr>
          <a:xfrm>
            <a:off x="323975" y="94375"/>
            <a:ext cx="7753500" cy="63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Peer Edit our work so far</a:t>
            </a:r>
            <a:endParaRPr sz="3000">
              <a:latin typeface="Century Gothic"/>
              <a:ea typeface="Century Gothic"/>
              <a:cs typeface="Century Gothic"/>
              <a:sym typeface="Century Gothic"/>
            </a:endParaRPr>
          </a:p>
        </p:txBody>
      </p:sp>
      <p:pic>
        <p:nvPicPr>
          <p:cNvPr id="6" name="Google Shape;169;p29"/>
          <p:cNvPicPr preferRelativeResize="0"/>
          <p:nvPr/>
        </p:nvPicPr>
        <p:blipFill>
          <a:blip r:embed="rId3">
            <a:alphaModFix/>
          </a:blip>
          <a:stretch>
            <a:fillRect/>
          </a:stretch>
        </p:blipFill>
        <p:spPr>
          <a:xfrm>
            <a:off x="8262258" y="71993"/>
            <a:ext cx="807387" cy="1003500"/>
          </a:xfrm>
          <a:prstGeom prst="rect">
            <a:avLst/>
          </a:prstGeom>
          <a:noFill/>
          <a:ln>
            <a:noFill/>
          </a:ln>
        </p:spPr>
      </p:pic>
      <p:pic>
        <p:nvPicPr>
          <p:cNvPr id="2" name="Picture 1"/>
          <p:cNvPicPr>
            <a:picLocks noChangeAspect="1"/>
          </p:cNvPicPr>
          <p:nvPr/>
        </p:nvPicPr>
        <p:blipFill>
          <a:blip r:embed="rId4"/>
          <a:stretch>
            <a:fillRect/>
          </a:stretch>
        </p:blipFill>
        <p:spPr>
          <a:xfrm>
            <a:off x="3357919" y="907550"/>
            <a:ext cx="4719556" cy="3774275"/>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6"/>
          <p:cNvSpPr txBox="1">
            <a:spLocks noGrp="1"/>
          </p:cNvSpPr>
          <p:nvPr>
            <p:ph type="title"/>
          </p:nvPr>
        </p:nvSpPr>
        <p:spPr>
          <a:xfrm>
            <a:off x="231875" y="159725"/>
            <a:ext cx="7580400" cy="507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go back to our I Heart Revisions</a:t>
            </a:r>
            <a:endParaRPr sz="3000">
              <a:latin typeface="Century Gothic"/>
              <a:ea typeface="Century Gothic"/>
              <a:cs typeface="Century Gothic"/>
              <a:sym typeface="Century Gothic"/>
            </a:endParaRPr>
          </a:p>
        </p:txBody>
      </p:sp>
      <p:pic>
        <p:nvPicPr>
          <p:cNvPr id="227" name="Google Shape;227;p36"/>
          <p:cNvPicPr preferRelativeResize="0"/>
          <p:nvPr/>
        </p:nvPicPr>
        <p:blipFill>
          <a:blip r:embed="rId3">
            <a:alphaModFix/>
          </a:blip>
          <a:stretch>
            <a:fillRect/>
          </a:stretch>
        </p:blipFill>
        <p:spPr>
          <a:xfrm>
            <a:off x="2708575" y="1522475"/>
            <a:ext cx="5825726" cy="3017525"/>
          </a:xfrm>
          <a:prstGeom prst="rect">
            <a:avLst/>
          </a:prstGeom>
          <a:noFill/>
          <a:ln>
            <a:noFill/>
          </a:ln>
        </p:spPr>
      </p:pic>
      <p:sp>
        <p:nvSpPr>
          <p:cNvPr id="228" name="Google Shape;228;p36"/>
          <p:cNvSpPr txBox="1"/>
          <p:nvPr/>
        </p:nvSpPr>
        <p:spPr>
          <a:xfrm>
            <a:off x="748275" y="1522475"/>
            <a:ext cx="1783200" cy="326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During your peer edit time, you will take notes here so you can think about how to use the feedback.</a:t>
            </a:r>
            <a:endParaRPr sz="1800">
              <a:latin typeface="Century Gothic"/>
              <a:ea typeface="Century Gothic"/>
              <a:cs typeface="Century Gothic"/>
              <a:sym typeface="Century Gothic"/>
            </a:endParaRPr>
          </a:p>
        </p:txBody>
      </p:sp>
      <p:pic>
        <p:nvPicPr>
          <p:cNvPr id="6" name="Google Shape;169;p29"/>
          <p:cNvPicPr preferRelativeResize="0"/>
          <p:nvPr/>
        </p:nvPicPr>
        <p:blipFill>
          <a:blip r:embed="rId4">
            <a:alphaModFix/>
          </a:blip>
          <a:stretch>
            <a:fillRect/>
          </a:stretch>
        </p:blipFill>
        <p:spPr>
          <a:xfrm>
            <a:off x="8262258" y="50221"/>
            <a:ext cx="807387" cy="1003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4" name="Google Shape;234;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35" name="Google Shape;235;p37"/>
          <p:cNvSpPr txBox="1">
            <a:spLocks noGrp="1"/>
          </p:cNvSpPr>
          <p:nvPr>
            <p:ph type="body" idx="1"/>
          </p:nvPr>
        </p:nvSpPr>
        <p:spPr>
          <a:xfrm>
            <a:off x="311700" y="1445875"/>
            <a:ext cx="8520600" cy="32634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endParaRPr sz="2400"/>
          </a:p>
          <a:p>
            <a:pPr marL="76200" lvl="0" indent="0" algn="l" rtl="0">
              <a:lnSpc>
                <a:spcPct val="115000"/>
              </a:lnSpc>
              <a:spcBef>
                <a:spcPts val="0"/>
              </a:spcBef>
              <a:spcAft>
                <a:spcPts val="0"/>
              </a:spcAft>
              <a:buNone/>
            </a:pPr>
            <a:r>
              <a:rPr lang="en" sz="3000"/>
              <a:t>Finish the first draft of all of your pages. </a:t>
            </a:r>
            <a:endParaRPr sz="3000"/>
          </a:p>
          <a:p>
            <a:pPr marL="76200" lvl="0" indent="0" algn="l" rtl="0">
              <a:lnSpc>
                <a:spcPct val="115000"/>
              </a:lnSpc>
              <a:spcBef>
                <a:spcPts val="0"/>
              </a:spcBef>
              <a:spcAft>
                <a:spcPts val="0"/>
              </a:spcAft>
              <a:buNone/>
            </a:pPr>
            <a:r>
              <a:rPr lang="en" sz="3000"/>
              <a:t>There will be an independent reading check-in tomorrow. Please bring your book.</a:t>
            </a:r>
            <a:endParaRPr sz="3000"/>
          </a:p>
          <a:p>
            <a:pPr marL="76200" lvl="0" indent="0" algn="l" rtl="0">
              <a:lnSpc>
                <a:spcPct val="115000"/>
              </a:lnSpc>
              <a:spcBef>
                <a:spcPts val="0"/>
              </a:spcBef>
              <a:spcAft>
                <a:spcPts val="0"/>
              </a:spcAft>
              <a:buNone/>
            </a:pPr>
            <a:r>
              <a:rPr lang="en" sz="3000"/>
              <a:t> </a:t>
            </a:r>
            <a:endParaRPr sz="3000"/>
          </a:p>
          <a:p>
            <a:pPr marL="0" lvl="0" indent="0" algn="ctr" rtl="0">
              <a:lnSpc>
                <a:spcPct val="115000"/>
              </a:lnSpc>
              <a:spcBef>
                <a:spcPts val="0"/>
              </a:spcBef>
              <a:spcAft>
                <a:spcPts val="0"/>
              </a:spcAft>
              <a:buNone/>
            </a:pPr>
            <a:endParaRPr sz="3000"/>
          </a:p>
          <a:p>
            <a:pPr marL="0" lvl="0" indent="0" algn="ctr" rtl="0">
              <a:spcBef>
                <a:spcPts val="800"/>
              </a:spcBef>
              <a:spcAft>
                <a:spcPts val="0"/>
              </a:spcAft>
              <a:buNone/>
            </a:pPr>
            <a:endParaRPr sz="2400">
              <a:latin typeface="Times New Roman"/>
              <a:ea typeface="Times New Roman"/>
              <a:cs typeface="Times New Roman"/>
              <a:sym typeface="Times New Roman"/>
            </a:endParaRPr>
          </a:p>
        </p:txBody>
      </p:sp>
      <p:pic>
        <p:nvPicPr>
          <p:cNvPr id="6" name="Google Shape;169;p29"/>
          <p:cNvPicPr preferRelativeResize="0"/>
          <p:nvPr/>
        </p:nvPicPr>
        <p:blipFill>
          <a:blip r:embed="rId3">
            <a:alphaModFix/>
          </a:blip>
          <a:stretch>
            <a:fillRect/>
          </a:stretch>
        </p:blipFill>
        <p:spPr>
          <a:xfrm>
            <a:off x="8262258" y="50221"/>
            <a:ext cx="807387" cy="1003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42" name="Google Shape;242;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43" name="Google Shape;243;p38"/>
          <p:cNvGraphicFramePr/>
          <p:nvPr/>
        </p:nvGraphicFramePr>
        <p:xfrm>
          <a:off x="577191" y="1248212"/>
          <a:ext cx="7989600" cy="3230175"/>
        </p:xfrm>
        <a:graphic>
          <a:graphicData uri="http://schemas.openxmlformats.org/drawingml/2006/table">
            <a:tbl>
              <a:tblPr firstRow="1" bandRow="1">
                <a:noFill/>
                <a:tableStyleId>{3860B08B-334C-466A-8EFF-19B9937664A2}</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E6D8D-A288-46C7-ACB4-67748FDC8529}"/>
              </a:ext>
            </a:extLst>
          </p:cNvPr>
          <p:cNvSpPr>
            <a:spLocks noGrp="1"/>
          </p:cNvSpPr>
          <p:nvPr>
            <p:ph type="title"/>
          </p:nvPr>
        </p:nvSpPr>
        <p:spPr>
          <a:xfrm>
            <a:off x="311700" y="1454660"/>
            <a:ext cx="8520600" cy="2410826"/>
          </a:xfrm>
        </p:spPr>
        <p:txBody>
          <a:bodyPr/>
          <a:lstStyle/>
          <a:p>
            <a:pPr algn="just"/>
            <a:r>
              <a:rPr lang="en-US" sz="3000" i="1" dirty="0">
                <a:latin typeface="Century Gothic"/>
              </a:rPr>
              <a:t>Frederick Douglass: Last Day  of </a:t>
            </a:r>
            <a:br>
              <a:rPr lang="en-US" sz="3000" i="1" dirty="0">
                <a:latin typeface="Century Gothic"/>
              </a:rPr>
            </a:br>
            <a:r>
              <a:rPr lang="en-US" sz="3000" i="1" dirty="0">
                <a:latin typeface="Century Gothic"/>
              </a:rPr>
              <a:t>Slavery, </a:t>
            </a:r>
            <a:r>
              <a:rPr lang="en-US" sz="3000">
                <a:latin typeface="Century Gothic"/>
              </a:rPr>
              <a:t>by William Miller and illustrated </a:t>
            </a:r>
            <a:r>
              <a:rPr lang="en-US" sz="3000" dirty="0">
                <a:latin typeface="Century Gothic"/>
              </a:rPr>
              <a:t>by Cedric Lucas, 1995.  </a:t>
            </a:r>
            <a:r>
              <a:rPr lang="en-US" sz="3000" i="1" dirty="0">
                <a:latin typeface="Century Gothic"/>
              </a:rPr>
              <a:t> P</a:t>
            </a:r>
            <a:r>
              <a:rPr lang="en-US" sz="3000" dirty="0">
                <a:latin typeface="Century Gothic"/>
              </a:rPr>
              <a:t>ermission has been arranged with LEE &amp; LOW BOOKS INC., 95 Madison Ave., New York, NY 10016.</a:t>
            </a:r>
            <a:endParaRPr lang="en-US">
              <a:latin typeface="Century Gothic"/>
            </a:endParaRPr>
          </a:p>
        </p:txBody>
      </p:sp>
    </p:spTree>
    <p:extLst>
      <p:ext uri="{BB962C8B-B14F-4D97-AF65-F5344CB8AC3E}">
        <p14:creationId xmlns:p14="http://schemas.microsoft.com/office/powerpoint/2010/main" val="24672955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600" b="1">
              <a:latin typeface="Century Gothic"/>
              <a:ea typeface="Century Gothic"/>
              <a:cs typeface="Century Gothic"/>
              <a:sym typeface="Century Gothic"/>
            </a:endParaRPr>
          </a:p>
        </p:txBody>
      </p:sp>
      <p:sp>
        <p:nvSpPr>
          <p:cNvPr id="144" name="Google Shape;144;p26"/>
          <p:cNvSpPr txBox="1">
            <a:spLocks noGrp="1"/>
          </p:cNvSpPr>
          <p:nvPr>
            <p:ph type="body" idx="1"/>
          </p:nvPr>
        </p:nvSpPr>
        <p:spPr>
          <a:xfrm>
            <a:off x="381975" y="1158325"/>
            <a:ext cx="8520600" cy="3474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400" b="1">
                <a:solidFill>
                  <a:schemeClr val="dk1"/>
                </a:solidFill>
                <a:latin typeface="Century Gothic"/>
                <a:ea typeface="Century Gothic"/>
                <a:cs typeface="Century Gothic"/>
                <a:sym typeface="Century Gothic"/>
              </a:rPr>
              <a:t>Preparing for Lesson #</a:t>
            </a:r>
            <a:r>
              <a:rPr lang="en" sz="1400" b="1"/>
              <a:t>6</a:t>
            </a:r>
            <a:endParaRPr sz="1400" b="1"/>
          </a:p>
          <a:p>
            <a:pPr marL="0" lvl="0" indent="0" algn="l" rtl="0">
              <a:lnSpc>
                <a:spcPct val="90000"/>
              </a:lnSpc>
              <a:spcBef>
                <a:spcPts val="800"/>
              </a:spcBef>
              <a:spcAft>
                <a:spcPts val="0"/>
              </a:spcAft>
              <a:buClr>
                <a:schemeClr val="dk1"/>
              </a:buClr>
              <a:buSzPts val="2500"/>
              <a:buFont typeface="Arial"/>
              <a:buNone/>
            </a:pPr>
            <a:r>
              <a:rPr lang="en" sz="1400">
                <a:solidFill>
                  <a:schemeClr val="dk1"/>
                </a:solidFill>
                <a:latin typeface="Century Gothic"/>
                <a:ea typeface="Century Gothic"/>
                <a:cs typeface="Century Gothic"/>
                <a:sym typeface="Century Gothic"/>
              </a:rPr>
              <a:t>Materials and classroom preparation:</a:t>
            </a:r>
            <a:endParaRPr sz="140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400"/>
          </a:p>
        </p:txBody>
      </p:sp>
      <p:sp>
        <p:nvSpPr>
          <p:cNvPr id="145" name="Google Shape;145;p26"/>
          <p:cNvSpPr txBox="1"/>
          <p:nvPr/>
        </p:nvSpPr>
        <p:spPr>
          <a:xfrm>
            <a:off x="199100" y="1865500"/>
            <a:ext cx="8450400" cy="2904600"/>
          </a:xfrm>
          <a:prstGeom prst="rect">
            <a:avLst/>
          </a:prstGeom>
          <a:noFill/>
          <a:ln>
            <a:noFill/>
          </a:ln>
        </p:spPr>
        <p:txBody>
          <a:bodyPr spcFirstLastPara="1" wrap="square" lIns="91425" tIns="91425" rIns="91425" bIns="91425" anchor="ctr" anchorCtr="0">
            <a:noAutofit/>
          </a:bodyPr>
          <a:lstStyle/>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Entry Task: Sharpening Your Tools, Part 2</a:t>
            </a:r>
            <a:r>
              <a:rPr lang="en" sz="1800" dirty="0">
                <a:solidFill>
                  <a:schemeClr val="dk1"/>
                </a:solidFill>
                <a:latin typeface="Century Gothic"/>
                <a:ea typeface="Century Gothic"/>
                <a:cs typeface="Century Gothic"/>
                <a:sym typeface="Century Gothic"/>
              </a:rPr>
              <a:t> (one per student)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Equity sticks</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Document camera</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Sharpening Your Tools: Side-by-Side Comparison </a:t>
            </a:r>
            <a:r>
              <a:rPr lang="en" sz="1800" dirty="0">
                <a:solidFill>
                  <a:schemeClr val="dk1"/>
                </a:solidFill>
                <a:latin typeface="Century Gothic"/>
                <a:ea typeface="Century Gothic"/>
                <a:cs typeface="Century Gothic"/>
                <a:sym typeface="Century Gothic"/>
              </a:rPr>
              <a:t>(one for display)</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A Short List of Strong Verbs </a:t>
            </a:r>
            <a:r>
              <a:rPr lang="en" sz="1800" dirty="0">
                <a:solidFill>
                  <a:schemeClr val="dk1"/>
                </a:solidFill>
                <a:latin typeface="Century Gothic"/>
                <a:ea typeface="Century Gothic"/>
                <a:cs typeface="Century Gothic"/>
                <a:sym typeface="Century Gothic"/>
              </a:rPr>
              <a:t>(one for display)</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Children’s Book Storyboards (three or more from Lesson 5; and three blank copies per student)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Peer Editing Checklist: First Draft </a:t>
            </a:r>
            <a:r>
              <a:rPr lang="en" sz="1800" dirty="0">
                <a:solidFill>
                  <a:schemeClr val="dk1"/>
                </a:solidFill>
                <a:latin typeface="Century Gothic"/>
                <a:ea typeface="Century Gothic"/>
                <a:cs typeface="Century Gothic"/>
                <a:sym typeface="Century Gothic"/>
              </a:rPr>
              <a:t>(one per student)</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I Heart Revisions worksheet </a:t>
            </a:r>
            <a:r>
              <a:rPr lang="en" sz="1800" dirty="0">
                <a:solidFill>
                  <a:schemeClr val="dk1"/>
                </a:solidFill>
                <a:latin typeface="Century Gothic"/>
                <a:ea typeface="Century Gothic"/>
                <a:cs typeface="Century Gothic"/>
                <a:sym typeface="Century Gothic"/>
              </a:rPr>
              <a:t>(from Lesson 5)</a:t>
            </a: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1" name="Google Shape;151;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2" name="Google Shape;152;p27"/>
          <p:cNvSpPr txBox="1"/>
          <p:nvPr/>
        </p:nvSpPr>
        <p:spPr>
          <a:xfrm>
            <a:off x="175150" y="1207000"/>
            <a:ext cx="8520600" cy="3425700"/>
          </a:xfrm>
          <a:prstGeom prst="rect">
            <a:avLst/>
          </a:prstGeom>
          <a:noFill/>
          <a:ln>
            <a:noFill/>
          </a:ln>
        </p:spPr>
        <p:txBody>
          <a:bodyPr spcFirstLastPara="1" wrap="square" lIns="91425" tIns="91425" rIns="91425" bIns="91425" anchor="t" anchorCtr="0">
            <a:noAutofit/>
          </a:bodyPr>
          <a:lstStyle/>
          <a:p>
            <a:pPr marL="45720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a:t>
            </a:r>
            <a:r>
              <a:rPr lang="en">
                <a:solidFill>
                  <a:schemeClr val="dk1"/>
                </a:solidFill>
                <a:latin typeface="Century Gothic"/>
                <a:ea typeface="Century Gothic"/>
                <a:cs typeface="Century Gothic"/>
                <a:sym typeface="Century Gothic"/>
              </a:rPr>
              <a:t>#6</a:t>
            </a:r>
            <a:endParaRPr>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Review process for conducting a Writer’s Workshop</a:t>
            </a:r>
            <a:endParaRPr sz="180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Review mini lessons in these workshop lessons (lessons 6-8)</a:t>
            </a:r>
            <a:endParaRPr sz="180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a:solidFill>
                  <a:schemeClr val="dk1"/>
                </a:solidFill>
                <a:latin typeface="Century Gothic"/>
                <a:ea typeface="Century Gothic"/>
                <a:cs typeface="Century Gothic"/>
                <a:sym typeface="Century Gothic"/>
              </a:rPr>
              <a:t>Review suggestions for students of the norms of peer evaluation</a:t>
            </a: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6"/>
        <p:cNvGrpSpPr/>
        <p:nvPr/>
      </p:nvGrpSpPr>
      <p:grpSpPr>
        <a:xfrm>
          <a:off x="0" y="0"/>
          <a:ext cx="0" cy="0"/>
          <a:chOff x="0" y="0"/>
          <a:chExt cx="0" cy="0"/>
        </a:xfrm>
      </p:grpSpPr>
      <p:pic>
        <p:nvPicPr>
          <p:cNvPr id="157" name="Google Shape;157;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8" name="Google Shape;158;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9" name="Google Shape;159;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6</a:t>
            </a:r>
            <a:endParaRPr sz="3000" b="0" i="0" u="none" strike="noStrike" cap="none">
              <a:solidFill>
                <a:srgbClr val="404040"/>
              </a:solidFill>
              <a:latin typeface="Calibri"/>
              <a:ea typeface="Calibri"/>
              <a:cs typeface="Calibri"/>
              <a:sym typeface="Calibri"/>
            </a:endParaRPr>
          </a:p>
        </p:txBody>
      </p:sp>
      <p:pic>
        <p:nvPicPr>
          <p:cNvPr id="160" name="Google Shape;160;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1" name="Google Shape;161;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7" name="Google Shape;167;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8" name="Google Shape;168;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What are we learning and doing today?</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Work on sharpening our writing tools</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Writer’s Workshop Day 1</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Peer review Storyboards</a:t>
            </a:r>
            <a:endParaRPr sz="2400">
              <a:latin typeface="Century Gothic"/>
              <a:ea typeface="Century Gothic"/>
              <a:cs typeface="Century Gothic"/>
              <a:sym typeface="Century Gothic"/>
            </a:endParaRPr>
          </a:p>
          <a:p>
            <a:pPr marL="137160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91440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169" name="Google Shape;169;p29"/>
          <p:cNvPicPr preferRelativeResize="0"/>
          <p:nvPr/>
        </p:nvPicPr>
        <p:blipFill>
          <a:blip r:embed="rId3">
            <a:alphaModFix/>
          </a:blip>
          <a:stretch>
            <a:fillRect/>
          </a:stretch>
        </p:blipFill>
        <p:spPr>
          <a:xfrm>
            <a:off x="8262258" y="71993"/>
            <a:ext cx="807387" cy="1003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5" name="Google Shape;175;p30"/>
          <p:cNvSpPr txBox="1">
            <a:spLocks noGrp="1"/>
          </p:cNvSpPr>
          <p:nvPr>
            <p:ph type="title"/>
          </p:nvPr>
        </p:nvSpPr>
        <p:spPr>
          <a:xfrm>
            <a:off x="292974" y="193425"/>
            <a:ext cx="7742525" cy="78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look at examples of powerful language</a:t>
            </a:r>
            <a:r>
              <a:rPr lang="en" sz="3000" dirty="0"/>
              <a:t> </a:t>
            </a:r>
            <a:endParaRPr sz="3000" dirty="0">
              <a:latin typeface="Century Gothic"/>
              <a:ea typeface="Century Gothic"/>
              <a:cs typeface="Century Gothic"/>
              <a:sym typeface="Century Gothic"/>
            </a:endParaRPr>
          </a:p>
        </p:txBody>
      </p:sp>
      <p:pic>
        <p:nvPicPr>
          <p:cNvPr id="177" name="Google Shape;177;p30"/>
          <p:cNvPicPr preferRelativeResize="0"/>
          <p:nvPr/>
        </p:nvPicPr>
        <p:blipFill>
          <a:blip r:embed="rId3">
            <a:alphaModFix/>
          </a:blip>
          <a:stretch>
            <a:fillRect/>
          </a:stretch>
        </p:blipFill>
        <p:spPr>
          <a:xfrm>
            <a:off x="3553447" y="1152325"/>
            <a:ext cx="4764053" cy="3480301"/>
          </a:xfrm>
          <a:prstGeom prst="rect">
            <a:avLst/>
          </a:prstGeom>
          <a:noFill/>
          <a:ln>
            <a:noFill/>
          </a:ln>
        </p:spPr>
      </p:pic>
      <p:sp>
        <p:nvSpPr>
          <p:cNvPr id="178" name="Google Shape;178;p30"/>
          <p:cNvSpPr txBox="1"/>
          <p:nvPr/>
        </p:nvSpPr>
        <p:spPr>
          <a:xfrm>
            <a:off x="292975" y="1323850"/>
            <a:ext cx="3260400" cy="326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As you know so well by now, using powerful  language helps make a narrative much more interesting for the reader.</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Let’s consider two different versions of a pair of sentences. </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Which version of the sentence do you think works better?</a:t>
            </a:r>
            <a:endParaRPr>
              <a:latin typeface="Century Gothic"/>
              <a:ea typeface="Century Gothic"/>
              <a:cs typeface="Century Gothic"/>
              <a:sym typeface="Century Gothic"/>
            </a:endParaRPr>
          </a:p>
        </p:txBody>
      </p:sp>
      <p:pic>
        <p:nvPicPr>
          <p:cNvPr id="7" name="Google Shape;169;p29"/>
          <p:cNvPicPr preferRelativeResize="0"/>
          <p:nvPr/>
        </p:nvPicPr>
        <p:blipFill>
          <a:blip r:embed="rId4">
            <a:alphaModFix/>
          </a:blip>
          <a:stretch>
            <a:fillRect/>
          </a:stretch>
        </p:blipFill>
        <p:spPr>
          <a:xfrm>
            <a:off x="8262258" y="71993"/>
            <a:ext cx="807387" cy="100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1"/>
          <p:cNvSpPr txBox="1">
            <a:spLocks noGrp="1"/>
          </p:cNvSpPr>
          <p:nvPr>
            <p:ph type="title"/>
          </p:nvPr>
        </p:nvSpPr>
        <p:spPr>
          <a:xfrm>
            <a:off x="0" y="230800"/>
            <a:ext cx="7886700" cy="7851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sz="3000"/>
              <a:t>Let’s compare the two versions</a:t>
            </a:r>
            <a:endParaRPr sz="3000">
              <a:latin typeface="Century Gothic"/>
              <a:ea typeface="Century Gothic"/>
              <a:cs typeface="Century Gothic"/>
              <a:sym typeface="Century Gothic"/>
            </a:endParaRPr>
          </a:p>
        </p:txBody>
      </p:sp>
      <p:pic>
        <p:nvPicPr>
          <p:cNvPr id="185" name="Google Shape;185;p31"/>
          <p:cNvPicPr preferRelativeResize="0"/>
          <p:nvPr/>
        </p:nvPicPr>
        <p:blipFill>
          <a:blip r:embed="rId3">
            <a:alphaModFix/>
          </a:blip>
          <a:stretch>
            <a:fillRect/>
          </a:stretch>
        </p:blipFill>
        <p:spPr>
          <a:xfrm>
            <a:off x="2883550" y="1092763"/>
            <a:ext cx="2648784" cy="3860174"/>
          </a:xfrm>
          <a:prstGeom prst="rect">
            <a:avLst/>
          </a:prstGeom>
          <a:noFill/>
          <a:ln>
            <a:noFill/>
          </a:ln>
        </p:spPr>
      </p:pic>
      <p:graphicFrame>
        <p:nvGraphicFramePr>
          <p:cNvPr id="186" name="Google Shape;186;p31"/>
          <p:cNvGraphicFramePr/>
          <p:nvPr/>
        </p:nvGraphicFramePr>
        <p:xfrm>
          <a:off x="5792275" y="1152300"/>
          <a:ext cx="2094425" cy="3741100"/>
        </p:xfrm>
        <a:graphic>
          <a:graphicData uri="http://schemas.openxmlformats.org/drawingml/2006/table">
            <a:tbl>
              <a:tblPr>
                <a:noFill/>
                <a:tableStyleId>{D8803E51-593A-4D41-8638-DEFC4468A2FB}</a:tableStyleId>
              </a:tblPr>
              <a:tblGrid>
                <a:gridCol w="2094425">
                  <a:extLst>
                    <a:ext uri="{9D8B030D-6E8A-4147-A177-3AD203B41FA5}">
                      <a16:colId xmlns:a16="http://schemas.microsoft.com/office/drawing/2014/main" val="20000"/>
                    </a:ext>
                  </a:extLst>
                </a:gridCol>
              </a:tblGrid>
              <a:tr h="616900">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0"/>
                  </a:ext>
                </a:extLst>
              </a:tr>
              <a:tr h="1053275">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r h="616900">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r h="837125">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3"/>
                  </a:ext>
                </a:extLst>
              </a:tr>
              <a:tr h="616900">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4"/>
                  </a:ext>
                </a:extLst>
              </a:tr>
            </a:tbl>
          </a:graphicData>
        </a:graphic>
      </p:graphicFrame>
      <p:sp>
        <p:nvSpPr>
          <p:cNvPr id="187" name="Google Shape;187;p31"/>
          <p:cNvSpPr txBox="1"/>
          <p:nvPr/>
        </p:nvSpPr>
        <p:spPr>
          <a:xfrm>
            <a:off x="307325" y="1015888"/>
            <a:ext cx="2278500" cy="351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In the third column, let’s name the differences between Version 1 and Version 2.</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identify if the words  are </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b="1" i="1">
                <a:solidFill>
                  <a:schemeClr val="dk1"/>
                </a:solidFill>
                <a:latin typeface="Century Gothic"/>
                <a:ea typeface="Century Gothic"/>
                <a:cs typeface="Century Gothic"/>
                <a:sym typeface="Century Gothic"/>
              </a:rPr>
              <a:t>precise descriptions</a:t>
            </a:r>
            <a:r>
              <a:rPr lang="en" i="1">
                <a:solidFill>
                  <a:schemeClr val="dk1"/>
                </a:solidFill>
                <a:latin typeface="Century Gothic"/>
                <a:ea typeface="Century Gothic"/>
                <a:cs typeface="Century Gothic"/>
                <a:sym typeface="Century Gothic"/>
              </a:rPr>
              <a:t>,</a:t>
            </a:r>
            <a:endParaRPr i="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i="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i="1">
                <a:solidFill>
                  <a:schemeClr val="dk1"/>
                </a:solidFill>
                <a:latin typeface="Century Gothic"/>
                <a:ea typeface="Century Gothic"/>
                <a:cs typeface="Century Gothic"/>
                <a:sym typeface="Century Gothic"/>
              </a:rPr>
              <a:t> </a:t>
            </a:r>
            <a:r>
              <a:rPr lang="en" b="1" i="1">
                <a:solidFill>
                  <a:schemeClr val="dk1"/>
                </a:solidFill>
                <a:latin typeface="Century Gothic"/>
                <a:ea typeface="Century Gothic"/>
                <a:cs typeface="Century Gothic"/>
                <a:sym typeface="Century Gothic"/>
              </a:rPr>
              <a:t>strong verbs</a:t>
            </a:r>
            <a:r>
              <a:rPr lang="en">
                <a:solidFill>
                  <a:schemeClr val="dk1"/>
                </a:solidFill>
                <a:latin typeface="Century Gothic"/>
                <a:ea typeface="Century Gothic"/>
                <a:cs typeface="Century Gothic"/>
                <a:sym typeface="Century Gothic"/>
              </a:rPr>
              <a:t>, or</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 </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b="1" i="1">
                <a:solidFill>
                  <a:schemeClr val="dk1"/>
                </a:solidFill>
                <a:latin typeface="Century Gothic"/>
                <a:ea typeface="Century Gothic"/>
                <a:cs typeface="Century Gothic"/>
                <a:sym typeface="Century Gothic"/>
              </a:rPr>
              <a:t>sensory language</a:t>
            </a:r>
            <a:endParaRPr b="1" i="1">
              <a:latin typeface="Century Gothic"/>
              <a:ea typeface="Century Gothic"/>
              <a:cs typeface="Century Gothic"/>
              <a:sym typeface="Century Gothic"/>
            </a:endParaRPr>
          </a:p>
        </p:txBody>
      </p:sp>
      <p:pic>
        <p:nvPicPr>
          <p:cNvPr id="7" name="Google Shape;169;p29"/>
          <p:cNvPicPr preferRelativeResize="0"/>
          <p:nvPr/>
        </p:nvPicPr>
        <p:blipFill>
          <a:blip r:embed="rId4">
            <a:alphaModFix/>
          </a:blip>
          <a:stretch>
            <a:fillRect/>
          </a:stretch>
        </p:blipFill>
        <p:spPr>
          <a:xfrm>
            <a:off x="8262258" y="71993"/>
            <a:ext cx="807387" cy="100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2"/>
          <p:cNvSpPr txBox="1">
            <a:spLocks noGrp="1"/>
          </p:cNvSpPr>
          <p:nvPr>
            <p:ph type="title"/>
          </p:nvPr>
        </p:nvSpPr>
        <p:spPr>
          <a:xfrm>
            <a:off x="381000" y="193425"/>
            <a:ext cx="7654400" cy="78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our learning targets</a:t>
            </a:r>
            <a:endParaRPr sz="3000" dirty="0">
              <a:latin typeface="Century Gothic"/>
              <a:ea typeface="Century Gothic"/>
              <a:cs typeface="Century Gothic"/>
              <a:sym typeface="Century Gothic"/>
            </a:endParaRPr>
          </a:p>
        </p:txBody>
      </p:sp>
      <p:sp>
        <p:nvSpPr>
          <p:cNvPr id="194" name="Google Shape;194;p32"/>
          <p:cNvSpPr txBox="1"/>
          <p:nvPr/>
        </p:nvSpPr>
        <p:spPr>
          <a:xfrm>
            <a:off x="1274075" y="1595625"/>
            <a:ext cx="7351800" cy="85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5" name="Google Shape;195;p32"/>
          <p:cNvSpPr txBox="1"/>
          <p:nvPr/>
        </p:nvSpPr>
        <p:spPr>
          <a:xfrm>
            <a:off x="467929" y="1075493"/>
            <a:ext cx="7680900" cy="2935200"/>
          </a:xfrm>
          <a:prstGeom prst="rect">
            <a:avLst/>
          </a:prstGeom>
          <a:noFill/>
          <a:ln>
            <a:noFill/>
          </a:ln>
        </p:spPr>
        <p:txBody>
          <a:bodyPr spcFirstLastPara="1" wrap="square" lIns="91425" tIns="91425" rIns="91425" bIns="91425" anchor="ctr" anchorCtr="0">
            <a:noAutofit/>
          </a:bodyPr>
          <a:lstStyle/>
          <a:p>
            <a:pPr marL="457200" lvl="0" indent="-381000" algn="l" rtl="0">
              <a:lnSpc>
                <a:spcPct val="90000"/>
              </a:lnSpc>
              <a:spcBef>
                <a:spcPts val="80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I can use narrative tools deliberately and effectively.</a:t>
            </a:r>
            <a:endParaRPr sz="2400" dirty="0">
              <a:solidFill>
                <a:schemeClr val="dk1"/>
              </a:solidFill>
              <a:latin typeface="Century Gothic"/>
              <a:ea typeface="Century Gothic"/>
              <a:cs typeface="Century Gothic"/>
              <a:sym typeface="Century Gothic"/>
            </a:endParaRPr>
          </a:p>
          <a:p>
            <a:pPr marL="457200" lvl="0" indent="-381000" algn="l" rtl="0">
              <a:lnSpc>
                <a:spcPct val="90000"/>
              </a:lnSpc>
              <a:spcBef>
                <a:spcPts val="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I can recognize the importance of strong verbs, precise description, and sensory imagery in narrative writing.</a:t>
            </a:r>
            <a:endParaRPr sz="2400" dirty="0">
              <a:solidFill>
                <a:schemeClr val="dk1"/>
              </a:solidFill>
              <a:latin typeface="Century Gothic"/>
              <a:ea typeface="Century Gothic"/>
              <a:cs typeface="Century Gothic"/>
              <a:sym typeface="Century Gothic"/>
            </a:endParaRPr>
          </a:p>
          <a:p>
            <a:pPr marL="457200" lvl="0" indent="-381000" algn="l" rtl="0">
              <a:lnSpc>
                <a:spcPct val="90000"/>
              </a:lnSpc>
              <a:spcBef>
                <a:spcPts val="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I can give useful and specific peer feedback. </a:t>
            </a:r>
            <a:endParaRPr sz="2400" dirty="0">
              <a:solidFill>
                <a:schemeClr val="dk1"/>
              </a:solidFill>
              <a:latin typeface="Century Gothic"/>
              <a:ea typeface="Century Gothic"/>
              <a:cs typeface="Century Gothic"/>
              <a:sym typeface="Century Gothic"/>
            </a:endParaRPr>
          </a:p>
        </p:txBody>
      </p:sp>
      <p:pic>
        <p:nvPicPr>
          <p:cNvPr id="6" name="Google Shape;169;p29"/>
          <p:cNvPicPr preferRelativeResize="0"/>
          <p:nvPr/>
        </p:nvPicPr>
        <p:blipFill>
          <a:blip r:embed="rId3">
            <a:alphaModFix/>
          </a:blip>
          <a:stretch>
            <a:fillRect/>
          </a:stretch>
        </p:blipFill>
        <p:spPr>
          <a:xfrm>
            <a:off x="8262258" y="71993"/>
            <a:ext cx="807387" cy="100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3"/>
          <p:cNvSpPr txBox="1">
            <a:spLocks noGrp="1"/>
          </p:cNvSpPr>
          <p:nvPr>
            <p:ph type="body" idx="1"/>
          </p:nvPr>
        </p:nvSpPr>
        <p:spPr>
          <a:xfrm>
            <a:off x="3510875" y="1369225"/>
            <a:ext cx="50046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01" name="Google Shape;201;p33"/>
          <p:cNvSpPr txBox="1">
            <a:spLocks noGrp="1"/>
          </p:cNvSpPr>
          <p:nvPr>
            <p:ph type="title"/>
          </p:nvPr>
        </p:nvSpPr>
        <p:spPr>
          <a:xfrm>
            <a:off x="767300" y="1137475"/>
            <a:ext cx="2134500" cy="35868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1400"/>
              <a:t>Remember, verbs are action words. They show what someone is doing.</a:t>
            </a:r>
            <a:endParaRPr sz="1400"/>
          </a:p>
          <a:p>
            <a:pPr marL="0" lvl="0" indent="0" algn="l" rtl="0">
              <a:spcBef>
                <a:spcPts val="0"/>
              </a:spcBef>
              <a:spcAft>
                <a:spcPts val="0"/>
              </a:spcAft>
              <a:buNone/>
            </a:pPr>
            <a:endParaRPr sz="1400"/>
          </a:p>
          <a:p>
            <a:pPr marL="0" lvl="0" indent="0" algn="l" rtl="0">
              <a:spcBef>
                <a:spcPts val="0"/>
              </a:spcBef>
              <a:spcAft>
                <a:spcPts val="0"/>
              </a:spcAft>
              <a:buNone/>
            </a:pPr>
            <a:r>
              <a:rPr lang="en" sz="1400"/>
              <a:t>Using strong verbs in narrative writing helps make the story more interesting, and more powerful.</a:t>
            </a:r>
            <a:endParaRPr sz="1400"/>
          </a:p>
          <a:p>
            <a:pPr marL="0" lvl="0" indent="0" algn="l" rtl="0">
              <a:spcBef>
                <a:spcPts val="0"/>
              </a:spcBef>
              <a:spcAft>
                <a:spcPts val="0"/>
              </a:spcAft>
              <a:buNone/>
            </a:pPr>
            <a:endParaRPr sz="1400"/>
          </a:p>
          <a:p>
            <a:pPr marL="0" lvl="0" indent="0" algn="l" rtl="0">
              <a:spcBef>
                <a:spcPts val="0"/>
              </a:spcBef>
              <a:spcAft>
                <a:spcPts val="0"/>
              </a:spcAft>
              <a:buNone/>
            </a:pPr>
            <a:r>
              <a:rPr lang="en" sz="1400"/>
              <a:t>Think about which verbs you may choose to use in your own narrative.</a:t>
            </a:r>
            <a:endParaRPr sz="1400"/>
          </a:p>
          <a:p>
            <a:pPr marL="0" lvl="0" indent="0" algn="l" rtl="0">
              <a:spcBef>
                <a:spcPts val="0"/>
              </a:spcBef>
              <a:spcAft>
                <a:spcPts val="0"/>
              </a:spcAft>
              <a:buNone/>
            </a:pPr>
            <a:endParaRPr sz="1400"/>
          </a:p>
          <a:p>
            <a:pPr marL="0" lvl="0" indent="0" algn="l" rtl="0">
              <a:spcBef>
                <a:spcPts val="0"/>
              </a:spcBef>
              <a:spcAft>
                <a:spcPts val="0"/>
              </a:spcAft>
              <a:buNone/>
            </a:pPr>
            <a:endParaRPr sz="1400"/>
          </a:p>
        </p:txBody>
      </p:sp>
      <p:pic>
        <p:nvPicPr>
          <p:cNvPr id="203" name="Google Shape;203;p33"/>
          <p:cNvPicPr preferRelativeResize="0"/>
          <p:nvPr/>
        </p:nvPicPr>
        <p:blipFill rotWithShape="1">
          <a:blip r:embed="rId3">
            <a:alphaModFix/>
          </a:blip>
          <a:srcRect t="2334"/>
          <a:stretch/>
        </p:blipFill>
        <p:spPr>
          <a:xfrm>
            <a:off x="3510875" y="1023256"/>
            <a:ext cx="5004475" cy="4052193"/>
          </a:xfrm>
          <a:prstGeom prst="rect">
            <a:avLst/>
          </a:prstGeom>
          <a:noFill/>
          <a:ln>
            <a:noFill/>
          </a:ln>
        </p:spPr>
      </p:pic>
      <p:sp>
        <p:nvSpPr>
          <p:cNvPr id="204" name="Google Shape;204;p33"/>
          <p:cNvSpPr txBox="1"/>
          <p:nvPr/>
        </p:nvSpPr>
        <p:spPr>
          <a:xfrm>
            <a:off x="236625" y="203425"/>
            <a:ext cx="7886700" cy="498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Let’s look at our list of Strong Verbs</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pic>
        <p:nvPicPr>
          <p:cNvPr id="8" name="Google Shape;169;p29"/>
          <p:cNvPicPr preferRelativeResize="0"/>
          <p:nvPr/>
        </p:nvPicPr>
        <p:blipFill>
          <a:blip r:embed="rId4">
            <a:alphaModFix/>
          </a:blip>
          <a:stretch>
            <a:fillRect/>
          </a:stretch>
        </p:blipFill>
        <p:spPr>
          <a:xfrm>
            <a:off x="8262258" y="71993"/>
            <a:ext cx="807387" cy="10035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3D7BA65-792C-4B28-9A97-636684EFD82B}">
  <ds:schemaRefs>
    <ds:schemaRef ds:uri="http://schemas.microsoft.com/sharepoint/v3/contenttype/forms"/>
  </ds:schemaRefs>
</ds:datastoreItem>
</file>

<file path=customXml/itemProps2.xml><?xml version="1.0" encoding="utf-8"?>
<ds:datastoreItem xmlns:ds="http://schemas.openxmlformats.org/officeDocument/2006/customXml" ds:itemID="{AB089587-2545-43BE-9CAB-4CD1D5D3BB47}">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728F42B9-80FC-46FA-9CFA-DFFF1592C2B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TotalTime>
  <Words>2843</Words>
  <Application>Microsoft Office PowerPoint</Application>
  <PresentationFormat>On-screen Show (16:9)</PresentationFormat>
  <Paragraphs>310</Paragraphs>
  <Slides>15</Slides>
  <Notes>14</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PowerPoint Presentation</vt:lpstr>
      <vt:lpstr>PowerPoint Presentation</vt:lpstr>
      <vt:lpstr>PowerPoint Presentation</vt:lpstr>
      <vt:lpstr>Grade 7: Module 3:  Unit 3: Lesson 6</vt:lpstr>
      <vt:lpstr>PowerPoint Presentation</vt:lpstr>
      <vt:lpstr>Let’s look at examples of powerful language </vt:lpstr>
      <vt:lpstr>Let’s compare the two versions</vt:lpstr>
      <vt:lpstr>Let’s review our learning targets</vt:lpstr>
      <vt:lpstr>Remember, verbs are action words. They show what someone is doing.  Using strong verbs in narrative writing helps make the story more interesting, and more powerful.  Think about which verbs you may choose to use in your own narrative.  </vt:lpstr>
      <vt:lpstr>Let’s work with our Children’s Book Storyboards</vt:lpstr>
      <vt:lpstr>Let’s Peer Edit our work so far</vt:lpstr>
      <vt:lpstr>Let’s go back to our I Heart Revisions</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8</cp:revision>
  <dcterms:modified xsi:type="dcterms:W3CDTF">2019-03-25T19:23:23Z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y fmtid="{D5CDD505-2E9C-101B-9397-08002B2CF9AE}" pid="4" name="AuthorIds_UIVersion_1024">
    <vt:lpwstr>625</vt:lpwstr>
  </property>
</Properties>
</file>