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9144000" cy="5143500" type="screen16x9"/>
  <p:notesSz cx="6858000" cy="1438275"/>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522518-E1E7-4438-9A61-A50E16AFF084}" v="36" dt="2018-09-07T18:22:04.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609" autoAdjust="0"/>
  </p:normalViewPr>
  <p:slideViewPr>
    <p:cSldViewPr snapToGrid="0">
      <p:cViewPr varScale="1">
        <p:scale>
          <a:sx n="124" d="100"/>
          <a:sy n="124" d="100"/>
        </p:scale>
        <p:origin x="122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2522518-E1E7-4438-9A61-A50E16AFF084}"/>
    <pc:docChg chg="custSel modSld modMainMaster">
      <pc:chgData name="Natalie Ivey" userId="2c81a4b0-7596-4a42-b4da-e7aac4dfeff9" providerId="ADAL" clId="{32522518-E1E7-4438-9A61-A50E16AFF084}" dt="2018-09-07T18:22:04.435" v="35" actId="1076"/>
      <pc:docMkLst>
        <pc:docMk/>
      </pc:docMkLst>
      <pc:sldChg chg="addSp delSp modSp">
        <pc:chgData name="Natalie Ivey" userId="2c81a4b0-7596-4a42-b4da-e7aac4dfeff9" providerId="ADAL" clId="{32522518-E1E7-4438-9A61-A50E16AFF084}" dt="2018-09-07T18:19:34.052" v="6" actId="1076"/>
        <pc:sldMkLst>
          <pc:docMk/>
          <pc:sldMk cId="0" sldId="259"/>
        </pc:sldMkLst>
        <pc:picChg chg="add del mod">
          <ac:chgData name="Natalie Ivey" userId="2c81a4b0-7596-4a42-b4da-e7aac4dfeff9" providerId="ADAL" clId="{32522518-E1E7-4438-9A61-A50E16AFF084}" dt="2018-09-07T18:19:22.232" v="2" actId="478"/>
          <ac:picMkLst>
            <pc:docMk/>
            <pc:sldMk cId="0" sldId="259"/>
            <ac:picMk id="3" creationId="{68F9A0E4-53AE-40DD-B0A0-0F1E59B6E3FA}"/>
          </ac:picMkLst>
        </pc:picChg>
        <pc:picChg chg="add mod">
          <ac:chgData name="Natalie Ivey" userId="2c81a4b0-7596-4a42-b4da-e7aac4dfeff9" providerId="ADAL" clId="{32522518-E1E7-4438-9A61-A50E16AFF084}" dt="2018-09-07T18:19:34.052" v="6" actId="1076"/>
          <ac:picMkLst>
            <pc:docMk/>
            <pc:sldMk cId="0" sldId="259"/>
            <ac:picMk id="5" creationId="{4DD9926C-F03D-46F1-904A-B91914ABED23}"/>
          </ac:picMkLst>
        </pc:picChg>
      </pc:sldChg>
      <pc:sldChg chg="addSp modSp">
        <pc:chgData name="Natalie Ivey" userId="2c81a4b0-7596-4a42-b4da-e7aac4dfeff9" providerId="ADAL" clId="{32522518-E1E7-4438-9A61-A50E16AFF084}" dt="2018-09-07T18:20:20" v="19" actId="1076"/>
        <pc:sldMkLst>
          <pc:docMk/>
          <pc:sldMk cId="1834068294" sldId="275"/>
        </pc:sldMkLst>
        <pc:spChg chg="mod">
          <ac:chgData name="Natalie Ivey" userId="2c81a4b0-7596-4a42-b4da-e7aac4dfeff9" providerId="ADAL" clId="{32522518-E1E7-4438-9A61-A50E16AFF084}" dt="2018-09-07T18:19:55.982" v="12" actId="14100"/>
          <ac:spMkLst>
            <pc:docMk/>
            <pc:sldMk cId="1834068294" sldId="275"/>
            <ac:spMk id="130" creationId="{00000000-0000-0000-0000-000000000000}"/>
          </ac:spMkLst>
        </pc:spChg>
        <pc:spChg chg="mod">
          <ac:chgData name="Natalie Ivey" userId="2c81a4b0-7596-4a42-b4da-e7aac4dfeff9" providerId="ADAL" clId="{32522518-E1E7-4438-9A61-A50E16AFF084}" dt="2018-09-07T18:19:43.720" v="8" actId="14100"/>
          <ac:spMkLst>
            <pc:docMk/>
            <pc:sldMk cId="1834068294" sldId="275"/>
            <ac:spMk id="131" creationId="{00000000-0000-0000-0000-000000000000}"/>
          </ac:spMkLst>
        </pc:spChg>
        <pc:picChg chg="add mod">
          <ac:chgData name="Natalie Ivey" userId="2c81a4b0-7596-4a42-b4da-e7aac4dfeff9" providerId="ADAL" clId="{32522518-E1E7-4438-9A61-A50E16AFF084}" dt="2018-09-07T18:20:20" v="19" actId="1076"/>
          <ac:picMkLst>
            <pc:docMk/>
            <pc:sldMk cId="1834068294" sldId="275"/>
            <ac:picMk id="3" creationId="{56E46A5F-F04E-487C-8589-4B2FBA3BB3CE}"/>
          </ac:picMkLst>
        </pc:picChg>
      </pc:sldChg>
      <pc:sldMasterChg chg="addSp modSp">
        <pc:chgData name="Natalie Ivey" userId="2c81a4b0-7596-4a42-b4da-e7aac4dfeff9" providerId="ADAL" clId="{32522518-E1E7-4438-9A61-A50E16AFF084}" dt="2018-09-07T18:21:20.381" v="26" actId="1076"/>
        <pc:sldMasterMkLst>
          <pc:docMk/>
          <pc:sldMasterMk cId="0" sldId="2147483681"/>
        </pc:sldMasterMkLst>
        <pc:picChg chg="add mod">
          <ac:chgData name="Natalie Ivey" userId="2c81a4b0-7596-4a42-b4da-e7aac4dfeff9" providerId="ADAL" clId="{32522518-E1E7-4438-9A61-A50E16AFF084}" dt="2018-09-07T18:20:55.227" v="21" actId="1076"/>
          <ac:picMkLst>
            <pc:docMk/>
            <pc:sldMasterMk cId="0" sldId="2147483681"/>
            <ac:picMk id="3" creationId="{34910DB5-1EEC-419C-A8B8-897D1FB42603}"/>
          </ac:picMkLst>
        </pc:picChg>
        <pc:picChg chg="add mod">
          <ac:chgData name="Natalie Ivey" userId="2c81a4b0-7596-4a42-b4da-e7aac4dfeff9" providerId="ADAL" clId="{32522518-E1E7-4438-9A61-A50E16AFF084}" dt="2018-09-07T18:21:09.571" v="24" actId="1076"/>
          <ac:picMkLst>
            <pc:docMk/>
            <pc:sldMasterMk cId="0" sldId="2147483681"/>
            <ac:picMk id="5" creationId="{163FCA40-A19E-407C-BD66-E7D1645EB877}"/>
          </ac:picMkLst>
        </pc:picChg>
        <pc:picChg chg="add mod">
          <ac:chgData name="Natalie Ivey" userId="2c81a4b0-7596-4a42-b4da-e7aac4dfeff9" providerId="ADAL" clId="{32522518-E1E7-4438-9A61-A50E16AFF084}" dt="2018-09-07T18:21:20.381" v="26" actId="1076"/>
          <ac:picMkLst>
            <pc:docMk/>
            <pc:sldMasterMk cId="0" sldId="2147483681"/>
            <ac:picMk id="10" creationId="{DF57637D-7EDE-4EBD-89F1-0034ABF680D1}"/>
          </ac:picMkLst>
        </pc:picChg>
      </pc:sldMasterChg>
      <pc:sldMasterChg chg="addSp modSp">
        <pc:chgData name="Natalie Ivey" userId="2c81a4b0-7596-4a42-b4da-e7aac4dfeff9" providerId="ADAL" clId="{32522518-E1E7-4438-9A61-A50E16AFF084}" dt="2018-09-07T18:22:04.435" v="35" actId="1076"/>
        <pc:sldMasterMkLst>
          <pc:docMk/>
          <pc:sldMasterMk cId="0" sldId="2147483682"/>
        </pc:sldMasterMkLst>
        <pc:picChg chg="add mod">
          <ac:chgData name="Natalie Ivey" userId="2c81a4b0-7596-4a42-b4da-e7aac4dfeff9" providerId="ADAL" clId="{32522518-E1E7-4438-9A61-A50E16AFF084}" dt="2018-09-07T18:21:35.334" v="28" actId="1076"/>
          <ac:picMkLst>
            <pc:docMk/>
            <pc:sldMasterMk cId="0" sldId="2147483682"/>
            <ac:picMk id="3" creationId="{BDE8C25E-A677-4E0E-88F2-AF901380BB82}"/>
          </ac:picMkLst>
        </pc:picChg>
        <pc:picChg chg="add mod">
          <ac:chgData name="Natalie Ivey" userId="2c81a4b0-7596-4a42-b4da-e7aac4dfeff9" providerId="ADAL" clId="{32522518-E1E7-4438-9A61-A50E16AFF084}" dt="2018-09-07T18:21:55.018" v="33" actId="1076"/>
          <ac:picMkLst>
            <pc:docMk/>
            <pc:sldMasterMk cId="0" sldId="2147483682"/>
            <ac:picMk id="5" creationId="{5DDF2EA4-A4EA-4D08-9B59-0173528DEB92}"/>
          </ac:picMkLst>
        </pc:picChg>
        <pc:picChg chg="add mod">
          <ac:chgData name="Natalie Ivey" userId="2c81a4b0-7596-4a42-b4da-e7aac4dfeff9" providerId="ADAL" clId="{32522518-E1E7-4438-9A61-A50E16AFF084}" dt="2018-09-07T18:22:04.435" v="35" actId="1076"/>
          <ac:picMkLst>
            <pc:docMk/>
            <pc:sldMasterMk cId="0" sldId="2147483682"/>
            <ac:picMk id="7" creationId="{A7390A97-12B3-41C7-86FA-7E021C6D1CE5}"/>
          </ac:picMkLst>
        </pc:picChg>
      </pc:sldMasterChg>
    </pc:docChg>
  </pc:docChgLst>
  <pc:docChgLst>
    <pc:chgData clId="Web-{39F7C6A2-26AC-4F46-AA90-466B90C80352}"/>
    <pc:docChg chg="modSld">
      <pc:chgData name="" userId="" providerId="" clId="Web-{39F7C6A2-26AC-4F46-AA90-466B90C80352}" dt="2018-08-11T22:56:48.360" v="7" actId="1076"/>
      <pc:docMkLst>
        <pc:docMk/>
      </pc:docMkLst>
      <pc:sldChg chg="addSp modSp">
        <pc:chgData name="" userId="" providerId="" clId="Web-{39F7C6A2-26AC-4F46-AA90-466B90C80352}" dt="2018-08-11T22:55:12.079" v="1" actId="1076"/>
        <pc:sldMkLst>
          <pc:docMk/>
          <pc:sldMk cId="0" sldId="263"/>
        </pc:sldMkLst>
        <pc:picChg chg="add mod">
          <ac:chgData name="" userId="" providerId="" clId="Web-{39F7C6A2-26AC-4F46-AA90-466B90C80352}" dt="2018-08-11T22:55:12.079" v="1" actId="1076"/>
          <ac:picMkLst>
            <pc:docMk/>
            <pc:sldMk cId="0" sldId="263"/>
            <ac:picMk id="2" creationId="{94D98DC3-A8FC-494F-923D-04A9A5F67012}"/>
          </ac:picMkLst>
        </pc:picChg>
      </pc:sldChg>
      <pc:sldChg chg="addSp modSp">
        <pc:chgData name="" userId="" providerId="" clId="Web-{39F7C6A2-26AC-4F46-AA90-466B90C80352}" dt="2018-08-11T22:55:48.157" v="3" actId="1076"/>
        <pc:sldMkLst>
          <pc:docMk/>
          <pc:sldMk cId="0" sldId="270"/>
        </pc:sldMkLst>
        <pc:picChg chg="add mod">
          <ac:chgData name="" userId="" providerId="" clId="Web-{39F7C6A2-26AC-4F46-AA90-466B90C80352}" dt="2018-08-11T22:55:48.157" v="3" actId="1076"/>
          <ac:picMkLst>
            <pc:docMk/>
            <pc:sldMk cId="0" sldId="270"/>
            <ac:picMk id="2" creationId="{4435BB3B-0608-42E8-8429-74E78660E918}"/>
          </ac:picMkLst>
        </pc:picChg>
      </pc:sldChg>
      <pc:sldChg chg="addSp modSp">
        <pc:chgData name="" userId="" providerId="" clId="Web-{39F7C6A2-26AC-4F46-AA90-466B90C80352}" dt="2018-08-11T22:56:29.469" v="5" actId="1076"/>
        <pc:sldMkLst>
          <pc:docMk/>
          <pc:sldMk cId="0" sldId="273"/>
        </pc:sldMkLst>
        <pc:picChg chg="add mod">
          <ac:chgData name="" userId="" providerId="" clId="Web-{39F7C6A2-26AC-4F46-AA90-466B90C80352}" dt="2018-08-11T22:56:29.469" v="5" actId="1076"/>
          <ac:picMkLst>
            <pc:docMk/>
            <pc:sldMk cId="0" sldId="273"/>
            <ac:picMk id="2" creationId="{321BD83B-77B4-4801-9D82-3E181B6D4743}"/>
          </ac:picMkLst>
        </pc:picChg>
      </pc:sldChg>
      <pc:sldChg chg="addSp modSp">
        <pc:chgData name="" userId="" providerId="" clId="Web-{39F7C6A2-26AC-4F46-AA90-466B90C80352}" dt="2018-08-11T22:56:48.360" v="7" actId="1076"/>
        <pc:sldMkLst>
          <pc:docMk/>
          <pc:sldMk cId="38680988" sldId="278"/>
        </pc:sldMkLst>
        <pc:picChg chg="add mod">
          <ac:chgData name="" userId="" providerId="" clId="Web-{39F7C6A2-26AC-4F46-AA90-466B90C80352}" dt="2018-08-11T22:56:48.360" v="7" actId="1076"/>
          <ac:picMkLst>
            <pc:docMk/>
            <pc:sldMk cId="38680988" sldId="278"/>
            <ac:picMk id="2" creationId="{3B3007B6-CBD5-4B66-8287-CB3DD90B6A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406521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128ebe7e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e128ebe7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50-90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Sharing Homework and Unpacking Learning Targets (</a:t>
            </a:r>
            <a:r>
              <a:rPr lang="en" sz="1200" dirty="0">
                <a:latin typeface="Calibri"/>
                <a:ea typeface="Calibri"/>
                <a:cs typeface="Calibri"/>
                <a:sym typeface="Calibri"/>
              </a:rPr>
              <a:t>8</a:t>
            </a:r>
            <a:r>
              <a:rPr lang="en" sz="1200" b="0" i="0" u="none" strike="noStrike" cap="none" dirty="0">
                <a:solidFill>
                  <a:srgbClr val="000000"/>
                </a:solidFill>
                <a:latin typeface="Calibri"/>
                <a:ea typeface="Calibri"/>
                <a:cs typeface="Calibri"/>
                <a:sym typeface="Calibri"/>
              </a:rPr>
              <a:t>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Forming an Evidence-Based Claim: “Who Is Ha before She Has to Flee Her Home?” (</a:t>
            </a:r>
            <a:r>
              <a:rPr lang="en" sz="1200" dirty="0">
                <a:latin typeface="Calibri"/>
                <a:ea typeface="Calibri"/>
                <a:cs typeface="Calibri"/>
                <a:sym typeface="Calibri"/>
              </a:rPr>
              <a:t>20-22</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SzPts val="1200"/>
              <a:buFont typeface="Calibri"/>
              <a:buAutoNum type="alphaLcPeriod"/>
            </a:pPr>
            <a:r>
              <a:rPr lang="en" sz="1200" dirty="0">
                <a:latin typeface="Calibri"/>
                <a:ea typeface="Calibri"/>
                <a:cs typeface="Calibri"/>
                <a:sym typeface="Calibri"/>
              </a:rPr>
              <a:t>P</a:t>
            </a:r>
            <a:r>
              <a:rPr lang="en" sz="1200" b="0" i="0" u="none" strike="noStrike" cap="none" dirty="0">
                <a:solidFill>
                  <a:srgbClr val="000000"/>
                </a:solidFill>
                <a:latin typeface="Calibri"/>
                <a:ea typeface="Calibri"/>
                <a:cs typeface="Calibri"/>
                <a:sym typeface="Calibri"/>
              </a:rPr>
              <a:t>lanning the Introductory Paragraph (</a:t>
            </a:r>
            <a:r>
              <a:rPr lang="en" sz="1200" dirty="0">
                <a:latin typeface="Calibri"/>
                <a:ea typeface="Calibri"/>
                <a:cs typeface="Calibri"/>
                <a:sym typeface="Calibri"/>
              </a:rPr>
              <a:t>30</a:t>
            </a:r>
            <a:r>
              <a:rPr lang="en" sz="1200" b="0" i="0" u="none" strike="noStrike" cap="none" dirty="0">
                <a:solidFill>
                  <a:srgbClr val="000000"/>
                </a:solidFill>
                <a:latin typeface="Calibri"/>
                <a:ea typeface="Calibri"/>
                <a:cs typeface="Calibri"/>
                <a:sym typeface="Calibri"/>
              </a:rPr>
              <a:t> minutes) </a:t>
            </a:r>
            <a:r>
              <a:rPr lang="en" sz="1200" b="1" i="0" u="none" strike="noStrike" cap="none" dirty="0">
                <a:solidFill>
                  <a:srgbClr val="000000"/>
                </a:solidFill>
                <a:latin typeface="Calibri"/>
                <a:ea typeface="Calibri"/>
                <a:cs typeface="Calibri"/>
                <a:sym typeface="Calibri"/>
              </a:rPr>
              <a:t>*End Day 1</a:t>
            </a:r>
            <a:endParaRPr b="1"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Planning the Concluding Paragraph (</a:t>
            </a:r>
            <a:r>
              <a:rPr lang="en" sz="1200" dirty="0">
                <a:latin typeface="Calibri"/>
                <a:ea typeface="Calibri"/>
                <a:cs typeface="Calibri"/>
                <a:sym typeface="Calibri"/>
              </a:rPr>
              <a:t>15</a:t>
            </a:r>
            <a:r>
              <a:rPr lang="en" sz="1200" b="0" i="0" u="none" strike="noStrike" cap="none" dirty="0">
                <a:solidFill>
                  <a:srgbClr val="000000"/>
                </a:solidFill>
                <a:latin typeface="Calibri"/>
                <a:ea typeface="Calibri"/>
                <a:cs typeface="Calibri"/>
                <a:sym typeface="Calibri"/>
              </a:rPr>
              <a:t> minutes) </a:t>
            </a:r>
            <a:r>
              <a:rPr lang="en" sz="1200" b="1" i="0" u="none" strike="noStrike" cap="none" dirty="0">
                <a:solidFill>
                  <a:srgbClr val="000000"/>
                </a:solidFill>
                <a:latin typeface="Calibri"/>
                <a:ea typeface="Calibri"/>
                <a:cs typeface="Calibri"/>
                <a:sym typeface="Calibri"/>
              </a:rPr>
              <a:t>*Begin Day 2</a:t>
            </a:r>
            <a:endParaRPr b="1"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Peer Critique of Plans for Introductory and Concluding Paragraphs (8-10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(2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Complete, review, and revise your </a:t>
            </a:r>
            <a:r>
              <a:rPr lang="en" sz="1200" b="1" i="0" u="none" strike="noStrike" cap="none" dirty="0">
                <a:solidFill>
                  <a:srgbClr val="000000"/>
                </a:solidFill>
                <a:latin typeface="Calibri"/>
                <a:ea typeface="Calibri"/>
                <a:cs typeface="Calibri"/>
                <a:sym typeface="Calibri"/>
              </a:rPr>
              <a:t>Planning Your Essay graphic organizer </a:t>
            </a:r>
            <a:r>
              <a:rPr lang="en" sz="1200" b="0" i="0" u="none" strike="noStrike" cap="none" dirty="0">
                <a:solidFill>
                  <a:srgbClr val="000000"/>
                </a:solidFill>
                <a:latin typeface="Calibri"/>
                <a:ea typeface="Calibri"/>
                <a:cs typeface="Calibri"/>
                <a:sym typeface="Calibri"/>
              </a:rPr>
              <a:t>in preparation for writing your essay in the next lesson. Make sure your plans are at the stage that you can use them as a basis for your writing.</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8937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128ebe7e_0_5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g3e128ebe7e_0_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Planning the Introductory Paragraph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a few steps that students will go through prior to planning their introduction. This is Work Time B slide 1 of 4.</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this part of the Work Time, students will now partner up within their Numbered Heads group in the following manner: evens together, odds together.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a:t>
            </a:r>
            <a:r>
              <a:rPr lang="en" sz="1200" dirty="0">
                <a:solidFill>
                  <a:schemeClr val="dk1"/>
                </a:solidFill>
                <a:latin typeface="Calibri"/>
                <a:ea typeface="Calibri"/>
                <a:cs typeface="Calibri"/>
                <a:sym typeface="Calibri"/>
              </a:rPr>
              <a:t>copy of </a:t>
            </a:r>
            <a:r>
              <a:rPr lang="en" sz="1200" i="1" dirty="0">
                <a:solidFill>
                  <a:schemeClr val="dk1"/>
                </a:solidFill>
                <a:latin typeface="Calibri"/>
                <a:ea typeface="Calibri"/>
                <a:cs typeface="Calibri"/>
                <a:sym typeface="Calibri"/>
              </a:rPr>
              <a:t>Inside Out and Back Again</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and the </a:t>
            </a:r>
            <a:r>
              <a:rPr lang="en" sz="1200" b="1" i="0" u="none" strike="noStrike" cap="none" dirty="0">
                <a:solidFill>
                  <a:schemeClr val="dk1"/>
                </a:solidFill>
                <a:latin typeface="Calibri"/>
                <a:ea typeface="Calibri"/>
                <a:cs typeface="Calibri"/>
                <a:sym typeface="Calibri"/>
              </a:rPr>
              <a:t>NYS rubric</a:t>
            </a:r>
            <a:r>
              <a:rPr lang="en" sz="1200" b="0" i="0" u="none" strike="noStrike" cap="none" dirty="0">
                <a:solidFill>
                  <a:schemeClr val="dk1"/>
                </a:solidFill>
                <a:latin typeface="Calibri"/>
                <a:ea typeface="Calibri"/>
                <a:cs typeface="Calibri"/>
                <a:sym typeface="Calibri"/>
              </a:rPr>
              <a:t> for this portion of work time. </a:t>
            </a:r>
            <a:endParaRPr sz="1200" b="0" i="0" u="none" strike="noStrike" cap="none" dirty="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Inform students of their new partners (odd-numbered and even-numbered heads).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students to the first row of the </a:t>
            </a:r>
            <a:r>
              <a:rPr lang="en" sz="1200" b="1" i="0" u="none" strike="noStrike" cap="none" dirty="0">
                <a:solidFill>
                  <a:schemeClr val="dk1"/>
                </a:solidFill>
                <a:latin typeface="Calibri"/>
                <a:ea typeface="Calibri"/>
                <a:cs typeface="Calibri"/>
                <a:sym typeface="Calibri"/>
              </a:rPr>
              <a:t>NYS Grade 6-8 Expository Writing Evaluation Rubric </a:t>
            </a:r>
            <a:r>
              <a:rPr lang="en" sz="1200" b="0" i="0" u="none" strike="noStrike" cap="none" dirty="0">
                <a:solidFill>
                  <a:schemeClr val="dk1"/>
                </a:solidFill>
                <a:latin typeface="Calibri"/>
                <a:ea typeface="Calibri"/>
                <a:cs typeface="Calibri"/>
                <a:sym typeface="Calibri"/>
              </a:rPr>
              <a:t>on the slide and remind them of the section about introductory paragraphs which has been circled.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about the question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List student ideas on the board, ensuring that all those listed below have been included on the list.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responses should include: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Outlines what the essay will be about—gives a clear purpose</a:t>
            </a:r>
            <a:r>
              <a:rPr lang="en-US" sz="1200" b="0" i="0" u="none" strike="noStrike" cap="none" dirty="0">
                <a:solidFill>
                  <a:schemeClr val="dk1"/>
                </a:solidFill>
                <a:latin typeface="Calibri"/>
                <a:ea typeface="Calibri"/>
                <a:cs typeface="Calibri"/>
                <a:sym typeface="Calibri"/>
              </a:rPr>
              <a:t>.</a:t>
            </a:r>
            <a:endParaRPr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Outlines the main point you are trying to make, and why you are making that point</a:t>
            </a:r>
            <a:r>
              <a:rPr lang="en-US" sz="1200" b="0" i="0" u="none" strike="noStrike" cap="none" dirty="0">
                <a:solidFill>
                  <a:schemeClr val="dk1"/>
                </a:solidFill>
                <a:latin typeface="Calibri"/>
                <a:ea typeface="Calibri"/>
                <a:cs typeface="Calibri"/>
                <a:sym typeface="Calibri"/>
              </a:rPr>
              <a:t>.</a:t>
            </a:r>
            <a:endParaRPr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Outlines the evidence you will be using</a:t>
            </a:r>
            <a:r>
              <a:rPr lang="en-US" sz="1200" b="0" i="0" u="none" strike="noStrike" cap="none" dirty="0">
                <a:solidFill>
                  <a:schemeClr val="dk1"/>
                </a:solidFill>
                <a:latin typeface="Calibri"/>
                <a:ea typeface="Calibri"/>
                <a:cs typeface="Calibri"/>
                <a:sym typeface="Calibri"/>
              </a:rPr>
              <a:t>.</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50097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e128ebe7e_0_6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e128ebe7e_0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Planning the Introductory Paragraph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a:t>
            </a:r>
            <a:r>
              <a:rPr lang="en" sz="1200" dirty="0">
                <a:solidFill>
                  <a:schemeClr val="dk1"/>
                </a:solidFill>
                <a:latin typeface="Calibri"/>
                <a:ea typeface="Calibri"/>
                <a:cs typeface="Calibri"/>
                <a:sym typeface="Calibri"/>
              </a:rPr>
              <a:t>Work Time B </a:t>
            </a:r>
            <a:r>
              <a:rPr lang="en" sz="1200" b="0" i="0" u="none" strike="noStrike" cap="none" dirty="0">
                <a:solidFill>
                  <a:schemeClr val="dk1"/>
                </a:solidFill>
                <a:latin typeface="Calibri"/>
                <a:ea typeface="Calibri"/>
                <a:cs typeface="Calibri"/>
                <a:sym typeface="Calibri"/>
              </a:rPr>
              <a:t>slide 2 of 4.</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a:t>
            </a:r>
            <a:r>
              <a:rPr lang="en" sz="1200" b="1" i="0" u="none" strike="noStrike" cap="none" dirty="0">
                <a:solidFill>
                  <a:schemeClr val="dk1"/>
                </a:solidFill>
                <a:latin typeface="Calibri"/>
                <a:ea typeface="Calibri"/>
                <a:cs typeface="Calibri"/>
                <a:sym typeface="Calibri"/>
              </a:rPr>
              <a:t>Planning Your Essay graphic organizer </a:t>
            </a:r>
            <a:r>
              <a:rPr lang="en" sz="1200" b="0" i="0" u="none" strike="noStrike" cap="none" dirty="0">
                <a:solidFill>
                  <a:schemeClr val="dk1"/>
                </a:solidFill>
                <a:latin typeface="Calibri"/>
                <a:ea typeface="Calibri"/>
                <a:cs typeface="Calibri"/>
                <a:sym typeface="Calibri"/>
              </a:rPr>
              <a:t>that they began in Lesson 15.</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introductory paragraph has two components. </a:t>
            </a:r>
            <a:r>
              <a:rPr lang="en-US" sz="1200" b="0" i="0" u="none" strike="noStrike" cap="none" dirty="0">
                <a:solidFill>
                  <a:schemeClr val="dk1"/>
                </a:solidFill>
                <a:latin typeface="Calibri"/>
                <a:ea typeface="Calibri"/>
                <a:cs typeface="Calibri"/>
                <a:sym typeface="Calibri"/>
              </a:rPr>
              <a:t>F</a:t>
            </a:r>
            <a:r>
              <a:rPr lang="en" sz="1200" b="0" i="0" u="none" strike="noStrike" cap="none" dirty="0">
                <a:solidFill>
                  <a:schemeClr val="dk1"/>
                </a:solidFill>
                <a:latin typeface="Calibri"/>
                <a:ea typeface="Calibri"/>
                <a:cs typeface="Calibri"/>
                <a:sym typeface="Calibri"/>
              </a:rPr>
              <a:t>irst, students introduce their central claim (thesis statement). They then provide brief background to describe Ha’s character before she had to flee Vietnam. This context is important so students can then, in the body paragraphs of their essay, explain how Ha’s experience is a specific example of the universal refugee experience of being turned “inside out” and then “back again.”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“You will now begin to plan your own introductory paragraph.”</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the class on the </a:t>
            </a:r>
            <a:r>
              <a:rPr lang="en" sz="1200" b="1" i="0" u="none" strike="noStrike" cap="none" dirty="0">
                <a:solidFill>
                  <a:schemeClr val="dk1"/>
                </a:solidFill>
                <a:latin typeface="Calibri"/>
                <a:ea typeface="Calibri"/>
                <a:cs typeface="Calibri"/>
                <a:sym typeface="Calibri"/>
              </a:rPr>
              <a:t>Planning Your Essay graphic organizer </a:t>
            </a:r>
            <a:r>
              <a:rPr lang="en" sz="1200" b="0" i="0" u="none" strike="noStrike" cap="none" dirty="0">
                <a:solidFill>
                  <a:schemeClr val="dk1"/>
                </a:solidFill>
                <a:latin typeface="Calibri"/>
                <a:ea typeface="Calibri"/>
                <a:cs typeface="Calibri"/>
                <a:sym typeface="Calibri"/>
              </a:rPr>
              <a:t>(from Lesson 15).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to the Introductory paragraph box on the slide and point out the questions that students can use to help them build their central claim or thesis.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the purpose of the central claim/thesis statement </a:t>
            </a:r>
            <a:r>
              <a:rPr lang="en" sz="1200" dirty="0">
                <a:solidFill>
                  <a:schemeClr val="dk1"/>
                </a:solidFill>
                <a:latin typeface="Calibri"/>
                <a:ea typeface="Calibri"/>
                <a:cs typeface="Calibri"/>
                <a:sym typeface="Calibri"/>
              </a:rPr>
              <a:t>as reflected in the questions on the slide:  </a:t>
            </a:r>
            <a:r>
              <a:rPr lang="en" sz="1200" i="0" dirty="0">
                <a:solidFill>
                  <a:schemeClr val="dk1"/>
                </a:solidFill>
                <a:latin typeface="Calibri"/>
                <a:ea typeface="Calibri"/>
                <a:cs typeface="Calibri"/>
                <a:sym typeface="Calibri"/>
              </a:rPr>
              <a:t>it tells what the essay will be about, what point you will be making, and the evidence you will be using to support your claims.</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a grasp of the purpose of the introduction and the centra</a:t>
            </a:r>
            <a:r>
              <a:rPr lang="en" sz="1200" dirty="0">
                <a:solidFill>
                  <a:schemeClr val="dk1"/>
                </a:solidFill>
                <a:latin typeface="Calibri"/>
                <a:ea typeface="Calibri"/>
                <a:cs typeface="Calibri"/>
                <a:sym typeface="Calibri"/>
              </a:rPr>
              <a:t>l claim/</a:t>
            </a:r>
            <a:r>
              <a:rPr lang="en" sz="1200" b="0" i="0" u="none" strike="noStrike" cap="none" dirty="0">
                <a:solidFill>
                  <a:schemeClr val="dk1"/>
                </a:solidFill>
                <a:latin typeface="Calibri"/>
                <a:ea typeface="Calibri"/>
                <a:cs typeface="Calibri"/>
                <a:sym typeface="Calibri"/>
              </a:rPr>
              <a:t>thesis statement.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students back to the model essay introduction and thesis statement/central claim that they underlined in Lesson 8 if an example is needed.</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have not written an introductory paragraph yet in the Module, some may benefit from a sentence frame to aid in forming their central claim/thesis statement.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2152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e128ebe7e_0_7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3e128ebe7e_0_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 sz="1200" b="1"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Partners/Individual</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Planning the Introductory Paragraph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is Work Time B slide 3 of 4.</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Here, students begin to work on the second component of the introduction: background to describe Ha’s character before she flees her home.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slide.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Give students 2-3 minutes to think and discuss ideas with their partner.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Refocus students on the </a:t>
            </a:r>
            <a:r>
              <a:rPr lang="en" sz="1200" b="1" i="0" u="none" strike="noStrike" cap="none" dirty="0">
                <a:solidFill>
                  <a:schemeClr val="dk1"/>
                </a:solidFill>
                <a:latin typeface="Calibri"/>
                <a:ea typeface="Calibri"/>
                <a:cs typeface="Calibri"/>
                <a:sym typeface="Calibri"/>
              </a:rPr>
              <a:t>Planning Your Essay graphic organizer</a:t>
            </a:r>
            <a:r>
              <a:rPr lang="en" sz="1200" i="0" u="none" strike="noStrike" cap="none" dirty="0">
                <a:solidFill>
                  <a:schemeClr val="dk1"/>
                </a:solidFill>
                <a:latin typeface="Calibri"/>
                <a:ea typeface="Calibri"/>
                <a:cs typeface="Calibri"/>
                <a:sym typeface="Calibri"/>
              </a:rPr>
              <a:t>, specifically the </a:t>
            </a:r>
            <a:r>
              <a:rPr lang="en" sz="1200" b="0" i="0" u="none" strike="noStrike" cap="none" dirty="0">
                <a:solidFill>
                  <a:schemeClr val="dk1"/>
                </a:solidFill>
                <a:latin typeface="Calibri"/>
                <a:ea typeface="Calibri"/>
                <a:cs typeface="Calibri"/>
                <a:sym typeface="Calibri"/>
              </a:rPr>
              <a:t>Introductory Paragraph, Part 1 box.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record their thinking there.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them that this is just a planning organizer, so they don’t need to write in full sentences. But their plans should be clear enough for them to follow to write their essay.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Circulate to identify anyone who may need additional support refining their thesis statement.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probing questions: </a:t>
            </a:r>
            <a:r>
              <a:rPr lang="en" sz="1200" i="1" u="none" strike="noStrike" cap="none" dirty="0">
                <a:solidFill>
                  <a:schemeClr val="dk1"/>
                </a:solidFill>
                <a:latin typeface="Calibri"/>
                <a:ea typeface="Calibri"/>
                <a:cs typeface="Calibri"/>
                <a:sym typeface="Calibri"/>
              </a:rPr>
              <a:t>“What point will you, the author, be making?”</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	</a:t>
            </a:r>
            <a:br>
              <a:rPr lang="en" sz="120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Listen for students to have a clear idea of the </a:t>
            </a:r>
            <a:r>
              <a:rPr lang="en" sz="1200" dirty="0">
                <a:solidFill>
                  <a:schemeClr val="dk1"/>
                </a:solidFill>
                <a:latin typeface="Calibri"/>
                <a:ea typeface="Calibri"/>
                <a:cs typeface="Calibri"/>
                <a:sym typeface="Calibri"/>
              </a:rPr>
              <a:t>claim </a:t>
            </a:r>
            <a:r>
              <a:rPr lang="en" sz="1200" i="0" u="none" strike="noStrike" cap="none" dirty="0">
                <a:solidFill>
                  <a:schemeClr val="dk1"/>
                </a:solidFill>
                <a:latin typeface="Calibri"/>
                <a:ea typeface="Calibri"/>
                <a:cs typeface="Calibri"/>
                <a:sym typeface="Calibri"/>
              </a:rPr>
              <a:t>that they’ll be making in their essay.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Look for students to record their thinking and a draft of their thesis statement on the planning graphic organizer.</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89063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e128ebe7e_0_8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e128ebe7e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13-</a:t>
            </a:r>
            <a:r>
              <a:rPr lang="en" sz="1200" b="1" i="0" u="none" strike="noStrike" cap="none" dirty="0">
                <a:solidFill>
                  <a:schemeClr val="dk1"/>
                </a:solidFill>
                <a:latin typeface="Calibri"/>
                <a:ea typeface="Calibri"/>
                <a:cs typeface="Calibri"/>
                <a:sym typeface="Calibri"/>
              </a:rPr>
              <a:t>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 </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Planning the Introductory Paragraph </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Work Time B sl</a:t>
            </a:r>
            <a:r>
              <a:rPr lang="en" sz="1200" b="0" i="0" u="none" strike="noStrike" cap="none" dirty="0">
                <a:solidFill>
                  <a:schemeClr val="dk1"/>
                </a:solidFill>
                <a:latin typeface="Calibri"/>
                <a:ea typeface="Calibri"/>
                <a:cs typeface="Calibri"/>
                <a:sym typeface="Calibri"/>
              </a:rPr>
              <a:t>ide 4 of 4.</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If you opt to conduct this lesson over two days, end Part 1 of the lesson with this slide.</a:t>
            </a:r>
            <a:endParaRPr sz="1200" b="0" dirty="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look at the questions in Part 2 of the Introductory Paragraph box on their </a:t>
            </a:r>
            <a:r>
              <a:rPr lang="en" sz="1200" b="1" i="0" u="none" strike="noStrike" cap="none" dirty="0">
                <a:solidFill>
                  <a:schemeClr val="dk1"/>
                </a:solidFill>
                <a:latin typeface="Calibri"/>
                <a:ea typeface="Calibri"/>
                <a:cs typeface="Calibri"/>
                <a:sym typeface="Calibri"/>
              </a:rPr>
              <a:t>Planning Your Essay graphic organizer</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read along with you:</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“Who is Ha before she flees her home?”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do we need to know this to understand how she turns ‘inside out and back again?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use the resources listed on the slide to finish planning their introductory paragraph on their </a:t>
            </a:r>
            <a:r>
              <a:rPr lang="en" sz="1200" b="1" i="0" u="none" strike="noStrike" cap="none" dirty="0">
                <a:solidFill>
                  <a:schemeClr val="dk1"/>
                </a:solidFill>
                <a:latin typeface="Calibri"/>
                <a:ea typeface="Calibri"/>
                <a:cs typeface="Calibri"/>
                <a:sym typeface="Calibri"/>
              </a:rPr>
              <a:t>Planning Your Essay graphic organizer</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this is just a planning organizer, so they don’t need to write in full sentences, but their plans should be clear enough for them to follow to write their essay.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Citing Books and Articles anchor chart </a:t>
            </a:r>
            <a:r>
              <a:rPr lang="en" sz="1200" b="0" i="0" u="none" strike="noStrike" cap="none" dirty="0">
                <a:solidFill>
                  <a:schemeClr val="dk1"/>
                </a:solidFill>
                <a:latin typeface="Calibri"/>
                <a:ea typeface="Calibri"/>
                <a:cs typeface="Calibri"/>
                <a:sym typeface="Calibri"/>
              </a:rPr>
              <a:t>to remind students to cite their evidence on their planning graphic organizer so that they have everything they need when they begin to write.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while students plan to offer guidance.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Some students may not finish in the time allotted; remind them that they can keep working on their plans for homework.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using the resources to aid them in completing their </a:t>
            </a:r>
            <a:r>
              <a:rPr lang="en" sz="1200" b="1" i="0" u="none" strike="noStrike" cap="none" dirty="0">
                <a:solidFill>
                  <a:schemeClr val="dk1"/>
                </a:solidFill>
                <a:latin typeface="Calibri"/>
                <a:ea typeface="Calibri"/>
                <a:cs typeface="Calibri"/>
                <a:sym typeface="Calibri"/>
              </a:rPr>
              <a:t>Planning Your Essay graphic organizer</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Since students haven’t written an introductory paragraph during this Module, some may need the assistance of a paragraph frame or outline.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additional collaboration with their partner through this planning process.</a:t>
            </a:r>
            <a:endParaRPr dirty="0"/>
          </a:p>
        </p:txBody>
      </p:sp>
    </p:spTree>
    <p:extLst>
      <p:ext uri="{BB962C8B-B14F-4D97-AF65-F5344CB8AC3E}">
        <p14:creationId xmlns:p14="http://schemas.microsoft.com/office/powerpoint/2010/main" val="3389843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d99b43bdb_0_2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g3d99b43bdb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a:t>
            </a:r>
            <a:r>
              <a:rPr lang="en-US" sz="1200" b="1" i="0" u="none" strike="noStrike" cap="none" dirty="0">
                <a:solidFill>
                  <a:schemeClr val="dk1"/>
                </a:solidFill>
                <a:latin typeface="Calibri"/>
                <a:ea typeface="Calibri"/>
                <a:cs typeface="Calibri"/>
                <a:sym typeface="Calibri"/>
              </a:rPr>
              <a:t>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slide in Day 2 of the optional 2 day presentation of the lesson.</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br>
              <a:rPr lang="en" sz="1200" dirty="0">
                <a:solidFill>
                  <a:schemeClr val="dk1"/>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416795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e128ebe7e_0_8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g3e128ebe7e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C. Planning the Concluding Paragraph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refer to their copy of the </a:t>
            </a:r>
            <a:r>
              <a:rPr lang="en" sz="1200" b="1" i="0" u="none" strike="noStrike" cap="none" dirty="0">
                <a:solidFill>
                  <a:schemeClr val="dk1"/>
                </a:solidFill>
                <a:latin typeface="Calibri"/>
                <a:ea typeface="Calibri"/>
                <a:cs typeface="Calibri"/>
                <a:sym typeface="Calibri"/>
              </a:rPr>
              <a:t>Model Essay </a:t>
            </a:r>
            <a:r>
              <a:rPr lang="en" sz="1200" b="0" i="0" u="none" strike="noStrike" cap="none" dirty="0">
                <a:solidFill>
                  <a:schemeClr val="dk1"/>
                </a:solidFill>
                <a:latin typeface="Calibri"/>
                <a:ea typeface="Calibri"/>
                <a:cs typeface="Calibri"/>
                <a:sym typeface="Calibri"/>
              </a:rPr>
              <a:t>(from Lesson 8) as you display it on the document camera.</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a few steps that students will go through prior to planning their conclusion. This is Work Time C slide 1 of 3.</a:t>
            </a:r>
            <a:endParaRPr dirty="0">
              <a:solidFill>
                <a:schemeClr val="dk1"/>
              </a:solidFill>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document camera, display the </a:t>
            </a:r>
            <a:r>
              <a:rPr lang="en" sz="1200" b="1" i="0" u="none" strike="noStrike" cap="none" dirty="0">
                <a:solidFill>
                  <a:schemeClr val="dk1"/>
                </a:solidFill>
                <a:latin typeface="Calibri"/>
                <a:ea typeface="Calibri"/>
                <a:cs typeface="Calibri"/>
                <a:sym typeface="Calibri"/>
              </a:rPr>
              <a:t>Model Essay: “How Ha’s Mother Is Turned ‘Inside Out</a:t>
            </a:r>
            <a:r>
              <a:rPr lang="en-US" sz="1200" b="1"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and read the concluding paragraph aloud as students follow along silently.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about the question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for student responses.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students’ ideas on the board.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Responses should include: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Conclusion should tie everything together</a:t>
            </a:r>
            <a:r>
              <a:rPr lang="en-US" sz="1200" b="0" i="0" u="none" strike="noStrike" cap="none" dirty="0">
                <a:solidFill>
                  <a:schemeClr val="dk1"/>
                </a:solidFill>
                <a:latin typeface="Calibri"/>
                <a:ea typeface="Calibri"/>
                <a:cs typeface="Calibri"/>
                <a:sym typeface="Calibri"/>
              </a:rPr>
              <a:t>.</a:t>
            </a:r>
            <a:endParaRPr b="0"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Conclusion should restate the thesis statement</a:t>
            </a:r>
            <a:r>
              <a:rPr lang="en-US" sz="1200" b="0" i="0" u="none" strike="noStrike" cap="none" dirty="0">
                <a:solidFill>
                  <a:schemeClr val="dk1"/>
                </a:solidFill>
                <a:latin typeface="Calibri"/>
                <a:ea typeface="Calibri"/>
                <a:cs typeface="Calibri"/>
                <a:sym typeface="Calibri"/>
              </a:rPr>
              <a:t>.</a:t>
            </a:r>
            <a:endParaRPr b="0"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Conclusion should review the main points that have been made</a:t>
            </a:r>
            <a:r>
              <a:rPr lang="en-US" sz="1200" b="0" i="0" u="none" strike="noStrike" cap="none" dirty="0">
                <a:solidFill>
                  <a:schemeClr val="dk1"/>
                </a:solidFill>
                <a:latin typeface="Calibri"/>
                <a:ea typeface="Calibri"/>
                <a:cs typeface="Calibri"/>
                <a:sym typeface="Calibri"/>
              </a:rPr>
              <a:t>.</a:t>
            </a:r>
            <a:endParaRPr b="0"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Conclusion should remind the reader of what you have outlined in your writing</a:t>
            </a:r>
            <a:r>
              <a:rPr lang="en-US" sz="1200" b="0" i="0" u="none" strike="noStrike" cap="none" dirty="0">
                <a:solidFill>
                  <a:schemeClr val="dk1"/>
                </a:solidFill>
                <a:latin typeface="Calibri"/>
                <a:ea typeface="Calibri"/>
                <a:cs typeface="Calibri"/>
                <a:sym typeface="Calibri"/>
              </a:rPr>
              <a:t>.</a:t>
            </a:r>
            <a:endParaRPr b="0"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final sentence should be like a final thought.</a:t>
            </a:r>
            <a:endParaRPr b="0" i="0" dirty="0"/>
          </a:p>
          <a:p>
            <a:pPr marL="171450" marR="0" lvl="0" indent="-9525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Remind students of the purpose of a conclusion if they are having difficulty answering this question. Point them to specific sentences in the model essay and question them about the purpose of those sentences.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148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d99b43bdb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g3d99b43bdb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Work Time C. Planning the Concluding Paragraph </a:t>
            </a:r>
            <a:endParaRPr dirty="0">
              <a:solidFill>
                <a:schemeClr val="dk1"/>
              </a:solidFill>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this part of the Work Time, students will now partner up within their Numbered Heads group in the following manner: evens together, odds together.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 </a:t>
            </a:r>
            <a:r>
              <a:rPr lang="en" sz="1200" b="1" i="0" u="none" strike="noStrike" cap="none" dirty="0">
                <a:solidFill>
                  <a:schemeClr val="dk1"/>
                </a:solidFill>
                <a:latin typeface="Calibri"/>
                <a:ea typeface="Calibri"/>
                <a:cs typeface="Calibri"/>
                <a:sym typeface="Calibri"/>
              </a:rPr>
              <a:t>NYS rubric </a:t>
            </a:r>
            <a:r>
              <a:rPr lang="en" sz="1200" b="0" i="0" u="none" strike="noStrike" cap="none" dirty="0">
                <a:solidFill>
                  <a:schemeClr val="dk1"/>
                </a:solidFill>
                <a:latin typeface="Calibri"/>
                <a:ea typeface="Calibri"/>
                <a:cs typeface="Calibri"/>
                <a:sym typeface="Calibri"/>
              </a:rPr>
              <a:t>for this portion of work time. </a:t>
            </a:r>
            <a:endParaRPr sz="1200" b="0" i="0" u="none" strike="noStrike" cap="none" dirty="0">
              <a:solidFill>
                <a:schemeClr val="dk1"/>
              </a:solidFill>
              <a:latin typeface="Calibri"/>
              <a:ea typeface="Calibri"/>
              <a:cs typeface="Calibri"/>
              <a:sym typeface="Calibri"/>
            </a:endParaRPr>
          </a:p>
          <a:p>
            <a:pPr marL="17145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Inform students of their partners (odd-numbered and even-numbered heads).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students to the </a:t>
            </a:r>
            <a:r>
              <a:rPr lang="en" sz="1200" dirty="0">
                <a:solidFill>
                  <a:schemeClr val="dk1"/>
                </a:solidFill>
                <a:latin typeface="Calibri"/>
                <a:ea typeface="Calibri"/>
                <a:cs typeface="Calibri"/>
                <a:sym typeface="Calibri"/>
              </a:rPr>
              <a:t>third </a:t>
            </a:r>
            <a:r>
              <a:rPr lang="en" sz="1200" b="0" i="0" u="none" strike="noStrike" cap="none" dirty="0">
                <a:solidFill>
                  <a:schemeClr val="dk1"/>
                </a:solidFill>
                <a:latin typeface="Calibri"/>
                <a:ea typeface="Calibri"/>
                <a:cs typeface="Calibri"/>
                <a:sym typeface="Calibri"/>
              </a:rPr>
              <a:t>row of the </a:t>
            </a:r>
            <a:r>
              <a:rPr lang="en" sz="1200" b="1" i="0" u="none" strike="noStrike" cap="none" dirty="0">
                <a:solidFill>
                  <a:schemeClr val="dk1"/>
                </a:solidFill>
                <a:latin typeface="Calibri"/>
                <a:ea typeface="Calibri"/>
                <a:cs typeface="Calibri"/>
                <a:sym typeface="Calibri"/>
              </a:rPr>
              <a:t>NYS Grade 6-8 Expository Writing Evaluation Rubric </a:t>
            </a:r>
            <a:r>
              <a:rPr lang="en" sz="1200" b="0" i="0" u="none" strike="noStrike" cap="none" dirty="0">
                <a:solidFill>
                  <a:schemeClr val="dk1"/>
                </a:solidFill>
                <a:latin typeface="Calibri"/>
                <a:ea typeface="Calibri"/>
                <a:cs typeface="Calibri"/>
                <a:sym typeface="Calibri"/>
              </a:rPr>
              <a:t>on the slide and remind them of the section about </a:t>
            </a:r>
            <a:r>
              <a:rPr lang="en" sz="1200" dirty="0">
                <a:solidFill>
                  <a:schemeClr val="dk1"/>
                </a:solidFill>
                <a:latin typeface="Calibri"/>
                <a:ea typeface="Calibri"/>
                <a:cs typeface="Calibri"/>
                <a:sym typeface="Calibri"/>
              </a:rPr>
              <a:t>concluding </a:t>
            </a:r>
            <a:r>
              <a:rPr lang="en" sz="1200" b="0" i="0" u="none" strike="noStrike" cap="none" dirty="0">
                <a:solidFill>
                  <a:schemeClr val="dk1"/>
                </a:solidFill>
                <a:latin typeface="Calibri"/>
                <a:ea typeface="Calibri"/>
                <a:cs typeface="Calibri"/>
                <a:sym typeface="Calibri"/>
              </a:rPr>
              <a:t>paragraphs which has been circled.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about the question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List student ideas on the board, ensuring that all those listed below have been included on the list.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responses should include: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Restates </a:t>
            </a:r>
            <a:r>
              <a:rPr lang="en" sz="1200" b="0" i="0" u="none" strike="noStrike" cap="none" dirty="0">
                <a:solidFill>
                  <a:schemeClr val="dk1"/>
                </a:solidFill>
                <a:latin typeface="Calibri"/>
                <a:ea typeface="Calibri"/>
                <a:cs typeface="Calibri"/>
                <a:sym typeface="Calibri"/>
              </a:rPr>
              <a:t>the main point you are trying to make, and why you are making that point</a:t>
            </a:r>
            <a:r>
              <a:rPr lang="en-US" sz="1200" b="0" i="0" u="none" strike="noStrike" cap="none" dirty="0">
                <a:solidFill>
                  <a:schemeClr val="dk1"/>
                </a:solidFill>
                <a:latin typeface="Calibri"/>
                <a:ea typeface="Calibri"/>
                <a:cs typeface="Calibri"/>
                <a:sym typeface="Calibri"/>
              </a:rPr>
              <a:t>.</a:t>
            </a:r>
            <a:endParaRPr i="0" dirty="0"/>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Summarizes the claims from your body paragraphs</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Leaves the reader with a strong final impression</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34772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e128ebe7e_0_9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3e128ebe7e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C. Planning the Concluding Paragraph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opt to do this lesson over the course of two days, you may want to extend the time for planning the conclusion.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finish planning their concluding paragraphs, invite them to do the following:</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 and revise the </a:t>
            </a:r>
            <a:r>
              <a:rPr lang="en" sz="1200" b="1" i="0" u="none" strike="noStrike" cap="none" dirty="0">
                <a:solidFill>
                  <a:schemeClr val="dk1"/>
                </a:solidFill>
                <a:latin typeface="Calibri"/>
                <a:ea typeface="Calibri"/>
                <a:cs typeface="Calibri"/>
                <a:sym typeface="Calibri"/>
              </a:rPr>
              <a:t>Planning My Essay graphic organizer</a:t>
            </a:r>
            <a:r>
              <a:rPr lang="en" sz="1200" b="0" i="0"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Reread the model to see what else they notice that might help them draft their essays in the next lesson.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use the resources listed on the slide to plan their</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concluding paragraph on the </a:t>
            </a:r>
            <a:r>
              <a:rPr lang="en" sz="1200" b="1" i="0" u="none" strike="noStrike" cap="none" dirty="0">
                <a:solidFill>
                  <a:schemeClr val="dk1"/>
                </a:solidFill>
                <a:latin typeface="Calibri"/>
                <a:ea typeface="Calibri"/>
                <a:cs typeface="Calibri"/>
                <a:sym typeface="Calibri"/>
              </a:rPr>
              <a:t>Planning Your Essay</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graphic organizer</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them again that this is just a planning organizer, so they don’t need to write in full sentences.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offer guidance while the class writes.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probing questions: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your thesis statement?”</a:t>
            </a:r>
            <a:endParaRPr i="1"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are the main points you</a:t>
            </a:r>
            <a:r>
              <a:rPr lang="en" sz="1200" i="1" dirty="0">
                <a:solidFill>
                  <a:schemeClr val="dk1"/>
                </a:solidFill>
                <a:latin typeface="Calibri"/>
                <a:ea typeface="Calibri"/>
                <a:cs typeface="Calibri"/>
                <a:sym typeface="Calibri"/>
              </a:rPr>
              <a:t>’ll be </a:t>
            </a:r>
            <a:r>
              <a:rPr lang="en" sz="1200" b="0" i="1" u="none" strike="noStrike" cap="none" dirty="0">
                <a:solidFill>
                  <a:schemeClr val="dk1"/>
                </a:solidFill>
                <a:latin typeface="Calibri"/>
                <a:ea typeface="Calibri"/>
                <a:cs typeface="Calibri"/>
                <a:sym typeface="Calibri"/>
              </a:rPr>
              <a:t>m</a:t>
            </a:r>
            <a:r>
              <a:rPr lang="en" sz="1200" i="1" dirty="0">
                <a:solidFill>
                  <a:schemeClr val="dk1"/>
                </a:solidFill>
                <a:latin typeface="Calibri"/>
                <a:ea typeface="Calibri"/>
                <a:cs typeface="Calibri"/>
                <a:sym typeface="Calibri"/>
              </a:rPr>
              <a:t>aking</a:t>
            </a:r>
            <a:r>
              <a:rPr lang="en" sz="1200" b="0" i="1" u="none" strike="noStrike" cap="none" dirty="0">
                <a:solidFill>
                  <a:schemeClr val="dk1"/>
                </a:solidFill>
                <a:latin typeface="Calibri"/>
                <a:ea typeface="Calibri"/>
                <a:cs typeface="Calibri"/>
                <a:sym typeface="Calibri"/>
              </a:rPr>
              <a:t> throughout the essay?” </a:t>
            </a:r>
            <a:endParaRPr i="1"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your final thought that you want to leave the reader with? Why?”</a:t>
            </a:r>
            <a:endParaRPr i="1"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using the resources to aid them in completing their </a:t>
            </a:r>
            <a:r>
              <a:rPr lang="en" sz="1200" b="1" i="0" u="none" strike="noStrike" cap="none" dirty="0">
                <a:solidFill>
                  <a:schemeClr val="dk1"/>
                </a:solidFill>
                <a:latin typeface="Calibri"/>
                <a:ea typeface="Calibri"/>
                <a:cs typeface="Calibri"/>
                <a:sym typeface="Calibri"/>
              </a:rPr>
              <a:t>Planning Your Essay graphic organizer</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Since students haven’t written a concluding paragraph during this Module, some may need the assistance of a paragraph frame or outline.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additional collaboration with their partner through this planning process.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0308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e128ebe7e_0_10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g3e128ebe7e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15</a:t>
            </a:r>
            <a:r>
              <a:rPr lang="en-US" sz="1200" b="1"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Closing A. Peer Critique of Plans for Introductory and Concluding Paragraphs (8 minutes)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Asking students to provide feedback to their peers based on explicit criteria benefits both students in clarifying the meaning of the learning target.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For the Closing, students will continue to  partner up within their Numbered Heads by odd and even numbers.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have not written an introductory paragraph yet in the Module, some may benefit from a sentence frame to aid in forming their claim.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Numbered Heads to pair up—odd numbers and even numbers—to peer-critique their plans for the introductory and concluding paragraphs.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directions for the peer critique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to begin the critique process.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on the discussion.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examples.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talking through their plan.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Partner B should tell Partner A something positive (a “star”) about his/her plan.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asking and answering the questions from the slide.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jotting down a step to improve their plan.</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These instructions are lengthy, so some students may need a printed copy of them.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benefit of a model of the critiquing process or examples of how to provide positive feedback.</a:t>
            </a:r>
            <a:endParaRPr dirty="0"/>
          </a:p>
        </p:txBody>
      </p:sp>
    </p:spTree>
    <p:extLst>
      <p:ext uri="{BB962C8B-B14F-4D97-AF65-F5344CB8AC3E}">
        <p14:creationId xmlns:p14="http://schemas.microsoft.com/office/powerpoint/2010/main" val="3600414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e128ebe7e_0_10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g3e128ebe7e_0_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the final lesson during which students will gather evidence and plan their essay. In Lesson 17, they will draft the essay. Encourage students to take home their three </a:t>
            </a:r>
            <a:r>
              <a:rPr lang="en" sz="1200" b="1" i="0" u="none" strike="noStrike" cap="none" dirty="0">
                <a:solidFill>
                  <a:schemeClr val="dk1"/>
                </a:solidFill>
                <a:latin typeface="Calibri"/>
                <a:ea typeface="Calibri"/>
                <a:cs typeface="Calibri"/>
                <a:sym typeface="Calibri"/>
              </a:rPr>
              <a:t>Forming Evidence-Based Claims graphic organizers </a:t>
            </a:r>
            <a:r>
              <a:rPr lang="en" sz="1200" b="0" i="0" u="none" strike="noStrike" cap="none" dirty="0">
                <a:solidFill>
                  <a:schemeClr val="dk1"/>
                </a:solidFill>
                <a:latin typeface="Calibri"/>
                <a:ea typeface="Calibri"/>
                <a:cs typeface="Calibri"/>
                <a:sym typeface="Calibri"/>
              </a:rPr>
              <a:t>and their </a:t>
            </a:r>
            <a:r>
              <a:rPr lang="en" sz="1200" b="1" i="0" u="none" strike="noStrike" cap="none" dirty="0">
                <a:solidFill>
                  <a:schemeClr val="dk1"/>
                </a:solidFill>
                <a:latin typeface="Calibri"/>
                <a:ea typeface="Calibri"/>
                <a:cs typeface="Calibri"/>
                <a:sym typeface="Calibri"/>
              </a:rPr>
              <a:t>Planning My Essay graphic organizer</a:t>
            </a:r>
            <a:r>
              <a:rPr lang="en" sz="1200" b="0" i="0" u="none" strike="noStrike" cap="none" dirty="0">
                <a:solidFill>
                  <a:schemeClr val="dk1"/>
                </a:solidFill>
                <a:latin typeface="Calibri"/>
                <a:ea typeface="Calibri"/>
                <a:cs typeface="Calibri"/>
                <a:sym typeface="Calibri"/>
              </a:rPr>
              <a:t> to review and revise for homework.</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100" b="0" i="0" u="none" strike="noStrike" cap="none" dirty="0">
                <a:solidFill>
                  <a:srgbClr val="000000"/>
                </a:solidFill>
                <a:latin typeface="Arial"/>
                <a:ea typeface="Calibri"/>
                <a:cs typeface="Arial"/>
                <a:sym typeface="Arial"/>
              </a:rPr>
              <a:t>You</a:t>
            </a:r>
            <a:r>
              <a:rPr lang="en" sz="1100" b="0" i="0" u="none" strike="noStrike" cap="none" baseline="0" dirty="0">
                <a:solidFill>
                  <a:srgbClr val="000000"/>
                </a:solidFill>
                <a:latin typeface="Arial"/>
                <a:ea typeface="Calibri"/>
                <a:cs typeface="Arial"/>
                <a:sym typeface="Arial"/>
              </a:rPr>
              <a:t> may want to again use Small Group Block for this organizing work instead of for fluency and reading independently. If you decide to do that, just ignore the Small Group Slides again today. </a:t>
            </a:r>
            <a:endParaRPr lang="en-US" sz="1100" b="0" i="0" u="none" strike="noStrike" cap="none" baseline="0">
              <a:solidFill>
                <a:srgbClr val="000000"/>
              </a:solidFill>
              <a:latin typeface="Arial"/>
              <a:ea typeface="Calibri"/>
              <a:cs typeface="Arial"/>
              <a:sym typeface="Arial"/>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task.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require extended time or extra support for this process. Consider using some of the small group block to conference with those students or allow that time to continue the planning process.</a:t>
            </a:r>
            <a:endParaRPr dirty="0"/>
          </a:p>
        </p:txBody>
      </p:sp>
    </p:spTree>
    <p:extLst>
      <p:ext uri="{BB962C8B-B14F-4D97-AF65-F5344CB8AC3E}">
        <p14:creationId xmlns:p14="http://schemas.microsoft.com/office/powerpoint/2010/main" val="3541100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128ebe7e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e128ebe7e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model essay “How Ha’s Mother Is Turned ‘Inside Out’”</a:t>
            </a:r>
            <a:endParaRPr b="1"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NYS Grade 6-8 Expository Writing Evaluation Rubric </a:t>
            </a:r>
            <a:endParaRPr sz="1200" b="1"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the introduction of the model essay, complete the </a:t>
            </a:r>
            <a:r>
              <a:rPr lang="en" sz="1200" b="1" dirty="0">
                <a:solidFill>
                  <a:schemeClr val="dk1"/>
                </a:solidFill>
                <a:latin typeface="Calibri"/>
                <a:ea typeface="Calibri"/>
                <a:cs typeface="Calibri"/>
                <a:sym typeface="Calibri"/>
              </a:rPr>
              <a:t>Forming Evidence-Based Claims graphic organizer </a:t>
            </a:r>
            <a:r>
              <a:rPr lang="en" sz="1200" dirty="0">
                <a:solidFill>
                  <a:schemeClr val="dk1"/>
                </a:solidFill>
                <a:latin typeface="Calibri"/>
                <a:ea typeface="Calibri"/>
                <a:cs typeface="Calibri"/>
                <a:sym typeface="Calibri"/>
              </a:rPr>
              <a:t>as a model for students in Work Time 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4214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6652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0111228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7693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1901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4159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128ebe7e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e128ebe7e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Forming Evidence-Based Claims graphic organizer </a:t>
            </a:r>
            <a:r>
              <a:rPr lang="en" sz="1200" b="0" i="0" u="none" strike="noStrike" cap="none" dirty="0">
                <a:solidFill>
                  <a:schemeClr val="dk1"/>
                </a:solidFill>
                <a:latin typeface="Calibri"/>
                <a:ea typeface="Calibri"/>
                <a:cs typeface="Calibri"/>
                <a:sym typeface="Calibri"/>
              </a:rPr>
              <a:t>(From Lesson 15, prepare one new blank copy per student, plus one for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Directions for </a:t>
            </a:r>
            <a:r>
              <a:rPr lang="en" sz="1200" b="1" i="0" u="none" strike="noStrike" cap="none" dirty="0">
                <a:solidFill>
                  <a:schemeClr val="dk1"/>
                </a:solidFill>
                <a:latin typeface="Calibri"/>
                <a:ea typeface="Calibri"/>
                <a:cs typeface="Calibri"/>
                <a:sym typeface="Calibri"/>
              </a:rPr>
              <a:t>Forming Evidence-Based Claims: Who Is Ha before She Is Forced to Flee Vietnam? </a:t>
            </a:r>
            <a:r>
              <a:rPr lang="en" sz="1200" b="0" i="0" u="none" strike="noStrike" cap="none" dirty="0">
                <a:solidFill>
                  <a:schemeClr val="dk1"/>
                </a:solidFill>
                <a:latin typeface="Calibri"/>
                <a:ea typeface="Calibri"/>
                <a:cs typeface="Calibri"/>
                <a:sym typeface="Calibri"/>
              </a:rPr>
              <a:t>(one per student)</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Numbered Heads</a:t>
            </a:r>
            <a:endParaRPr dirty="0"/>
          </a:p>
          <a:p>
            <a:pPr marL="15240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Model Essay: “How Ha’s Mother Is Turned ‘Inside Out’” </a:t>
            </a:r>
            <a:r>
              <a:rPr lang="en" sz="1200" b="0" i="0" u="none" strike="noStrike" cap="none" dirty="0">
                <a:solidFill>
                  <a:schemeClr val="dk1"/>
                </a:solidFill>
                <a:latin typeface="Calibri"/>
                <a:ea typeface="Calibri"/>
                <a:cs typeface="Calibri"/>
                <a:sym typeface="Calibri"/>
              </a:rPr>
              <a:t>(student copies from Lesson 8 &amp; one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Who Is Ha? small group anchor charts </a:t>
            </a:r>
            <a:r>
              <a:rPr lang="en" sz="1200" b="0" i="0" u="none" strike="noStrike" cap="none" dirty="0">
                <a:solidFill>
                  <a:schemeClr val="dk1"/>
                </a:solidFill>
                <a:latin typeface="Calibri"/>
                <a:ea typeface="Calibri"/>
                <a:cs typeface="Calibri"/>
                <a:sym typeface="Calibri"/>
              </a:rPr>
              <a:t>(begun in Unit 1, Lesson 4; students added to this chart throughout Unit 1 in their small groups)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Citing Books and Articles anchor chart </a:t>
            </a:r>
            <a:r>
              <a:rPr lang="en" sz="1200" b="0" i="0" u="none" strike="noStrike" cap="none" dirty="0">
                <a:solidFill>
                  <a:schemeClr val="dk1"/>
                </a:solidFill>
                <a:latin typeface="Calibri"/>
                <a:ea typeface="Calibri"/>
                <a:cs typeface="Calibri"/>
                <a:sym typeface="Calibri"/>
              </a:rPr>
              <a:t>(from Lesson 15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Planning Your Essay graphic organizer </a:t>
            </a:r>
            <a:r>
              <a:rPr lang="en" sz="1200" b="0" i="0" u="none" strike="noStrike" cap="none" dirty="0">
                <a:solidFill>
                  <a:schemeClr val="dk1"/>
                </a:solidFill>
                <a:latin typeface="Calibri"/>
                <a:ea typeface="Calibri"/>
                <a:cs typeface="Calibri"/>
                <a:sym typeface="Calibri"/>
              </a:rPr>
              <a:t>(begun for homework in Lesson 15)</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NYS Grade 6-8 Expository Writing Evaluation Rubric </a:t>
            </a:r>
            <a:r>
              <a:rPr lang="en" sz="1200" b="0" i="0" u="none" strike="noStrike" cap="none" dirty="0">
                <a:solidFill>
                  <a:schemeClr val="dk1"/>
                </a:solidFill>
                <a:latin typeface="Calibri"/>
                <a:ea typeface="Calibri"/>
                <a:cs typeface="Calibri"/>
                <a:sym typeface="Calibri"/>
              </a:rPr>
              <a:t>(from Lesson 11)</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Today students will be working in pairings within their Numbered Heads small group. These are described in the Teacher’s notes for the Opening, Work Time A &amp; B, and the Closing.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Who Is Ha? small group anchor charts</a:t>
            </a:r>
            <a:endParaRPr b="1"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Citing Books and Articles anchor chart </a:t>
            </a:r>
            <a:endParaRPr b="1"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 </a:t>
            </a:r>
            <a:endParaRPr dirty="0"/>
          </a:p>
        </p:txBody>
      </p:sp>
    </p:spTree>
    <p:extLst>
      <p:ext uri="{BB962C8B-B14F-4D97-AF65-F5344CB8AC3E}">
        <p14:creationId xmlns:p14="http://schemas.microsoft.com/office/powerpoint/2010/main" val="28978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128ebe7e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e128ebe7e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a:solidFill>
                  <a:schemeClr val="dk1"/>
                </a:solidFill>
                <a:latin typeface="Calibri"/>
                <a:ea typeface="Calibri"/>
                <a:cs typeface="Calibri"/>
                <a:sym typeface="Calibri"/>
              </a:rPr>
              <a:t>Planning the Introductory and Concluding Paragraphs of the End of Unit Assessment Essay</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None</a:t>
            </a: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16364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e128ebe7e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e128ebe7e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336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128ebe7e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e128ebe7e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5-7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Sharing Homework and Unpacking Learning Targets </a:t>
            </a:r>
            <a:endParaRPr dirty="0"/>
          </a:p>
          <a:p>
            <a:pPr marL="0" marR="0" lvl="0" indent="0" algn="l" rtl="0">
              <a:lnSpc>
                <a:spcPct val="100000"/>
              </a:lnSpc>
              <a:spcBef>
                <a:spcPts val="0"/>
              </a:spcBef>
              <a:spcAft>
                <a:spcPts val="0"/>
              </a:spcAft>
              <a:buClr>
                <a:schemeClr val="dk1"/>
              </a:buClr>
              <a:buSzPts val="14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the opening, have students pair up within their Numbered Heads small group. Pair 1s with 2s and pair 3s with 4s. Communicate the pairings prior to beginning the activity.</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join with their assigned partner (1s &amp; 2s, 3s &amp; 4s).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4 minutes to share with their partner the planning they did for Body Paragraphs 1 and 2 of their essay.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check that all students completed the homework and have now completed their planning of Body Paragraphs 1 and 2.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posted learning targets.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volunteer to read the target aloud from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the questions about the introduction.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an introductory paragraph?</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do you find the introduction in a piece of writing?</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the introduction do?</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t>
            </a:r>
            <a:r>
              <a:rPr lang="en" sz="1200" b="0" i="0" u="none" strike="noStrike" cap="none" dirty="0">
                <a:solidFill>
                  <a:schemeClr val="dk1"/>
                </a:solidFill>
                <a:latin typeface="Calibri"/>
                <a:ea typeface="Calibri"/>
                <a:cs typeface="Calibri"/>
                <a:sym typeface="Calibri"/>
              </a:rPr>
              <a:t>irculate and listen for their responses.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the questions about the conclusion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a concluding  paragraph?</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do you find the conclusion in a piece of writing?</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the conclusion  do?</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for their responses.</a:t>
            </a:r>
            <a:endParaRPr sz="1200" b="0" i="0" u="none" strike="noStrike" cap="none"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a volunteer read the second learning target from the slide.</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second target is repeated from Lesson 15. </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asking students to Think-Pair-Share using the questions on the slide.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cite mean?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Why do you need to cite where you found evidence?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cite evidence?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listen for their responses.</a:t>
            </a:r>
            <a:endParaRPr sz="1200"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have a completed the body paragraphs sections on the Lesson 15 planning handout.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say that the introduction is at the beginning of a piece of writing and introduces what the writer is going to be discussing. It gives the reader an idea of what to expect.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say that the conclusion is at the end of a piece of writing and restates the point the author is trying to make, summarizes the main points, and leaves the reader with a final thought.</a:t>
            </a:r>
            <a:endParaRPr dirty="0"/>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cite means to list where they found the evidence so that they can support their claims and make them stronger. First you list the author’s last name, then the page number.</a:t>
            </a:r>
            <a:endParaRPr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As you circulate and listen, provide additional explanation for introduction and conclusion as needed. Define analytical essay as needed: an essay in which a claim is made and supported with evidence from the text(s).</a:t>
            </a:r>
            <a:endParaRPr sz="1200" i="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haven’t completed the body paragraph planning from homework, they will need to do this prior to planning the introduction of the essay. Consider working with them individually or partnering with other students who need assistance while the class is independently planning their introductions in Work Time B (slide 13). These students may need to use some of the small group time to finish their planning.</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92390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128ebe7e_0_4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e128ebe7e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Forming an Evidence-Based Claim: “Who Is Ha before She Has to Flee Her Home?”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work to form their evidence-based claim in Work Time A, there are several activities that they’ll engage in prior to developing that claim. This process has been broken down over several slides to focus on each activity separately. This is slide 1 of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refer to their copy of the Model Essay (from Lesson 8) as you display it on the document camera.</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document camera, display the </a:t>
            </a:r>
            <a:r>
              <a:rPr lang="en" sz="1200" b="1" i="0" u="none" strike="noStrike" cap="none" dirty="0">
                <a:solidFill>
                  <a:schemeClr val="dk1"/>
                </a:solidFill>
                <a:latin typeface="Calibri"/>
                <a:ea typeface="Calibri"/>
                <a:cs typeface="Calibri"/>
                <a:sym typeface="Calibri"/>
              </a:rPr>
              <a:t>Model Essay: “How Ha’s Mother Is Turned ‘Inside Out’” </a:t>
            </a:r>
            <a:r>
              <a:rPr lang="en" sz="1200" b="0" i="0" u="none" strike="noStrike" cap="none" dirty="0">
                <a:solidFill>
                  <a:schemeClr val="dk1"/>
                </a:solidFill>
                <a:latin typeface="Calibri"/>
                <a:ea typeface="Calibri"/>
                <a:cs typeface="Calibri"/>
                <a:sym typeface="Calibri"/>
              </a:rPr>
              <a:t>and read the introductory paragraph aloud as students follow along silently.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about the questions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for student responses.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It tells them what the essay is about and who Ha’s mother is before she has to flee Vietnam. This helps make it clear that she turns “inside out” as a result of having to flee and find home.</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Remind students of the purpose of an introduction if they are having difficulty answering this question. Point them to specific sentences in the model essay and question them about the purpose of those sentences.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78659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128ebe7e_0_4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3e128ebe7e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Forming an Evidence-Based Claim: “Who Is Ha before She Has to Flee Her Home?” (10 minutes)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Work Time A slide 2 of 3.</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listen to student responses.</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“To describe how Ha, as an example of a refugee, turns ‘inside out’ and ‘back again,’ we first need to describe who she was before.”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Listen for: “By finding the strongest evidence, we can support our claims in the essay.”</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Explain the importance of </a:t>
            </a:r>
            <a:r>
              <a:rPr lang="en" sz="1200" dirty="0">
                <a:solidFill>
                  <a:schemeClr val="dk1"/>
                </a:solidFill>
                <a:latin typeface="Calibri"/>
                <a:ea typeface="Calibri"/>
                <a:cs typeface="Calibri"/>
                <a:sym typeface="Calibri"/>
              </a:rPr>
              <a:t>gathering strong evidence </a:t>
            </a:r>
            <a:r>
              <a:rPr lang="en" sz="1200" b="0" i="0" u="none" strike="noStrike" cap="none" dirty="0">
                <a:solidFill>
                  <a:schemeClr val="dk1"/>
                </a:solidFill>
                <a:latin typeface="Calibri"/>
                <a:ea typeface="Calibri"/>
                <a:cs typeface="Calibri"/>
                <a:sym typeface="Calibri"/>
              </a:rPr>
              <a:t>in relation to the writing that they’re about to engage in.</a:t>
            </a:r>
            <a:endParaRPr dirty="0"/>
          </a:p>
        </p:txBody>
      </p:sp>
    </p:spTree>
    <p:extLst>
      <p:ext uri="{BB962C8B-B14F-4D97-AF65-F5344CB8AC3E}">
        <p14:creationId xmlns:p14="http://schemas.microsoft.com/office/powerpoint/2010/main" val="4034310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e128ebe7e_0_5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e128ebe7e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Forming an Evidence-Based Claim: “Who Is Ha before She Has to Flee Her Home?” </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is </a:t>
            </a:r>
            <a:r>
              <a:rPr lang="en" sz="1200" dirty="0">
                <a:solidFill>
                  <a:schemeClr val="dk1"/>
                </a:solidFill>
                <a:latin typeface="Calibri"/>
                <a:ea typeface="Calibri"/>
                <a:cs typeface="Calibri"/>
                <a:sym typeface="Calibri"/>
              </a:rPr>
              <a:t>Work Time A </a:t>
            </a:r>
            <a:r>
              <a:rPr lang="en" sz="1200" b="0" i="0" u="none" strike="noStrike" cap="none" dirty="0">
                <a:solidFill>
                  <a:schemeClr val="dk1"/>
                </a:solidFill>
                <a:latin typeface="Calibri"/>
                <a:ea typeface="Calibri"/>
                <a:cs typeface="Calibri"/>
                <a:sym typeface="Calibri"/>
              </a:rPr>
              <a:t>slide 3 of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this part of the Work Time, students will now partner up within their Numbered Heads group in the following manner: 1s with 4s and 2s with 3s.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refer to several anchor charts during this work time: </a:t>
            </a:r>
            <a:r>
              <a:rPr lang="en" sz="1200" b="1" i="0" u="none" strike="noStrike" cap="none" dirty="0">
                <a:solidFill>
                  <a:schemeClr val="dk1"/>
                </a:solidFill>
                <a:latin typeface="Calibri"/>
                <a:ea typeface="Calibri"/>
                <a:cs typeface="Calibri"/>
                <a:sym typeface="Calibri"/>
              </a:rPr>
              <a:t>Who is Ha? Small group charts </a:t>
            </a:r>
            <a:r>
              <a:rPr lang="en" sz="1200" b="0" i="0" u="none" strike="noStrike" cap="none" dirty="0">
                <a:solidFill>
                  <a:schemeClr val="dk1"/>
                </a:solidFill>
                <a:latin typeface="Calibri"/>
                <a:ea typeface="Calibri"/>
                <a:cs typeface="Calibri"/>
                <a:sym typeface="Calibri"/>
              </a:rPr>
              <a:t>and the </a:t>
            </a:r>
            <a:r>
              <a:rPr lang="en" sz="1200" b="1" i="0" u="none" strike="noStrike" cap="none" dirty="0">
                <a:solidFill>
                  <a:schemeClr val="dk1"/>
                </a:solidFill>
                <a:latin typeface="Calibri"/>
                <a:ea typeface="Calibri"/>
                <a:cs typeface="Calibri"/>
                <a:sym typeface="Calibri"/>
              </a:rPr>
              <a:t>Citing Books and Articles </a:t>
            </a:r>
            <a:r>
              <a:rPr lang="en" sz="1200" b="0" i="0" u="none" strike="noStrike" cap="none" dirty="0">
                <a:solidFill>
                  <a:schemeClr val="dk1"/>
                </a:solidFill>
                <a:latin typeface="Calibri"/>
                <a:ea typeface="Calibri"/>
                <a:cs typeface="Calibri"/>
                <a:sym typeface="Calibri"/>
              </a:rPr>
              <a:t>(from Lesson 15).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have taken copious notes on Ha’s character throughout the module and should also refer to their </a:t>
            </a:r>
            <a:r>
              <a:rPr lang="en" sz="1200" b="1" i="0" u="none" strike="noStrike" cap="none" dirty="0">
                <a:solidFill>
                  <a:schemeClr val="dk1"/>
                </a:solidFill>
                <a:latin typeface="Calibri"/>
                <a:ea typeface="Calibri"/>
                <a:cs typeface="Calibri"/>
                <a:sym typeface="Calibri"/>
              </a:rPr>
              <a:t>Who Is Ha? anchor charts </a:t>
            </a:r>
            <a:r>
              <a:rPr lang="en" sz="1200" b="0" i="0" u="none" strike="noStrike" cap="none" dirty="0">
                <a:solidFill>
                  <a:schemeClr val="dk1"/>
                </a:solidFill>
                <a:latin typeface="Calibri"/>
                <a:ea typeface="Calibri"/>
                <a:cs typeface="Calibri"/>
                <a:sym typeface="Calibri"/>
              </a:rPr>
              <a:t>(used primarily in Unit 1). Continue to reinforce the concept of Ha as a dynamic character: It is important to establish who she was before fleeing so we can then describe how she has changed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and instruct students to read it silently while you d</a:t>
            </a:r>
            <a:r>
              <a:rPr lang="en" sz="1200" b="0" i="0" u="none" strike="noStrike" cap="none" dirty="0">
                <a:solidFill>
                  <a:schemeClr val="dk1"/>
                </a:solidFill>
                <a:latin typeface="Calibri"/>
                <a:ea typeface="Calibri"/>
                <a:cs typeface="Calibri"/>
                <a:sym typeface="Calibri"/>
              </a:rPr>
              <a:t>istribute a new </a:t>
            </a:r>
            <a:r>
              <a:rPr lang="en" sz="1200" b="1" i="0" u="none" strike="noStrike" cap="none" dirty="0">
                <a:solidFill>
                  <a:schemeClr val="dk1"/>
                </a:solidFill>
                <a:latin typeface="Calibri"/>
                <a:ea typeface="Calibri"/>
                <a:cs typeface="Calibri"/>
                <a:sym typeface="Calibri"/>
              </a:rPr>
              <a:t>Forming Evidence-Based Claims graphic organizer </a:t>
            </a:r>
            <a:r>
              <a:rPr lang="en" sz="1200" b="0" i="0" u="none" strike="noStrike" cap="none" dirty="0">
                <a:solidFill>
                  <a:schemeClr val="dk1"/>
                </a:solidFill>
                <a:latin typeface="Calibri"/>
                <a:ea typeface="Calibri"/>
                <a:cs typeface="Calibri"/>
                <a:sym typeface="Calibri"/>
              </a:rPr>
              <a:t>to each student.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a:t>
            </a:r>
            <a:r>
              <a:rPr lang="en" sz="1200" b="0" i="1" u="none" strike="noStrike" cap="none" dirty="0">
                <a:solidFill>
                  <a:schemeClr val="dk1"/>
                </a:solidFill>
                <a:latin typeface="Calibri"/>
                <a:ea typeface="Calibri"/>
                <a:cs typeface="Calibri"/>
                <a:sym typeface="Calibri"/>
              </a:rPr>
              <a:t>“You used this same organizer in the Lesson 15 to make claims for Body Paragraphs 1 and 2. Today, you’ll use the same process to form an evidence-based claim to answer the question: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Who is Ha before she has to flee Vietnam?</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This will become part of the introductory paragraph of your essay.”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Draw students’ attention to the </a:t>
            </a:r>
            <a:r>
              <a:rPr lang="en" sz="1200" b="1" i="0" u="none" strike="noStrike" cap="none" dirty="0">
                <a:solidFill>
                  <a:schemeClr val="dk1"/>
                </a:solidFill>
                <a:latin typeface="Calibri"/>
                <a:ea typeface="Calibri"/>
                <a:cs typeface="Calibri"/>
                <a:sym typeface="Calibri"/>
              </a:rPr>
              <a:t>Who Is Ha? small group anchor charts </a:t>
            </a:r>
            <a:r>
              <a:rPr lang="en" sz="1200" b="0" i="0" u="none" strike="noStrike" cap="none" dirty="0">
                <a:solidFill>
                  <a:schemeClr val="dk1"/>
                </a:solidFill>
                <a:latin typeface="Calibri"/>
                <a:ea typeface="Calibri"/>
                <a:cs typeface="Calibri"/>
                <a:sym typeface="Calibri"/>
              </a:rPr>
              <a:t>around the room and to the </a:t>
            </a:r>
            <a:r>
              <a:rPr lang="en" sz="1200" b="1" i="0" u="none" strike="noStrike" cap="none" dirty="0">
                <a:solidFill>
                  <a:schemeClr val="dk1"/>
                </a:solidFill>
                <a:latin typeface="Calibri"/>
                <a:ea typeface="Calibri"/>
                <a:cs typeface="Calibri"/>
                <a:sym typeface="Calibri"/>
              </a:rPr>
              <a:t>Citing Books and Articles</a:t>
            </a:r>
            <a:r>
              <a:rPr lang="en" sz="1200" b="1"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they’ll reference these as they form the claim for their introductory paragraph and as they cite their sources.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Pair up Numbered Heads (1s &amp; 4s, 2s &amp; 3s) to work on making a claim to answer the question.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and review the  </a:t>
            </a:r>
            <a:r>
              <a:rPr lang="en" sz="1200" b="1" i="0" u="none" strike="noStrike" cap="none" dirty="0">
                <a:solidFill>
                  <a:schemeClr val="dk1"/>
                </a:solidFill>
                <a:latin typeface="Calibri"/>
                <a:ea typeface="Calibri"/>
                <a:cs typeface="Calibri"/>
                <a:sym typeface="Calibri"/>
              </a:rPr>
              <a:t>Directions for Forming Evidence-Based Claims: Who is Ha before she is Forced to Flee Vietnam?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begin.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provide support. Ask probing questions to guide students through the rows of the </a:t>
            </a:r>
            <a:r>
              <a:rPr lang="en" sz="1200" b="1" i="0" u="none" strike="noStrike" cap="none" dirty="0">
                <a:solidFill>
                  <a:schemeClr val="dk1"/>
                </a:solidFill>
                <a:latin typeface="Calibri"/>
                <a:ea typeface="Calibri"/>
                <a:cs typeface="Calibri"/>
                <a:sym typeface="Calibri"/>
              </a:rPr>
              <a:t>Forming Evidence-Based Claims graphic organizer</a:t>
            </a:r>
            <a:r>
              <a:rPr lang="en" sz="1200" b="0" i="0"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are the three strongest pieces of evidence that explain who Ha is before she flees her home?”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did you choose those details?”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“Where did you find those details?”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“How are all of the details you have collected on your organizer connected?”</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“Based on how your details are connected, what claim are you making about who Ha is before she has to flee her country?”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Look for students following the directions, and discussing and recording details and evidence on their graphic organizer.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When reviewing graphic organizers or recording forms, consider using a document camera to display them for students who struggle with auditory processing.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Utilize the probing questions listed in the teacher actions </a:t>
            </a:r>
            <a:r>
              <a:rPr lang="en" sz="1200" dirty="0">
                <a:solidFill>
                  <a:schemeClr val="dk1"/>
                </a:solidFill>
                <a:latin typeface="Calibri"/>
                <a:ea typeface="Calibri"/>
                <a:cs typeface="Calibri"/>
                <a:sym typeface="Calibri"/>
              </a:rPr>
              <a:t>to aid </a:t>
            </a:r>
            <a:r>
              <a:rPr lang="en" sz="1200" b="0" i="0" u="none" strike="noStrike" cap="none" dirty="0">
                <a:solidFill>
                  <a:schemeClr val="dk1"/>
                </a:solidFill>
                <a:latin typeface="Calibri"/>
                <a:ea typeface="Calibri"/>
                <a:cs typeface="Calibri"/>
                <a:sym typeface="Calibri"/>
              </a:rPr>
              <a:t>students that are having difficulty form</a:t>
            </a:r>
            <a:r>
              <a:rPr lang="en" sz="1200" dirty="0">
                <a:solidFill>
                  <a:schemeClr val="dk1"/>
                </a:solidFill>
                <a:latin typeface="Calibri"/>
                <a:ea typeface="Calibri"/>
                <a:cs typeface="Calibri"/>
                <a:sym typeface="Calibri"/>
              </a:rPr>
              <a:t>ing their claim</a:t>
            </a:r>
            <a:r>
              <a:rPr lang="en" sz="1200" b="0" i="0" u="none" strike="noStrike" cap="none" dirty="0">
                <a:solidFill>
                  <a:schemeClr val="dk1"/>
                </a:solidFill>
                <a:latin typeface="Calibri"/>
                <a:ea typeface="Calibri"/>
                <a:cs typeface="Calibri"/>
                <a:sym typeface="Calibri"/>
              </a:rPr>
              <a:t>. </a:t>
            </a:r>
            <a:endParaRPr dirty="0"/>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sentence frame to aid in forming their claim.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 completed</a:t>
            </a:r>
            <a:r>
              <a:rPr lang="en" sz="1200" b="1" dirty="0">
                <a:solidFill>
                  <a:schemeClr val="dk1"/>
                </a:solidFill>
                <a:latin typeface="Calibri"/>
                <a:ea typeface="Calibri"/>
                <a:cs typeface="Calibri"/>
                <a:sym typeface="Calibri"/>
              </a:rPr>
              <a:t> Forming Evidence-Based Claims graphic organizer </a:t>
            </a:r>
            <a:r>
              <a:rPr lang="en" sz="1200" dirty="0">
                <a:solidFill>
                  <a:schemeClr val="dk1"/>
                </a:solidFill>
                <a:latin typeface="Calibri"/>
                <a:ea typeface="Calibri"/>
                <a:cs typeface="Calibri"/>
                <a:sym typeface="Calibri"/>
              </a:rPr>
              <a:t>based the introduction of the model essay as </a:t>
            </a:r>
            <a:r>
              <a:rPr lang="en" sz="1200" b="0" i="0" u="none" strike="noStrike" cap="none" dirty="0">
                <a:solidFill>
                  <a:schemeClr val="dk1"/>
                </a:solidFill>
                <a:latin typeface="Calibri"/>
                <a:ea typeface="Calibri"/>
                <a:cs typeface="Calibri"/>
                <a:sym typeface="Calibri"/>
              </a:rPr>
              <a:t>a model for students who are having difficulty completing the</a:t>
            </a:r>
            <a:r>
              <a:rPr lang="en" sz="1200" dirty="0">
                <a:solidFill>
                  <a:schemeClr val="dk1"/>
                </a:solidFill>
                <a:latin typeface="Calibri"/>
                <a:ea typeface="Calibri"/>
                <a:cs typeface="Calibri"/>
                <a:sym typeface="Calibri"/>
              </a:rPr>
              <a:t>ir own graphic organizer.</a:t>
            </a:r>
            <a:endParaRPr dirty="0"/>
          </a:p>
        </p:txBody>
      </p:sp>
    </p:spTree>
    <p:extLst>
      <p:ext uri="{BB962C8B-B14F-4D97-AF65-F5344CB8AC3E}">
        <p14:creationId xmlns:p14="http://schemas.microsoft.com/office/powerpoint/2010/main" val="2659319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09808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2306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4910DB5-1EEC-419C-A8B8-897D1FB42603}"/>
              </a:ext>
            </a:extLst>
          </p:cNvPr>
          <p:cNvPicPr>
            <a:picLocks noChangeAspect="1"/>
          </p:cNvPicPr>
          <p:nvPr userDrawn="1"/>
        </p:nvPicPr>
        <p:blipFill>
          <a:blip r:embed="rId13"/>
          <a:stretch>
            <a:fillRect/>
          </a:stretch>
        </p:blipFill>
        <p:spPr>
          <a:xfrm>
            <a:off x="8382000" y="4913942"/>
            <a:ext cx="762000" cy="142875"/>
          </a:xfrm>
          <a:prstGeom prst="rect">
            <a:avLst/>
          </a:prstGeom>
        </p:spPr>
      </p:pic>
      <p:pic>
        <p:nvPicPr>
          <p:cNvPr id="5" name="Picture 4">
            <a:extLst>
              <a:ext uri="{FF2B5EF4-FFF2-40B4-BE49-F238E27FC236}">
                <a16:creationId xmlns:a16="http://schemas.microsoft.com/office/drawing/2014/main" id="{163FCA40-A19E-407C-BD66-E7D1645EB877}"/>
              </a:ext>
            </a:extLst>
          </p:cNvPr>
          <p:cNvPicPr>
            <a:picLocks noChangeAspect="1"/>
          </p:cNvPicPr>
          <p:nvPr userDrawn="1"/>
        </p:nvPicPr>
        <p:blipFill>
          <a:blip r:embed="rId14"/>
          <a:stretch>
            <a:fillRect/>
          </a:stretch>
        </p:blipFill>
        <p:spPr>
          <a:xfrm>
            <a:off x="4297650" y="4685317"/>
            <a:ext cx="548700" cy="457250"/>
          </a:xfrm>
          <a:prstGeom prst="rect">
            <a:avLst/>
          </a:prstGeom>
        </p:spPr>
      </p:pic>
      <p:pic>
        <p:nvPicPr>
          <p:cNvPr id="10" name="Picture 9">
            <a:extLst>
              <a:ext uri="{FF2B5EF4-FFF2-40B4-BE49-F238E27FC236}">
                <a16:creationId xmlns:a16="http://schemas.microsoft.com/office/drawing/2014/main" id="{DF57637D-7EDE-4EBD-89F1-0034ABF680D1}"/>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DE8C25E-A677-4E0E-88F2-AF901380BB82}"/>
              </a:ext>
            </a:extLst>
          </p:cNvPr>
          <p:cNvPicPr>
            <a:picLocks noChangeAspect="1"/>
          </p:cNvPicPr>
          <p:nvPr userDrawn="1"/>
        </p:nvPicPr>
        <p:blipFill>
          <a:blip r:embed="rId15"/>
          <a:stretch>
            <a:fillRect/>
          </a:stretch>
        </p:blipFill>
        <p:spPr>
          <a:xfrm>
            <a:off x="8365808" y="4924119"/>
            <a:ext cx="762000" cy="142875"/>
          </a:xfrm>
          <a:prstGeom prst="rect">
            <a:avLst/>
          </a:prstGeom>
        </p:spPr>
      </p:pic>
      <p:pic>
        <p:nvPicPr>
          <p:cNvPr id="5" name="Picture 4">
            <a:extLst>
              <a:ext uri="{FF2B5EF4-FFF2-40B4-BE49-F238E27FC236}">
                <a16:creationId xmlns:a16="http://schemas.microsoft.com/office/drawing/2014/main" id="{5DDF2EA4-A4EA-4D08-9B59-0173528DEB92}"/>
              </a:ext>
            </a:extLst>
          </p:cNvPr>
          <p:cNvPicPr>
            <a:picLocks noChangeAspect="1"/>
          </p:cNvPicPr>
          <p:nvPr userDrawn="1"/>
        </p:nvPicPr>
        <p:blipFill>
          <a:blip r:embed="rId16"/>
          <a:stretch>
            <a:fillRect/>
          </a:stretch>
        </p:blipFill>
        <p:spPr>
          <a:xfrm>
            <a:off x="4250371" y="4607452"/>
            <a:ext cx="643257" cy="536048"/>
          </a:xfrm>
          <a:prstGeom prst="rect">
            <a:avLst/>
          </a:prstGeom>
        </p:spPr>
      </p:pic>
      <p:pic>
        <p:nvPicPr>
          <p:cNvPr id="7" name="Picture 6">
            <a:extLst>
              <a:ext uri="{FF2B5EF4-FFF2-40B4-BE49-F238E27FC236}">
                <a16:creationId xmlns:a16="http://schemas.microsoft.com/office/drawing/2014/main" id="{A7390A97-12B3-41C7-86FA-7E021C6D1CE5}"/>
              </a:ext>
            </a:extLst>
          </p:cNvPr>
          <p:cNvPicPr>
            <a:picLocks noChangeAspect="1"/>
          </p:cNvPicPr>
          <p:nvPr userDrawn="1"/>
        </p:nvPicPr>
        <p:blipFill>
          <a:blip r:embed="rId17"/>
          <a:stretch>
            <a:fillRect/>
          </a:stretch>
        </p:blipFill>
        <p:spPr>
          <a:xfrm>
            <a:off x="16192"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362904"/>
            <a:ext cx="8520600" cy="3611867"/>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t>
            </a:r>
            <a:r>
              <a:rPr lang="en" sz="1600" b="0" i="0" u="none" strike="noStrike" cap="none">
                <a:solidFill>
                  <a:schemeClr val="dk1"/>
                </a:solidFill>
                <a:latin typeface="Century Gothic"/>
                <a:ea typeface="Century Gothic"/>
                <a:cs typeface="Century Gothic"/>
                <a:sym typeface="Century Gothic"/>
              </a:rPr>
              <a:t>approximately 50-90 </a:t>
            </a:r>
            <a:r>
              <a:rPr lang="en" sz="1600" b="0" i="0" u="none" strike="noStrike" cap="none" dirty="0">
                <a:solidFill>
                  <a:schemeClr val="dk1"/>
                </a:solidFill>
                <a:latin typeface="Century Gothic"/>
                <a:ea typeface="Century Gothic"/>
                <a:cs typeface="Century Gothic"/>
                <a:sym typeface="Century Gothic"/>
              </a:rPr>
              <a:t>minutes to complete. </a:t>
            </a:r>
            <a:br>
              <a:rPr lang="en" sz="1600" dirty="0">
                <a:solidFill>
                  <a:schemeClr val="dk1"/>
                </a:solidFill>
              </a:rPr>
            </a:br>
            <a:r>
              <a:rPr lang="en" sz="1600" b="1" dirty="0">
                <a:solidFill>
                  <a:schemeClr val="dk1"/>
                </a:solidFill>
              </a:rPr>
              <a:t>Since this lesson is quite lengthy, the option has been provided to extend this over two days with Day 1 focusing on planning the introduction and Day 2 on conclusion planning.</a:t>
            </a:r>
            <a:endParaRPr sz="1600" b="1" dirty="0">
              <a:solidFill>
                <a:schemeClr val="dk1"/>
              </a:solidFill>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use </a:t>
            </a:r>
            <a:r>
              <a:rPr lang="en" sz="1600" dirty="0">
                <a:solidFill>
                  <a:schemeClr val="dk1"/>
                </a:solidFill>
              </a:rPr>
              <a:t>both the </a:t>
            </a:r>
            <a:r>
              <a:rPr lang="en" sz="1600" b="1" dirty="0">
                <a:solidFill>
                  <a:schemeClr val="dk1"/>
                </a:solidFill>
              </a:rPr>
              <a:t>Model Essay</a:t>
            </a:r>
            <a:r>
              <a:rPr lang="en" sz="1600" dirty="0">
                <a:solidFill>
                  <a:schemeClr val="dk1"/>
                </a:solidFill>
              </a:rPr>
              <a:t> and </a:t>
            </a:r>
            <a:r>
              <a:rPr lang="en" sz="1600" b="1" dirty="0">
                <a:solidFill>
                  <a:schemeClr val="dk1"/>
                </a:solidFill>
              </a:rPr>
              <a:t>Planning Your Essay graphic organizer</a:t>
            </a:r>
            <a:r>
              <a:rPr lang="en" sz="1600" dirty="0">
                <a:solidFill>
                  <a:schemeClr val="dk1"/>
                </a:solidFill>
              </a:rPr>
              <a:t> for body paragraphs from Lesson 15  to </a:t>
            </a:r>
            <a:r>
              <a:rPr lang="en" sz="1600" b="0" i="0" u="none" strike="noStrike" cap="none" dirty="0">
                <a:solidFill>
                  <a:schemeClr val="dk1"/>
                </a:solidFill>
                <a:latin typeface="Century Gothic"/>
                <a:ea typeface="Century Gothic"/>
                <a:cs typeface="Century Gothic"/>
                <a:sym typeface="Century Gothic"/>
              </a:rPr>
              <a:t>plan the introductory and concluding paragraphs of their </a:t>
            </a:r>
            <a:r>
              <a:rPr lang="en" sz="1600" dirty="0">
                <a:solidFill>
                  <a:schemeClr val="dk1"/>
                </a:solidFill>
              </a:rPr>
              <a:t>En</a:t>
            </a:r>
            <a:r>
              <a:rPr lang="en" sz="1600" b="0" i="0" u="none" strike="noStrike" cap="none" dirty="0">
                <a:solidFill>
                  <a:schemeClr val="dk1"/>
                </a:solidFill>
                <a:latin typeface="Century Gothic"/>
                <a:ea typeface="Century Gothic"/>
                <a:cs typeface="Century Gothic"/>
                <a:sym typeface="Century Gothic"/>
              </a:rPr>
              <a:t>d of </a:t>
            </a:r>
            <a:r>
              <a:rPr lang="en" sz="1600" dirty="0">
                <a:solidFill>
                  <a:schemeClr val="dk1"/>
                </a:solidFill>
              </a:rPr>
              <a:t>U</a:t>
            </a:r>
            <a:r>
              <a:rPr lang="en" sz="1600" b="0" i="0" u="none" strike="noStrike" cap="none" dirty="0">
                <a:solidFill>
                  <a:schemeClr val="dk1"/>
                </a:solidFill>
                <a:latin typeface="Century Gothic"/>
                <a:ea typeface="Century Gothic"/>
                <a:cs typeface="Century Gothic"/>
                <a:sym typeface="Century Gothic"/>
              </a:rPr>
              <a:t>nit </a:t>
            </a:r>
            <a:r>
              <a:rPr lang="en" sz="1600" dirty="0">
                <a:solidFill>
                  <a:schemeClr val="dk1"/>
                </a:solidFill>
              </a:rPr>
              <a:t>A</a:t>
            </a:r>
            <a:r>
              <a:rPr lang="en" sz="1600" b="0" i="0" u="none" strike="noStrike" cap="none" dirty="0">
                <a:solidFill>
                  <a:schemeClr val="dk1"/>
                </a:solidFill>
                <a:latin typeface="Century Gothic"/>
                <a:ea typeface="Century Gothic"/>
                <a:cs typeface="Century Gothic"/>
                <a:sym typeface="Century Gothic"/>
              </a:rPr>
              <a:t>ssessment analytical essay. This will be new learning for students. This is also the final lesson during which students will gather evidence and plan their essay. In Lesson 17, they will draft the essay. </a:t>
            </a:r>
            <a:br>
              <a:rPr lang="en" sz="1600" b="0" i="0" u="none" strike="noStrike" cap="none" dirty="0">
                <a:solidFill>
                  <a:schemeClr val="dk1"/>
                </a:solidFill>
                <a:latin typeface="Century Gothic"/>
                <a:ea typeface="Century Gothic"/>
                <a:cs typeface="Century Gothic"/>
                <a:sym typeface="Century Gothic"/>
              </a:rPr>
            </a:b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plan effective introductory and concluding paragraphs for my analytical essay.</a:t>
            </a:r>
            <a:endParaRPr sz="1600" dirty="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cite where I found my evidence.</a:t>
            </a:r>
            <a:endParaRPr sz="1600" dirty="0"/>
          </a:p>
          <a:p>
            <a:pPr marL="0" marR="0" lvl="0" indent="0" algn="l" rtl="0">
              <a:lnSpc>
                <a:spcPct val="90000"/>
              </a:lnSpc>
              <a:spcBef>
                <a:spcPts val="0"/>
              </a:spcBef>
              <a:spcAft>
                <a:spcPts val="0"/>
              </a:spcAft>
              <a:buClr>
                <a:schemeClr val="dk1"/>
              </a:buClr>
              <a:buSzPts val="32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the Rubric</a:t>
            </a:r>
            <a:endParaRPr b="0" i="0" u="none" strike="noStrike" cap="none" dirty="0">
              <a:solidFill>
                <a:schemeClr val="dk1"/>
              </a:solidFill>
              <a:latin typeface="Century Gothic"/>
              <a:ea typeface="Century Gothic"/>
              <a:cs typeface="Century Gothic"/>
              <a:sym typeface="Century Gothic"/>
            </a:endParaRPr>
          </a:p>
        </p:txBody>
      </p:sp>
      <p:sp>
        <p:nvSpPr>
          <p:cNvPr id="234" name="Google Shape;234;p46"/>
          <p:cNvSpPr txBox="1">
            <a:spLocks noGrp="1"/>
          </p:cNvSpPr>
          <p:nvPr>
            <p:ph type="body" idx="1"/>
          </p:nvPr>
        </p:nvSpPr>
        <p:spPr>
          <a:xfrm>
            <a:off x="213350" y="1520703"/>
            <a:ext cx="8520600" cy="572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Font typeface="Arial"/>
              <a:buNone/>
            </a:pPr>
            <a:r>
              <a:rPr lang="en" sz="2200" dirty="0">
                <a:solidFill>
                  <a:schemeClr val="dk1"/>
                </a:solidFill>
              </a:rPr>
              <a:t>You have already read a model introductory paragraph. Now read what the rubric says about introductions:</a:t>
            </a:r>
            <a:endParaRPr sz="2200" dirty="0"/>
          </a:p>
        </p:txBody>
      </p:sp>
      <p:pic>
        <p:nvPicPr>
          <p:cNvPr id="236" name="Google Shape;236;p46"/>
          <p:cNvPicPr preferRelativeResize="0"/>
          <p:nvPr/>
        </p:nvPicPr>
        <p:blipFill rotWithShape="1">
          <a:blip r:embed="rId3">
            <a:alphaModFix/>
          </a:blip>
          <a:srcRect/>
          <a:stretch/>
        </p:blipFill>
        <p:spPr>
          <a:xfrm>
            <a:off x="0" y="2388047"/>
            <a:ext cx="9144000" cy="1545680"/>
          </a:xfrm>
          <a:prstGeom prst="rect">
            <a:avLst/>
          </a:prstGeom>
          <a:noFill/>
          <a:ln w="9525" cap="flat" cmpd="sng">
            <a:solidFill>
              <a:schemeClr val="dk2"/>
            </a:solidFill>
            <a:prstDash val="solid"/>
            <a:round/>
            <a:headEnd type="none" w="sm" len="sm"/>
            <a:tailEnd type="none" w="sm" len="sm"/>
          </a:ln>
        </p:spPr>
      </p:pic>
      <p:sp>
        <p:nvSpPr>
          <p:cNvPr id="237" name="Google Shape;237;p46"/>
          <p:cNvSpPr/>
          <p:nvPr/>
        </p:nvSpPr>
        <p:spPr>
          <a:xfrm>
            <a:off x="1681375" y="2227000"/>
            <a:ext cx="1401900" cy="13656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8" name="Google Shape;238;p46"/>
          <p:cNvSpPr/>
          <p:nvPr/>
        </p:nvSpPr>
        <p:spPr>
          <a:xfrm>
            <a:off x="0" y="4094774"/>
            <a:ext cx="8849100" cy="47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400" b="1" dirty="0">
                <a:latin typeface="Century Gothic"/>
                <a:ea typeface="Century Gothic"/>
                <a:cs typeface="Century Gothic"/>
                <a:sym typeface="Century Gothic"/>
              </a:rPr>
              <a:t>W</a:t>
            </a:r>
            <a:r>
              <a:rPr lang="en" sz="2400" b="1" i="0" u="none" strike="noStrike" cap="none" dirty="0">
                <a:solidFill>
                  <a:srgbClr val="000000"/>
                </a:solidFill>
                <a:latin typeface="Century Gothic"/>
                <a:ea typeface="Century Gothic"/>
                <a:cs typeface="Century Gothic"/>
                <a:sym typeface="Century Gothic"/>
              </a:rPr>
              <a:t>hat makes the introduction of an essay effective?</a:t>
            </a:r>
            <a:endParaRPr b="1" dirty="0"/>
          </a:p>
        </p:txBody>
      </p:sp>
      <p:pic>
        <p:nvPicPr>
          <p:cNvPr id="8"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9"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4874" y="4484813"/>
            <a:ext cx="525604" cy="52560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lh4.googleusercontent.com/ukO5c-5az-VViQ3hfbbD4UG5CN6KeSkG1QlQuHH_Q_xaBIs2AdddibDUU1r9qOFQYeCLy8vpxs2kdhiLsTLYidDK2pmPWC_dW5FOJIx93QYLyAww0VxulKlmQ3aBpHvdY4XfXerj"/>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12874" y="4366615"/>
            <a:ext cx="7620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200" b="0" i="0" u="none" strike="noStrike" cap="none" dirty="0">
                <a:solidFill>
                  <a:schemeClr val="dk1"/>
                </a:solidFill>
                <a:sym typeface="Century Gothic"/>
              </a:rPr>
              <a:t>Let’s </a:t>
            </a:r>
            <a:r>
              <a:rPr lang="en" sz="3200" dirty="0"/>
              <a:t>Determine </a:t>
            </a:r>
            <a:r>
              <a:rPr lang="en" sz="3200" b="0" i="0" u="none" strike="noStrike" cap="none" dirty="0">
                <a:solidFill>
                  <a:schemeClr val="dk1"/>
                </a:solidFill>
                <a:sym typeface="Century Gothic"/>
              </a:rPr>
              <a:t>the Purpose of </a:t>
            </a:r>
            <a:r>
              <a:rPr lang="en" sz="3200" dirty="0"/>
              <a:t>Our      </a:t>
            </a:r>
            <a:r>
              <a:rPr lang="en" sz="3200" b="0" i="0" u="none" strike="noStrike" cap="none" dirty="0">
                <a:solidFill>
                  <a:schemeClr val="dk1"/>
                </a:solidFill>
                <a:sym typeface="Century Gothic"/>
              </a:rPr>
              <a:t>Introduction</a:t>
            </a:r>
            <a:endParaRPr sz="3200" dirty="0"/>
          </a:p>
        </p:txBody>
      </p:sp>
      <p:pic>
        <p:nvPicPr>
          <p:cNvPr id="245" name="Google Shape;245;p47"/>
          <p:cNvPicPr preferRelativeResize="0"/>
          <p:nvPr/>
        </p:nvPicPr>
        <p:blipFill rotWithShape="1">
          <a:blip r:embed="rId3">
            <a:alphaModFix/>
          </a:blip>
          <a:srcRect/>
          <a:stretch/>
        </p:blipFill>
        <p:spPr>
          <a:xfrm>
            <a:off x="515625" y="1851988"/>
            <a:ext cx="7617810" cy="1994604"/>
          </a:xfrm>
          <a:prstGeom prst="rect">
            <a:avLst/>
          </a:prstGeom>
          <a:noFill/>
          <a:ln w="9525" cap="flat" cmpd="sng">
            <a:solidFill>
              <a:schemeClr val="dk2"/>
            </a:solidFill>
            <a:prstDash val="solid"/>
            <a:round/>
            <a:headEnd type="none" w="sm" len="sm"/>
            <a:tailEnd type="none" w="sm" len="sm"/>
          </a:ln>
        </p:spPr>
      </p:pic>
      <p:pic>
        <p:nvPicPr>
          <p:cNvPr id="5"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latin typeface="Century Gothic"/>
                <a:ea typeface="Century Gothic"/>
                <a:cs typeface="Century Gothic"/>
                <a:sym typeface="Century Gothic"/>
              </a:rPr>
              <a:t>Let’s Begin Planning Our Introduction</a:t>
            </a:r>
            <a:endParaRPr sz="3300" b="0" i="0" u="none" strike="noStrike" cap="none" dirty="0">
              <a:solidFill>
                <a:schemeClr val="dk1"/>
              </a:solidFill>
              <a:latin typeface="Century Gothic"/>
              <a:ea typeface="Century Gothic"/>
              <a:cs typeface="Century Gothic"/>
              <a:sym typeface="Century Gothic"/>
            </a:endParaRPr>
          </a:p>
        </p:txBody>
      </p:sp>
      <p:sp>
        <p:nvSpPr>
          <p:cNvPr id="251" name="Google Shape;251;p48"/>
          <p:cNvSpPr txBox="1">
            <a:spLocks noGrp="1"/>
          </p:cNvSpPr>
          <p:nvPr>
            <p:ph type="body" idx="1"/>
          </p:nvPr>
        </p:nvSpPr>
        <p:spPr>
          <a:xfrm>
            <a:off x="311700" y="1261332"/>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Think about the three claims you have made so far: </a:t>
            </a:r>
            <a:endParaRPr sz="2200"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2200" b="0" i="0" u="none" strike="noStrike" cap="none" dirty="0">
                <a:solidFill>
                  <a:srgbClr val="000000"/>
                </a:solidFill>
                <a:sym typeface="Century Gothic"/>
              </a:rPr>
              <a:t>Who Ha is before she flees her home?</a:t>
            </a:r>
            <a:endParaRPr sz="2200"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2200" b="0" i="0" u="none" strike="noStrike" cap="none" dirty="0">
                <a:solidFill>
                  <a:srgbClr val="000000"/>
                </a:solidFill>
                <a:sym typeface="Century Gothic"/>
              </a:rPr>
              <a:t>How refugees turn “inside out</a:t>
            </a:r>
            <a:r>
              <a:rPr lang="en-US" sz="2200" b="0" i="0" u="none" strike="noStrike" cap="none" dirty="0">
                <a:solidFill>
                  <a:srgbClr val="000000"/>
                </a:solidFill>
                <a:sym typeface="Century Gothic"/>
              </a:rPr>
              <a:t>.</a:t>
            </a:r>
            <a:r>
              <a:rPr lang="en" sz="2200" b="0" i="0" u="none" strike="noStrike" cap="none" dirty="0">
                <a:solidFill>
                  <a:srgbClr val="000000"/>
                </a:solidFill>
                <a:sym typeface="Century Gothic"/>
              </a:rPr>
              <a:t>”</a:t>
            </a:r>
            <a:endParaRPr sz="2200"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2200" b="0" i="0" u="none" strike="noStrike" cap="none" dirty="0">
                <a:solidFill>
                  <a:srgbClr val="000000"/>
                </a:solidFill>
                <a:sym typeface="Century Gothic"/>
              </a:rPr>
              <a:t>How refugees turn “back again” as they flee and find home.</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dirty="0"/>
              <a:t>Based on these three claims, w</a:t>
            </a:r>
            <a:r>
              <a:rPr lang="en" sz="2200" b="0" i="0" u="none" strike="noStrike" cap="none" dirty="0">
                <a:solidFill>
                  <a:srgbClr val="000000"/>
                </a:solidFill>
                <a:sym typeface="Century Gothic"/>
              </a:rPr>
              <a:t>hat point are you going to make in your essay?</a:t>
            </a:r>
            <a:endParaRPr sz="2200" b="0"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8" name="Google Shape;258;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latin typeface="Century Gothic"/>
                <a:ea typeface="Century Gothic"/>
                <a:cs typeface="Century Gothic"/>
                <a:sym typeface="Century Gothic"/>
              </a:rPr>
              <a:t>Let’s Continue Our Planning</a:t>
            </a:r>
            <a:endParaRPr sz="3400" dirty="0"/>
          </a:p>
        </p:txBody>
      </p:sp>
      <p:pic>
        <p:nvPicPr>
          <p:cNvPr id="259" name="Google Shape;259;p49"/>
          <p:cNvPicPr preferRelativeResize="0"/>
          <p:nvPr/>
        </p:nvPicPr>
        <p:blipFill rotWithShape="1">
          <a:blip r:embed="rId3">
            <a:alphaModFix/>
          </a:blip>
          <a:srcRect/>
          <a:stretch/>
        </p:blipFill>
        <p:spPr>
          <a:xfrm>
            <a:off x="388097" y="1168450"/>
            <a:ext cx="7366015" cy="1963788"/>
          </a:xfrm>
          <a:prstGeom prst="rect">
            <a:avLst/>
          </a:prstGeom>
          <a:noFill/>
          <a:ln w="9525" cap="flat" cmpd="sng">
            <a:solidFill>
              <a:schemeClr val="dk2"/>
            </a:solidFill>
            <a:prstDash val="solid"/>
            <a:round/>
            <a:headEnd type="none" w="sm" len="sm"/>
            <a:tailEnd type="none" w="sm" len="sm"/>
          </a:ln>
        </p:spPr>
      </p:pic>
      <p:sp>
        <p:nvSpPr>
          <p:cNvPr id="260" name="Google Shape;260;p49"/>
          <p:cNvSpPr txBox="1"/>
          <p:nvPr/>
        </p:nvSpPr>
        <p:spPr>
          <a:xfrm>
            <a:off x="388097" y="3450729"/>
            <a:ext cx="7589400" cy="1692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dirty="0">
                <a:solidFill>
                  <a:srgbClr val="000000"/>
                </a:solidFill>
                <a:latin typeface="Century Gothic"/>
                <a:ea typeface="Century Gothic"/>
                <a:cs typeface="Century Gothic"/>
                <a:sym typeface="Century Gothic"/>
              </a:rPr>
              <a:t>To finish planning your introduction, you’ll use these resources.</a:t>
            </a:r>
            <a:endParaRPr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1" i="0" u="none" strike="noStrike" cap="none" dirty="0">
                <a:solidFill>
                  <a:srgbClr val="000000"/>
                </a:solidFill>
                <a:latin typeface="Century Gothic"/>
                <a:ea typeface="Century Gothic"/>
                <a:cs typeface="Century Gothic"/>
                <a:sym typeface="Century Gothic"/>
              </a:rPr>
              <a:t>Model Essay</a:t>
            </a:r>
            <a:endParaRPr b="1"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1" i="0" u="none" strike="noStrike" cap="none" dirty="0">
                <a:solidFill>
                  <a:srgbClr val="000000"/>
                </a:solidFill>
                <a:latin typeface="Century Gothic"/>
                <a:ea typeface="Century Gothic"/>
                <a:cs typeface="Century Gothic"/>
                <a:sym typeface="Century Gothic"/>
              </a:rPr>
              <a:t>Criteria for Introductory Paragraph </a:t>
            </a:r>
            <a:r>
              <a:rPr lang="en" sz="1800" b="0" i="0" u="none" strike="noStrike" cap="none" dirty="0">
                <a:solidFill>
                  <a:srgbClr val="000000"/>
                </a:solidFill>
                <a:latin typeface="Century Gothic"/>
                <a:ea typeface="Century Gothic"/>
                <a:cs typeface="Century Gothic"/>
                <a:sym typeface="Century Gothic"/>
              </a:rPr>
              <a:t>(listed on the board)</a:t>
            </a:r>
            <a:endParaRPr dirty="0"/>
          </a:p>
          <a:p>
            <a:pPr marL="342900" marR="0" lvl="0" indent="-342900" algn="l" rtl="0">
              <a:lnSpc>
                <a:spcPct val="100000"/>
              </a:lnSpc>
              <a:spcBef>
                <a:spcPts val="0"/>
              </a:spcBef>
              <a:spcAft>
                <a:spcPts val="0"/>
              </a:spcAft>
              <a:buClr>
                <a:srgbClr val="000000"/>
              </a:buClr>
              <a:buSzPts val="1800"/>
              <a:buFont typeface="Arial"/>
              <a:buAutoNum type="arabicPeriod"/>
            </a:pPr>
            <a:r>
              <a:rPr lang="en" sz="1800" b="1" i="0" u="none" strike="noStrike" cap="none" dirty="0">
                <a:solidFill>
                  <a:srgbClr val="000000"/>
                </a:solidFill>
                <a:latin typeface="Century Gothic"/>
                <a:ea typeface="Century Gothic"/>
                <a:cs typeface="Century Gothic"/>
                <a:sym typeface="Century Gothic"/>
              </a:rPr>
              <a:t>Forming Evidence-Based Claims graphic organizer about “Who is Ha?”</a:t>
            </a:r>
            <a:endParaRPr b="1" dirty="0"/>
          </a:p>
          <a:p>
            <a:pPr marL="342900" marR="0" lvl="0" indent="-25400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dirty="0"/>
              <a:t>Let’s Move to the Final Step in Our Planning Process               </a:t>
            </a:r>
            <a:endParaRPr sz="3200" b="0" i="0" u="none" strike="noStrike" cap="none" dirty="0">
              <a:solidFill>
                <a:schemeClr val="dk1"/>
              </a:solidFill>
              <a:sym typeface="Century Gothic"/>
            </a:endParaRPr>
          </a:p>
        </p:txBody>
      </p:sp>
      <p:sp>
        <p:nvSpPr>
          <p:cNvPr id="266" name="Google Shape;266;p50"/>
          <p:cNvSpPr txBox="1">
            <a:spLocks noGrp="1"/>
          </p:cNvSpPr>
          <p:nvPr>
            <p:ph type="body" idx="1"/>
          </p:nvPr>
        </p:nvSpPr>
        <p:spPr>
          <a:xfrm>
            <a:off x="311700" y="1474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2000" dirty="0"/>
          </a:p>
          <a:p>
            <a:pPr marL="457200" marR="0" lvl="0" indent="-368300" algn="l" rtl="0">
              <a:lnSpc>
                <a:spcPct val="100000"/>
              </a:lnSpc>
              <a:spcBef>
                <a:spcPts val="0"/>
              </a:spcBef>
              <a:spcAft>
                <a:spcPts val="0"/>
              </a:spcAft>
              <a:buSzPct val="100000"/>
              <a:buAutoNum type="arabicPeriod"/>
            </a:pPr>
            <a:r>
              <a:rPr lang="en" sz="2000" dirty="0"/>
              <a:t>You have formed claims about how refugees’ lives turn “inside out” and “back again” and gathered evidence to support those claims in planning for your two body paragraphs. </a:t>
            </a:r>
          </a:p>
          <a:p>
            <a:pPr marL="457200" marR="0" lvl="0" indent="-368300" algn="l" rtl="0">
              <a:lnSpc>
                <a:spcPct val="100000"/>
              </a:lnSpc>
              <a:spcBef>
                <a:spcPts val="0"/>
              </a:spcBef>
              <a:spcAft>
                <a:spcPts val="0"/>
              </a:spcAft>
              <a:buSzPct val="100000"/>
              <a:buAutoNum type="arabicPeriod"/>
            </a:pPr>
            <a:endParaRPr lang="en" sz="2000" dirty="0"/>
          </a:p>
          <a:p>
            <a:pPr marL="457200" marR="0" lvl="0" indent="-368300" algn="l" rtl="0">
              <a:lnSpc>
                <a:spcPct val="100000"/>
              </a:lnSpc>
              <a:spcBef>
                <a:spcPts val="0"/>
              </a:spcBef>
              <a:spcAft>
                <a:spcPts val="0"/>
              </a:spcAft>
              <a:buSzPct val="100000"/>
              <a:buAutoNum type="arabicPeriod"/>
            </a:pPr>
            <a:r>
              <a:rPr lang="en" sz="2000" dirty="0"/>
              <a:t>You have begun planning your introductory paragraph around the central claim that you want to make in your essay.</a:t>
            </a:r>
          </a:p>
          <a:p>
            <a:pPr marL="457200" marR="0" lvl="0" indent="-368300" algn="l" rtl="0">
              <a:lnSpc>
                <a:spcPct val="100000"/>
              </a:lnSpc>
              <a:spcBef>
                <a:spcPts val="0"/>
              </a:spcBef>
              <a:spcAft>
                <a:spcPts val="0"/>
              </a:spcAft>
              <a:buSzPct val="100000"/>
              <a:buAutoNum type="arabicPeriod"/>
            </a:pPr>
            <a:endParaRPr lang="en" sz="2000" dirty="0"/>
          </a:p>
          <a:p>
            <a:pPr marL="457200" marR="0" lvl="0" indent="-368300" algn="l" rtl="0">
              <a:lnSpc>
                <a:spcPct val="100000"/>
              </a:lnSpc>
              <a:spcBef>
                <a:spcPts val="0"/>
              </a:spcBef>
              <a:spcAft>
                <a:spcPts val="0"/>
              </a:spcAft>
              <a:buSzPct val="100000"/>
              <a:buAutoNum type="arabicPeriod"/>
            </a:pPr>
            <a:r>
              <a:rPr lang="en" sz="2000" dirty="0"/>
              <a:t>Now, you’ll begin to plan for your concluding paragraph.</a:t>
            </a:r>
            <a:endParaRPr sz="20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3" name="Google Shape;273;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Reread the Conclusion of the </a:t>
            </a:r>
            <a:r>
              <a:rPr lang="en" sz="3400" b="1" i="0" u="none" strike="noStrike" cap="none" dirty="0">
                <a:solidFill>
                  <a:schemeClr val="dk1"/>
                </a:solidFill>
                <a:sym typeface="Century Gothic"/>
              </a:rPr>
              <a:t>Model Essay </a:t>
            </a:r>
            <a:endParaRPr sz="3400" b="1" dirty="0"/>
          </a:p>
        </p:txBody>
      </p:sp>
      <p:sp>
        <p:nvSpPr>
          <p:cNvPr id="274" name="Google Shape;274;p5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endParaRPr sz="2400" dirty="0"/>
          </a:p>
          <a:p>
            <a:pPr marL="0" marR="0" lvl="0" indent="0" algn="l" rtl="0">
              <a:lnSpc>
                <a:spcPct val="115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Read along silently as your teacher reads the concluding paragraph aloud.</a:t>
            </a:r>
            <a:br>
              <a:rPr lang="en" sz="2400" b="0" i="0" u="none" strike="noStrike" cap="none" dirty="0">
                <a:solidFill>
                  <a:srgbClr val="000000"/>
                </a:solidFill>
                <a:latin typeface="Century Gothic"/>
                <a:ea typeface="Century Gothic"/>
                <a:cs typeface="Century Gothic"/>
                <a:sym typeface="Century Gothic"/>
              </a:rPr>
            </a:b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None/>
            </a:pPr>
            <a:r>
              <a:rPr lang="en" sz="2400" b="0" i="0" u="none" strike="noStrike" cap="none" dirty="0">
                <a:solidFill>
                  <a:srgbClr val="000000"/>
                </a:solidFill>
                <a:latin typeface="Century Gothic"/>
                <a:ea typeface="Century Gothic"/>
                <a:cs typeface="Century Gothic"/>
                <a:sym typeface="Century Gothic"/>
              </a:rPr>
              <a:t>Think-Pair-Share with your partner about this question:</a:t>
            </a:r>
            <a:r>
              <a:rPr lang="en" dirty="0"/>
              <a:t> </a:t>
            </a:r>
            <a:r>
              <a:rPr lang="en" sz="2400" b="1" i="1" u="none" strike="noStrike" cap="none" dirty="0">
                <a:solidFill>
                  <a:srgbClr val="000000"/>
                </a:solidFill>
              </a:rPr>
              <a:t>What makes this conclusion effective?</a:t>
            </a:r>
            <a:endParaRPr b="1" i="1"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4874" y="4484813"/>
            <a:ext cx="525604" cy="525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200" b="0" i="0" u="none" strike="noStrike" cap="none">
                <a:solidFill>
                  <a:schemeClr val="dk1"/>
                </a:solidFill>
                <a:latin typeface="Century Gothic"/>
                <a:ea typeface="Century Gothic"/>
                <a:cs typeface="Century Gothic"/>
                <a:sym typeface="Century Gothic"/>
              </a:rPr>
              <a:t>Let’s Review the Rubric</a:t>
            </a:r>
            <a:endParaRPr sz="3200" b="0" i="0" u="none" strike="noStrike" cap="none">
              <a:solidFill>
                <a:schemeClr val="dk1"/>
              </a:solidFill>
              <a:latin typeface="Century Gothic"/>
              <a:ea typeface="Century Gothic"/>
              <a:cs typeface="Century Gothic"/>
              <a:sym typeface="Century Gothic"/>
            </a:endParaRPr>
          </a:p>
        </p:txBody>
      </p:sp>
      <p:sp>
        <p:nvSpPr>
          <p:cNvPr id="280" name="Google Shape;280;p52"/>
          <p:cNvSpPr txBox="1">
            <a:spLocks noGrp="1"/>
          </p:cNvSpPr>
          <p:nvPr>
            <p:ph type="body" idx="1"/>
          </p:nvPr>
        </p:nvSpPr>
        <p:spPr>
          <a:xfrm>
            <a:off x="154888" y="1018528"/>
            <a:ext cx="8520600" cy="572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Font typeface="Arial"/>
              <a:buNone/>
            </a:pPr>
            <a:r>
              <a:rPr lang="en" sz="2200">
                <a:solidFill>
                  <a:schemeClr val="dk1"/>
                </a:solidFill>
              </a:rPr>
              <a:t>You have already read a model concluding paragraph.    Now read what the rubric says about conclusions:</a:t>
            </a:r>
            <a:endParaRPr sz="2200"/>
          </a:p>
        </p:txBody>
      </p:sp>
      <p:sp>
        <p:nvSpPr>
          <p:cNvPr id="282" name="Google Shape;282;p52"/>
          <p:cNvSpPr/>
          <p:nvPr/>
        </p:nvSpPr>
        <p:spPr>
          <a:xfrm>
            <a:off x="147450" y="4433700"/>
            <a:ext cx="8849100" cy="27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200" b="1" i="1" dirty="0">
                <a:latin typeface="Century Gothic"/>
                <a:ea typeface="Century Gothic"/>
                <a:cs typeface="Century Gothic"/>
                <a:sym typeface="Century Gothic"/>
              </a:rPr>
              <a:t>W</a:t>
            </a:r>
            <a:r>
              <a:rPr lang="en" sz="2200" b="1" i="1" u="none" strike="noStrike" cap="none" dirty="0">
                <a:solidFill>
                  <a:srgbClr val="000000"/>
                </a:solidFill>
                <a:latin typeface="Century Gothic"/>
                <a:ea typeface="Century Gothic"/>
                <a:cs typeface="Century Gothic"/>
                <a:sym typeface="Century Gothic"/>
              </a:rPr>
              <a:t>hat makes the </a:t>
            </a:r>
            <a:r>
              <a:rPr lang="en" sz="2200" b="1" i="1" dirty="0">
                <a:latin typeface="Century Gothic"/>
                <a:ea typeface="Century Gothic"/>
                <a:cs typeface="Century Gothic"/>
                <a:sym typeface="Century Gothic"/>
              </a:rPr>
              <a:t>conclusion </a:t>
            </a:r>
            <a:r>
              <a:rPr lang="en" sz="2200" b="1" i="1" u="none" strike="noStrike" cap="none" dirty="0">
                <a:solidFill>
                  <a:srgbClr val="000000"/>
                </a:solidFill>
                <a:latin typeface="Century Gothic"/>
                <a:ea typeface="Century Gothic"/>
                <a:cs typeface="Century Gothic"/>
                <a:sym typeface="Century Gothic"/>
              </a:rPr>
              <a:t>of an essay effective?</a:t>
            </a:r>
            <a:endParaRPr sz="2200" b="1" i="1" dirty="0"/>
          </a:p>
        </p:txBody>
      </p:sp>
      <p:pic>
        <p:nvPicPr>
          <p:cNvPr id="283" name="Google Shape;283;p52"/>
          <p:cNvPicPr preferRelativeResize="0"/>
          <p:nvPr/>
        </p:nvPicPr>
        <p:blipFill>
          <a:blip r:embed="rId3">
            <a:alphaModFix/>
          </a:blip>
          <a:stretch>
            <a:fillRect/>
          </a:stretch>
        </p:blipFill>
        <p:spPr>
          <a:xfrm>
            <a:off x="311700" y="1847000"/>
            <a:ext cx="7784650" cy="2467850"/>
          </a:xfrm>
          <a:prstGeom prst="rect">
            <a:avLst/>
          </a:prstGeom>
          <a:noFill/>
          <a:ln>
            <a:noFill/>
          </a:ln>
        </p:spPr>
      </p:pic>
      <p:sp>
        <p:nvSpPr>
          <p:cNvPr id="284" name="Google Shape;284;p52"/>
          <p:cNvSpPr/>
          <p:nvPr/>
        </p:nvSpPr>
        <p:spPr>
          <a:xfrm>
            <a:off x="1662550" y="3519925"/>
            <a:ext cx="1298700" cy="795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8"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9"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4874" y="4484813"/>
            <a:ext cx="525604" cy="52560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lh4.googleusercontent.com/ukO5c-5az-VViQ3hfbbD4UG5CN6KeSkG1QlQuHH_Q_xaBIs2AdddibDUU1r9qOFQYeCLy8vpxs2kdhiLsTLYidDK2pmPWC_dW5FOJIx93QYLyAww0VxulKlmQ3aBpHvdY4XfXerj"/>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12874" y="4366615"/>
            <a:ext cx="7620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90" name="Google Shape;290;p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a:solidFill>
                  <a:schemeClr val="dk1"/>
                </a:solidFill>
                <a:latin typeface="Century Gothic"/>
                <a:ea typeface="Century Gothic"/>
                <a:cs typeface="Century Gothic"/>
                <a:sym typeface="Century Gothic"/>
              </a:rPr>
              <a:t>Let’s Begin Planning Our Conclusion</a:t>
            </a:r>
            <a:endParaRPr/>
          </a:p>
        </p:txBody>
      </p:sp>
      <p:sp>
        <p:nvSpPr>
          <p:cNvPr id="291" name="Google Shape;291;p5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139700" marR="0" lvl="0" indent="0" algn="l" rtl="0">
              <a:lnSpc>
                <a:spcPct val="115000"/>
              </a:lnSpc>
              <a:spcBef>
                <a:spcPts val="0"/>
              </a:spcBef>
              <a:spcAft>
                <a:spcPts val="0"/>
              </a:spcAft>
              <a:buClr>
                <a:srgbClr val="000000"/>
              </a:buClr>
              <a:buSzPts val="1400"/>
              <a:buFont typeface="Century Gothic"/>
              <a:buNone/>
            </a:pPr>
            <a:r>
              <a:rPr lang="en" sz="2000" b="0" i="0" u="none" strike="noStrike" cap="none" dirty="0">
                <a:solidFill>
                  <a:srgbClr val="000000"/>
                </a:solidFill>
                <a:latin typeface="Century Gothic"/>
                <a:ea typeface="Century Gothic"/>
                <a:cs typeface="Century Gothic"/>
                <a:sym typeface="Century Gothic"/>
              </a:rPr>
              <a:t>To finish planning your </a:t>
            </a:r>
            <a:r>
              <a:rPr lang="en" sz="2000" dirty="0"/>
              <a:t>conclusion</a:t>
            </a:r>
            <a:r>
              <a:rPr lang="en" sz="2000" b="0" i="0" u="none" strike="noStrike" cap="none" dirty="0">
                <a:solidFill>
                  <a:srgbClr val="000000"/>
                </a:solidFill>
                <a:latin typeface="Century Gothic"/>
                <a:ea typeface="Century Gothic"/>
                <a:cs typeface="Century Gothic"/>
                <a:sym typeface="Century Gothic"/>
              </a:rPr>
              <a:t>, you’ll use these resources.</a:t>
            </a:r>
            <a:endParaRPr dirty="0"/>
          </a:p>
          <a:p>
            <a:pPr marL="596900" marR="0" lvl="0" indent="-457200" algn="l" rtl="0">
              <a:lnSpc>
                <a:spcPct val="115000"/>
              </a:lnSpc>
              <a:spcBef>
                <a:spcPts val="0"/>
              </a:spcBef>
              <a:spcAft>
                <a:spcPts val="0"/>
              </a:spcAft>
              <a:buClr>
                <a:srgbClr val="000000"/>
              </a:buClr>
              <a:buSzPct val="100000"/>
              <a:buFont typeface="Arial"/>
              <a:buAutoNum type="arabicPeriod"/>
            </a:pPr>
            <a:r>
              <a:rPr lang="en" sz="2000" b="1" i="0" u="none" strike="noStrike" cap="none" dirty="0">
                <a:solidFill>
                  <a:srgbClr val="000000"/>
                </a:solidFill>
                <a:sym typeface="Century Gothic"/>
              </a:rPr>
              <a:t>Model Essay</a:t>
            </a:r>
            <a:endParaRPr b="1" dirty="0"/>
          </a:p>
          <a:p>
            <a:pPr marL="596900" marR="0" lvl="0" indent="-457200" algn="l" rtl="0">
              <a:lnSpc>
                <a:spcPct val="115000"/>
              </a:lnSpc>
              <a:spcBef>
                <a:spcPts val="0"/>
              </a:spcBef>
              <a:spcAft>
                <a:spcPts val="0"/>
              </a:spcAft>
              <a:buClr>
                <a:srgbClr val="000000"/>
              </a:buClr>
              <a:buSzPct val="100000"/>
              <a:buFont typeface="Arial"/>
              <a:buAutoNum type="arabicPeriod"/>
            </a:pPr>
            <a:r>
              <a:rPr lang="en" sz="2000" b="1" i="0" u="none" strike="noStrike" cap="none" dirty="0">
                <a:solidFill>
                  <a:srgbClr val="000000"/>
                </a:solidFill>
                <a:sym typeface="Century Gothic"/>
              </a:rPr>
              <a:t>Criteria for Concluding Paragraph</a:t>
            </a:r>
            <a:r>
              <a:rPr lang="en" sz="2000" b="0" i="0" u="none" strike="noStrike" cap="none" dirty="0">
                <a:solidFill>
                  <a:srgbClr val="000000"/>
                </a:solidFill>
                <a:latin typeface="Century Gothic"/>
                <a:ea typeface="Century Gothic"/>
                <a:cs typeface="Century Gothic"/>
                <a:sym typeface="Century Gothic"/>
              </a:rPr>
              <a:t> (listed on the board)</a:t>
            </a:r>
            <a:endParaRPr dirty="0"/>
          </a:p>
          <a:p>
            <a:pPr marL="139700" marR="0" lvl="0" indent="0" algn="l" rtl="0">
              <a:lnSpc>
                <a:spcPct val="115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p:txBody>
      </p:sp>
      <p:pic>
        <p:nvPicPr>
          <p:cNvPr id="292" name="Google Shape;292;p53"/>
          <p:cNvPicPr preferRelativeResize="0"/>
          <p:nvPr/>
        </p:nvPicPr>
        <p:blipFill rotWithShape="1">
          <a:blip r:embed="rId3">
            <a:alphaModFix/>
          </a:blip>
          <a:srcRect/>
          <a:stretch/>
        </p:blipFill>
        <p:spPr>
          <a:xfrm>
            <a:off x="311700" y="1021667"/>
            <a:ext cx="7606120" cy="1986168"/>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8" name="Google Shape;298;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a:t>
            </a:r>
            <a:r>
              <a:rPr lang="en"/>
              <a:t>Review </a:t>
            </a:r>
            <a:r>
              <a:rPr lang="en" sz="3600" b="0" i="0" u="none" strike="noStrike" cap="none">
                <a:solidFill>
                  <a:schemeClr val="dk1"/>
                </a:solidFill>
                <a:latin typeface="Century Gothic"/>
                <a:ea typeface="Century Gothic"/>
                <a:cs typeface="Century Gothic"/>
                <a:sym typeface="Century Gothic"/>
              </a:rPr>
              <a:t>a Peer’s Work</a:t>
            </a:r>
            <a:endParaRPr/>
          </a:p>
        </p:txBody>
      </p:sp>
      <p:sp>
        <p:nvSpPr>
          <p:cNvPr id="299" name="Google Shape;299;p54"/>
          <p:cNvSpPr txBox="1">
            <a:spLocks noGrp="1"/>
          </p:cNvSpPr>
          <p:nvPr>
            <p:ph type="body" idx="1"/>
          </p:nvPr>
        </p:nvSpPr>
        <p:spPr>
          <a:xfrm>
            <a:off x="311700" y="1244650"/>
            <a:ext cx="8520600" cy="3416400"/>
          </a:xfrm>
          <a:prstGeom prst="rect">
            <a:avLst/>
          </a:prstGeom>
          <a:noFill/>
          <a:ln>
            <a:noFill/>
          </a:ln>
        </p:spPr>
        <p:txBody>
          <a:bodyPr spcFirstLastPara="1" wrap="square" lIns="91425" tIns="91425" rIns="91425" bIns="91425" anchor="t" anchorCtr="0">
            <a:noAutofit/>
          </a:bodyPr>
          <a:lstStyle/>
          <a:p>
            <a:pPr marL="482600" marR="0" lvl="0" indent="-3937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sym typeface="Century Gothic"/>
              </a:rPr>
              <a:t>Partner A</a:t>
            </a:r>
            <a:r>
              <a:rPr lang="en" sz="2000" dirty="0"/>
              <a:t>--</a:t>
            </a:r>
            <a:r>
              <a:rPr lang="en" sz="2000" b="1" dirty="0"/>
              <a:t>Share</a:t>
            </a:r>
            <a:r>
              <a:rPr lang="en" sz="2000" b="0" i="0" u="none" strike="noStrike" cap="none" dirty="0">
                <a:solidFill>
                  <a:srgbClr val="000000"/>
                </a:solidFill>
                <a:sym typeface="Century Gothic"/>
              </a:rPr>
              <a:t> your essay plan. </a:t>
            </a:r>
            <a:endParaRPr sz="2000" dirty="0"/>
          </a:p>
          <a:p>
            <a:pPr marL="482600" marR="0" lvl="0" indent="-3937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sym typeface="Century Gothic"/>
              </a:rPr>
              <a:t>Partner B</a:t>
            </a:r>
            <a:r>
              <a:rPr lang="en" sz="2000" dirty="0"/>
              <a:t>--</a:t>
            </a:r>
            <a:r>
              <a:rPr lang="en" sz="2000" b="0" i="0" u="none" strike="noStrike" cap="none" dirty="0">
                <a:solidFill>
                  <a:srgbClr val="000000"/>
                </a:solidFill>
                <a:sym typeface="Century Gothic"/>
              </a:rPr>
              <a:t> </a:t>
            </a:r>
            <a:r>
              <a:rPr lang="en" sz="2000" b="1" dirty="0"/>
              <a:t>Give </a:t>
            </a:r>
            <a:r>
              <a:rPr lang="en" sz="2000" dirty="0"/>
              <a:t>your p</a:t>
            </a:r>
            <a:r>
              <a:rPr lang="en" sz="2000" b="0" i="0" u="none" strike="noStrike" cap="none" dirty="0">
                <a:solidFill>
                  <a:srgbClr val="000000"/>
                </a:solidFill>
                <a:sym typeface="Century Gothic"/>
              </a:rPr>
              <a:t>artner  one “star” (positive thing) about his or her plan. </a:t>
            </a:r>
            <a:endParaRPr sz="2000" dirty="0"/>
          </a:p>
          <a:p>
            <a:pPr marL="482600" marR="0" lvl="0" indent="-3937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sym typeface="Century Gothic"/>
              </a:rPr>
              <a:t>Partner</a:t>
            </a:r>
            <a:r>
              <a:rPr lang="en" sz="2000" dirty="0"/>
              <a:t> B-- </a:t>
            </a:r>
            <a:r>
              <a:rPr lang="en" sz="2000" b="1" dirty="0"/>
              <a:t>Ask </a:t>
            </a:r>
            <a:r>
              <a:rPr lang="en" sz="2000" dirty="0"/>
              <a:t>your partner a</a:t>
            </a:r>
            <a:r>
              <a:rPr lang="en" sz="2000" b="0" i="0" u="none" strike="noStrike" cap="none" dirty="0">
                <a:solidFill>
                  <a:srgbClr val="000000"/>
                </a:solidFill>
                <a:sym typeface="Century Gothic"/>
              </a:rPr>
              <a:t> question that will help </a:t>
            </a:r>
            <a:r>
              <a:rPr lang="en" sz="2000" dirty="0"/>
              <a:t>him or her</a:t>
            </a:r>
            <a:r>
              <a:rPr lang="en" sz="2000" b="0" i="0" u="none" strike="noStrike" cap="none" dirty="0">
                <a:solidFill>
                  <a:srgbClr val="000000"/>
                </a:solidFill>
                <a:sym typeface="Century Gothic"/>
              </a:rPr>
              <a:t> think  about one </a:t>
            </a:r>
            <a:r>
              <a:rPr lang="en" sz="2000" dirty="0"/>
              <a:t>part </a:t>
            </a:r>
            <a:r>
              <a:rPr lang="en" sz="2000" b="0" i="0" u="none" strike="noStrike" cap="none" dirty="0">
                <a:solidFill>
                  <a:srgbClr val="000000"/>
                </a:solidFill>
                <a:sym typeface="Century Gothic"/>
              </a:rPr>
              <a:t>of his or her plan in order to improve it. </a:t>
            </a:r>
            <a:endParaRPr sz="2000" dirty="0"/>
          </a:p>
          <a:p>
            <a:pPr marL="482600" marR="0" lvl="0" indent="-3937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sym typeface="Century Gothic"/>
              </a:rPr>
              <a:t>Partner A</a:t>
            </a:r>
            <a:r>
              <a:rPr lang="en" sz="2000" dirty="0"/>
              <a:t>--</a:t>
            </a:r>
            <a:r>
              <a:rPr lang="en" sz="2000" b="0" i="0" u="none" strike="noStrike" cap="none" dirty="0">
                <a:solidFill>
                  <a:srgbClr val="000000"/>
                </a:solidFill>
                <a:sym typeface="Century Gothic"/>
              </a:rPr>
              <a:t> </a:t>
            </a:r>
            <a:r>
              <a:rPr lang="en" sz="2000" b="1" dirty="0"/>
              <a:t>W</a:t>
            </a:r>
            <a:r>
              <a:rPr lang="en" sz="2000" b="1" i="0" u="none" strike="noStrike" cap="none" dirty="0">
                <a:solidFill>
                  <a:srgbClr val="000000"/>
                </a:solidFill>
              </a:rPr>
              <a:t>rite </a:t>
            </a:r>
            <a:r>
              <a:rPr lang="en" sz="2000" b="0" i="0" u="none" strike="noStrike" cap="none" dirty="0">
                <a:solidFill>
                  <a:srgbClr val="000000"/>
                </a:solidFill>
                <a:sym typeface="Century Gothic"/>
              </a:rPr>
              <a:t>down </a:t>
            </a:r>
            <a:r>
              <a:rPr lang="en" sz="2000" dirty="0"/>
              <a:t>a </a:t>
            </a:r>
            <a:r>
              <a:rPr lang="en" sz="2000" b="0" i="0" u="none" strike="noStrike" cap="none" dirty="0">
                <a:solidFill>
                  <a:srgbClr val="000000"/>
                </a:solidFill>
                <a:sym typeface="Century Gothic"/>
              </a:rPr>
              <a:t>step you will take to improve your plan.</a:t>
            </a:r>
            <a:endParaRPr sz="2000" dirty="0"/>
          </a:p>
          <a:p>
            <a:pPr marL="482600" marR="0" lvl="0" indent="-393700" algn="l" rtl="0">
              <a:lnSpc>
                <a:spcPct val="115000"/>
              </a:lnSpc>
              <a:spcBef>
                <a:spcPts val="0"/>
              </a:spcBef>
              <a:spcAft>
                <a:spcPts val="0"/>
              </a:spcAft>
              <a:buClr>
                <a:srgbClr val="000000"/>
              </a:buClr>
              <a:buSzPct val="100000"/>
              <a:buFont typeface="Arial"/>
              <a:buAutoNum type="arabicPeriod"/>
            </a:pPr>
            <a:r>
              <a:rPr lang="en" sz="2000" b="1" i="0" u="none" strike="noStrike" cap="none" dirty="0">
                <a:solidFill>
                  <a:srgbClr val="000000"/>
                </a:solidFill>
              </a:rPr>
              <a:t>Trade </a:t>
            </a:r>
            <a:r>
              <a:rPr lang="en" sz="2000" b="0" i="0" u="none" strike="noStrike" cap="none" dirty="0">
                <a:solidFill>
                  <a:srgbClr val="000000"/>
                </a:solidFill>
                <a:sym typeface="Century Gothic"/>
              </a:rPr>
              <a:t>roles and </a:t>
            </a:r>
            <a:r>
              <a:rPr lang="en" sz="2000" b="1" i="0" u="none" strike="noStrike" cap="none" dirty="0">
                <a:solidFill>
                  <a:srgbClr val="000000"/>
                </a:solidFill>
              </a:rPr>
              <a:t>repeat</a:t>
            </a:r>
            <a:r>
              <a:rPr lang="en" sz="2000" b="0" i="0" u="none" strike="noStrike" cap="none" dirty="0">
                <a:solidFill>
                  <a:srgbClr val="000000"/>
                </a:solidFill>
                <a:sym typeface="Century Gothic"/>
              </a:rPr>
              <a:t>.</a:t>
            </a:r>
            <a:endParaRPr sz="20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descr="A picture containing music&#10;&#10;Description generated with very high confidence">
            <a:extLst>
              <a:ext uri="{FF2B5EF4-FFF2-40B4-BE49-F238E27FC236}">
                <a16:creationId xmlns:a16="http://schemas.microsoft.com/office/drawing/2014/main" id="{321BD83B-77B4-4801-9D82-3E181B6D4743}"/>
              </a:ext>
            </a:extLst>
          </p:cNvPr>
          <p:cNvPicPr>
            <a:picLocks noChangeAspect="1"/>
          </p:cNvPicPr>
          <p:nvPr/>
        </p:nvPicPr>
        <p:blipFill>
          <a:blip r:embed="rId4"/>
          <a:stretch>
            <a:fillRect/>
          </a:stretch>
        </p:blipFill>
        <p:spPr>
          <a:xfrm>
            <a:off x="8118985" y="4447366"/>
            <a:ext cx="561975" cy="5619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05" name="Google Shape;305;p55"/>
          <p:cNvSpPr txBox="1">
            <a:spLocks noGrp="1"/>
          </p:cNvSpPr>
          <p:nvPr>
            <p:ph type="body" idx="1"/>
          </p:nvPr>
        </p:nvSpPr>
        <p:spPr>
          <a:xfrm>
            <a:off x="-1" y="1217788"/>
            <a:ext cx="8512629" cy="3416400"/>
          </a:xfrm>
          <a:prstGeom prst="rect">
            <a:avLst/>
          </a:prstGeom>
          <a:noFill/>
          <a:ln>
            <a:noFill/>
          </a:ln>
        </p:spPr>
        <p:txBody>
          <a:bodyPr spcFirstLastPara="1" wrap="square" lIns="91425" tIns="91425" rIns="91425" bIns="91425" anchor="t" anchorCtr="0">
            <a:noAutofit/>
          </a:bodyPr>
          <a:lstStyle/>
          <a:p>
            <a:pPr marL="285750" marR="0" lvl="0" indent="0" algn="l" rtl="0">
              <a:lnSpc>
                <a:spcPct val="100000"/>
              </a:lnSpc>
              <a:spcBef>
                <a:spcPts val="0"/>
              </a:spcBef>
              <a:spcAft>
                <a:spcPts val="0"/>
              </a:spcAft>
              <a:buNone/>
            </a:pPr>
            <a:r>
              <a:rPr lang="en" sz="2100" dirty="0"/>
              <a:t>In this lesson, you’ve worked hard to plan and prepare for your End of Unit essay. Great job! Now you’re almost ready to write!</a:t>
            </a:r>
            <a:endParaRPr sz="2100" dirty="0"/>
          </a:p>
          <a:p>
            <a:pPr marL="285750" marR="0" lvl="0" indent="0" algn="l" rtl="0">
              <a:lnSpc>
                <a:spcPct val="100000"/>
              </a:lnSpc>
              <a:spcBef>
                <a:spcPts val="0"/>
              </a:spcBef>
              <a:spcAft>
                <a:spcPts val="0"/>
              </a:spcAft>
              <a:buNone/>
            </a:pPr>
            <a:endParaRPr sz="2100" dirty="0"/>
          </a:p>
          <a:p>
            <a:pPr marL="285750" marR="0" lvl="0" indent="0" algn="l" rtl="0">
              <a:lnSpc>
                <a:spcPct val="100000"/>
              </a:lnSpc>
              <a:spcBef>
                <a:spcPts val="0"/>
              </a:spcBef>
              <a:spcAft>
                <a:spcPts val="0"/>
              </a:spcAft>
              <a:buNone/>
            </a:pPr>
            <a:r>
              <a:rPr lang="en" sz="2100" dirty="0"/>
              <a:t>In tonight’s homework:</a:t>
            </a:r>
            <a:endParaRPr sz="2100" dirty="0"/>
          </a:p>
          <a:p>
            <a:pPr marL="742950" marR="0" lvl="0" indent="-311150" algn="l" rtl="0">
              <a:lnSpc>
                <a:spcPct val="100000"/>
              </a:lnSpc>
              <a:spcBef>
                <a:spcPts val="0"/>
              </a:spcBef>
              <a:spcAft>
                <a:spcPts val="0"/>
              </a:spcAft>
              <a:buClr>
                <a:srgbClr val="000000"/>
              </a:buClr>
              <a:buSzPts val="2200"/>
              <a:buFont typeface="Century Gothic"/>
              <a:buChar char="●"/>
            </a:pPr>
            <a:r>
              <a:rPr lang="en" sz="2100" b="0" i="0" u="none" strike="noStrike" cap="none" dirty="0">
                <a:solidFill>
                  <a:srgbClr val="000000"/>
                </a:solidFill>
                <a:sym typeface="Century Gothic"/>
              </a:rPr>
              <a:t>Complete, review, and revise your </a:t>
            </a:r>
            <a:r>
              <a:rPr lang="en" sz="2100" b="1" i="0" u="none" strike="noStrike" cap="none" dirty="0">
                <a:solidFill>
                  <a:srgbClr val="000000"/>
                </a:solidFill>
                <a:sym typeface="Century Gothic"/>
              </a:rPr>
              <a:t>Planning My Essay graphic organizer </a:t>
            </a:r>
            <a:r>
              <a:rPr lang="en" sz="2100" b="0" i="0" u="none" strike="noStrike" cap="none" dirty="0">
                <a:solidFill>
                  <a:srgbClr val="000000"/>
                </a:solidFill>
                <a:sym typeface="Century Gothic"/>
              </a:rPr>
              <a:t>in preparation for writing your essay in the next lesson. </a:t>
            </a:r>
            <a:endParaRPr sz="2100" dirty="0"/>
          </a:p>
          <a:p>
            <a:pPr marL="742950" marR="0" lvl="0" indent="-311150" algn="l" rtl="0">
              <a:lnSpc>
                <a:spcPct val="100000"/>
              </a:lnSpc>
              <a:spcBef>
                <a:spcPts val="0"/>
              </a:spcBef>
              <a:spcAft>
                <a:spcPts val="0"/>
              </a:spcAft>
              <a:buClr>
                <a:srgbClr val="000000"/>
              </a:buClr>
              <a:buSzPts val="2200"/>
              <a:buFont typeface="Century Gothic"/>
              <a:buChar char="●"/>
            </a:pPr>
            <a:r>
              <a:rPr lang="en" sz="2100" dirty="0"/>
              <a:t>Doing this work will help you m</a:t>
            </a:r>
            <a:r>
              <a:rPr lang="en" sz="2100" b="0" i="0" u="none" strike="noStrike" cap="none" dirty="0">
                <a:solidFill>
                  <a:srgbClr val="000000"/>
                </a:solidFill>
                <a:sym typeface="Century Gothic"/>
              </a:rPr>
              <a:t>ake sure your plans are at the stage that you can use them as a basis for your writing.</a:t>
            </a:r>
            <a:endParaRPr sz="21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200" b="1" i="0" u="none" strike="noStrike" cap="none" dirty="0">
                <a:solidFill>
                  <a:schemeClr val="dk1"/>
                </a:solidFill>
                <a:sym typeface="Century Gothic"/>
              </a:rPr>
              <a:t>Preparing for Lesson 16</a:t>
            </a:r>
            <a:endParaRPr sz="2200" dirty="0"/>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Review the </a:t>
            </a:r>
            <a:r>
              <a:rPr lang="en" sz="2000" b="1" i="0" u="none" strike="noStrike" cap="none" dirty="0">
                <a:solidFill>
                  <a:schemeClr val="dk1"/>
                </a:solidFill>
                <a:sym typeface="Century Gothic"/>
              </a:rPr>
              <a:t>model essay “How Ha’s Mother Is Turned ‘Inside Out’”</a:t>
            </a:r>
            <a:endParaRPr sz="2000" b="1" dirty="0"/>
          </a:p>
          <a:p>
            <a:pPr marL="0" marR="0" lvl="0" indent="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latin typeface="Century Gothic"/>
                <a:ea typeface="Century Gothic"/>
                <a:cs typeface="Century Gothic"/>
                <a:sym typeface="Century Gothic"/>
              </a:rPr>
              <a:t>Continue to familiarize yourself with the </a:t>
            </a:r>
            <a:r>
              <a:rPr lang="en" sz="2000" b="1" i="0" u="none" strike="noStrike" cap="none" dirty="0">
                <a:solidFill>
                  <a:schemeClr val="dk1"/>
                </a:solidFill>
                <a:latin typeface="Century Gothic"/>
                <a:ea typeface="Century Gothic"/>
                <a:cs typeface="Century Gothic"/>
                <a:sym typeface="Century Gothic"/>
              </a:rPr>
              <a:t>NYS Grade 6-8 Expository Writing Evaluation Rubric </a:t>
            </a:r>
            <a:endParaRPr sz="2000" b="1" i="0" u="none" strike="noStrike" cap="none" dirty="0">
              <a:solidFill>
                <a:schemeClr val="dk1"/>
              </a:solidFill>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sz="2000" dirty="0">
              <a:solidFill>
                <a:schemeClr val="dk1"/>
              </a:solidFill>
            </a:endParaRPr>
          </a:p>
          <a:p>
            <a:pPr marL="342900" marR="0" lvl="0" indent="-311150" algn="l" rtl="0">
              <a:lnSpc>
                <a:spcPct val="90000"/>
              </a:lnSpc>
              <a:spcBef>
                <a:spcPts val="0"/>
              </a:spcBef>
              <a:spcAft>
                <a:spcPts val="0"/>
              </a:spcAft>
              <a:buClr>
                <a:schemeClr val="dk1"/>
              </a:buClr>
              <a:buSzPts val="2000"/>
              <a:buFont typeface="Century Gothic"/>
              <a:buChar char="●"/>
            </a:pPr>
            <a:r>
              <a:rPr lang="en" sz="2000" dirty="0">
                <a:solidFill>
                  <a:schemeClr val="dk1"/>
                </a:solidFill>
              </a:rPr>
              <a:t>Complete the </a:t>
            </a:r>
            <a:r>
              <a:rPr lang="en" sz="2000" b="1" dirty="0">
                <a:solidFill>
                  <a:schemeClr val="dk1"/>
                </a:solidFill>
              </a:rPr>
              <a:t>Forming Evidence-Based Claims graphic organizer </a:t>
            </a:r>
            <a:r>
              <a:rPr lang="en" sz="2000" dirty="0">
                <a:solidFill>
                  <a:schemeClr val="dk1"/>
                </a:solidFill>
              </a:rPr>
              <a:t>based on the introduction of the model essay</a:t>
            </a:r>
            <a:endParaRPr sz="2000" b="0" i="0" u="none" strike="noStrike" cap="none" dirty="0">
              <a:solidFill>
                <a:schemeClr val="dk1"/>
              </a:solidFill>
              <a:latin typeface="Century Gothic"/>
              <a:ea typeface="Century Gothic"/>
              <a:cs typeface="Century Gothic"/>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400" b="0" i="1"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759644"/>
            <a:ext cx="7886700" cy="530198"/>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130100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56E46A5F-F04E-487C-8589-4B2FBA3BB3CE}"/>
              </a:ext>
            </a:extLst>
          </p:cNvPr>
          <p:cNvPicPr>
            <a:picLocks noChangeAspect="1"/>
          </p:cNvPicPr>
          <p:nvPr/>
        </p:nvPicPr>
        <p:blipFill>
          <a:blip r:embed="rId3"/>
          <a:stretch>
            <a:fillRect/>
          </a:stretch>
        </p:blipFill>
        <p:spPr>
          <a:xfrm>
            <a:off x="3568593" y="315814"/>
            <a:ext cx="2006814" cy="922323"/>
          </a:xfrm>
          <a:prstGeom prst="rect">
            <a:avLst/>
          </a:prstGeom>
        </p:spPr>
      </p:pic>
    </p:spTree>
    <p:extLst>
      <p:ext uri="{BB962C8B-B14F-4D97-AF65-F5344CB8AC3E}">
        <p14:creationId xmlns:p14="http://schemas.microsoft.com/office/powerpoint/2010/main" val="1834068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113897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88211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3B3007B6-CBD5-4B66-8287-CB3DD90B6AE7}"/>
              </a:ext>
            </a:extLst>
          </p:cNvPr>
          <p:cNvPicPr>
            <a:picLocks noChangeAspect="1"/>
          </p:cNvPicPr>
          <p:nvPr/>
        </p:nvPicPr>
        <p:blipFill>
          <a:blip r:embed="rId3"/>
          <a:stretch>
            <a:fillRect/>
          </a:stretch>
        </p:blipFill>
        <p:spPr>
          <a:xfrm>
            <a:off x="8298611" y="4400550"/>
            <a:ext cx="583721" cy="583721"/>
          </a:xfrm>
          <a:prstGeom prst="rect">
            <a:avLst/>
          </a:prstGeom>
        </p:spPr>
      </p:pic>
    </p:spTree>
    <p:extLst>
      <p:ext uri="{BB962C8B-B14F-4D97-AF65-F5344CB8AC3E}">
        <p14:creationId xmlns:p14="http://schemas.microsoft.com/office/powerpoint/2010/main" val="38680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94086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16</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1600" b="1" i="0" u="none" strike="noStrike" cap="none" dirty="0">
                <a:solidFill>
                  <a:schemeClr val="dk1"/>
                </a:solidFill>
                <a:latin typeface="Century Gothic"/>
                <a:ea typeface="Century Gothic"/>
                <a:cs typeface="Century Gothic"/>
                <a:sym typeface="Century Gothic"/>
              </a:rPr>
              <a:t>Preparing for Lesson 16: </a:t>
            </a:r>
            <a:r>
              <a:rPr lang="en" sz="1600" b="0" i="1" u="none" strike="noStrike" cap="none" dirty="0">
                <a:solidFill>
                  <a:schemeClr val="dk1"/>
                </a:solidFill>
                <a:latin typeface="Century Gothic"/>
                <a:ea typeface="Century Gothic"/>
                <a:cs typeface="Century Gothic"/>
                <a:sym typeface="Century Gothic"/>
              </a:rPr>
              <a:t>Materials and Student Pairings</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16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17500" algn="l" rtl="0">
              <a:lnSpc>
                <a:spcPct val="90000"/>
              </a:lnSpc>
              <a:spcBef>
                <a:spcPts val="1000"/>
              </a:spcBef>
              <a:spcAft>
                <a:spcPts val="0"/>
              </a:spcAft>
              <a:buClr>
                <a:srgbClr val="000000"/>
              </a:buClr>
              <a:buSzPts val="1400"/>
              <a:buFont typeface="Calibri"/>
              <a:buAutoNum type="arabicPeriod"/>
            </a:pPr>
            <a:r>
              <a:rPr lang="en" sz="1400" b="1" i="0" u="none" strike="noStrike" cap="none" dirty="0">
                <a:solidFill>
                  <a:schemeClr val="dk1"/>
                </a:solidFill>
                <a:latin typeface="Century Gothic"/>
                <a:ea typeface="Century Gothic"/>
                <a:cs typeface="Century Gothic"/>
                <a:sym typeface="Century Gothic"/>
              </a:rPr>
              <a:t>Forming Evidence-Based Claims graphic organizer </a:t>
            </a:r>
            <a:r>
              <a:rPr lang="en" sz="1400" b="0" i="0" u="none" strike="noStrike" cap="none" dirty="0">
                <a:solidFill>
                  <a:schemeClr val="dk1"/>
                </a:solidFill>
                <a:latin typeface="Century Gothic"/>
                <a:ea typeface="Century Gothic"/>
                <a:cs typeface="Century Gothic"/>
                <a:sym typeface="Century Gothic"/>
              </a:rPr>
              <a:t>(one per student &amp; one for display)</a:t>
            </a:r>
            <a:endParaRPr sz="1400" dirty="0"/>
          </a:p>
          <a:p>
            <a:pPr marL="342900" marR="0" lvl="0" indent="-317500" algn="l" rtl="0">
              <a:lnSpc>
                <a:spcPct val="90000"/>
              </a:lnSpc>
              <a:spcBef>
                <a:spcPts val="1000"/>
              </a:spcBef>
              <a:spcAft>
                <a:spcPts val="0"/>
              </a:spcAft>
              <a:buClr>
                <a:srgbClr val="000000"/>
              </a:buClr>
              <a:buSzPts val="1400"/>
              <a:buFont typeface="Calibri"/>
              <a:buAutoNum type="arabicPeriod"/>
            </a:pPr>
            <a:r>
              <a:rPr lang="en" sz="1400" b="0" i="0" u="none" strike="noStrike" cap="none" dirty="0">
                <a:solidFill>
                  <a:schemeClr val="dk1"/>
                </a:solidFill>
                <a:latin typeface="Century Gothic"/>
                <a:ea typeface="Century Gothic"/>
                <a:cs typeface="Century Gothic"/>
                <a:sym typeface="Century Gothic"/>
              </a:rPr>
              <a:t>Directions for </a:t>
            </a:r>
            <a:r>
              <a:rPr lang="en" sz="1400" b="1" i="0" u="none" strike="noStrike" cap="none" dirty="0">
                <a:solidFill>
                  <a:schemeClr val="dk1"/>
                </a:solidFill>
                <a:latin typeface="Century Gothic"/>
                <a:ea typeface="Century Gothic"/>
                <a:cs typeface="Century Gothic"/>
                <a:sym typeface="Century Gothic"/>
              </a:rPr>
              <a:t>Forming Evidence-Based Claims: Who Is Ha before She Is Forced to Flee Vietnam?</a:t>
            </a:r>
            <a:r>
              <a:rPr lang="en" sz="1400" b="0" i="0" u="none" strike="noStrike" cap="none" dirty="0">
                <a:solidFill>
                  <a:schemeClr val="dk1"/>
                </a:solidFill>
                <a:latin typeface="Century Gothic"/>
                <a:ea typeface="Century Gothic"/>
                <a:cs typeface="Century Gothic"/>
                <a:sym typeface="Century Gothic"/>
              </a:rPr>
              <a:t> (one per student)</a:t>
            </a:r>
            <a:endParaRPr sz="1400" dirty="0"/>
          </a:p>
          <a:p>
            <a:pPr marL="342900" marR="0" lvl="0" indent="-317500" algn="l" rtl="0">
              <a:lnSpc>
                <a:spcPct val="90000"/>
              </a:lnSpc>
              <a:spcBef>
                <a:spcPts val="1000"/>
              </a:spcBef>
              <a:spcAft>
                <a:spcPts val="0"/>
              </a:spcAft>
              <a:buClr>
                <a:srgbClr val="000000"/>
              </a:buClr>
              <a:buSzPts val="1400"/>
              <a:buFont typeface="Calibri"/>
              <a:buAutoNum type="arabicPeriod"/>
            </a:pPr>
            <a:r>
              <a:rPr lang="en" sz="1400" b="0" i="0" u="none" strike="noStrike" cap="none" dirty="0">
                <a:solidFill>
                  <a:schemeClr val="dk1"/>
                </a:solidFill>
                <a:latin typeface="Century Gothic"/>
                <a:ea typeface="Century Gothic"/>
                <a:cs typeface="Century Gothic"/>
                <a:sym typeface="Century Gothic"/>
              </a:rPr>
              <a:t>There are several different student pairings within the Numbered Heads groups used in today’s lesson. These are all described in the Teacher’s Notes.</a:t>
            </a:r>
            <a:endParaRPr sz="1400" dirty="0"/>
          </a:p>
          <a:p>
            <a:pPr marL="0" marR="0" lvl="0" indent="0" algn="l" rtl="0">
              <a:lnSpc>
                <a:spcPct val="90000"/>
              </a:lnSpc>
              <a:spcBef>
                <a:spcPts val="1000"/>
              </a:spcBef>
              <a:spcAft>
                <a:spcPts val="0"/>
              </a:spcAft>
              <a:buClr>
                <a:srgbClr val="000000"/>
              </a:buClr>
              <a:buSzPts val="1800"/>
              <a:buFont typeface="Century Gothic"/>
              <a:buNone/>
            </a:pPr>
            <a:endParaRPr sz="1000" dirty="0">
              <a:solidFill>
                <a:schemeClr val="dk1"/>
              </a:solidFill>
            </a:endParaRPr>
          </a:p>
          <a:p>
            <a:pPr marL="0" marR="0" lvl="0" indent="0" algn="l" rtl="0">
              <a:lnSpc>
                <a:spcPct val="90000"/>
              </a:lnSpc>
              <a:spcBef>
                <a:spcPts val="1000"/>
              </a:spcBef>
              <a:spcAft>
                <a:spcPts val="0"/>
              </a:spcAft>
              <a:buClr>
                <a:srgbClr val="000000"/>
              </a:buClr>
              <a:buSzPts val="1800"/>
              <a:buFont typeface="Century Gothic"/>
              <a:buNone/>
            </a:pPr>
            <a:r>
              <a:rPr lang="en" sz="1400" b="0" i="0" u="none" strike="noStrike" cap="none" dirty="0">
                <a:solidFill>
                  <a:schemeClr val="dk1"/>
                </a:solidFill>
                <a:latin typeface="Century Gothic"/>
                <a:ea typeface="Century Gothic"/>
                <a:cs typeface="Century Gothic"/>
                <a:sym typeface="Century Gothic"/>
              </a:rPr>
              <a:t>Students will need their copies of the following materials during today’s lesson:</a:t>
            </a:r>
            <a:endParaRPr sz="1400" dirty="0"/>
          </a:p>
          <a:p>
            <a:pPr marL="285750" marR="0" lvl="0" indent="-260350" algn="l" rtl="0">
              <a:lnSpc>
                <a:spcPct val="90000"/>
              </a:lnSpc>
              <a:spcBef>
                <a:spcPts val="1000"/>
              </a:spcBef>
              <a:spcAft>
                <a:spcPts val="0"/>
              </a:spcAft>
              <a:buClr>
                <a:srgbClr val="000000"/>
              </a:buClr>
              <a:buSzPts val="1400"/>
              <a:buFont typeface="Century Gothic"/>
              <a:buChar char="●"/>
            </a:pPr>
            <a:r>
              <a:rPr lang="en" sz="1400" b="1" i="0" u="none" strike="noStrike" cap="none" dirty="0">
                <a:solidFill>
                  <a:schemeClr val="dk1"/>
                </a:solidFill>
                <a:sym typeface="Century Gothic"/>
              </a:rPr>
              <a:t>Model Essay: “How Ha’s Mother Is Turned ‘Inside Out’”</a:t>
            </a:r>
            <a:endParaRPr sz="1400" b="1" dirty="0"/>
          </a:p>
          <a:p>
            <a:pPr marL="285750" marR="0" lvl="0" indent="-260350" algn="l" rtl="0">
              <a:lnSpc>
                <a:spcPct val="90000"/>
              </a:lnSpc>
              <a:spcBef>
                <a:spcPts val="1000"/>
              </a:spcBef>
              <a:spcAft>
                <a:spcPts val="0"/>
              </a:spcAft>
              <a:buClr>
                <a:srgbClr val="000000"/>
              </a:buClr>
              <a:buSzPts val="1400"/>
              <a:buFont typeface="Century Gothic"/>
              <a:buChar char="●"/>
            </a:pPr>
            <a:r>
              <a:rPr lang="en" sz="1400" b="1" i="0" u="none" strike="noStrike" cap="none" dirty="0">
                <a:solidFill>
                  <a:schemeClr val="dk1"/>
                </a:solidFill>
                <a:sym typeface="Century Gothic"/>
              </a:rPr>
              <a:t>NYS Grade 6-8 Expository Writing Evaluation Rubric </a:t>
            </a:r>
            <a:endParaRPr sz="1400" b="1" i="0" u="none" strike="noStrike" cap="none" dirty="0">
              <a:solidFill>
                <a:schemeClr val="dk1"/>
              </a:solidFill>
              <a:sym typeface="Century Gothic"/>
            </a:endParaRPr>
          </a:p>
          <a:p>
            <a:pPr marL="285750" marR="0" lvl="0" indent="-260350" algn="l" rtl="0">
              <a:lnSpc>
                <a:spcPct val="90000"/>
              </a:lnSpc>
              <a:spcBef>
                <a:spcPts val="1000"/>
              </a:spcBef>
              <a:spcAft>
                <a:spcPts val="0"/>
              </a:spcAft>
              <a:buClr>
                <a:srgbClr val="000000"/>
              </a:buClr>
              <a:buSzPts val="1400"/>
              <a:buFont typeface="Century Gothic"/>
              <a:buChar char="●"/>
            </a:pPr>
            <a:r>
              <a:rPr lang="en" sz="1400" b="1" i="0" u="none" strike="noStrike" cap="none" dirty="0">
                <a:solidFill>
                  <a:schemeClr val="dk1"/>
                </a:solidFill>
                <a:sym typeface="Century Gothic"/>
              </a:rPr>
              <a:t>Planning Your Essay graphic organizer </a:t>
            </a:r>
            <a:endParaRPr sz="14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16</a:t>
            </a:r>
            <a:endParaRPr sz="4000" b="1" i="0" u="none" strike="noStrike" cap="none">
              <a:solidFill>
                <a:srgbClr val="000000"/>
              </a:solidFill>
              <a:latin typeface="Overlock"/>
              <a:ea typeface="Overlock"/>
              <a:cs typeface="Overlock"/>
              <a:sym typeface="Overlock"/>
            </a:endParaRPr>
          </a:p>
        </p:txBody>
      </p:sp>
      <p:pic>
        <p:nvPicPr>
          <p:cNvPr id="5" name="Picture 4">
            <a:extLst>
              <a:ext uri="{FF2B5EF4-FFF2-40B4-BE49-F238E27FC236}">
                <a16:creationId xmlns:a16="http://schemas.microsoft.com/office/drawing/2014/main" id="{4DD9926C-F03D-46F1-904A-B91914ABED23}"/>
              </a:ext>
            </a:extLst>
          </p:cNvPr>
          <p:cNvPicPr>
            <a:picLocks noChangeAspect="1"/>
          </p:cNvPicPr>
          <p:nvPr/>
        </p:nvPicPr>
        <p:blipFill>
          <a:blip r:embed="rId3"/>
          <a:stretch>
            <a:fillRect/>
          </a:stretch>
        </p:blipFill>
        <p:spPr>
          <a:xfrm>
            <a:off x="3590184" y="263862"/>
            <a:ext cx="1963631" cy="90247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b="0" i="0" u="none" strike="noStrike" cap="none">
                <a:solidFill>
                  <a:srgbClr val="000000"/>
                </a:solidFill>
                <a:latin typeface="Century Gothic"/>
                <a:ea typeface="Century Gothic"/>
                <a:cs typeface="Century Gothic"/>
                <a:sym typeface="Century Gothic"/>
              </a:rPr>
              <a:t>In Lesson 15, you formed claims and began to plan for your body paragraphs. Today, you will </a:t>
            </a:r>
            <a:r>
              <a:rPr lang="en"/>
              <a:t>form a claim that will be the reflected in your thesis and you’ll begin </a:t>
            </a:r>
            <a:r>
              <a:rPr lang="en" b="0" i="0" u="none" strike="noStrike" cap="none">
                <a:solidFill>
                  <a:srgbClr val="000000"/>
                </a:solidFill>
                <a:latin typeface="Century Gothic"/>
                <a:ea typeface="Century Gothic"/>
                <a:cs typeface="Century Gothic"/>
                <a:sym typeface="Century Gothic"/>
              </a:rPr>
              <a:t>to plan for your introductory and concluding paragraphs. All of this work is leading up to the an</a:t>
            </a:r>
            <a:r>
              <a:rPr lang="en"/>
              <a:t>alytical essay that you’ll be writing for the</a:t>
            </a:r>
            <a:r>
              <a:rPr lang="en" b="0" i="0" u="none" strike="noStrike" cap="none">
                <a:solidFill>
                  <a:srgbClr val="000000"/>
                </a:solidFill>
                <a:latin typeface="Century Gothic"/>
                <a:ea typeface="Century Gothic"/>
                <a:cs typeface="Century Gothic"/>
                <a:sym typeface="Century Gothic"/>
              </a:rPr>
              <a:t> </a:t>
            </a:r>
            <a:r>
              <a:rPr lang="en"/>
              <a:t>End of Unit Assessment.</a:t>
            </a:r>
            <a:endParaRPr/>
          </a:p>
          <a:p>
            <a:pPr marL="0" marR="0" lvl="0" indent="0" algn="l" rtl="0">
              <a:lnSpc>
                <a:spcPct val="100000"/>
              </a:lnSpc>
              <a:spcBef>
                <a:spcPts val="0"/>
              </a:spcBef>
              <a:spcAft>
                <a:spcPts val="0"/>
              </a:spcAft>
              <a:buClr>
                <a:srgbClr val="000000"/>
              </a:buClr>
              <a:buSzPts val="1800"/>
              <a:buFont typeface="Century Gothic"/>
              <a:buNone/>
            </a:pPr>
            <a:endParaRPr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b="1" i="0" u="none" strike="noStrike" cap="none">
                <a:solidFill>
                  <a:srgbClr val="000000"/>
                </a:solidFill>
              </a:rPr>
              <a:t>Here is what you’ll do today:</a:t>
            </a:r>
            <a:endParaRPr b="1"/>
          </a:p>
          <a:p>
            <a:pPr marL="342900" marR="0" lvl="0" indent="-342900" algn="l" rtl="0">
              <a:lnSpc>
                <a:spcPct val="100000"/>
              </a:lnSpc>
              <a:spcBef>
                <a:spcPts val="0"/>
              </a:spcBef>
              <a:spcAft>
                <a:spcPts val="0"/>
              </a:spcAft>
              <a:buClr>
                <a:srgbClr val="000000"/>
              </a:buClr>
              <a:buSzPts val="1800"/>
              <a:buFont typeface="Century Gothic"/>
              <a:buChar char="●"/>
            </a:pPr>
            <a:r>
              <a:rPr lang="en" b="0" i="0" u="none" strike="noStrike" cap="none">
                <a:solidFill>
                  <a:srgbClr val="000000"/>
                </a:solidFill>
                <a:latin typeface="Century Gothic"/>
                <a:ea typeface="Century Gothic"/>
                <a:cs typeface="Century Gothic"/>
                <a:sym typeface="Century Gothic"/>
              </a:rPr>
              <a:t>Form an evidence-based claim for the introductory paragraph</a:t>
            </a:r>
            <a:endParaRPr/>
          </a:p>
          <a:p>
            <a:pPr marL="342900" marR="0" lvl="0" indent="-342900" algn="l" rtl="0">
              <a:lnSpc>
                <a:spcPct val="100000"/>
              </a:lnSpc>
              <a:spcBef>
                <a:spcPts val="0"/>
              </a:spcBef>
              <a:spcAft>
                <a:spcPts val="0"/>
              </a:spcAft>
              <a:buClr>
                <a:srgbClr val="000000"/>
              </a:buClr>
              <a:buSzPts val="1800"/>
              <a:buFont typeface="Century Gothic"/>
              <a:buChar char="●"/>
            </a:pPr>
            <a:r>
              <a:rPr lang="en" b="0" i="0" u="none" strike="noStrike" cap="none">
                <a:solidFill>
                  <a:srgbClr val="000000"/>
                </a:solidFill>
                <a:latin typeface="Century Gothic"/>
                <a:ea typeface="Century Gothic"/>
                <a:cs typeface="Century Gothic"/>
                <a:sym typeface="Century Gothic"/>
              </a:rPr>
              <a:t>Plan your introduction and conclusion for </a:t>
            </a:r>
            <a:r>
              <a:rPr lang="en"/>
              <a:t>your End of Unit essay</a:t>
            </a:r>
            <a:endParaRPr/>
          </a:p>
          <a:p>
            <a:pPr marL="342900" marR="0" lvl="0" indent="-342900" algn="l" rtl="0">
              <a:lnSpc>
                <a:spcPct val="100000"/>
              </a:lnSpc>
              <a:spcBef>
                <a:spcPts val="0"/>
              </a:spcBef>
              <a:spcAft>
                <a:spcPts val="0"/>
              </a:spcAft>
              <a:buClr>
                <a:srgbClr val="000000"/>
              </a:buClr>
              <a:buSzPts val="1800"/>
              <a:buFont typeface="Century Gothic"/>
              <a:buChar char="●"/>
            </a:pPr>
            <a:r>
              <a:rPr lang="en" b="0" i="0" u="none" strike="noStrike" cap="none">
                <a:solidFill>
                  <a:srgbClr val="000000"/>
                </a:solidFill>
                <a:latin typeface="Century Gothic"/>
                <a:ea typeface="Century Gothic"/>
                <a:cs typeface="Century Gothic"/>
                <a:sym typeface="Century Gothic"/>
              </a:rPr>
              <a:t>Peer </a:t>
            </a:r>
            <a:r>
              <a:rPr lang="en"/>
              <a:t>review another student’s </a:t>
            </a:r>
            <a:r>
              <a:rPr lang="en" b="0" i="0" u="none" strike="noStrike" cap="none">
                <a:solidFill>
                  <a:srgbClr val="000000"/>
                </a:solidFill>
                <a:latin typeface="Century Gothic"/>
                <a:ea typeface="Century Gothic"/>
                <a:cs typeface="Century Gothic"/>
                <a:sym typeface="Century Gothic"/>
              </a:rPr>
              <a:t>plan</a:t>
            </a:r>
            <a:endParaRPr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Char char="●"/>
            </a:pPr>
            <a:r>
              <a:rPr lang="en"/>
              <a:t>A</a:t>
            </a:r>
            <a:r>
              <a:rPr lang="en" b="0" i="0" u="none" strike="noStrike" cap="none">
                <a:solidFill>
                  <a:srgbClr val="000000"/>
                </a:solidFill>
                <a:latin typeface="Century Gothic"/>
                <a:ea typeface="Century Gothic"/>
                <a:cs typeface="Century Gothic"/>
                <a:sym typeface="Century Gothic"/>
              </a:rPr>
              <a:t>dd a step to improve </a:t>
            </a:r>
            <a:r>
              <a:rPr lang="en"/>
              <a:t>your own plan based on peer feedback</a:t>
            </a:r>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4103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428493"/>
            <a:ext cx="8520600" cy="3416400"/>
          </a:xfrm>
          <a:prstGeom prst="rect">
            <a:avLst/>
          </a:prstGeom>
          <a:noFill/>
          <a:ln>
            <a:noFill/>
          </a:ln>
        </p:spPr>
        <p:txBody>
          <a:bodyPr spcFirstLastPara="1" wrap="square" lIns="91425" tIns="91425" rIns="91425" bIns="91425" anchor="t" anchorCtr="0">
            <a:noAutofit/>
          </a:bodyPr>
          <a:lstStyle/>
          <a:p>
            <a:pPr marL="457200" marR="0" lvl="0" indent="-520700" algn="l" rtl="0">
              <a:lnSpc>
                <a:spcPct val="100000"/>
              </a:lnSpc>
              <a:spcBef>
                <a:spcPts val="0"/>
              </a:spcBef>
              <a:spcAft>
                <a:spcPts val="0"/>
              </a:spcAft>
              <a:buClr>
                <a:srgbClr val="000000"/>
              </a:buClr>
              <a:buSzPts val="2800"/>
              <a:buAutoNum type="arabicPeriod"/>
            </a:pPr>
            <a:r>
              <a:rPr lang="en" sz="2600" b="0" i="0" u="none" strike="noStrike" cap="none" dirty="0">
                <a:solidFill>
                  <a:srgbClr val="000000"/>
                </a:solidFill>
                <a:sym typeface="Century Gothic"/>
              </a:rPr>
              <a:t>I can plan effective </a:t>
            </a:r>
            <a:r>
              <a:rPr lang="en" sz="2600" b="1" i="0" u="none" strike="noStrike" cap="none" dirty="0">
                <a:solidFill>
                  <a:srgbClr val="000000"/>
                </a:solidFill>
                <a:sym typeface="Century Gothic"/>
              </a:rPr>
              <a:t>introductory</a:t>
            </a:r>
            <a:r>
              <a:rPr lang="en" sz="2600" b="0" i="0" u="none" strike="noStrike" cap="none" dirty="0">
                <a:solidFill>
                  <a:srgbClr val="000000"/>
                </a:solidFill>
                <a:sym typeface="Century Gothic"/>
              </a:rPr>
              <a:t> and </a:t>
            </a:r>
            <a:r>
              <a:rPr lang="en" sz="2600" b="1" i="0" u="none" strike="noStrike" cap="none" dirty="0">
                <a:solidFill>
                  <a:srgbClr val="000000"/>
                </a:solidFill>
                <a:sym typeface="Century Gothic"/>
              </a:rPr>
              <a:t>concluding</a:t>
            </a:r>
            <a:r>
              <a:rPr lang="en" sz="2600" b="0" i="0" u="none" strike="noStrike" cap="none" dirty="0">
                <a:solidFill>
                  <a:srgbClr val="000000"/>
                </a:solidFill>
                <a:sym typeface="Century Gothic"/>
              </a:rPr>
              <a:t> paragraphs for my analytical essay.</a:t>
            </a:r>
            <a:endParaRPr sz="2600" b="0" i="0" u="none" strike="noStrike" cap="none" dirty="0">
              <a:solidFill>
                <a:srgbClr val="000000"/>
              </a:solidFill>
              <a:sym typeface="Century Gothic"/>
            </a:endParaRPr>
          </a:p>
          <a:p>
            <a:pPr marL="457200" lvl="0" indent="-520700" rtl="0">
              <a:spcBef>
                <a:spcPts val="0"/>
              </a:spcBef>
              <a:spcAft>
                <a:spcPts val="0"/>
              </a:spcAft>
              <a:buClr>
                <a:srgbClr val="000000"/>
              </a:buClr>
              <a:buSzPts val="2800"/>
              <a:buAutoNum type="arabicPeriod"/>
            </a:pPr>
            <a:r>
              <a:rPr lang="en" sz="2600" dirty="0">
                <a:solidFill>
                  <a:schemeClr val="dk1"/>
                </a:solidFill>
              </a:rPr>
              <a:t>I can </a:t>
            </a:r>
            <a:r>
              <a:rPr lang="en" sz="2600" b="1" dirty="0">
                <a:solidFill>
                  <a:schemeClr val="dk1"/>
                </a:solidFill>
              </a:rPr>
              <a:t>cite</a:t>
            </a:r>
            <a:r>
              <a:rPr lang="en" sz="2600" dirty="0">
                <a:solidFill>
                  <a:schemeClr val="dk1"/>
                </a:solidFill>
              </a:rPr>
              <a:t> where I found my </a:t>
            </a:r>
            <a:r>
              <a:rPr lang="en" sz="2600" b="1" dirty="0">
                <a:solidFill>
                  <a:schemeClr val="dk1"/>
                </a:solidFill>
              </a:rPr>
              <a:t>evidence</a:t>
            </a:r>
            <a:r>
              <a:rPr lang="en" sz="2600" dirty="0">
                <a:solidFill>
                  <a:schemeClr val="dk1"/>
                </a:solidFill>
              </a:rPr>
              <a:t>.</a:t>
            </a:r>
            <a:endParaRPr sz="2600" dirty="0">
              <a:solidFill>
                <a:schemeClr val="dk1"/>
              </a:solidFill>
            </a:endParaRPr>
          </a:p>
        </p:txBody>
      </p:sp>
      <p:pic>
        <p:nvPicPr>
          <p:cNvPr id="207" name="Google Shape;207;p42"/>
          <p:cNvPicPr preferRelativeResize="0"/>
          <p:nvPr/>
        </p:nvPicPr>
        <p:blipFill>
          <a:blip r:embed="rId3">
            <a:alphaModFix/>
          </a:blip>
          <a:stretch>
            <a:fillRect/>
          </a:stretch>
        </p:blipFill>
        <p:spPr>
          <a:xfrm>
            <a:off x="8279669" y="4386942"/>
            <a:ext cx="711932" cy="571586"/>
          </a:xfrm>
          <a:prstGeom prst="rect">
            <a:avLst/>
          </a:prstGeom>
          <a:noFill/>
          <a:ln>
            <a:noFill/>
          </a:ln>
        </p:spPr>
      </p:pic>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2641" y="4447212"/>
            <a:ext cx="525604" cy="5256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ukO5c-5az-VViQ3hfbbD4UG5CN6KeSkG1QlQuHH_Q_xaBIs2AdddibDUU1r9qOFQYeCLy8vpxs2kdhiLsTLYidDK2pmPWC_dW5FOJIx93QYLyAww0VxulKlmQ3aBpHvdY4XfXerj"/>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0641" y="4291735"/>
            <a:ext cx="7620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sym typeface="Century Gothic"/>
              </a:rPr>
              <a:t>Let’s Reread the</a:t>
            </a:r>
            <a:r>
              <a:rPr lang="en" sz="3300" dirty="0"/>
              <a:t> Model Introduction</a:t>
            </a:r>
            <a:endParaRPr sz="3300" b="0" i="0" u="none" strike="noStrike" cap="none" dirty="0">
              <a:solidFill>
                <a:schemeClr val="dk1"/>
              </a:solidFill>
              <a:sym typeface="Century Gothic"/>
            </a:endParaRPr>
          </a:p>
        </p:txBody>
      </p:sp>
      <p:sp>
        <p:nvSpPr>
          <p:cNvPr id="213" name="Google Shape;213;p43"/>
          <p:cNvSpPr txBox="1">
            <a:spLocks noGrp="1"/>
          </p:cNvSpPr>
          <p:nvPr>
            <p:ph type="body" idx="1"/>
          </p:nvPr>
        </p:nvSpPr>
        <p:spPr>
          <a:xfrm>
            <a:off x="311700" y="1250446"/>
            <a:ext cx="8520600" cy="34164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Read along silently as your teacher reads the introductory paragraph aloud.</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Char char="●"/>
            </a:pPr>
            <a:r>
              <a:rPr lang="en" sz="2400" b="0" i="0" u="none" strike="noStrike" cap="none" dirty="0">
                <a:solidFill>
                  <a:srgbClr val="000000"/>
                </a:solidFill>
                <a:latin typeface="Century Gothic"/>
                <a:ea typeface="Century Gothic"/>
                <a:cs typeface="Century Gothic"/>
                <a:sym typeface="Century Gothic"/>
              </a:rPr>
              <a:t>Think-Pair-Share with your partner about these questions:</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400" b="0" i="0" u="none" strike="noStrike" cap="none" dirty="0">
                <a:solidFill>
                  <a:srgbClr val="000000"/>
                </a:solidFill>
                <a:latin typeface="Century Gothic"/>
                <a:ea typeface="Century Gothic"/>
                <a:cs typeface="Century Gothic"/>
                <a:sym typeface="Century Gothic"/>
              </a:rPr>
              <a:t>So what is the introduction about? </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400" b="0" i="0" u="none" strike="noStrike" cap="none" dirty="0">
                <a:solidFill>
                  <a:srgbClr val="000000"/>
                </a:solidFill>
                <a:latin typeface="Century Gothic"/>
                <a:ea typeface="Century Gothic"/>
                <a:cs typeface="Century Gothic"/>
                <a:sym typeface="Century Gothic"/>
              </a:rPr>
              <a:t>What does it tell you?</a:t>
            </a:r>
            <a:endParaRPr dirty="0"/>
          </a:p>
          <a:p>
            <a:pPr marL="800100" marR="0" lvl="1" indent="-317500" algn="l" rtl="0">
              <a:lnSpc>
                <a:spcPct val="100000"/>
              </a:lnSpc>
              <a:spcBef>
                <a:spcPts val="0"/>
              </a:spcBef>
              <a:spcAft>
                <a:spcPts val="0"/>
              </a:spcAft>
              <a:buClr>
                <a:srgbClr val="000000"/>
              </a:buClr>
              <a:buSzPts val="1400"/>
              <a:buFont typeface="Courier New"/>
              <a:buChar char="o"/>
            </a:pPr>
            <a:r>
              <a:rPr lang="en" sz="2400" b="0" i="0" u="none" strike="noStrike" cap="none" dirty="0">
                <a:solidFill>
                  <a:srgbClr val="000000"/>
                </a:solidFill>
                <a:latin typeface="Century Gothic"/>
                <a:ea typeface="Century Gothic"/>
                <a:cs typeface="Century Gothic"/>
                <a:sym typeface="Century Gothic"/>
              </a:rPr>
              <a:t>Why?</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5"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4874" y="4484813"/>
            <a:ext cx="525604" cy="525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Connect to Our Homework</a:t>
            </a:r>
            <a:endParaRPr sz="3400" b="0" i="0" u="none" strike="noStrike" cap="none" dirty="0">
              <a:solidFill>
                <a:schemeClr val="dk1"/>
              </a:solidFill>
              <a:latin typeface="Century Gothic"/>
              <a:ea typeface="Century Gothic"/>
              <a:cs typeface="Century Gothic"/>
              <a:sym typeface="Century Gothic"/>
            </a:endParaRPr>
          </a:p>
        </p:txBody>
      </p:sp>
      <p:sp>
        <p:nvSpPr>
          <p:cNvPr id="220" name="Google Shape;220;p44"/>
          <p:cNvSpPr txBox="1">
            <a:spLocks noGrp="1"/>
          </p:cNvSpPr>
          <p:nvPr>
            <p:ph type="body" idx="1"/>
          </p:nvPr>
        </p:nvSpPr>
        <p:spPr>
          <a:xfrm>
            <a:off x="311700" y="1474475"/>
            <a:ext cx="8520600"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For homework in Lessons 12 through 14, you began to locate the strongest evidence at the beginning of the novel to answer the question: </a:t>
            </a:r>
            <a:r>
              <a:rPr lang="en" sz="2200" b="1" i="0" u="none" strike="noStrike" cap="none" dirty="0">
                <a:solidFill>
                  <a:srgbClr val="000000"/>
                </a:solidFill>
                <a:sym typeface="Century Gothic"/>
              </a:rPr>
              <a:t>“Who is Ha before she is forced to flee Vietnam?” </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1"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sym typeface="Century Gothic"/>
              </a:rPr>
              <a:t>Think-Pair-Share with your partner about these questions:</a:t>
            </a:r>
            <a:endParaRPr sz="2200"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Why were you doing this evidence gathering? </a:t>
            </a:r>
            <a:endParaRPr sz="2200"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sym typeface="Century Gothic"/>
              </a:rPr>
              <a:t>How is </a:t>
            </a:r>
            <a:r>
              <a:rPr lang="en" sz="2200" dirty="0"/>
              <a:t>finding the strongest evidence </a:t>
            </a:r>
            <a:r>
              <a:rPr lang="en" sz="2200" b="0" i="0" u="none" strike="noStrike" cap="none" dirty="0">
                <a:solidFill>
                  <a:srgbClr val="000000"/>
                </a:solidFill>
                <a:sym typeface="Century Gothic"/>
              </a:rPr>
              <a:t>relevant to the content of our essay?</a:t>
            </a:r>
            <a:endParaRPr sz="2200" b="1" i="0" u="none" strike="noStrike" cap="none" dirty="0">
              <a:solidFill>
                <a:srgbClr val="000000"/>
              </a:solidFill>
              <a:sym typeface="Century Gothic"/>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7"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4874" y="4484813"/>
            <a:ext cx="525604" cy="525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Form </a:t>
            </a:r>
            <a:r>
              <a:rPr lang="en" sz="3400" dirty="0"/>
              <a:t>a </a:t>
            </a:r>
            <a:r>
              <a:rPr lang="en" sz="3400" b="0" i="0" u="none" strike="noStrike" cap="none" dirty="0">
                <a:solidFill>
                  <a:schemeClr val="dk1"/>
                </a:solidFill>
                <a:sym typeface="Century Gothic"/>
              </a:rPr>
              <a:t>Claim</a:t>
            </a:r>
            <a:endParaRPr sz="3400" dirty="0"/>
          </a:p>
        </p:txBody>
      </p:sp>
      <p:sp>
        <p:nvSpPr>
          <p:cNvPr id="228" name="Google Shape;228;p45"/>
          <p:cNvSpPr txBox="1">
            <a:spLocks noGrp="1"/>
          </p:cNvSpPr>
          <p:nvPr>
            <p:ph type="body" idx="1"/>
          </p:nvPr>
        </p:nvSpPr>
        <p:spPr>
          <a:xfrm>
            <a:off x="311700" y="906875"/>
            <a:ext cx="8520600" cy="3662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400"/>
              <a:buFont typeface="Century Gothic"/>
              <a:buNone/>
            </a:pPr>
            <a:endParaRPr sz="1800"/>
          </a:p>
          <a:p>
            <a:pPr marL="0" marR="0" lvl="0" indent="0" algn="l" rtl="0">
              <a:lnSpc>
                <a:spcPct val="115000"/>
              </a:lnSpc>
              <a:spcBef>
                <a:spcPts val="0"/>
              </a:spcBef>
              <a:spcAft>
                <a:spcPts val="0"/>
              </a:spcAft>
              <a:buClr>
                <a:srgbClr val="000000"/>
              </a:buClr>
              <a:buSzPts val="1400"/>
              <a:buFont typeface="Century Gothic"/>
              <a:buNone/>
            </a:pPr>
            <a:r>
              <a:rPr lang="en" sz="2400"/>
              <a:t>Remember that a </a:t>
            </a:r>
            <a:r>
              <a:rPr lang="en" sz="2400" b="1"/>
              <a:t>claim </a:t>
            </a:r>
            <a:r>
              <a:rPr lang="en" sz="2400"/>
              <a:t>is the point or statement </a:t>
            </a:r>
            <a:endParaRPr sz="2400"/>
          </a:p>
          <a:p>
            <a:pPr marL="0" marR="0" lvl="0" indent="0" algn="l" rtl="0">
              <a:lnSpc>
                <a:spcPct val="115000"/>
              </a:lnSpc>
              <a:spcBef>
                <a:spcPts val="0"/>
              </a:spcBef>
              <a:spcAft>
                <a:spcPts val="0"/>
              </a:spcAft>
              <a:buClr>
                <a:srgbClr val="000000"/>
              </a:buClr>
              <a:buSzPts val="1400"/>
              <a:buFont typeface="Century Gothic"/>
              <a:buNone/>
            </a:pPr>
            <a:r>
              <a:rPr lang="en" sz="2400"/>
              <a:t>that you, the author, are making about the text.</a:t>
            </a:r>
            <a:endParaRPr sz="2400"/>
          </a:p>
          <a:p>
            <a:pPr marL="0" marR="0" lvl="0" indent="0" algn="l" rtl="0">
              <a:lnSpc>
                <a:spcPct val="115000"/>
              </a:lnSpc>
              <a:spcBef>
                <a:spcPts val="0"/>
              </a:spcBef>
              <a:spcAft>
                <a:spcPts val="0"/>
              </a:spcAft>
              <a:buClr>
                <a:srgbClr val="000000"/>
              </a:buClr>
              <a:buSzPts val="1400"/>
              <a:buFont typeface="Century Gothic"/>
              <a:buNone/>
            </a:pPr>
            <a:endParaRPr sz="2400"/>
          </a:p>
          <a:p>
            <a:pPr marL="0" marR="0" lvl="0" indent="0" algn="l" rtl="0">
              <a:lnSpc>
                <a:spcPct val="115000"/>
              </a:lnSpc>
              <a:spcBef>
                <a:spcPts val="0"/>
              </a:spcBef>
              <a:spcAft>
                <a:spcPts val="0"/>
              </a:spcAft>
              <a:buClr>
                <a:srgbClr val="000000"/>
              </a:buClr>
              <a:buSzPts val="1400"/>
              <a:buFont typeface="Century Gothic"/>
              <a:buNone/>
            </a:pPr>
            <a:r>
              <a:rPr lang="en" sz="2400"/>
              <a:t>Now you’ll form a claim for your essay based on the   question:</a:t>
            </a:r>
            <a:endParaRPr sz="2400"/>
          </a:p>
          <a:p>
            <a:pPr marL="0" marR="0" lvl="0" indent="0" algn="l" rtl="0">
              <a:lnSpc>
                <a:spcPct val="115000"/>
              </a:lnSpc>
              <a:spcBef>
                <a:spcPts val="0"/>
              </a:spcBef>
              <a:spcAft>
                <a:spcPts val="0"/>
              </a:spcAft>
              <a:buClr>
                <a:srgbClr val="000000"/>
              </a:buClr>
              <a:buSzPts val="1400"/>
              <a:buFont typeface="Century Gothic"/>
              <a:buNone/>
            </a:pPr>
            <a:r>
              <a:rPr lang="en" sz="2400" b="1"/>
              <a:t>          </a:t>
            </a:r>
            <a:r>
              <a:rPr lang="en" sz="2400" b="1" i="1"/>
              <a:t>Who is Ha before she has to flee Vietnam?</a:t>
            </a:r>
            <a:endParaRPr sz="2400" b="1" i="1"/>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4"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4588" y="4348075"/>
            <a:ext cx="7620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EC3BD3-226B-4378-903D-0BD96EEAFF85}">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s>
</ds:datastoreItem>
</file>

<file path=customXml/itemProps2.xml><?xml version="1.0" encoding="utf-8"?>
<ds:datastoreItem xmlns:ds="http://schemas.openxmlformats.org/officeDocument/2006/customXml" ds:itemID="{0697B330-6D0B-4CE9-9478-8F4D930EB1C3}">
  <ds:schemaRefs>
    <ds:schemaRef ds:uri="http://schemas.microsoft.com/sharepoint/v3/contenttype/forms"/>
  </ds:schemaRefs>
</ds:datastoreItem>
</file>

<file path=customXml/itemProps3.xml><?xml version="1.0" encoding="utf-8"?>
<ds:datastoreItem xmlns:ds="http://schemas.openxmlformats.org/officeDocument/2006/customXml" ds:itemID="{5B6BB4B8-BEBC-4E69-BB10-5E1882BDD1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TotalTime>
  <Words>2986</Words>
  <Application>Microsoft Office PowerPoint</Application>
  <PresentationFormat>On-screen Show (16:9)</PresentationFormat>
  <Paragraphs>564</Paragraphs>
  <Slides>24</Slides>
  <Notes>24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Calibri</vt:lpstr>
      <vt:lpstr>Courier New</vt:lpstr>
      <vt:lpstr>Overlock</vt:lpstr>
      <vt:lpstr>Arial</vt:lpstr>
      <vt:lpstr>Century Gothic</vt:lpstr>
      <vt:lpstr>Simple Light</vt:lpstr>
      <vt:lpstr>Simple Light</vt:lpstr>
      <vt:lpstr>Grade 8: Module 1: Unit 2: Lesson 16 Teacher slide, before teaching.</vt:lpstr>
      <vt:lpstr>Grade 8: Module 1: Unit 2: Lesson 16 Teacher slide, before teaching.</vt:lpstr>
      <vt:lpstr>Grade 8: Module 1: Unit 2: Lesson 16 Teacher slide, before teaching.</vt:lpstr>
      <vt:lpstr>PowerPoint Presentation</vt:lpstr>
      <vt:lpstr>Hello, Students!</vt:lpstr>
      <vt:lpstr>Let’s Review Our Learning Targets</vt:lpstr>
      <vt:lpstr>Let’s Reread the Model Introduction</vt:lpstr>
      <vt:lpstr>Let’s Connect to Our Homework</vt:lpstr>
      <vt:lpstr>Let’s Form a Claim</vt:lpstr>
      <vt:lpstr>Let’s Review the Rubric</vt:lpstr>
      <vt:lpstr>Let’s Determine the Purpose of Our      Introduction</vt:lpstr>
      <vt:lpstr>Let’s Begin Planning Our Introduction</vt:lpstr>
      <vt:lpstr>Let’s Continue Our Planning</vt:lpstr>
      <vt:lpstr>Let’s Move to the Final Step in Our Planning Process               </vt:lpstr>
      <vt:lpstr>Let’s Reread the Conclusion of the Model Essay </vt:lpstr>
      <vt:lpstr>Let’s Review the Rubric</vt:lpstr>
      <vt:lpstr>Let’s Begin Planning Our Conclusion</vt:lpstr>
      <vt:lpstr>Let’s Review a Peer’s Work</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16 Teacher slide, before teaching.</dc:title>
  <dc:creator>nbravo</dc:creator>
  <cp:lastModifiedBy>Natalie Ivey</cp:lastModifiedBy>
  <cp:revision>20</cp:revision>
  <dcterms:modified xsi:type="dcterms:W3CDTF">2018-09-07T18:22:15Z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