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4"/>
  </p:sldMasterIdLst>
  <p:notesMasterIdLst>
    <p:notesMasterId r:id="rId20"/>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Lst>
  <p:sldSz cx="9144000" cy="5143500" type="screen16x9"/>
  <p:notesSz cx="6858000" cy="9144000"/>
  <p:embeddedFontLst>
    <p:embeddedFont>
      <p:font typeface="Calibri" panose="020F0502020204030204" pitchFamily="34" charset="0"/>
      <p:regular r:id="rId21"/>
      <p:bold r:id="rId22"/>
      <p:italic r:id="rId23"/>
      <p:boldItalic r:id="rId24"/>
    </p:embeddedFont>
    <p:embeddedFont>
      <p:font typeface="Century Gothic" panose="020B0502020202020204" pitchFamily="34"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FA059515-330A-40E5-AA76-207EC657603D}">
  <a:tblStyle styleId="{FA059515-330A-40E5-AA76-207EC657603D}"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3091" autoAdjust="0"/>
  </p:normalViewPr>
  <p:slideViewPr>
    <p:cSldViewPr snapToGrid="0">
      <p:cViewPr varScale="1">
        <p:scale>
          <a:sx n="92" d="100"/>
          <a:sy n="92" d="100"/>
        </p:scale>
        <p:origin x="-1576" y="-112"/>
      </p:cViewPr>
      <p:guideLst>
        <p:guide orient="horz" pos="1620"/>
        <p:guide pos="2880"/>
      </p:guideLst>
    </p:cSldViewPr>
  </p:slideViewPr>
  <p:notesTextViewPr>
    <p:cViewPr>
      <p:scale>
        <a:sx n="1" d="1"/>
        <a:sy n="1" d="1"/>
      </p:scale>
      <p:origin x="0" y="952"/>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6.fntdata"/><Relationship Id="rId3" Type="http://schemas.openxmlformats.org/officeDocument/2006/relationships/customXml" Target="../customXml/item3.xml"/><Relationship Id="rId21" Type="http://schemas.openxmlformats.org/officeDocument/2006/relationships/font" Target="fonts/font1.fntdata"/><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5.fntdata"/><Relationship Id="rId33"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notesMaster" Target="notesMasters/notesMaster1.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4.fntdata"/><Relationship Id="rId32" Type="http://schemas.openxmlformats.org/officeDocument/2006/relationships/tableStyles" Target="tableStyle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viewProps" Target="viewProps.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ennifer Snapp" userId="S::jennifer.snapp@detroitk12.org::42622253-5fe4-47d2-9c8f-1ef2d995c939" providerId="AD" clId="Web-{5142C966-AF1D-4450-65CB-C45063C9093A}"/>
    <pc:docChg chg="modSld">
      <pc:chgData name="Jennifer Snapp" userId="S::jennifer.snapp@detroitk12.org::42622253-5fe4-47d2-9c8f-1ef2d995c939" providerId="AD" clId="Web-{5142C966-AF1D-4450-65CB-C45063C9093A}" dt="2019-03-25T19:23:57.125" v="2" actId="20577"/>
      <pc:docMkLst>
        <pc:docMk/>
      </pc:docMkLst>
      <pc:sldChg chg="modSp">
        <pc:chgData name="Jennifer Snapp" userId="S::jennifer.snapp@detroitk12.org::42622253-5fe4-47d2-9c8f-1ef2d995c939" providerId="AD" clId="Web-{5142C966-AF1D-4450-65CB-C45063C9093A}" dt="2019-03-25T19:23:57.125" v="2" actId="20577"/>
        <pc:sldMkLst>
          <pc:docMk/>
          <pc:sldMk cId="1713801442" sldId="270"/>
        </pc:sldMkLst>
        <pc:spChg chg="mod">
          <ac:chgData name="Jennifer Snapp" userId="S::jennifer.snapp@detroitk12.org::42622253-5fe4-47d2-9c8f-1ef2d995c939" providerId="AD" clId="Web-{5142C966-AF1D-4450-65CB-C45063C9093A}" dt="2019-03-25T19:23:57.125" v="2" actId="20577"/>
          <ac:spMkLst>
            <pc:docMk/>
            <pc:sldMk cId="1713801442" sldId="270"/>
            <ac:spMk id="2" creationId="{1F8E6D8D-A288-46C7-ACB4-67748FDC8529}"/>
          </ac:spMkLst>
        </pc:spChg>
      </pc:sldChg>
    </pc:docChg>
  </pc:docChgLst>
  <pc:docChgLst>
    <pc:chgData name="Jennifer Snapp" userId="S::jennifer.snapp@detroitk12.org::42622253-5fe4-47d2-9c8f-1ef2d995c939" providerId="AD" clId="Web-{C71ED5AD-43F1-6A90-FC61-953294D9A1CB}"/>
    <pc:docChg chg="addSld modSld">
      <pc:chgData name="Jennifer Snapp" userId="S::jennifer.snapp@detroitk12.org::42622253-5fe4-47d2-9c8f-1ef2d995c939" providerId="AD" clId="Web-{C71ED5AD-43F1-6A90-FC61-953294D9A1CB}" dt="2019-03-25T09:24:25.064" v="1" actId="20577"/>
      <pc:docMkLst>
        <pc:docMk/>
      </pc:docMkLst>
      <pc:sldChg chg="modSp add">
        <pc:chgData name="Jennifer Snapp" userId="S::jennifer.snapp@detroitk12.org::42622253-5fe4-47d2-9c8f-1ef2d995c939" providerId="AD" clId="Web-{C71ED5AD-43F1-6A90-FC61-953294D9A1CB}" dt="2019-03-25T09:24:25.064" v="1" actId="20577"/>
        <pc:sldMkLst>
          <pc:docMk/>
          <pc:sldMk cId="1713801442" sldId="270"/>
        </pc:sldMkLst>
        <pc:spChg chg="mod">
          <ac:chgData name="Jennifer Snapp" userId="S::jennifer.snapp@detroitk12.org::42622253-5fe4-47d2-9c8f-1ef2d995c939" providerId="AD" clId="Web-{C71ED5AD-43F1-6A90-FC61-953294D9A1CB}" dt="2019-03-25T09:24:25.064" v="1" actId="20577"/>
          <ac:spMkLst>
            <pc:docMk/>
            <pc:sldMk cId="1713801442" sldId="270"/>
            <ac:spMk id="2" creationId="{1F8E6D8D-A288-46C7-ACB4-67748FDC8529}"/>
          </ac:spMkLst>
        </pc:spChg>
      </pc:sldChg>
      <pc:sldMasterChg chg="addSldLayout">
        <pc:chgData name="Jennifer Snapp" userId="S::jennifer.snapp@detroitk12.org::42622253-5fe4-47d2-9c8f-1ef2d995c939" providerId="AD" clId="Web-{C71ED5AD-43F1-6A90-FC61-953294D9A1CB}" dt="2019-03-25T09:24:13.908" v="0"/>
        <pc:sldMasterMkLst>
          <pc:docMk/>
          <pc:sldMasterMk cId="0" sldId="2147483671"/>
        </pc:sldMasterMkLst>
        <pc:sldLayoutChg chg="add replId">
          <pc:chgData name="Jennifer Snapp" userId="S::jennifer.snapp@detroitk12.org::42622253-5fe4-47d2-9c8f-1ef2d995c939" providerId="AD" clId="Web-{C71ED5AD-43F1-6A90-FC61-953294D9A1CB}" dt="2019-03-25T09:24:13.908" v="0"/>
          <pc:sldLayoutMkLst>
            <pc:docMk/>
            <pc:sldMasterMk cId="0" sldId="2147483671"/>
            <pc:sldLayoutMk cId="1499071856" sldId="2147483672"/>
          </pc:sldLayoutMkLst>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80385731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b414f1e7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to complete the final writer’s workshop.  Because the pace at which students write varies so greatly, you may consider doing the mini lesson on illustrations before the writing time. This way, students who are ready to move on to planning their illustrations may do so.</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Alternatively, if most of your class needs more time to complete the second draft, consider adding another work 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help students progress toward L.7.2, focus your feedback on spelling, punctuation, or capitalization as you circulate during this lesson. Alternatively, work with a small group of students who struggle in this area.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next lesson, students will be writing their independent reading book review. Decide in which form students will publish their book review, and create a model in that form.</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uses a picture book called </a:t>
            </a:r>
            <a:r>
              <a:rPr lang="en" sz="1200" i="1" dirty="0">
                <a:solidFill>
                  <a:schemeClr val="dk1"/>
                </a:solidFill>
                <a:latin typeface="Calibri"/>
                <a:ea typeface="Calibri"/>
                <a:cs typeface="Calibri"/>
                <a:sym typeface="Calibri"/>
              </a:rPr>
              <a:t>Frederick Douglass: The Last Day of Slavery</a:t>
            </a:r>
            <a:r>
              <a:rPr lang="en" sz="1200" dirty="0">
                <a:solidFill>
                  <a:schemeClr val="dk1"/>
                </a:solidFill>
                <a:latin typeface="Calibri"/>
                <a:ea typeface="Calibri"/>
                <a:cs typeface="Calibri"/>
                <a:sym typeface="Calibri"/>
              </a:rPr>
              <a:t>. This book serves as the mentor text for the performance task.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questions for the entry task.</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133" name="Google Shape;133;g42b414f1e7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1074583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46714978fa_0_2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10 -15 minutes (this slide, 2-3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5 of 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Looking at the Rubric</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chart could also be displayed in the classroom as constant reminder of their progress.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today they will have time to work on the second draft of their storyboards.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a:t>
            </a:r>
            <a:r>
              <a:rPr lang="en" sz="1200" b="1" dirty="0">
                <a:solidFill>
                  <a:schemeClr val="dk1"/>
                </a:solidFill>
                <a:latin typeface="Calibri"/>
                <a:ea typeface="Calibri"/>
                <a:cs typeface="Calibri"/>
                <a:sym typeface="Calibri"/>
              </a:rPr>
              <a:t>Ladder to  Success anchor chart</a:t>
            </a:r>
            <a:r>
              <a:rPr lang="en" sz="1200"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that students are paying attention.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01" name="Google Shape;201;g46714978fa_0_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399097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44c5b87410_0_6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a:t>
            </a:r>
            <a:r>
              <a:rPr lang="en-US" sz="1200" b="1" dirty="0">
                <a:solidFill>
                  <a:schemeClr val="dk1"/>
                </a:solidFill>
                <a:latin typeface="Calibri"/>
                <a:ea typeface="Calibri"/>
                <a:cs typeface="Calibri"/>
                <a:sym typeface="Calibri"/>
              </a:rPr>
              <a:t>23-</a:t>
            </a:r>
            <a:r>
              <a:rPr lang="en" sz="1200" b="1" dirty="0">
                <a:solidFill>
                  <a:schemeClr val="dk1"/>
                </a:solidFill>
                <a:latin typeface="Calibri"/>
                <a:ea typeface="Calibri"/>
                <a:cs typeface="Calibri"/>
                <a:sym typeface="Calibri"/>
              </a:rPr>
              <a:t>25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Work Time A: Working on Second Drafts</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help students progress toward L.7.2, it may be helpful to use this time as an opportunity to give specific and focused feedback on spelling and to help students use their resources to correct spelling errors. You could circle misspelled words on student drafts, teach a mini lesson on using a dictionary, or generate a class list of common spelling errors. If students are writing their stories on computers, consider giving a mini lesson on how to run the spell checker</a:t>
            </a:r>
            <a:r>
              <a:rPr lang="en" sz="1200" dirty="0">
                <a:solidFill>
                  <a:schemeClr val="dk1"/>
                </a:solidFill>
                <a:latin typeface="Times New Roman"/>
                <a:ea typeface="Times New Roman"/>
                <a:cs typeface="Times New Roman"/>
                <a:sym typeface="Times New Roman"/>
              </a:rPr>
              <a:t>. </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get out their </a:t>
            </a:r>
            <a:r>
              <a:rPr lang="en" sz="1200" b="0" dirty="0">
                <a:solidFill>
                  <a:schemeClr val="dk1"/>
                </a:solidFill>
                <a:latin typeface="Calibri"/>
                <a:ea typeface="Calibri"/>
                <a:cs typeface="Calibri"/>
                <a:sym typeface="Calibri"/>
              </a:rPr>
              <a:t>Children’s Book Storyboards </a:t>
            </a:r>
            <a:r>
              <a:rPr lang="en" sz="1200" dirty="0">
                <a:solidFill>
                  <a:schemeClr val="dk1"/>
                </a:solidFill>
                <a:latin typeface="Calibri"/>
                <a:ea typeface="Calibri"/>
                <a:cs typeface="Calibri"/>
                <a:sym typeface="Calibri"/>
              </a:rPr>
              <a:t>and work individually on their writing.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write, including short and focused dialogue that serves a purpose.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 sensitive to the diverse needs of student writers. Consider how you can maintain a distraction-free workspace over the next several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working with a small group of struggling writers so you can give them more focused support.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09" name="Google Shape;209;g44c5b87410_0_6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767826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466ffcc789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a:t>
            </a:r>
            <a:r>
              <a:rPr lang="en-US" sz="1200" b="1" dirty="0">
                <a:solidFill>
                  <a:schemeClr val="dk1"/>
                </a:solidFill>
                <a:latin typeface="Calibri"/>
                <a:ea typeface="Calibri"/>
                <a:cs typeface="Calibri"/>
                <a:sym typeface="Calibri"/>
              </a:rPr>
              <a:t>-12</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b="1" dirty="0">
                <a:solidFill>
                  <a:schemeClr val="dk1"/>
                </a:solidFill>
                <a:latin typeface="Calibri"/>
                <a:ea typeface="Calibri"/>
                <a:cs typeface="Calibri"/>
                <a:sym typeface="Calibri"/>
              </a:rPr>
              <a:t>Closing and Assessment: A. Thinking about Illustrations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consult with the art teacher in your school as you consider the type of illustrations you want the students to create (see Unit 3 Overview). You needn’t limit the students to pencil drawings and may wish to consider watercolor, collage, photography, or digital imaging.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don’t feel comfortable discussing these options with students, invite the art teacher in to do a mini lesson on the options. You could also ask a few of your students who are strong artists to serve as consultants to the rest of the class. There will be more time in Lesson 10 to work on illustrations. Consider how you might best use the expertise of your students and colleagues.</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the text opens with Frederick getting “called to the whipping post” and the look of “anger in Covey’s eye.” Yet, that’s not what is pictured. Instead, it’s a picture of Frederick getting whipped. Just as authors zoom in on a moment with narrative tools, illustrators zoom in even more precisely with what they choose to draw in their pictures.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will draw at least four pictures for their stories.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where they will sketch their initial thinking about the illustrations on the storyboard worksheet.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the options students have for illustrating their books (see Teaching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them they will have some time to sketch out their basic idea on the storyboards tomorrow, if they haven’t already done so.</a:t>
            </a:r>
            <a:r>
              <a:rPr lang="en" sz="1200" dirty="0">
                <a:solidFill>
                  <a:schemeClr val="dk1"/>
                </a:solidFill>
                <a:latin typeface="Times New Roman"/>
                <a:ea typeface="Times New Roman"/>
                <a:cs typeface="Times New Roman"/>
                <a:sym typeface="Times New Roman"/>
              </a:rPr>
              <a:t> </a:t>
            </a:r>
            <a:endParaRPr sz="1200" dirty="0">
              <a:solidFill>
                <a:schemeClr val="dk1"/>
              </a:solidFill>
              <a:latin typeface="Times New Roman"/>
              <a:ea typeface="Times New Roman"/>
              <a:cs typeface="Times New Roman"/>
              <a:sym typeface="Times New Roman"/>
            </a:endParaRPr>
          </a:p>
          <a:p>
            <a:pPr marL="457200" lvl="0" indent="0" algn="l" rtl="0">
              <a:lnSpc>
                <a:spcPct val="100000"/>
              </a:lnSpc>
              <a:spcBef>
                <a:spcPts val="0"/>
              </a:spcBef>
              <a:spcAft>
                <a:spcPts val="0"/>
              </a:spcAft>
              <a:buNone/>
            </a:pPr>
            <a:endParaRPr sz="1200" dirty="0">
              <a:solidFill>
                <a:schemeClr val="dk1"/>
              </a:solidFill>
              <a:latin typeface="Times New Roman"/>
              <a:ea typeface="Times New Roman"/>
              <a:cs typeface="Times New Roman"/>
              <a:sym typeface="Times New Roman"/>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Possible responses for what moment this zooms in on:  </a:t>
            </a:r>
            <a:r>
              <a:rPr lang="en" sz="1200" b="0" dirty="0">
                <a:solidFill>
                  <a:schemeClr val="dk1"/>
                </a:solidFill>
                <a:latin typeface="Calibri"/>
                <a:ea typeface="Calibri"/>
                <a:cs typeface="Calibri"/>
                <a:sym typeface="Calibri"/>
              </a:rPr>
              <a:t>“The moment that the whip is hitting Frederick because it’s more dramatic,” “This shows how cruel the beating was,” “This shows why Frederick must start defending himself,” or “This shows how scary and powerful the whip was.”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Possible responses for what makes this powerful: “The whip in the foreground is unexpected and powerful,” and “Because Frederick has his arm up, we can’t see his face and this creates some mystery</a:t>
            </a:r>
            <a:r>
              <a:rPr lang="en" sz="1200" b="0" i="1" dirty="0">
                <a:solidFill>
                  <a:schemeClr val="dk1"/>
                </a:solidFill>
                <a:latin typeface="Calibri"/>
                <a:ea typeface="Calibri"/>
                <a:cs typeface="Calibri"/>
                <a:sym typeface="Calibri"/>
              </a:rPr>
              <a:t>.</a:t>
            </a:r>
            <a:r>
              <a:rPr lang="en" sz="1200" b="0" dirty="0">
                <a:solidFill>
                  <a:schemeClr val="dk1"/>
                </a:solidFill>
                <a:latin typeface="Calibri"/>
                <a:ea typeface="Calibri"/>
                <a:cs typeface="Calibri"/>
                <a:sym typeface="Calibri"/>
              </a:rPr>
              <a:t>”</a:t>
            </a:r>
            <a:endParaRPr sz="1200" b="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17" name="Google Shape;217;g466ffcc789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09711178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g4336c6d683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5" name="Google Shape;225;g4336c6d683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5170231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ill 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r>
              <a:rPr lang="en-US" sz="120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33" name="Google Shape;233;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21141446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2b414f1e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Entry Task: Looking at the Rubric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Children’s Books Storyboards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 Heart Revision worksheet </a:t>
            </a:r>
            <a:r>
              <a:rPr lang="en" sz="1200" dirty="0">
                <a:solidFill>
                  <a:schemeClr val="dk1"/>
                </a:solidFill>
                <a:latin typeface="Calibri"/>
                <a:ea typeface="Calibri"/>
                <a:cs typeface="Calibri"/>
                <a:sym typeface="Calibri"/>
              </a:rPr>
              <a:t>(Lesson 5)</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Ladder to Success Anchor Chart </a:t>
            </a:r>
            <a:r>
              <a:rPr lang="en" sz="1200" dirty="0">
                <a:solidFill>
                  <a:schemeClr val="dk1"/>
                </a:solidFill>
                <a:latin typeface="Calibri"/>
                <a:ea typeface="Calibri"/>
                <a:cs typeface="Calibri"/>
                <a:sym typeface="Calibri"/>
              </a:rPr>
              <a:t>(from Lesson 3;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Frederick Douglass: The Last Day of Slavery</a:t>
            </a:r>
            <a:r>
              <a:rPr lang="en" sz="1200" dirty="0">
                <a:solidFill>
                  <a:schemeClr val="dk1"/>
                </a:solidFill>
                <a:latin typeface="Calibri"/>
                <a:ea typeface="Calibri"/>
                <a:cs typeface="Calibri"/>
                <a:sym typeface="Calibri"/>
              </a:rPr>
              <a:t> (book; one for display)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Set up classroom to prepare for Writer’s Workshop</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p:txBody>
      </p:sp>
      <p:sp>
        <p:nvSpPr>
          <p:cNvPr id="140" name="Google Shape;140;g42b414f1e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4317108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Children’s book Rubric</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copy of </a:t>
            </a:r>
            <a:r>
              <a:rPr lang="en" sz="1200" i="1" dirty="0">
                <a:solidFill>
                  <a:schemeClr val="dk1"/>
                </a:solidFill>
                <a:latin typeface="Calibri"/>
                <a:ea typeface="Calibri"/>
                <a:cs typeface="Calibri"/>
                <a:sym typeface="Calibri"/>
              </a:rPr>
              <a:t>Frederick Douglass: The Last Day of Slavery </a:t>
            </a:r>
            <a:r>
              <a:rPr lang="en" sz="1200" dirty="0">
                <a:solidFill>
                  <a:schemeClr val="dk1"/>
                </a:solidFill>
                <a:latin typeface="Calibri"/>
                <a:ea typeface="Calibri"/>
                <a:cs typeface="Calibri"/>
                <a:sym typeface="Calibri"/>
              </a:rPr>
              <a:t>book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Review these protocols before teaching: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Equity sticks</a:t>
            </a:r>
            <a:endParaRPr sz="1200" dirty="0">
              <a:solidFill>
                <a:schemeClr val="dk1"/>
              </a:solidFill>
              <a:latin typeface="Calibri"/>
              <a:ea typeface="Calibri"/>
              <a:cs typeface="Calibri"/>
              <a:sym typeface="Calibri"/>
            </a:endParaRPr>
          </a:p>
        </p:txBody>
      </p:sp>
      <p:sp>
        <p:nvSpPr>
          <p:cNvPr id="148" name="Google Shape;148;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8688822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sz="1200">
              <a:solidFill>
                <a:schemeClr val="dk1"/>
              </a:solidFill>
              <a:latin typeface="Calibri"/>
              <a:ea typeface="Calibri"/>
              <a:cs typeface="Calibri"/>
              <a:sym typeface="Calibri"/>
            </a:endParaRPr>
          </a:p>
        </p:txBody>
      </p:sp>
      <p:sp>
        <p:nvSpPr>
          <p:cNvPr id="155" name="Google Shape;155;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7135664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2"/>
        <p:cNvGrpSpPr/>
        <p:nvPr/>
      </p:nvGrpSpPr>
      <p:grpSpPr>
        <a:xfrm>
          <a:off x="0" y="0"/>
          <a:ext cx="0" cy="0"/>
          <a:chOff x="0" y="0"/>
          <a:chExt cx="0" cy="0"/>
        </a:xfrm>
      </p:grpSpPr>
      <p:sp>
        <p:nvSpPr>
          <p:cNvPr id="163" name="Google Shape;163;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or have the students take turns reading the bullets.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paying attention.</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4" name="Google Shape;164;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3740440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41752bd527_0_1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Suggested slide pacing: 10 - 15 minutes (this slide, 2-3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Looking at the Rubric</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three slides pertain to the following directions.  The slides are a visual to use when discussing rubric vocabulary.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Entry Task: Looking at the Rubric</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complete it individually.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ask them to turn and talk about the words they underlined in each box.</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cold call on a few students to share out what they underlined.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the terms on the rubric as they are mentioned. Be sure to discuss these terms:</a:t>
            </a:r>
            <a:r>
              <a:rPr lang="en" sz="1200" i="1" dirty="0">
                <a:solidFill>
                  <a:schemeClr val="dk1"/>
                </a:solidFill>
                <a:latin typeface="Calibri"/>
                <a:ea typeface="Calibri"/>
                <a:cs typeface="Calibri"/>
                <a:sym typeface="Calibri"/>
              </a:rPr>
              <a:t> limited</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appropriate</a:t>
            </a:r>
            <a:r>
              <a:rPr lang="en" sz="1200" dirty="0">
                <a:solidFill>
                  <a:schemeClr val="dk1"/>
                </a:solidFill>
                <a:latin typeface="Calibri"/>
                <a:ea typeface="Calibri"/>
                <a:cs typeface="Calibri"/>
                <a:sym typeface="Calibri"/>
              </a:rPr>
              <a:t>, and</a:t>
            </a:r>
            <a:r>
              <a:rPr lang="en" sz="1200" i="1" dirty="0">
                <a:solidFill>
                  <a:schemeClr val="dk1"/>
                </a:solidFill>
                <a:latin typeface="Calibri"/>
                <a:ea typeface="Calibri"/>
                <a:cs typeface="Calibri"/>
                <a:sym typeface="Calibri"/>
              </a:rPr>
              <a:t> suited</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be accurately explaining the terms.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examples to help students understand these terms.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72" name="Google Shape;172;g41752bd527_0_1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662056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7"/>
        <p:cNvGrpSpPr/>
        <p:nvPr/>
      </p:nvGrpSpPr>
      <p:grpSpPr>
        <a:xfrm>
          <a:off x="0" y="0"/>
          <a:ext cx="0" cy="0"/>
          <a:chOff x="0" y="0"/>
          <a:chExt cx="0" cy="0"/>
        </a:xfrm>
      </p:grpSpPr>
      <p:sp>
        <p:nvSpPr>
          <p:cNvPr id="178" name="Google Shape;178;g46714978fa_0_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10 -15 minutes (this slide, 2-3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Looking at the Rubric</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three slides pertain to the following directions.  The slides are a visual to use when discussing vocabulary.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complete the second row individually.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ask them to turn and talk about the words they underlined in each box.</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the </a:t>
            </a:r>
            <a:r>
              <a:rPr lang="en" sz="1200" b="0" dirty="0">
                <a:solidFill>
                  <a:schemeClr val="dk1"/>
                </a:solidFill>
                <a:latin typeface="Calibri"/>
                <a:ea typeface="Calibri"/>
                <a:cs typeface="Calibri"/>
                <a:sym typeface="Calibri"/>
              </a:rPr>
              <a:t>equity sticks, </a:t>
            </a:r>
            <a:r>
              <a:rPr lang="en" sz="1200" dirty="0">
                <a:solidFill>
                  <a:schemeClr val="dk1"/>
                </a:solidFill>
                <a:latin typeface="Calibri"/>
                <a:ea typeface="Calibri"/>
                <a:cs typeface="Calibri"/>
                <a:sym typeface="Calibri"/>
              </a:rPr>
              <a:t>cold call on a few students to share out what they underlined.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the terms on the rubric as they are mentioned. Be sure to discuss these terms: </a:t>
            </a:r>
            <a:r>
              <a:rPr lang="en" sz="1200" i="1" dirty="0">
                <a:solidFill>
                  <a:schemeClr val="dk1"/>
                </a:solidFill>
                <a:latin typeface="Calibri"/>
                <a:ea typeface="Calibri"/>
                <a:cs typeface="Calibri"/>
                <a:sym typeface="Calibri"/>
              </a:rPr>
              <a:t>thoughtful</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engaging</a:t>
            </a: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 deliberately</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inconsistent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share the words they underlined.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examples to help students understand these terms.</a:t>
            </a:r>
            <a:endParaRPr sz="1200" dirty="0">
              <a:solidFill>
                <a:schemeClr val="dk1"/>
              </a:solidFill>
              <a:latin typeface="Calibri"/>
              <a:ea typeface="Calibri"/>
              <a:cs typeface="Calibri"/>
              <a:sym typeface="Calibri"/>
            </a:endParaRPr>
          </a:p>
        </p:txBody>
      </p:sp>
      <p:sp>
        <p:nvSpPr>
          <p:cNvPr id="179" name="Google Shape;179;g46714978fa_0_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420586368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g46714978fa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10 -15 minutes (this slide, 2-3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5</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Looking at the Rubric</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three slides pertain to the following directions.  The slides are a visual to use when discussing vocabulary.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complete the last rows  individually.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ask them to turn and talk about the words they underlined in each box.</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t>
            </a:r>
            <a:r>
              <a:rPr lang="en" sz="1200" b="0" dirty="0">
                <a:solidFill>
                  <a:schemeClr val="dk1"/>
                </a:solidFill>
                <a:latin typeface="Calibri"/>
                <a:ea typeface="Calibri"/>
                <a:cs typeface="Calibri"/>
                <a:sym typeface="Calibri"/>
              </a:rPr>
              <a:t>the equity sticks, cold </a:t>
            </a:r>
            <a:r>
              <a:rPr lang="en" sz="1200" dirty="0">
                <a:solidFill>
                  <a:schemeClr val="dk1"/>
                </a:solidFill>
                <a:latin typeface="Calibri"/>
                <a:ea typeface="Calibri"/>
                <a:cs typeface="Calibri"/>
                <a:sym typeface="Calibri"/>
              </a:rPr>
              <a:t>call on a few students to share out what they underlined.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Discuss the terms on the rubric as they are mentioned. </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offer word suggestions and clarify meaning.</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giving examples to help students understand these terms.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b="1" dirty="0">
              <a:solidFill>
                <a:schemeClr val="dk1"/>
              </a:solidFill>
              <a:latin typeface="Calibri"/>
              <a:ea typeface="Calibri"/>
              <a:cs typeface="Calibri"/>
              <a:sym typeface="Calibri"/>
            </a:endParaRPr>
          </a:p>
        </p:txBody>
      </p:sp>
      <p:sp>
        <p:nvSpPr>
          <p:cNvPr id="186" name="Google Shape;186;g46714978fa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7194400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1"/>
        <p:cNvGrpSpPr/>
        <p:nvPr/>
      </p:nvGrpSpPr>
      <p:grpSpPr>
        <a:xfrm>
          <a:off x="0" y="0"/>
          <a:ext cx="0" cy="0"/>
          <a:chOff x="0" y="0"/>
          <a:chExt cx="0" cy="0"/>
        </a:xfrm>
      </p:grpSpPr>
      <p:sp>
        <p:nvSpPr>
          <p:cNvPr id="192" name="Google Shape;192;g46714978fa_0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10 -15 minutes (this slide, 2-3 minutes)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lang="en-US"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5</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A: Entry Task: Looking at the Rubric</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Notes: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activity is helpful for students to acknowledge what strengths they have already and what things to work on from their experience with the rubric.</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Instruct students to take out the </a:t>
            </a:r>
            <a:r>
              <a:rPr lang="en" sz="1200" b="1" dirty="0">
                <a:solidFill>
                  <a:schemeClr val="dk1"/>
                </a:solidFill>
                <a:latin typeface="Calibri"/>
                <a:ea typeface="Calibri"/>
                <a:cs typeface="Calibri"/>
                <a:sym typeface="Calibri"/>
              </a:rPr>
              <a:t>I Heart Revisions worksheet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them to the third box.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students to name strengths and items to work on.</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for students who may need help getting started.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
        <p:nvSpPr>
          <p:cNvPr id="193" name="Google Shape;193;g46714978fa_0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93406080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49907185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2.xml.rels><?xml version="1.0" encoding="UTF-8" standalone="yes"?>
<Relationships xmlns="http://schemas.openxmlformats.org/package/2006/relationships"><Relationship Id="rId3" Type="http://schemas.openxmlformats.org/officeDocument/2006/relationships/image" Target="../media/image11.jp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1.jpg"/></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8.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8.xml"/><Relationship Id="rId1" Type="http://schemas.openxmlformats.org/officeDocument/2006/relationships/slideLayout" Target="../slideLayouts/slideLayout2.xml"/><Relationship Id="rId4" Type="http://schemas.openxmlformats.org/officeDocument/2006/relationships/image" Target="../media/image4.jpg"/></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4.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71300"/>
            <a:ext cx="8520600" cy="3441300"/>
          </a:xfrm>
          <a:prstGeom prst="rect">
            <a:avLst/>
          </a:prstGeom>
        </p:spPr>
        <p:txBody>
          <a:bodyPr spcFirstLastPara="1" wrap="square" lIns="68575" tIns="34275" rIns="68575" bIns="34275" anchor="t" anchorCtr="0">
            <a:noAutofit/>
          </a:bodyPr>
          <a:lstStyle/>
          <a:p>
            <a:pPr marL="457200" lvl="0" indent="-342900" algn="l" rtl="0">
              <a:spcBef>
                <a:spcPts val="0"/>
              </a:spcBef>
              <a:spcAft>
                <a:spcPts val="0"/>
              </a:spcAft>
              <a:buSzPts val="1800"/>
              <a:buFont typeface="Century Gothic"/>
              <a:buChar char="•"/>
            </a:pPr>
            <a:r>
              <a:rPr lang="en" sz="1800" dirty="0"/>
              <a:t>This lesson will take approximately 45 -55 minutes to complete. </a:t>
            </a:r>
            <a:endParaRPr sz="1800" dirty="0"/>
          </a:p>
          <a:p>
            <a:pPr marL="457200" lvl="0" indent="-342900" algn="l" rtl="0">
              <a:spcBef>
                <a:spcPts val="1000"/>
              </a:spcBef>
              <a:spcAft>
                <a:spcPts val="0"/>
              </a:spcAft>
              <a:buSzPts val="1800"/>
              <a:buFont typeface="Century Gothic"/>
              <a:buChar char="•"/>
            </a:pPr>
            <a:r>
              <a:rPr lang="en" sz="1800" dirty="0"/>
              <a:t>The purpose of today’s lesson is to complete the last day of Writer’s Workshop and look closely at the rubric.</a:t>
            </a:r>
            <a:endParaRPr sz="1800" dirty="0"/>
          </a:p>
          <a:p>
            <a:pPr marL="0" lvl="0" indent="0" algn="l" rtl="0">
              <a:spcBef>
                <a:spcPts val="1000"/>
              </a:spcBef>
              <a:spcAft>
                <a:spcPts val="0"/>
              </a:spcAft>
              <a:buNone/>
            </a:pPr>
            <a:r>
              <a:rPr lang="en" sz="1800" b="1" dirty="0"/>
              <a:t>The Learning Targets for students today are:</a:t>
            </a:r>
            <a:endParaRPr sz="1800" b="1" dirty="0"/>
          </a:p>
          <a:p>
            <a:pPr marL="457200" lvl="0" indent="-342900" algn="l" rtl="0">
              <a:spcBef>
                <a:spcPts val="1000"/>
              </a:spcBef>
              <a:spcAft>
                <a:spcPts val="0"/>
              </a:spcAft>
              <a:buSzPts val="1800"/>
              <a:buChar char="•"/>
            </a:pPr>
            <a:r>
              <a:rPr lang="en" sz="1800" dirty="0"/>
              <a:t>I can use resources to correct my spelling.</a:t>
            </a:r>
            <a:endParaRPr sz="1800" dirty="0"/>
          </a:p>
          <a:p>
            <a:pPr marL="457200" lvl="0" indent="-342900" algn="l" rtl="0">
              <a:spcBef>
                <a:spcPts val="0"/>
              </a:spcBef>
              <a:spcAft>
                <a:spcPts val="0"/>
              </a:spcAft>
              <a:buSzPts val="1800"/>
              <a:buChar char="•"/>
            </a:pPr>
            <a:r>
              <a:rPr lang="en" sz="1800" dirty="0"/>
              <a:t>I can assess my writing based on a rubric.</a:t>
            </a:r>
            <a:endParaRPr sz="18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4"/>
          <p:cNvSpPr txBox="1">
            <a:spLocks noGrp="1"/>
          </p:cNvSpPr>
          <p:nvPr>
            <p:ph type="title"/>
          </p:nvPr>
        </p:nvSpPr>
        <p:spPr>
          <a:xfrm>
            <a:off x="148700" y="193425"/>
            <a:ext cx="7886700"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dirty="0"/>
              <a:t>Let’s look at our </a:t>
            </a:r>
            <a:r>
              <a:rPr lang="en" sz="3000" b="1" dirty="0"/>
              <a:t>Ladder to Success Chart</a:t>
            </a:r>
            <a:endParaRPr sz="3000" b="1" dirty="0">
              <a:sym typeface="Century Gothic"/>
            </a:endParaRPr>
          </a:p>
        </p:txBody>
      </p:sp>
      <p:pic>
        <p:nvPicPr>
          <p:cNvPr id="205" name="Google Shape;205;p34"/>
          <p:cNvPicPr preferRelativeResize="0"/>
          <p:nvPr/>
        </p:nvPicPr>
        <p:blipFill>
          <a:blip r:embed="rId3">
            <a:alphaModFix/>
          </a:blip>
          <a:stretch>
            <a:fillRect/>
          </a:stretch>
        </p:blipFill>
        <p:spPr>
          <a:xfrm>
            <a:off x="4466550" y="978525"/>
            <a:ext cx="3267000" cy="3831575"/>
          </a:xfrm>
          <a:prstGeom prst="rect">
            <a:avLst/>
          </a:prstGeom>
          <a:noFill/>
          <a:ln>
            <a:noFill/>
          </a:ln>
        </p:spPr>
      </p:pic>
      <p:sp>
        <p:nvSpPr>
          <p:cNvPr id="206" name="Google Shape;206;p34"/>
          <p:cNvSpPr txBox="1"/>
          <p:nvPr/>
        </p:nvSpPr>
        <p:spPr>
          <a:xfrm>
            <a:off x="465750" y="971550"/>
            <a:ext cx="3566100" cy="3595800"/>
          </a:xfrm>
          <a:prstGeom prst="rect">
            <a:avLst/>
          </a:prstGeom>
          <a:noFill/>
          <a:ln>
            <a:noFill/>
          </a:ln>
        </p:spPr>
        <p:txBody>
          <a:bodyPr spcFirstLastPara="1" wrap="square" lIns="91425" tIns="91425" rIns="91425" bIns="91425" anchor="t" anchorCtr="0">
            <a:noAutofit/>
          </a:bodyPr>
          <a:lstStyle/>
          <a:p>
            <a:pPr marL="457200" lvl="0" indent="0" algn="l" rtl="0">
              <a:spcBef>
                <a:spcPts val="0"/>
              </a:spcBef>
              <a:spcAft>
                <a:spcPts val="0"/>
              </a:spcAft>
              <a:buNone/>
            </a:pPr>
            <a:r>
              <a:rPr lang="en" dirty="0">
                <a:solidFill>
                  <a:schemeClr val="dk1"/>
                </a:solidFill>
                <a:latin typeface="Century Gothic"/>
                <a:ea typeface="Century Gothic"/>
                <a:cs typeface="Century Gothic"/>
                <a:sym typeface="Century Gothic"/>
              </a:rPr>
              <a:t>You have planned your  stories, talked through your stories, written a first draft of each of your  pages, had a peer review of at least one page, and done some self-reflection. </a:t>
            </a:r>
            <a:endParaRPr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 dirty="0">
                <a:solidFill>
                  <a:schemeClr val="dk1"/>
                </a:solidFill>
                <a:latin typeface="Century Gothic"/>
                <a:ea typeface="Century Gothic"/>
                <a:cs typeface="Century Gothic"/>
                <a:sym typeface="Century Gothic"/>
              </a:rPr>
              <a:t>Congratulations on completing these steps toward a successful project! </a:t>
            </a:r>
            <a:endParaRPr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r>
              <a:rPr lang="en" dirty="0">
                <a:solidFill>
                  <a:schemeClr val="dk1"/>
                </a:solidFill>
                <a:latin typeface="Century Gothic"/>
                <a:ea typeface="Century Gothic"/>
                <a:cs typeface="Century Gothic"/>
                <a:sym typeface="Century Gothic"/>
              </a:rPr>
              <a:t>Now you  will have a chance to work on your second drafts, which will be due tomorrow at the end of class. </a:t>
            </a:r>
            <a:endParaRPr dirty="0">
              <a:latin typeface="Century Gothic"/>
              <a:ea typeface="Century Gothic"/>
              <a:cs typeface="Century Gothic"/>
              <a:sym typeface="Century Gothic"/>
            </a:endParaRPr>
          </a:p>
        </p:txBody>
      </p:sp>
      <p:pic>
        <p:nvPicPr>
          <p:cNvPr id="6" name="Google Shape;169;p29"/>
          <p:cNvPicPr preferRelativeResize="0"/>
          <p:nvPr/>
        </p:nvPicPr>
        <p:blipFill>
          <a:blip r:embed="rId4">
            <a:alphaModFix/>
          </a:blip>
          <a:stretch>
            <a:fillRect/>
          </a:stretch>
        </p:blipFill>
        <p:spPr>
          <a:xfrm>
            <a:off x="8229601" y="93765"/>
            <a:ext cx="829158" cy="1003500"/>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5"/>
          <p:cNvSpPr txBox="1">
            <a:spLocks noGrp="1"/>
          </p:cNvSpPr>
          <p:nvPr>
            <p:ph type="title"/>
          </p:nvPr>
        </p:nvSpPr>
        <p:spPr>
          <a:xfrm>
            <a:off x="302105" y="0"/>
            <a:ext cx="8348100" cy="93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a:t>Let’s look at our Children’s Book Storyboards</a:t>
            </a:r>
            <a:endParaRPr sz="2800">
              <a:latin typeface="Century Gothic"/>
              <a:ea typeface="Century Gothic"/>
              <a:cs typeface="Century Gothic"/>
              <a:sym typeface="Century Gothic"/>
            </a:endParaRPr>
          </a:p>
        </p:txBody>
      </p:sp>
      <p:pic>
        <p:nvPicPr>
          <p:cNvPr id="213" name="Google Shape;213;p35"/>
          <p:cNvPicPr preferRelativeResize="0"/>
          <p:nvPr/>
        </p:nvPicPr>
        <p:blipFill>
          <a:blip r:embed="rId3">
            <a:alphaModFix/>
          </a:blip>
          <a:stretch>
            <a:fillRect/>
          </a:stretch>
        </p:blipFill>
        <p:spPr>
          <a:xfrm>
            <a:off x="3833175" y="935100"/>
            <a:ext cx="4435350" cy="3711625"/>
          </a:xfrm>
          <a:prstGeom prst="rect">
            <a:avLst/>
          </a:prstGeom>
          <a:noFill/>
          <a:ln>
            <a:noFill/>
          </a:ln>
        </p:spPr>
      </p:pic>
      <p:sp>
        <p:nvSpPr>
          <p:cNvPr id="214" name="Google Shape;214;p35"/>
          <p:cNvSpPr txBox="1"/>
          <p:nvPr/>
        </p:nvSpPr>
        <p:spPr>
          <a:xfrm flipH="1">
            <a:off x="455350" y="1217725"/>
            <a:ext cx="2418900" cy="3429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Now you will have some time to work on your storyboard.</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Remember it’s super important to keep your dialogue short and focused only on pivotal moments. </a:t>
            </a:r>
            <a:endParaRPr sz="1800">
              <a:latin typeface="Century Gothic"/>
              <a:ea typeface="Century Gothic"/>
              <a:cs typeface="Century Gothic"/>
              <a:sym typeface="Century Gothic"/>
            </a:endParaRPr>
          </a:p>
        </p:txBody>
      </p:sp>
      <p:pic>
        <p:nvPicPr>
          <p:cNvPr id="6" name="Google Shape;169;p29"/>
          <p:cNvPicPr preferRelativeResize="0"/>
          <p:nvPr/>
        </p:nvPicPr>
        <p:blipFill>
          <a:blip r:embed="rId4">
            <a:alphaModFix/>
          </a:blip>
          <a:stretch>
            <a:fillRect/>
          </a:stretch>
        </p:blipFill>
        <p:spPr>
          <a:xfrm>
            <a:off x="8229601" y="93765"/>
            <a:ext cx="829158" cy="10035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36"/>
          <p:cNvSpPr txBox="1">
            <a:spLocks noGrp="1"/>
          </p:cNvSpPr>
          <p:nvPr>
            <p:ph type="title"/>
          </p:nvPr>
        </p:nvSpPr>
        <p:spPr>
          <a:xfrm>
            <a:off x="283028" y="54430"/>
            <a:ext cx="8065071" cy="93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our Illustrations</a:t>
            </a:r>
            <a:endParaRPr sz="2800" dirty="0">
              <a:latin typeface="Century Gothic"/>
              <a:ea typeface="Century Gothic"/>
              <a:cs typeface="Century Gothic"/>
              <a:sym typeface="Century Gothic"/>
            </a:endParaRPr>
          </a:p>
        </p:txBody>
      </p:sp>
      <p:sp>
        <p:nvSpPr>
          <p:cNvPr id="221" name="Google Shape;221;p36"/>
          <p:cNvSpPr txBox="1"/>
          <p:nvPr/>
        </p:nvSpPr>
        <p:spPr>
          <a:xfrm>
            <a:off x="865925" y="816777"/>
            <a:ext cx="2287800" cy="3809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This picture comes from page 22 of </a:t>
            </a:r>
            <a:r>
              <a:rPr lang="en" sz="1800" i="1">
                <a:solidFill>
                  <a:schemeClr val="dk1"/>
                </a:solidFill>
                <a:latin typeface="Century Gothic"/>
                <a:ea typeface="Century Gothic"/>
                <a:cs typeface="Century Gothic"/>
                <a:sym typeface="Century Gothic"/>
              </a:rPr>
              <a:t>Frederick Douglass: The Last Day of Slavery</a:t>
            </a:r>
            <a:r>
              <a:rPr lang="en" sz="1800">
                <a:solidFill>
                  <a:schemeClr val="dk1"/>
                </a:solidFill>
                <a:latin typeface="Century Gothic"/>
                <a:ea typeface="Century Gothic"/>
                <a:cs typeface="Century Gothic"/>
                <a:sym typeface="Century Gothic"/>
              </a:rPr>
              <a:t>.</a:t>
            </a: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What moment is this image zooming in on? Why?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What is powerful about this image?</a:t>
            </a:r>
            <a:endParaRPr sz="1800">
              <a:latin typeface="Century Gothic"/>
              <a:ea typeface="Century Gothic"/>
              <a:cs typeface="Century Gothic"/>
              <a:sym typeface="Century Gothic"/>
            </a:endParaRPr>
          </a:p>
        </p:txBody>
      </p:sp>
      <p:pic>
        <p:nvPicPr>
          <p:cNvPr id="222" name="Google Shape;222;p36"/>
          <p:cNvPicPr preferRelativeResize="0"/>
          <p:nvPr/>
        </p:nvPicPr>
        <p:blipFill>
          <a:blip r:embed="rId3">
            <a:alphaModFix/>
          </a:blip>
          <a:stretch>
            <a:fillRect/>
          </a:stretch>
        </p:blipFill>
        <p:spPr>
          <a:xfrm>
            <a:off x="3837325" y="935100"/>
            <a:ext cx="2856919" cy="3809226"/>
          </a:xfrm>
          <a:prstGeom prst="rect">
            <a:avLst/>
          </a:prstGeom>
          <a:noFill/>
          <a:ln>
            <a:noFill/>
          </a:ln>
        </p:spPr>
      </p:pic>
      <p:pic>
        <p:nvPicPr>
          <p:cNvPr id="6" name="Google Shape;169;p29"/>
          <p:cNvPicPr preferRelativeResize="0"/>
          <p:nvPr/>
        </p:nvPicPr>
        <p:blipFill>
          <a:blip r:embed="rId4">
            <a:alphaModFix/>
          </a:blip>
          <a:stretch>
            <a:fillRect/>
          </a:stretch>
        </p:blipFill>
        <p:spPr>
          <a:xfrm>
            <a:off x="8229601" y="93765"/>
            <a:ext cx="829158" cy="1003500"/>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28" name="Google Shape;228;p3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29" name="Google Shape;229;p37"/>
          <p:cNvSpPr txBox="1">
            <a:spLocks noGrp="1"/>
          </p:cNvSpPr>
          <p:nvPr>
            <p:ph type="body" idx="1"/>
          </p:nvPr>
        </p:nvSpPr>
        <p:spPr>
          <a:xfrm>
            <a:off x="311700" y="1212950"/>
            <a:ext cx="8520600" cy="3263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0"/>
              </a:spcBef>
              <a:spcAft>
                <a:spcPts val="0"/>
              </a:spcAft>
              <a:buSzPts val="2400"/>
              <a:buChar char="•"/>
            </a:pPr>
            <a:r>
              <a:rPr lang="en" sz="2400"/>
              <a:t>Read your independent reading book. You will need to have three completed storyboards for peer review by the second half of class tomorrow.</a:t>
            </a:r>
            <a:endParaRPr sz="2400"/>
          </a:p>
          <a:p>
            <a:pPr marL="457200" lvl="0" indent="0" algn="l" rtl="0">
              <a:lnSpc>
                <a:spcPct val="115000"/>
              </a:lnSpc>
              <a:spcBef>
                <a:spcPts val="0"/>
              </a:spcBef>
              <a:spcAft>
                <a:spcPts val="0"/>
              </a:spcAft>
              <a:buNone/>
            </a:pPr>
            <a:endParaRPr sz="2400"/>
          </a:p>
          <a:p>
            <a:pPr marL="457200" lvl="0" indent="-381000" algn="l" rtl="0">
              <a:lnSpc>
                <a:spcPct val="115000"/>
              </a:lnSpc>
              <a:spcBef>
                <a:spcPts val="0"/>
              </a:spcBef>
              <a:spcAft>
                <a:spcPts val="0"/>
              </a:spcAft>
              <a:buSzPts val="2400"/>
              <a:buChar char="•"/>
            </a:pPr>
            <a:r>
              <a:rPr lang="en" sz="2400"/>
              <a:t>If you think you’ll need more than the 15 minutes you’ll have tomorrow, do one storyboard tonight for homework.</a:t>
            </a:r>
            <a:endParaRPr sz="2400"/>
          </a:p>
          <a:p>
            <a:pPr marL="0" lvl="0" indent="0" algn="ctr" rtl="0">
              <a:lnSpc>
                <a:spcPct val="115000"/>
              </a:lnSpc>
              <a:spcBef>
                <a:spcPts val="0"/>
              </a:spcBef>
              <a:spcAft>
                <a:spcPts val="0"/>
              </a:spcAft>
              <a:buNone/>
            </a:pPr>
            <a:endParaRPr sz="2400"/>
          </a:p>
          <a:p>
            <a:pPr marL="0" lvl="0" indent="0" algn="ctr" rtl="0">
              <a:spcBef>
                <a:spcPts val="800"/>
              </a:spcBef>
              <a:spcAft>
                <a:spcPts val="0"/>
              </a:spcAft>
              <a:buNone/>
            </a:pPr>
            <a:endParaRPr sz="2400">
              <a:latin typeface="Times New Roman"/>
              <a:ea typeface="Times New Roman"/>
              <a:cs typeface="Times New Roman"/>
              <a:sym typeface="Times New Roman"/>
            </a:endParaRPr>
          </a:p>
        </p:txBody>
      </p:sp>
      <p:pic>
        <p:nvPicPr>
          <p:cNvPr id="6" name="Google Shape;169;p29"/>
          <p:cNvPicPr preferRelativeResize="0"/>
          <p:nvPr/>
        </p:nvPicPr>
        <p:blipFill>
          <a:blip r:embed="rId3">
            <a:alphaModFix/>
          </a:blip>
          <a:stretch>
            <a:fillRect/>
          </a:stretch>
        </p:blipFill>
        <p:spPr>
          <a:xfrm>
            <a:off x="8229601" y="93765"/>
            <a:ext cx="829158" cy="10035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36" name="Google Shape;236;p38"/>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37" name="Google Shape;237;p38"/>
          <p:cNvGraphicFramePr/>
          <p:nvPr/>
        </p:nvGraphicFramePr>
        <p:xfrm>
          <a:off x="577191" y="1248212"/>
          <a:ext cx="7989600" cy="3230175"/>
        </p:xfrm>
        <a:graphic>
          <a:graphicData uri="http://schemas.openxmlformats.org/drawingml/2006/table">
            <a:tbl>
              <a:tblPr firstRow="1" bandRow="1">
                <a:noFill/>
                <a:tableStyleId>{FA059515-330A-40E5-AA76-207EC657603D}</a:tableStyleId>
              </a:tblPr>
              <a:tblGrid>
                <a:gridCol w="2799450">
                  <a:extLst>
                    <a:ext uri="{9D8B030D-6E8A-4147-A177-3AD203B41FA5}">
                      <a16:colId xmlns:a16="http://schemas.microsoft.com/office/drawing/2014/main" val="20000"/>
                    </a:ext>
                  </a:extLst>
                </a:gridCol>
                <a:gridCol w="2526950">
                  <a:extLst>
                    <a:ext uri="{9D8B030D-6E8A-4147-A177-3AD203B41FA5}">
                      <a16:colId xmlns:a16="http://schemas.microsoft.com/office/drawing/2014/main" val="20001"/>
                    </a:ext>
                  </a:extLst>
                </a:gridCol>
                <a:gridCol w="2663200">
                  <a:extLst>
                    <a:ext uri="{9D8B030D-6E8A-4147-A177-3AD203B41FA5}">
                      <a16:colId xmlns:a16="http://schemas.microsoft.com/office/drawing/2014/main" val="20002"/>
                    </a:ext>
                  </a:extLst>
                </a:gridCol>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0"/>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1"/>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2"/>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3"/>
                  </a:ext>
                </a:extLst>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extLst>
                  <a:ext uri="{0D108BD9-81ED-4DB2-BD59-A6C34878D82A}">
                    <a16:rowId xmlns:a16="http://schemas.microsoft.com/office/drawing/2014/main" val="10004"/>
                  </a:ext>
                </a:extLst>
              </a:tr>
            </a:tbl>
          </a:graphicData>
        </a:graphic>
      </p:graphicFrame>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F8E6D8D-A288-46C7-ACB4-67748FDC8529}"/>
              </a:ext>
            </a:extLst>
          </p:cNvPr>
          <p:cNvSpPr>
            <a:spLocks noGrp="1"/>
          </p:cNvSpPr>
          <p:nvPr>
            <p:ph type="title"/>
          </p:nvPr>
        </p:nvSpPr>
        <p:spPr>
          <a:xfrm>
            <a:off x="311700" y="1454660"/>
            <a:ext cx="8520600" cy="2410826"/>
          </a:xfrm>
        </p:spPr>
        <p:txBody>
          <a:bodyPr/>
          <a:lstStyle/>
          <a:p>
            <a:pPr algn="just"/>
            <a:r>
              <a:rPr lang="en-US" sz="3000" i="1" dirty="0">
                <a:latin typeface="Century Gothic"/>
              </a:rPr>
              <a:t>Frederick Douglass: Last Day  of </a:t>
            </a:r>
            <a:br>
              <a:rPr lang="en-US" sz="3000" i="1" dirty="0">
                <a:latin typeface="Century Gothic"/>
              </a:rPr>
            </a:br>
            <a:r>
              <a:rPr lang="en-US" sz="3000" i="1" dirty="0">
                <a:latin typeface="Century Gothic"/>
              </a:rPr>
              <a:t>Slavery, </a:t>
            </a:r>
            <a:r>
              <a:rPr lang="en-US" sz="3000">
                <a:latin typeface="Century Gothic"/>
              </a:rPr>
              <a:t>by William Miller and illustrated </a:t>
            </a:r>
            <a:r>
              <a:rPr lang="en-US" sz="3000" dirty="0">
                <a:latin typeface="Century Gothic"/>
              </a:rPr>
              <a:t>by Cedric Lucas, 1995.  </a:t>
            </a:r>
            <a:r>
              <a:rPr lang="en-US" sz="3000" i="1" dirty="0">
                <a:latin typeface="Century Gothic"/>
              </a:rPr>
              <a:t> P</a:t>
            </a:r>
            <a:r>
              <a:rPr lang="en-US" sz="3000" dirty="0">
                <a:latin typeface="Century Gothic"/>
              </a:rPr>
              <a:t>ermission has been arranged with LEE &amp; LOW BOOKS INC., 95 Madison Ave., New York, NY 10016.</a:t>
            </a:r>
            <a:endParaRPr lang="en-US">
              <a:latin typeface="Century Gothic"/>
            </a:endParaRPr>
          </a:p>
        </p:txBody>
      </p:sp>
    </p:spTree>
    <p:extLst>
      <p:ext uri="{BB962C8B-B14F-4D97-AF65-F5344CB8AC3E}">
        <p14:creationId xmlns:p14="http://schemas.microsoft.com/office/powerpoint/2010/main" val="171380144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600" b="1">
              <a:latin typeface="Century Gothic"/>
              <a:ea typeface="Century Gothic"/>
              <a:cs typeface="Century Gothic"/>
              <a:sym typeface="Century Gothic"/>
            </a:endParaRPr>
          </a:p>
        </p:txBody>
      </p:sp>
      <p:sp>
        <p:nvSpPr>
          <p:cNvPr id="144" name="Google Shape;144;p26"/>
          <p:cNvSpPr txBox="1">
            <a:spLocks noGrp="1"/>
          </p:cNvSpPr>
          <p:nvPr>
            <p:ph type="body" idx="1"/>
          </p:nvPr>
        </p:nvSpPr>
        <p:spPr>
          <a:xfrm>
            <a:off x="381975" y="1158325"/>
            <a:ext cx="8520600" cy="34743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sz="1400" b="1">
                <a:solidFill>
                  <a:schemeClr val="dk1"/>
                </a:solidFill>
                <a:latin typeface="Century Gothic"/>
                <a:ea typeface="Century Gothic"/>
                <a:cs typeface="Century Gothic"/>
                <a:sym typeface="Century Gothic"/>
              </a:rPr>
              <a:t>Preparing for Lesson #</a:t>
            </a:r>
            <a:r>
              <a:rPr lang="en" sz="1400" b="1"/>
              <a:t>8</a:t>
            </a:r>
            <a:endParaRPr sz="1400" b="1"/>
          </a:p>
          <a:p>
            <a:pPr marL="0" lvl="0" indent="0" algn="l" rtl="0">
              <a:lnSpc>
                <a:spcPct val="90000"/>
              </a:lnSpc>
              <a:spcBef>
                <a:spcPts val="800"/>
              </a:spcBef>
              <a:spcAft>
                <a:spcPts val="0"/>
              </a:spcAft>
              <a:buClr>
                <a:schemeClr val="dk1"/>
              </a:buClr>
              <a:buSzPts val="2500"/>
              <a:buFont typeface="Arial"/>
              <a:buNone/>
            </a:pPr>
            <a:r>
              <a:rPr lang="en" sz="1400">
                <a:solidFill>
                  <a:schemeClr val="dk1"/>
                </a:solidFill>
                <a:latin typeface="Century Gothic"/>
                <a:ea typeface="Century Gothic"/>
                <a:cs typeface="Century Gothic"/>
                <a:sym typeface="Century Gothic"/>
              </a:rPr>
              <a:t>Materials and classroom preparation:</a:t>
            </a:r>
            <a:endParaRPr sz="1400">
              <a:solidFill>
                <a:schemeClr val="dk1"/>
              </a:solidFill>
              <a:latin typeface="Century Gothic"/>
              <a:ea typeface="Century Gothic"/>
              <a:cs typeface="Century Gothic"/>
              <a:sym typeface="Century Gothic"/>
            </a:endParaRPr>
          </a:p>
          <a:p>
            <a:pPr marL="0" lvl="0" indent="0" algn="l" rtl="0">
              <a:lnSpc>
                <a:spcPct val="90000"/>
              </a:lnSpc>
              <a:spcBef>
                <a:spcPts val="800"/>
              </a:spcBef>
              <a:spcAft>
                <a:spcPts val="0"/>
              </a:spcAft>
              <a:buClr>
                <a:schemeClr val="dk1"/>
              </a:buClr>
              <a:buSzPts val="2500"/>
              <a:buFont typeface="Arial"/>
              <a:buNone/>
            </a:pPr>
            <a:endParaRPr sz="1400"/>
          </a:p>
        </p:txBody>
      </p:sp>
      <p:sp>
        <p:nvSpPr>
          <p:cNvPr id="145" name="Google Shape;145;p26"/>
          <p:cNvSpPr txBox="1"/>
          <p:nvPr/>
        </p:nvSpPr>
        <p:spPr>
          <a:xfrm>
            <a:off x="220871" y="1369213"/>
            <a:ext cx="8450400" cy="2904600"/>
          </a:xfrm>
          <a:prstGeom prst="rect">
            <a:avLst/>
          </a:prstGeom>
          <a:noFill/>
          <a:ln>
            <a:noFill/>
          </a:ln>
        </p:spPr>
        <p:txBody>
          <a:bodyPr spcFirstLastPara="1" wrap="square" lIns="91425" tIns="91425" rIns="91425" bIns="91425" anchor="ctr" anchorCtr="0">
            <a:noAutofit/>
          </a:bodyPr>
          <a:lstStyle/>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Entry Task: Looking at the Rubric </a:t>
            </a:r>
            <a:r>
              <a:rPr lang="en" sz="1800" dirty="0">
                <a:solidFill>
                  <a:schemeClr val="dk1"/>
                </a:solidFill>
                <a:latin typeface="Century Gothic"/>
                <a:ea typeface="Century Gothic"/>
                <a:cs typeface="Century Gothic"/>
                <a:sym typeface="Century Gothic"/>
              </a:rPr>
              <a:t>(one per student and one to display)</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Equity sticks</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Children’s Book Storyboards (Lessons 5, 6 and 7)</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I Heart Revision worksheet </a:t>
            </a:r>
            <a:r>
              <a:rPr lang="en" sz="1800" dirty="0">
                <a:solidFill>
                  <a:schemeClr val="dk1"/>
                </a:solidFill>
                <a:latin typeface="Century Gothic"/>
                <a:ea typeface="Century Gothic"/>
                <a:cs typeface="Century Gothic"/>
                <a:sym typeface="Century Gothic"/>
              </a:rPr>
              <a:t>(Lesson 5)</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b="1" dirty="0">
                <a:solidFill>
                  <a:schemeClr val="dk1"/>
                </a:solidFill>
                <a:latin typeface="Century Gothic"/>
                <a:ea typeface="Century Gothic"/>
                <a:cs typeface="Century Gothic"/>
                <a:sym typeface="Century Gothic"/>
              </a:rPr>
              <a:t>Ladder to Success Anchor Chart </a:t>
            </a:r>
            <a:r>
              <a:rPr lang="en" sz="1800" dirty="0">
                <a:solidFill>
                  <a:schemeClr val="dk1"/>
                </a:solidFill>
                <a:latin typeface="Century Gothic"/>
                <a:ea typeface="Century Gothic"/>
                <a:cs typeface="Century Gothic"/>
                <a:sym typeface="Century Gothic"/>
              </a:rPr>
              <a:t>(from Lesson 3; one for display)</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i="1" dirty="0">
                <a:solidFill>
                  <a:schemeClr val="dk1"/>
                </a:solidFill>
                <a:latin typeface="Century Gothic"/>
                <a:ea typeface="Century Gothic"/>
                <a:cs typeface="Century Gothic"/>
                <a:sym typeface="Century Gothic"/>
              </a:rPr>
              <a:t>Frederick Douglass: The Last Day of Slavery</a:t>
            </a:r>
            <a:r>
              <a:rPr lang="en" sz="1800" dirty="0">
                <a:solidFill>
                  <a:schemeClr val="dk1"/>
                </a:solidFill>
                <a:latin typeface="Century Gothic"/>
                <a:ea typeface="Century Gothic"/>
                <a:cs typeface="Century Gothic"/>
                <a:sym typeface="Century Gothic"/>
              </a:rPr>
              <a:t> (book; one for display)</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9"/>
        <p:cNvGrpSpPr/>
        <p:nvPr/>
      </p:nvGrpSpPr>
      <p:grpSpPr>
        <a:xfrm>
          <a:off x="0" y="0"/>
          <a:ext cx="0" cy="0"/>
          <a:chOff x="0" y="0"/>
          <a:chExt cx="0" cy="0"/>
        </a:xfrm>
      </p:grpSpPr>
      <p:sp>
        <p:nvSpPr>
          <p:cNvPr id="150" name="Google Shape;150;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51" name="Google Shape;151;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3</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8</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2" name="Google Shape;152;p27"/>
          <p:cNvSpPr txBox="1"/>
          <p:nvPr/>
        </p:nvSpPr>
        <p:spPr>
          <a:xfrm>
            <a:off x="175150" y="1207000"/>
            <a:ext cx="8520600" cy="3425700"/>
          </a:xfrm>
          <a:prstGeom prst="rect">
            <a:avLst/>
          </a:prstGeom>
          <a:noFill/>
          <a:ln>
            <a:noFill/>
          </a:ln>
        </p:spPr>
        <p:txBody>
          <a:bodyPr spcFirstLastPara="1" wrap="square" lIns="91425" tIns="91425" rIns="91425" bIns="91425" anchor="t" anchorCtr="0">
            <a:noAutofit/>
          </a:bodyPr>
          <a:lstStyle/>
          <a:p>
            <a:pPr marL="45720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a:t>
            </a:r>
            <a:r>
              <a:rPr lang="en" dirty="0">
                <a:solidFill>
                  <a:schemeClr val="dk1"/>
                </a:solidFill>
                <a:latin typeface="Century Gothic"/>
                <a:ea typeface="Century Gothic"/>
                <a:cs typeface="Century Gothic"/>
                <a:sym typeface="Century Gothic"/>
              </a:rPr>
              <a:t>#8</a:t>
            </a:r>
            <a:endParaRPr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sz="1800"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Review </a:t>
            </a:r>
            <a:r>
              <a:rPr lang="en" sz="1800" b="1" dirty="0">
                <a:solidFill>
                  <a:schemeClr val="dk1"/>
                </a:solidFill>
                <a:latin typeface="Century Gothic"/>
                <a:ea typeface="Century Gothic"/>
                <a:cs typeface="Century Gothic"/>
                <a:sym typeface="Century Gothic"/>
              </a:rPr>
              <a:t>Children’s Book Rubric</a:t>
            </a:r>
            <a:endParaRPr sz="1800" b="1" dirty="0">
              <a:solidFill>
                <a:schemeClr val="dk1"/>
              </a:solidFill>
              <a:latin typeface="Century Gothic"/>
              <a:ea typeface="Century Gothic"/>
              <a:cs typeface="Century Gothic"/>
              <a:sym typeface="Century Gothic"/>
            </a:endParaRPr>
          </a:p>
          <a:p>
            <a:pPr marL="457200" lvl="0" indent="-342900" algn="l" rtl="0">
              <a:lnSpc>
                <a:spcPct val="90000"/>
              </a:lnSpc>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Have copy of </a:t>
            </a:r>
            <a:r>
              <a:rPr lang="en" sz="1800" i="1" dirty="0">
                <a:solidFill>
                  <a:schemeClr val="dk1"/>
                </a:solidFill>
                <a:latin typeface="Century Gothic"/>
                <a:ea typeface="Century Gothic"/>
                <a:cs typeface="Century Gothic"/>
                <a:sym typeface="Century Gothic"/>
              </a:rPr>
              <a:t>Frederick Douglass: The Last Day of Slavery </a:t>
            </a:r>
            <a:r>
              <a:rPr lang="en" sz="1800" dirty="0">
                <a:solidFill>
                  <a:schemeClr val="dk1"/>
                </a:solidFill>
                <a:latin typeface="Century Gothic"/>
                <a:ea typeface="Century Gothic"/>
                <a:cs typeface="Century Gothic"/>
                <a:sym typeface="Century Gothic"/>
              </a:rPr>
              <a:t>book</a:t>
            </a: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6"/>
        <p:cNvGrpSpPr/>
        <p:nvPr/>
      </p:nvGrpSpPr>
      <p:grpSpPr>
        <a:xfrm>
          <a:off x="0" y="0"/>
          <a:ext cx="0" cy="0"/>
          <a:chOff x="0" y="0"/>
          <a:chExt cx="0" cy="0"/>
        </a:xfrm>
      </p:grpSpPr>
      <p:pic>
        <p:nvPicPr>
          <p:cNvPr id="157" name="Google Shape;157;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8" name="Google Shape;158;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9" name="Google Shape;159;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3</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8</a:t>
            </a:r>
            <a:endParaRPr sz="3000" b="0" i="0" u="none" strike="noStrike" cap="none">
              <a:solidFill>
                <a:srgbClr val="404040"/>
              </a:solidFill>
              <a:latin typeface="Calibri"/>
              <a:ea typeface="Calibri"/>
              <a:cs typeface="Calibri"/>
              <a:sym typeface="Calibri"/>
            </a:endParaRPr>
          </a:p>
        </p:txBody>
      </p:sp>
      <p:pic>
        <p:nvPicPr>
          <p:cNvPr id="160" name="Google Shape;160;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61" name="Google Shape;161;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5"/>
        <p:cNvGrpSpPr/>
        <p:nvPr/>
      </p:nvGrpSpPr>
      <p:grpSpPr>
        <a:xfrm>
          <a:off x="0" y="0"/>
          <a:ext cx="0" cy="0"/>
          <a:chOff x="0" y="0"/>
          <a:chExt cx="0" cy="0"/>
        </a:xfrm>
      </p:grpSpPr>
      <p:sp>
        <p:nvSpPr>
          <p:cNvPr id="166" name="Google Shape;166;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7" name="Google Shape;167;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8" name="Google Shape;168;p29"/>
          <p:cNvSpPr txBox="1"/>
          <p:nvPr/>
        </p:nvSpPr>
        <p:spPr>
          <a:xfrm>
            <a:off x="311700" y="1108150"/>
            <a:ext cx="85206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What are we learning and doing today?</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Looking at our Rubric</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Writing time for Second Drafts</a:t>
            </a:r>
            <a:endParaRPr sz="240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Thinking about our illustrations</a:t>
            </a:r>
            <a:endParaRPr sz="2400">
              <a:latin typeface="Century Gothic"/>
              <a:ea typeface="Century Gothic"/>
              <a:cs typeface="Century Gothic"/>
              <a:sym typeface="Century Gothic"/>
            </a:endParaRPr>
          </a:p>
          <a:p>
            <a:pPr marL="137160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91440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69" name="Google Shape;169;p29"/>
          <p:cNvPicPr preferRelativeResize="0"/>
          <p:nvPr/>
        </p:nvPicPr>
        <p:blipFill>
          <a:blip r:embed="rId3">
            <a:alphaModFix/>
          </a:blip>
          <a:stretch>
            <a:fillRect/>
          </a:stretch>
        </p:blipFill>
        <p:spPr>
          <a:xfrm>
            <a:off x="8229601" y="93765"/>
            <a:ext cx="829158" cy="1003500"/>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0"/>
          <p:cNvSpPr txBox="1">
            <a:spLocks noGrp="1"/>
          </p:cNvSpPr>
          <p:nvPr>
            <p:ph type="title"/>
          </p:nvPr>
        </p:nvSpPr>
        <p:spPr>
          <a:xfrm>
            <a:off x="148700" y="193425"/>
            <a:ext cx="7886700"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000"/>
              <a:t>Let’s look at the first row of our rubric</a:t>
            </a:r>
            <a:endParaRPr sz="3000">
              <a:latin typeface="Century Gothic"/>
              <a:ea typeface="Century Gothic"/>
              <a:cs typeface="Century Gothic"/>
              <a:sym typeface="Century Gothic"/>
            </a:endParaRPr>
          </a:p>
        </p:txBody>
      </p:sp>
      <p:pic>
        <p:nvPicPr>
          <p:cNvPr id="176" name="Google Shape;176;p30"/>
          <p:cNvPicPr preferRelativeResize="0"/>
          <p:nvPr/>
        </p:nvPicPr>
        <p:blipFill>
          <a:blip r:embed="rId3">
            <a:alphaModFix/>
          </a:blip>
          <a:stretch>
            <a:fillRect/>
          </a:stretch>
        </p:blipFill>
        <p:spPr>
          <a:xfrm>
            <a:off x="152400" y="1304725"/>
            <a:ext cx="8429625" cy="3057525"/>
          </a:xfrm>
          <a:prstGeom prst="rect">
            <a:avLst/>
          </a:prstGeom>
          <a:noFill/>
          <a:ln>
            <a:noFill/>
          </a:ln>
        </p:spPr>
      </p:pic>
      <p:pic>
        <p:nvPicPr>
          <p:cNvPr id="5" name="Google Shape;169;p29"/>
          <p:cNvPicPr preferRelativeResize="0"/>
          <p:nvPr/>
        </p:nvPicPr>
        <p:blipFill>
          <a:blip r:embed="rId4">
            <a:alphaModFix/>
          </a:blip>
          <a:stretch>
            <a:fillRect/>
          </a:stretch>
        </p:blipFill>
        <p:spPr>
          <a:xfrm>
            <a:off x="8229601" y="93765"/>
            <a:ext cx="829158" cy="1003500"/>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0"/>
        <p:cNvGrpSpPr/>
        <p:nvPr/>
      </p:nvGrpSpPr>
      <p:grpSpPr>
        <a:xfrm>
          <a:off x="0" y="0"/>
          <a:ext cx="0" cy="0"/>
          <a:chOff x="0" y="0"/>
          <a:chExt cx="0" cy="0"/>
        </a:xfrm>
      </p:grpSpPr>
      <p:sp>
        <p:nvSpPr>
          <p:cNvPr id="181" name="Google Shape;181;p31"/>
          <p:cNvSpPr txBox="1">
            <a:spLocks noGrp="1"/>
          </p:cNvSpPr>
          <p:nvPr>
            <p:ph type="title"/>
          </p:nvPr>
        </p:nvSpPr>
        <p:spPr>
          <a:xfrm>
            <a:off x="148700" y="193425"/>
            <a:ext cx="7886700"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3000"/>
              <a:t>Let’s look at the second row of our rubric</a:t>
            </a:r>
            <a:endParaRPr sz="3000">
              <a:latin typeface="Century Gothic"/>
              <a:ea typeface="Century Gothic"/>
              <a:cs typeface="Century Gothic"/>
              <a:sym typeface="Century Gothic"/>
            </a:endParaRPr>
          </a:p>
        </p:txBody>
      </p:sp>
      <p:pic>
        <p:nvPicPr>
          <p:cNvPr id="183" name="Google Shape;183;p31"/>
          <p:cNvPicPr preferRelativeResize="0"/>
          <p:nvPr/>
        </p:nvPicPr>
        <p:blipFill rotWithShape="1">
          <a:blip r:embed="rId3">
            <a:alphaModFix/>
          </a:blip>
          <a:srcRect t="1913"/>
          <a:stretch/>
        </p:blipFill>
        <p:spPr>
          <a:xfrm>
            <a:off x="152400" y="1371600"/>
            <a:ext cx="8839198" cy="3429226"/>
          </a:xfrm>
          <a:prstGeom prst="rect">
            <a:avLst/>
          </a:prstGeom>
          <a:noFill/>
          <a:ln>
            <a:noFill/>
          </a:ln>
        </p:spPr>
      </p:pic>
      <p:pic>
        <p:nvPicPr>
          <p:cNvPr id="5" name="Google Shape;169;p29"/>
          <p:cNvPicPr preferRelativeResize="0"/>
          <p:nvPr/>
        </p:nvPicPr>
        <p:blipFill>
          <a:blip r:embed="rId4">
            <a:alphaModFix/>
          </a:blip>
          <a:stretch>
            <a:fillRect/>
          </a:stretch>
        </p:blipFill>
        <p:spPr>
          <a:xfrm>
            <a:off x="8229601" y="93765"/>
            <a:ext cx="829158" cy="100350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32"/>
          <p:cNvSpPr txBox="1">
            <a:spLocks noGrp="1"/>
          </p:cNvSpPr>
          <p:nvPr>
            <p:ph type="title"/>
          </p:nvPr>
        </p:nvSpPr>
        <p:spPr>
          <a:xfrm>
            <a:off x="148700" y="193425"/>
            <a:ext cx="7886700"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3000"/>
              <a:t>Let’s look at the last rows of our rubric</a:t>
            </a:r>
            <a:endParaRPr sz="3000">
              <a:latin typeface="Century Gothic"/>
              <a:ea typeface="Century Gothic"/>
              <a:cs typeface="Century Gothic"/>
              <a:sym typeface="Century Gothic"/>
            </a:endParaRPr>
          </a:p>
        </p:txBody>
      </p:sp>
      <p:pic>
        <p:nvPicPr>
          <p:cNvPr id="190" name="Google Shape;190;p32"/>
          <p:cNvPicPr preferRelativeResize="0"/>
          <p:nvPr/>
        </p:nvPicPr>
        <p:blipFill>
          <a:blip r:embed="rId3">
            <a:alphaModFix/>
          </a:blip>
          <a:stretch>
            <a:fillRect/>
          </a:stretch>
        </p:blipFill>
        <p:spPr>
          <a:xfrm>
            <a:off x="152400" y="1304725"/>
            <a:ext cx="8839200" cy="3115505"/>
          </a:xfrm>
          <a:prstGeom prst="rect">
            <a:avLst/>
          </a:prstGeom>
          <a:noFill/>
          <a:ln>
            <a:noFill/>
          </a:ln>
        </p:spPr>
      </p:pic>
      <p:pic>
        <p:nvPicPr>
          <p:cNvPr id="5" name="Google Shape;169;p29"/>
          <p:cNvPicPr preferRelativeResize="0"/>
          <p:nvPr/>
        </p:nvPicPr>
        <p:blipFill>
          <a:blip r:embed="rId4">
            <a:alphaModFix/>
          </a:blip>
          <a:stretch>
            <a:fillRect/>
          </a:stretch>
        </p:blipFill>
        <p:spPr>
          <a:xfrm>
            <a:off x="8229601" y="93765"/>
            <a:ext cx="829158" cy="1003500"/>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4"/>
        <p:cNvGrpSpPr/>
        <p:nvPr/>
      </p:nvGrpSpPr>
      <p:grpSpPr>
        <a:xfrm>
          <a:off x="0" y="0"/>
          <a:ext cx="0" cy="0"/>
          <a:chOff x="0" y="0"/>
          <a:chExt cx="0" cy="0"/>
        </a:xfrm>
      </p:grpSpPr>
      <p:sp>
        <p:nvSpPr>
          <p:cNvPr id="195" name="Google Shape;195;p33"/>
          <p:cNvSpPr txBox="1">
            <a:spLocks noGrp="1"/>
          </p:cNvSpPr>
          <p:nvPr>
            <p:ph type="title"/>
          </p:nvPr>
        </p:nvSpPr>
        <p:spPr>
          <a:xfrm>
            <a:off x="148700" y="193425"/>
            <a:ext cx="7886700" cy="7851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dirty="0"/>
              <a:t>Let’s look at </a:t>
            </a:r>
            <a:r>
              <a:rPr lang="en" sz="2400" b="1" dirty="0"/>
              <a:t>our I Heart Revisions Worksheet</a:t>
            </a:r>
            <a:endParaRPr sz="2400" b="1" dirty="0">
              <a:sym typeface="Century Gothic"/>
            </a:endParaRPr>
          </a:p>
        </p:txBody>
      </p:sp>
      <p:pic>
        <p:nvPicPr>
          <p:cNvPr id="197" name="Google Shape;197;p33"/>
          <p:cNvPicPr preferRelativeResize="0"/>
          <p:nvPr/>
        </p:nvPicPr>
        <p:blipFill>
          <a:blip r:embed="rId3">
            <a:alphaModFix/>
          </a:blip>
          <a:stretch>
            <a:fillRect/>
          </a:stretch>
        </p:blipFill>
        <p:spPr>
          <a:xfrm>
            <a:off x="2960914" y="1382486"/>
            <a:ext cx="5355912" cy="3481914"/>
          </a:xfrm>
          <a:prstGeom prst="rect">
            <a:avLst/>
          </a:prstGeom>
          <a:noFill/>
          <a:ln>
            <a:noFill/>
          </a:ln>
        </p:spPr>
      </p:pic>
      <p:sp>
        <p:nvSpPr>
          <p:cNvPr id="198" name="Google Shape;198;p33"/>
          <p:cNvSpPr txBox="1"/>
          <p:nvPr/>
        </p:nvSpPr>
        <p:spPr>
          <a:xfrm>
            <a:off x="496825" y="1152325"/>
            <a:ext cx="2194500" cy="350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Look at Box 3:</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Ask yourselves these questions and answer them on the worksheet:</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   “Based on this rubric, what strengths do I see?”</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a:solidFill>
                  <a:schemeClr val="dk1"/>
                </a:solidFill>
                <a:latin typeface="Century Gothic"/>
                <a:ea typeface="Century Gothic"/>
                <a:cs typeface="Century Gothic"/>
                <a:sym typeface="Century Gothic"/>
              </a:rPr>
              <a:t>*   “After looking at this rubric, what do I still need to work on?”</a:t>
            </a:r>
            <a:endParaRPr>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a:p>
        </p:txBody>
      </p:sp>
      <p:pic>
        <p:nvPicPr>
          <p:cNvPr id="6" name="Google Shape;169;p29"/>
          <p:cNvPicPr preferRelativeResize="0"/>
          <p:nvPr/>
        </p:nvPicPr>
        <p:blipFill>
          <a:blip r:embed="rId4">
            <a:alphaModFix/>
          </a:blip>
          <a:stretch>
            <a:fillRect/>
          </a:stretch>
        </p:blipFill>
        <p:spPr>
          <a:xfrm>
            <a:off x="8229601" y="93765"/>
            <a:ext cx="829158" cy="10035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AB3DE5F-2717-4D5A-A7B3-771732CB8800}">
  <ds:schemaRefs>
    <ds:schemaRef ds:uri="http://schemas.microsoft.com/sharepoint/v3/contenttype/forms"/>
  </ds:schemaRefs>
</ds:datastoreItem>
</file>

<file path=customXml/itemProps2.xml><?xml version="1.0" encoding="utf-8"?>
<ds:datastoreItem xmlns:ds="http://schemas.openxmlformats.org/officeDocument/2006/customXml" ds:itemID="{B833E68D-6CB4-4658-9680-299EA92C83CB}">
  <ds:schemaRefs>
    <ds:schemaRef ds:uri="http://schemas.microsoft.com/office/2006/metadata/properties"/>
    <ds:schemaRef ds:uri="http://schemas.microsoft.com/office/infopath/2007/PartnerControls"/>
  </ds:schemaRefs>
</ds:datastoreItem>
</file>

<file path=customXml/itemProps3.xml><?xml version="1.0" encoding="utf-8"?>
<ds:datastoreItem xmlns:ds="http://schemas.openxmlformats.org/officeDocument/2006/customXml" ds:itemID="{4424118C-FEC1-45C5-8082-6710D2082A7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1502afc-75e6-4a80-976c-76583f90c737"/>
    <ds:schemaRef ds:uri="02a6a75b-8925-4bc7-8b21-b87d4a90d0a3"/>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otalTime>10</TotalTime>
  <Words>2523</Words>
  <Application>Microsoft Office PowerPoint</Application>
  <PresentationFormat>On-screen Show (16:9)</PresentationFormat>
  <Paragraphs>285</Paragraphs>
  <Slides>15</Slides>
  <Notes>14</Notes>
  <HiddenSlides>0</HiddenSlides>
  <MMClips>0</MMClips>
  <ScaleCrop>false</ScaleCrop>
  <HeadingPairs>
    <vt:vector size="4" baseType="variant">
      <vt:variant>
        <vt:lpstr>Theme</vt:lpstr>
      </vt:variant>
      <vt:variant>
        <vt:i4>1</vt:i4>
      </vt:variant>
      <vt:variant>
        <vt:lpstr>Slide Titles</vt:lpstr>
      </vt:variant>
      <vt:variant>
        <vt:i4>15</vt:i4>
      </vt:variant>
    </vt:vector>
  </HeadingPairs>
  <TitlesOfParts>
    <vt:vector size="16" baseType="lpstr">
      <vt:lpstr>Office Theme</vt:lpstr>
      <vt:lpstr>PowerPoint Presentation</vt:lpstr>
      <vt:lpstr>PowerPoint Presentation</vt:lpstr>
      <vt:lpstr>PowerPoint Presentation</vt:lpstr>
      <vt:lpstr>Grade 7: Module 3:  Unit 3: Lesson 8</vt:lpstr>
      <vt:lpstr>PowerPoint Presentation</vt:lpstr>
      <vt:lpstr>Let’s look at the first row of our rubric</vt:lpstr>
      <vt:lpstr>Let’s look at the second row of our rubric</vt:lpstr>
      <vt:lpstr>Let’s look at the last rows of our rubric</vt:lpstr>
      <vt:lpstr>Let’s look at our I Heart Revisions Worksheet</vt:lpstr>
      <vt:lpstr>Let’s look at our Ladder to Success Chart</vt:lpstr>
      <vt:lpstr>Let’s look at our Children’s Book Storyboards</vt:lpstr>
      <vt:lpstr>Let’s think about our Illustrations</vt:lpstr>
      <vt:lpstr>Homework</vt:lpstr>
      <vt:lpstr>Small Group Block</vt:lpstr>
      <vt:lpstr>Frederick Douglass: Last Day  of  Slavery, by William Miller and illustrated by Cedric Lucas, 1995.   Permission has been arranged with LEE &amp; LOW BOOKS INC., 95 Madison Ave., New York, NY 10016.</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9</cp:revision>
  <dcterms:modified xsi:type="dcterms:W3CDTF">2019-03-25T19:23:58Z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512">
    <vt:lpwstr>625</vt:lpwstr>
  </property>
  <property fmtid="{D5CDD505-2E9C-101B-9397-08002B2CF9AE}" pid="4" name="AuthorIds_UIVersion_1024">
    <vt:lpwstr>625</vt:lpwstr>
  </property>
</Properties>
</file>