
<file path=[Content_Types].xml><?xml version="1.0" encoding="utf-8"?>
<Types xmlns="http://schemas.openxmlformats.org/package/2006/content-types">
  <Default Extension="png" ContentType="image/png"/>
  <Default Extension="rels" ContentType="application/vnd.openxmlformats-package.relationships+xml"/>
  <Default Extension="fntdata" ContentType="application/x-fontdata"/>
  <Default Extension="xml" ContentType="application/xml"/>
  <Default Extension="jpg" ContentType="image/jpeg"/>
  <Override PartName="/ppt/presentation.xml" ContentType="application/vnd.openxmlformats-officedocument.presentationml.presentation.mai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Masters/slideMaster1.xml" ContentType="application/vnd.openxmlformats-officedocument.presentationml.slideMaster+xml"/>
  <Override PartName="/ppt/notesSlides/notesSlide6.xml" ContentType="application/vnd.openxmlformats-officedocument.presentationml.notesSlide+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1.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Masters/notesMaster1.xml" ContentType="application/vnd.openxmlformats-officedocument.presentationml.notesMaster+xml"/>
  <Override PartName="/ppt/theme/theme1.xml" ContentType="application/vnd.openxmlformats-officedocument.theme+xml"/>
  <Override PartName="/ppt/theme/theme2.xml" ContentType="application/vnd.openxmlformats-officedocument.theme+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docProps/app.xml" ContentType="application/vnd.openxmlformats-officedocument.extended-properties+xml"/>
  <Override PartName="/docProps/core.xml" ContentType="application/vnd.openxmlformats-package.core-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61" r:id="rId1"/>
  </p:sldMasterIdLst>
  <p:notesMasterIdLst>
    <p:notesMasterId r:id="rId31"/>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Lst>
  <p:sldSz cx="9144000" cy="5143500" type="screen16x9"/>
  <p:notesSz cx="6858000" cy="9144000"/>
  <p:embeddedFontLst>
    <p:embeddedFont>
      <p:font typeface="Calibri" panose="020F0502020204030204" pitchFamily="34" charset="0"/>
      <p:regular r:id="rId32"/>
      <p:bold r:id="rId33"/>
      <p:italic r:id="rId34"/>
      <p:boldItalic r:id="rId35"/>
    </p:embeddedFont>
    <p:embeddedFont>
      <p:font typeface="Century Gothic" panose="020B0502020202020204" pitchFamily="34" charset="0"/>
      <p:regular r:id="rId36"/>
      <p:bold r:id="rId37"/>
      <p:italic r:id="rId38"/>
      <p:boldItalic r:id="rId39"/>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12B7335-E470-415F-B4CE-A15158ECC85C}">
  <a:tblStyle styleId="{512B7335-E470-415F-B4CE-A15158ECC85C}"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73207" autoAdjust="0"/>
  </p:normalViewPr>
  <p:slideViewPr>
    <p:cSldViewPr snapToGrid="0">
      <p:cViewPr varScale="1">
        <p:scale>
          <a:sx n="77" d="100"/>
          <a:sy n="77" d="100"/>
        </p:scale>
        <p:origin x="821" y="58"/>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font" Target="fonts/font8.fntdata"/><Relationship Id="rId21" Type="http://schemas.openxmlformats.org/officeDocument/2006/relationships/slide" Target="slides/slide20.xml"/><Relationship Id="rId34" Type="http://schemas.openxmlformats.org/officeDocument/2006/relationships/font" Target="fonts/font3.fntdata"/><Relationship Id="rId42"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font" Target="fonts/font1.fntdata"/><Relationship Id="rId37" Type="http://schemas.openxmlformats.org/officeDocument/2006/relationships/font" Target="fonts/font6.fntdata"/><Relationship Id="rId40" Type="http://schemas.openxmlformats.org/officeDocument/2006/relationships/presProps" Target="presProps.xml"/><Relationship Id="rId45" Type="http://schemas.openxmlformats.org/officeDocument/2006/relationships/customXml" Target="../customXml/item2.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font" Target="fonts/font5.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notesMaster" Target="notesMasters/notesMaster1.xml"/><Relationship Id="rId44" Type="http://schemas.openxmlformats.org/officeDocument/2006/relationships/customXml" Target="../customXml/item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font" Target="fonts/font4.fntdata"/><Relationship Id="rId43" Type="http://schemas.openxmlformats.org/officeDocument/2006/relationships/tableStyles" Target="tableStyle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font" Target="fonts/font2.fntdata"/><Relationship Id="rId38" Type="http://schemas.openxmlformats.org/officeDocument/2006/relationships/font" Target="fonts/font7.fntdata"/><Relationship Id="rId46" Type="http://schemas.openxmlformats.org/officeDocument/2006/relationships/customXml" Target="../customXml/item3.xml"/><Relationship Id="rId20" Type="http://schemas.openxmlformats.org/officeDocument/2006/relationships/slide" Target="slides/slide19.xml"/><Relationship Id="rId41"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extLst>
      <p:ext uri="{BB962C8B-B14F-4D97-AF65-F5344CB8AC3E}">
        <p14:creationId xmlns:p14="http://schemas.microsoft.com/office/powerpoint/2010/main" val="377392866"/>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5"/>
        <p:cNvGrpSpPr/>
        <p:nvPr/>
      </p:nvGrpSpPr>
      <p:grpSpPr>
        <a:xfrm>
          <a:off x="0" y="0"/>
          <a:ext cx="0" cy="0"/>
          <a:chOff x="0" y="0"/>
          <a:chExt cx="0" cy="0"/>
        </a:xfrm>
      </p:grpSpPr>
      <p:sp>
        <p:nvSpPr>
          <p:cNvPr id="96" name="Google Shape;96;g3a2ea51330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7" name="Google Shape;97;g3a2ea51330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dirty="0">
                <a:latin typeface="Calibri"/>
                <a:ea typeface="Calibri"/>
                <a:cs typeface="Calibri"/>
                <a:sym typeface="Calibri"/>
              </a:rPr>
              <a:t>Teaching Notes: </a:t>
            </a:r>
            <a:endParaRPr sz="1200" dirty="0">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lesson includes three instructional practices: Engagement Text Read-aloud, Irregular Word Snap or Trap, and Decodable Reader: Partner Search and Read.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Engagement Text uses a different format than Grade 1, a local newspaper, “Sunnyside Gazette.” </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latin typeface="Calibri"/>
              <a:ea typeface="Calibri"/>
              <a:cs typeface="Calibri"/>
              <a:sym typeface="Calibri"/>
            </a:endParaRPr>
          </a:p>
          <a:p>
            <a:pPr marL="457200" lvl="0" indent="0" algn="l" rtl="0">
              <a:lnSpc>
                <a:spcPct val="100000"/>
              </a:lnSpc>
              <a:spcBef>
                <a:spcPts val="0"/>
              </a:spcBef>
              <a:spcAft>
                <a:spcPts val="0"/>
              </a:spcAft>
              <a:buNone/>
            </a:pPr>
            <a:r>
              <a:rPr lang="en" sz="1200" dirty="0">
                <a:latin typeface="Calibri"/>
                <a:ea typeface="Calibri"/>
                <a:cs typeface="Calibri"/>
                <a:sym typeface="Calibri"/>
              </a:rPr>
              <a:t> </a:t>
            </a:r>
            <a:endParaRPr sz="1200" dirty="0">
              <a:latin typeface="Calibri"/>
              <a:ea typeface="Calibri"/>
              <a:cs typeface="Calibri"/>
              <a:sym typeface="Calibri"/>
            </a:endParaRPr>
          </a:p>
        </p:txBody>
      </p:sp>
    </p:spTree>
    <p:extLst>
      <p:ext uri="{BB962C8B-B14F-4D97-AF65-F5344CB8AC3E}">
        <p14:creationId xmlns:p14="http://schemas.microsoft.com/office/powerpoint/2010/main" val="177558905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2"/>
        <p:cNvGrpSpPr/>
        <p:nvPr/>
      </p:nvGrpSpPr>
      <p:grpSpPr>
        <a:xfrm>
          <a:off x="0" y="0"/>
          <a:ext cx="0" cy="0"/>
          <a:chOff x="0" y="0"/>
          <a:chExt cx="0" cy="0"/>
        </a:xfrm>
      </p:grpSpPr>
      <p:sp>
        <p:nvSpPr>
          <p:cNvPr id="153" name="Google Shape;153;g3e2df8aa37_1_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4" name="Google Shape;154;g3e2df8aa37_1_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2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3-5 minutes</a:t>
            </a:r>
            <a:endParaRPr sz="1200" b="1" dirty="0">
              <a:solidFill>
                <a:schemeClr val="dk1"/>
              </a:solidFill>
              <a:latin typeface="Calibri"/>
              <a:ea typeface="Calibri"/>
              <a:cs typeface="Calibri"/>
              <a:sym typeface="Calibri"/>
            </a:endParaRPr>
          </a:p>
          <a:p>
            <a:pPr marL="0" lvl="0" indent="0" algn="l" rtl="0">
              <a:lnSpc>
                <a:spcPct val="12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a:t>
            </a:r>
            <a:r>
              <a:rPr lang="en-US" sz="1200" b="1" dirty="0">
                <a:solidFill>
                  <a:schemeClr val="dk1"/>
                </a:solidFill>
                <a:latin typeface="Calibri"/>
                <a:ea typeface="Calibri"/>
                <a:cs typeface="Calibri"/>
                <a:sym typeface="Calibri"/>
              </a:rPr>
              <a:t>g</a:t>
            </a:r>
            <a:r>
              <a:rPr lang="en" sz="1200" b="1" dirty="0">
                <a:solidFill>
                  <a:schemeClr val="dk1"/>
                </a:solidFill>
                <a:latin typeface="Calibri"/>
                <a:ea typeface="Calibri"/>
                <a:cs typeface="Calibri"/>
                <a:sym typeface="Calibri"/>
              </a:rPr>
              <a:t>roup</a:t>
            </a:r>
            <a:endParaRPr sz="1200" b="1" dirty="0">
              <a:solidFill>
                <a:schemeClr val="dk1"/>
              </a:solidFill>
              <a:latin typeface="Calibri"/>
              <a:ea typeface="Calibri"/>
              <a:cs typeface="Calibri"/>
              <a:sym typeface="Calibri"/>
            </a:endParaRPr>
          </a:p>
          <a:p>
            <a:pPr marL="0" lvl="0" indent="0" algn="l" rtl="0">
              <a:lnSpc>
                <a:spcPct val="115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2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lnSpc>
                <a:spcPct val="12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having students </a:t>
            </a:r>
            <a:r>
              <a:rPr lang="en-US" sz="1200" dirty="0">
                <a:solidFill>
                  <a:schemeClr val="dk1"/>
                </a:solidFill>
                <a:latin typeface="Calibri"/>
                <a:ea typeface="Calibri"/>
                <a:cs typeface="Calibri"/>
                <a:sym typeface="Calibri"/>
              </a:rPr>
              <a:t>T</a:t>
            </a:r>
            <a:r>
              <a:rPr lang="en" sz="1200" dirty="0">
                <a:solidFill>
                  <a:schemeClr val="dk1"/>
                </a:solidFill>
                <a:latin typeface="Calibri"/>
                <a:ea typeface="Calibri"/>
                <a:cs typeface="Calibri"/>
                <a:sym typeface="Calibri"/>
              </a:rPr>
              <a:t>urn and </a:t>
            </a:r>
            <a:r>
              <a:rPr lang="en-US" sz="1200" dirty="0">
                <a:solidFill>
                  <a:schemeClr val="dk1"/>
                </a:solidFill>
                <a:latin typeface="Calibri"/>
                <a:ea typeface="Calibri"/>
                <a:cs typeface="Calibri"/>
                <a:sym typeface="Calibri"/>
              </a:rPr>
              <a:t>T</a:t>
            </a:r>
            <a:r>
              <a:rPr lang="en" sz="1200" dirty="0">
                <a:solidFill>
                  <a:schemeClr val="dk1"/>
                </a:solidFill>
                <a:latin typeface="Calibri"/>
                <a:ea typeface="Calibri"/>
                <a:cs typeface="Calibri"/>
                <a:sym typeface="Calibri"/>
              </a:rPr>
              <a:t>alk to discuss the word meanings and what in the text makes them think so with a partner before they answer the questions.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vocabulary and </a:t>
            </a:r>
            <a:r>
              <a:rPr lang="en-US" sz="1200" dirty="0">
                <a:solidFill>
                  <a:schemeClr val="dk1"/>
                </a:solidFill>
                <a:latin typeface="Calibri"/>
                <a:ea typeface="Calibri"/>
                <a:cs typeface="Calibri"/>
                <a:sym typeface="Calibri"/>
              </a:rPr>
              <a:t>l</a:t>
            </a:r>
            <a:r>
              <a:rPr lang="en" sz="1200" dirty="0">
                <a:solidFill>
                  <a:schemeClr val="dk1"/>
                </a:solidFill>
                <a:latin typeface="Calibri"/>
                <a:ea typeface="Calibri"/>
                <a:cs typeface="Calibri"/>
                <a:sym typeface="Calibri"/>
              </a:rPr>
              <a:t>anguage questions: </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i="0" dirty="0">
                <a:solidFill>
                  <a:schemeClr val="dk1"/>
                </a:solidFill>
                <a:latin typeface="Calibri"/>
                <a:ea typeface="Calibri"/>
                <a:cs typeface="Calibri"/>
                <a:sym typeface="Calibri"/>
              </a:rPr>
              <a:t>Ask: </a:t>
            </a:r>
            <a:r>
              <a:rPr lang="en" sz="1200" i="1" dirty="0">
                <a:solidFill>
                  <a:schemeClr val="dk1"/>
                </a:solidFill>
                <a:latin typeface="Calibri"/>
                <a:ea typeface="Calibri"/>
                <a:cs typeface="Calibri"/>
                <a:sym typeface="Calibri"/>
              </a:rPr>
              <a:t>“What does the word ‘litter’ mean in this text.” </a:t>
            </a:r>
            <a:r>
              <a:rPr lang="en" sz="1200" b="0" dirty="0">
                <a:solidFill>
                  <a:schemeClr val="dk1"/>
                </a:solidFill>
                <a:latin typeface="Calibri"/>
                <a:ea typeface="Calibri"/>
                <a:cs typeface="Calibri"/>
                <a:sym typeface="Calibri"/>
              </a:rPr>
              <a:t>(the babies born to animals)</a:t>
            </a:r>
            <a:endParaRPr sz="1200" b="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i="0" dirty="0">
                <a:solidFill>
                  <a:schemeClr val="dk1"/>
                </a:solidFill>
                <a:latin typeface="Calibri"/>
                <a:ea typeface="Calibri"/>
                <a:cs typeface="Calibri"/>
                <a:sym typeface="Calibri"/>
              </a:rPr>
              <a:t>Ask:</a:t>
            </a:r>
            <a:r>
              <a:rPr lang="en" sz="1200" i="1" dirty="0">
                <a:solidFill>
                  <a:schemeClr val="dk1"/>
                </a:solidFill>
                <a:latin typeface="Calibri"/>
                <a:ea typeface="Calibri"/>
                <a:cs typeface="Calibri"/>
                <a:sym typeface="Calibri"/>
              </a:rPr>
              <a:t> “In this text it says that if the students are lucky they might catch a glimpse of the cubs. What does ‘glimpse’ mean?”</a:t>
            </a:r>
            <a:r>
              <a:rPr lang="en" sz="1200" dirty="0">
                <a:solidFill>
                  <a:schemeClr val="dk1"/>
                </a:solidFill>
                <a:latin typeface="Calibri"/>
                <a:ea typeface="Calibri"/>
                <a:cs typeface="Calibri"/>
                <a:sym typeface="Calibri"/>
              </a:rPr>
              <a:t> </a:t>
            </a:r>
            <a:r>
              <a:rPr lang="en" sz="1200" b="0" dirty="0">
                <a:solidFill>
                  <a:schemeClr val="dk1"/>
                </a:solidFill>
                <a:latin typeface="Calibri"/>
                <a:ea typeface="Calibri"/>
                <a:cs typeface="Calibri"/>
                <a:sym typeface="Calibri"/>
              </a:rPr>
              <a:t>(a quick view)</a:t>
            </a:r>
            <a:endParaRPr sz="1200" b="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 Student Look-fors/Listen-fors: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attempt to answer the questions based on the context in which they are used.</a:t>
            </a:r>
            <a:endParaRPr sz="1200" dirty="0">
              <a:solidFill>
                <a:schemeClr val="dk1"/>
              </a:solidFill>
              <a:latin typeface="Calibri"/>
              <a:ea typeface="Calibri"/>
              <a:cs typeface="Calibri"/>
              <a:sym typeface="Calibri"/>
            </a:endParaRPr>
          </a:p>
          <a:p>
            <a:pPr marL="1106481" lvl="0" indent="-98508"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Reread sentences or parts of text that contain the answers or information to support students in figuring out the meanings.</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54135303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8"/>
        <p:cNvGrpSpPr/>
        <p:nvPr/>
      </p:nvGrpSpPr>
      <p:grpSpPr>
        <a:xfrm>
          <a:off x="0" y="0"/>
          <a:ext cx="0" cy="0"/>
          <a:chOff x="0" y="0"/>
          <a:chExt cx="0" cy="0"/>
        </a:xfrm>
      </p:grpSpPr>
      <p:sp>
        <p:nvSpPr>
          <p:cNvPr id="159" name="Google Shape;159;g3d951d6a5b_1_10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0" name="Google Shape;160;g3d951d6a5b_1_10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2-3 minutes</a:t>
            </a:r>
            <a:endParaRPr sz="1200" b="1" dirty="0">
              <a:solidFill>
                <a:schemeClr val="dk1"/>
              </a:solidFill>
              <a:latin typeface="Calibri"/>
              <a:ea typeface="Calibri"/>
              <a:cs typeface="Calibri"/>
              <a:sym typeface="Calibri"/>
            </a:endParaRPr>
          </a:p>
          <a:p>
            <a:pPr marL="0" lvl="0" indent="0" algn="l" rtl="0">
              <a:lnSpc>
                <a:spcPct val="12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a:t>
            </a:r>
            <a:r>
              <a:rPr lang="en-US" sz="1200" b="1" dirty="0">
                <a:solidFill>
                  <a:schemeClr val="dk1"/>
                </a:solidFill>
                <a:latin typeface="Calibri"/>
                <a:ea typeface="Calibri"/>
                <a:cs typeface="Calibri"/>
                <a:sym typeface="Calibri"/>
              </a:rPr>
              <a:t>g</a:t>
            </a:r>
            <a:r>
              <a:rPr lang="en" sz="1200" b="1" dirty="0">
                <a:solidFill>
                  <a:schemeClr val="dk1"/>
                </a:solidFill>
                <a:latin typeface="Calibri"/>
                <a:ea typeface="Calibri"/>
                <a:cs typeface="Calibri"/>
                <a:sym typeface="Calibri"/>
              </a:rPr>
              <a:t>roup</a:t>
            </a:r>
            <a:endParaRPr sz="1200" b="1" dirty="0">
              <a:solidFill>
                <a:schemeClr val="dk1"/>
              </a:solidFill>
              <a:latin typeface="Calibri"/>
              <a:ea typeface="Calibri"/>
              <a:cs typeface="Calibri"/>
              <a:sym typeface="Calibri"/>
            </a:endParaRPr>
          </a:p>
          <a:p>
            <a:pPr marL="0" lvl="0" indent="0" algn="l" rtl="0">
              <a:lnSpc>
                <a:spcPct val="12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a:t>
            </a:r>
            <a:r>
              <a:rPr lang="en-US" sz="1200" dirty="0" err="1">
                <a:solidFill>
                  <a:schemeClr val="dk1"/>
                </a:solidFill>
                <a:latin typeface="Calibri"/>
                <a:ea typeface="Calibri"/>
                <a:cs typeface="Calibri"/>
                <a:sym typeface="Calibri"/>
              </a:rPr>
              <a:t>i</a:t>
            </a:r>
            <a:r>
              <a:rPr lang="en" sz="1200" dirty="0">
                <a:solidFill>
                  <a:schemeClr val="dk1"/>
                </a:solidFill>
                <a:latin typeface="Calibri"/>
                <a:ea typeface="Calibri"/>
                <a:cs typeface="Calibri"/>
                <a:sym typeface="Calibri"/>
              </a:rPr>
              <a:t>ng to the tune of “The Wobble.”</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song serves as both a transition and a student-friendly way of naming the specific skill they are about to work with. They are going to be analyzing high-frequency words.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These transition slides are an optimal time for moving around, even if it’s to sit right back down. Putting movements to these songs (e.g. marching in a circle or in place, hand movements that “show” some of the ideas in the song) can be a lot of fun. Students can come up with these movements themselves.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Sing transition song.</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Tap each beat (syllable) in the transition song with your fingers. Tap</a:t>
            </a:r>
            <a:r>
              <a:rPr lang="en-US" sz="1200" dirty="0">
                <a:solidFill>
                  <a:schemeClr val="dk1"/>
                </a:solidFill>
                <a:latin typeface="Calibri"/>
                <a:ea typeface="Calibri"/>
                <a:cs typeface="Calibri"/>
                <a:sym typeface="Calibri"/>
              </a:rPr>
              <a:t>ping</a:t>
            </a:r>
            <a:r>
              <a:rPr lang="en" sz="1200" dirty="0">
                <a:solidFill>
                  <a:schemeClr val="dk1"/>
                </a:solidFill>
                <a:latin typeface="Calibri"/>
                <a:ea typeface="Calibri"/>
                <a:cs typeface="Calibri"/>
                <a:sym typeface="Calibri"/>
              </a:rPr>
              <a:t> the pointer and middle finger of the right hand together against the same fingers in the left hand works well. Sing the song again, a little more slowly, inviting students to do the same and emphasizing each beat with the finger tapping. Feeling each “beat” in this way supports syllabication.</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90042300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4"/>
        <p:cNvGrpSpPr/>
        <p:nvPr/>
      </p:nvGrpSpPr>
      <p:grpSpPr>
        <a:xfrm>
          <a:off x="0" y="0"/>
          <a:ext cx="0" cy="0"/>
          <a:chOff x="0" y="0"/>
          <a:chExt cx="0" cy="0"/>
        </a:xfrm>
      </p:grpSpPr>
      <p:sp>
        <p:nvSpPr>
          <p:cNvPr id="165" name="Google Shape;165;g3d951d6a5b_1_1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6" name="Google Shape;166;g3d951d6a5b_1_11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1-2 minutes </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a:t>
            </a:r>
            <a:r>
              <a:rPr lang="en-US" sz="1200" b="1" dirty="0">
                <a:solidFill>
                  <a:schemeClr val="dk1"/>
                </a:solidFill>
                <a:latin typeface="Calibri"/>
                <a:ea typeface="Calibri"/>
                <a:cs typeface="Calibri"/>
                <a:sym typeface="Calibri"/>
              </a:rPr>
              <a:t>g</a:t>
            </a:r>
            <a:r>
              <a:rPr lang="en" sz="1200" b="1" dirty="0">
                <a:solidFill>
                  <a:schemeClr val="dk1"/>
                </a:solidFill>
                <a:latin typeface="Calibri"/>
                <a:ea typeface="Calibri"/>
                <a:cs typeface="Calibri"/>
                <a:sym typeface="Calibri"/>
              </a:rPr>
              <a:t>roup</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Briefly introduce the Learning Targets by reminding students of the lyrics they just sang or chanted in the transition.</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Review the learning targets for Work Time.</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0" dirty="0">
                <a:solidFill>
                  <a:schemeClr val="dk1"/>
                </a:solidFill>
                <a:latin typeface="Calibri"/>
                <a:ea typeface="Calibri"/>
                <a:cs typeface="Calibri"/>
                <a:sym typeface="Calibri"/>
              </a:rPr>
              <a:t>“Remember the transition song we just sang. Today we are going to learn read some high-frequency words. Some of these words ‘don’t play fair.’ That means that some of these words don’t allow us to use the sounds that we have learned. When we learn a word that ‘doesn’t play fair,’ we just have to remember it.”</a:t>
            </a:r>
            <a:endParaRPr sz="1200" i="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i="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Student Supports/Meeting Student Needs: None.</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06644492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1"/>
        <p:cNvGrpSpPr/>
        <p:nvPr/>
      </p:nvGrpSpPr>
      <p:grpSpPr>
        <a:xfrm>
          <a:off x="0" y="0"/>
          <a:ext cx="0" cy="0"/>
          <a:chOff x="0" y="0"/>
          <a:chExt cx="0" cy="0"/>
        </a:xfrm>
      </p:grpSpPr>
      <p:sp>
        <p:nvSpPr>
          <p:cNvPr id="172" name="Google Shape;172;g4659da18bf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3" name="Google Shape;173;g4659da18bf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 sz="1200" b="1" dirty="0">
                <a:solidFill>
                  <a:schemeClr val="dk1"/>
                </a:solidFill>
                <a:latin typeface="Calibri"/>
                <a:ea typeface="Calibri"/>
                <a:cs typeface="Calibri"/>
                <a:sym typeface="Calibri"/>
              </a:rPr>
              <a:t>Suggested slide pacing: 5-7 minutes </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b="1" dirty="0">
                <a:solidFill>
                  <a:schemeClr val="dk1"/>
                </a:solidFill>
                <a:latin typeface="Calibri"/>
                <a:ea typeface="Calibri"/>
                <a:cs typeface="Calibri"/>
                <a:sym typeface="Calibri"/>
              </a:rPr>
              <a:t>Grouping: Whole </a:t>
            </a:r>
            <a:r>
              <a:rPr lang="en-US" sz="1200" b="1" dirty="0">
                <a:solidFill>
                  <a:schemeClr val="dk1"/>
                </a:solidFill>
                <a:latin typeface="Calibri"/>
                <a:ea typeface="Calibri"/>
                <a:cs typeface="Calibri"/>
                <a:sym typeface="Calibri"/>
              </a:rPr>
              <a:t>g</a:t>
            </a:r>
            <a:r>
              <a:rPr lang="en" sz="1200" b="1" dirty="0">
                <a:solidFill>
                  <a:schemeClr val="dk1"/>
                </a:solidFill>
                <a:latin typeface="Calibri"/>
                <a:ea typeface="Calibri"/>
                <a:cs typeface="Calibri"/>
                <a:sym typeface="Calibri"/>
              </a:rPr>
              <a:t>roup</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Snap or Trap is a</a:t>
            </a:r>
            <a:r>
              <a:rPr lang="en" sz="1200" dirty="0">
                <a:latin typeface="Calibri"/>
                <a:ea typeface="Calibri"/>
                <a:cs typeface="Calibri"/>
                <a:sym typeface="Calibri"/>
              </a:rPr>
              <a:t>n </a:t>
            </a:r>
            <a:r>
              <a:rPr lang="en" sz="1200" dirty="0">
                <a:solidFill>
                  <a:schemeClr val="dk1"/>
                </a:solidFill>
                <a:latin typeface="Calibri"/>
                <a:ea typeface="Calibri"/>
                <a:cs typeface="Calibri"/>
                <a:sym typeface="Calibri"/>
              </a:rPr>
              <a:t>instructional practice </a:t>
            </a:r>
            <a:r>
              <a:rPr lang="en" sz="1200" dirty="0">
                <a:latin typeface="Calibri"/>
                <a:ea typeface="Calibri"/>
                <a:cs typeface="Calibri"/>
                <a:sym typeface="Calibri"/>
              </a:rPr>
              <a:t>introduced in Lesson 7</a:t>
            </a:r>
            <a:r>
              <a:rPr lang="en" sz="1200" dirty="0">
                <a:solidFill>
                  <a:schemeClr val="dk1"/>
                </a:solidFill>
                <a:latin typeface="Calibri"/>
                <a:ea typeface="Calibri"/>
                <a:cs typeface="Calibri"/>
                <a:sym typeface="Calibri"/>
              </a:rPr>
              <a:t>. Be prepared to model and guide students </a:t>
            </a:r>
            <a:r>
              <a:rPr lang="en" sz="1200" dirty="0">
                <a:latin typeface="Calibri"/>
                <a:ea typeface="Calibri"/>
                <a:cs typeface="Calibri"/>
                <a:sym typeface="Calibri"/>
              </a:rPr>
              <a:t>as needed</a:t>
            </a:r>
            <a:r>
              <a:rPr lang="en" sz="1200" dirty="0">
                <a:solidFill>
                  <a:schemeClr val="dk1"/>
                </a:solidFill>
                <a:latin typeface="Calibri"/>
                <a:ea typeface="Calibri"/>
                <a:cs typeface="Calibri"/>
                <a:sym typeface="Calibri"/>
              </a:rPr>
              <a:t>. </a:t>
            </a:r>
            <a:r>
              <a:rPr lang="en" sz="1200" dirty="0">
                <a:latin typeface="Calibri"/>
                <a:ea typeface="Calibri"/>
                <a:cs typeface="Calibri"/>
                <a:sym typeface="Calibri"/>
              </a:rPr>
              <a:t>Students focus on the “trap” words in this lesson.</a:t>
            </a:r>
            <a:endParaRPr sz="1200" dirty="0">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latin typeface="Calibri"/>
                <a:ea typeface="Calibri"/>
                <a:cs typeface="Calibri"/>
                <a:sym typeface="Calibri"/>
              </a:rPr>
              <a:t>Consider snapping fingers after saying “snap” and pretending to “trap” a word with hands cupped and clapped together when a word is a “trap.”</a:t>
            </a:r>
            <a:endParaRPr sz="1200" dirty="0">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latin typeface="Calibri"/>
                <a:ea typeface="Calibri"/>
                <a:cs typeface="Calibri"/>
                <a:sym typeface="Calibri"/>
              </a:rPr>
              <a:t>Students may place these words in the Trap column:</a:t>
            </a:r>
            <a:endParaRPr sz="1200" dirty="0">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latin typeface="Calibri"/>
                <a:ea typeface="Calibri"/>
                <a:cs typeface="Calibri"/>
                <a:sym typeface="Calibri"/>
              </a:rPr>
              <a:t>“finally” because the final syllable doesn’t say /a/ or “all” as you might expect </a:t>
            </a:r>
            <a:endParaRPr sz="1200" dirty="0">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latin typeface="Calibri"/>
                <a:ea typeface="Calibri"/>
                <a:cs typeface="Calibri"/>
                <a:sym typeface="Calibri"/>
              </a:rPr>
              <a:t>“guess” because the “u” nor “ue” make their expected sound</a:t>
            </a:r>
            <a:endParaRPr sz="1200" dirty="0">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latin typeface="Calibri"/>
                <a:ea typeface="Calibri"/>
                <a:cs typeface="Calibri"/>
                <a:sym typeface="Calibri"/>
              </a:rPr>
              <a:t>“through” because the “ough” make the /oo/ sound</a:t>
            </a:r>
            <a:endParaRPr sz="1200" dirty="0">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latin typeface="Calibri"/>
                <a:ea typeface="Calibri"/>
                <a:cs typeface="Calibri"/>
                <a:sym typeface="Calibri"/>
              </a:rPr>
              <a:t>“good” because “oo” does not make the /oo/ sound </a:t>
            </a:r>
            <a:endParaRPr sz="1200" dirty="0">
              <a:latin typeface="Calibri"/>
              <a:ea typeface="Calibri"/>
              <a:cs typeface="Calibri"/>
              <a:sym typeface="Calibri"/>
            </a:endParaRPr>
          </a:p>
          <a:p>
            <a:pPr marL="1371600" lvl="0" indent="0" algn="l" rtl="0">
              <a:spcBef>
                <a:spcPts val="0"/>
              </a:spcBef>
              <a:spcAft>
                <a:spcPts val="0"/>
              </a:spcAft>
              <a:buNone/>
            </a:pPr>
            <a:endParaRPr sz="1200" dirty="0">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0" dirty="0">
                <a:solidFill>
                  <a:schemeClr val="dk1"/>
                </a:solidFill>
                <a:latin typeface="Calibri"/>
                <a:ea typeface="Calibri"/>
                <a:cs typeface="Calibri"/>
                <a:sym typeface="Calibri"/>
              </a:rPr>
              <a:t>”Some words are hard to read and spell because they don’t ‘play fair.’ Some words don’t look or sound like they should. Let’s look at some words and figure out what makes them hard to read.”</a:t>
            </a:r>
            <a:endParaRPr sz="1200" i="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Show students a list of Snap or Trap Word Cards (“finally”, “guess”, “through”, “good”, “they’ll”, “we’ll”, “it’ll”) and a Snap or Trap T-chart</a:t>
            </a:r>
            <a:r>
              <a:rPr lang="en" sz="1200" dirty="0">
                <a:latin typeface="Calibri"/>
                <a:ea typeface="Calibri"/>
                <a:cs typeface="Calibri"/>
                <a:sym typeface="Calibri"/>
              </a:rPr>
              <a:t>.</a:t>
            </a:r>
            <a:endParaRPr sz="1200" dirty="0">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latin typeface="Calibri"/>
                <a:ea typeface="Calibri"/>
                <a:cs typeface="Calibri"/>
                <a:sym typeface="Calibri"/>
              </a:rPr>
              <a:t>Say: </a:t>
            </a:r>
            <a:r>
              <a:rPr lang="en" sz="1200" i="1" dirty="0">
                <a:latin typeface="Calibri"/>
                <a:ea typeface="Calibri"/>
                <a:cs typeface="Calibri"/>
                <a:sym typeface="Calibri"/>
              </a:rPr>
              <a:t>“We know some words are used frequently in reading a writing.”</a:t>
            </a:r>
            <a:endParaRPr sz="1200" i="1" dirty="0">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latin typeface="Calibri"/>
                <a:ea typeface="Calibri"/>
                <a:cs typeface="Calibri"/>
                <a:sym typeface="Calibri"/>
              </a:rPr>
              <a:t>Ask: “</a:t>
            </a:r>
            <a:r>
              <a:rPr lang="en" sz="1200" i="1" dirty="0">
                <a:latin typeface="Calibri"/>
                <a:ea typeface="Calibri"/>
                <a:cs typeface="Calibri"/>
                <a:sym typeface="Calibri"/>
              </a:rPr>
              <a:t>What does ‘frequently’ mean</a:t>
            </a:r>
            <a:r>
              <a:rPr lang="en" sz="1200" dirty="0">
                <a:latin typeface="Calibri"/>
                <a:ea typeface="Calibri"/>
                <a:cs typeface="Calibri"/>
                <a:sym typeface="Calibri"/>
              </a:rPr>
              <a:t>?” (</a:t>
            </a:r>
            <a:r>
              <a:rPr lang="en" sz="1200" b="0" dirty="0">
                <a:latin typeface="Calibri"/>
                <a:ea typeface="Calibri"/>
                <a:cs typeface="Calibri"/>
                <a:sym typeface="Calibri"/>
              </a:rPr>
              <a:t>a lot</a:t>
            </a:r>
            <a:r>
              <a:rPr lang="en" sz="1200" dirty="0">
                <a:latin typeface="Calibri"/>
                <a:ea typeface="Calibri"/>
                <a:cs typeface="Calibri"/>
                <a:sym typeface="Calibri"/>
              </a:rPr>
              <a:t>)</a:t>
            </a:r>
            <a:endParaRPr sz="1200" dirty="0">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latin typeface="Calibri"/>
                <a:ea typeface="Calibri"/>
                <a:cs typeface="Calibri"/>
                <a:sym typeface="Calibri"/>
              </a:rPr>
              <a:t>Say: </a:t>
            </a:r>
            <a:r>
              <a:rPr lang="en" sz="1200" i="0" dirty="0">
                <a:latin typeface="Calibri"/>
                <a:ea typeface="Calibri"/>
                <a:cs typeface="Calibri"/>
                <a:sym typeface="Calibri"/>
              </a:rPr>
              <a:t>“High-frequency words need to be recognized ‘in a snap’ or instantly to support reading all kinds of texts.”</a:t>
            </a:r>
            <a:endParaRPr sz="1200" i="0" dirty="0">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latin typeface="Calibri"/>
                <a:ea typeface="Calibri"/>
                <a:cs typeface="Calibri"/>
                <a:sym typeface="Calibri"/>
              </a:rPr>
              <a:t>Ask: “</a:t>
            </a:r>
            <a:r>
              <a:rPr lang="en" sz="1200" i="1" dirty="0">
                <a:latin typeface="Calibri"/>
                <a:ea typeface="Calibri"/>
                <a:cs typeface="Calibri"/>
                <a:sym typeface="Calibri"/>
              </a:rPr>
              <a:t>How does knowing a word ‘in a snap’ support reading all kinds of texts?</a:t>
            </a:r>
            <a:r>
              <a:rPr lang="en" sz="1200" dirty="0">
                <a:latin typeface="Calibri"/>
                <a:ea typeface="Calibri"/>
                <a:cs typeface="Calibri"/>
                <a:sym typeface="Calibri"/>
              </a:rPr>
              <a:t>” (</a:t>
            </a:r>
            <a:r>
              <a:rPr lang="en" sz="1200" b="0" dirty="0">
                <a:latin typeface="Calibri"/>
                <a:ea typeface="Calibri"/>
                <a:cs typeface="Calibri"/>
                <a:sym typeface="Calibri"/>
              </a:rPr>
              <a:t>frees our brains to figure out new words; more fluent because we don’t have to keep stopping to figure out words</a:t>
            </a:r>
            <a:r>
              <a:rPr lang="en" sz="1200" dirty="0">
                <a:latin typeface="Calibri"/>
                <a:ea typeface="Calibri"/>
                <a:cs typeface="Calibri"/>
                <a:sym typeface="Calibri"/>
              </a:rPr>
              <a:t>.)</a:t>
            </a:r>
            <a:endParaRPr sz="1200" dirty="0">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latin typeface="Calibri"/>
                <a:ea typeface="Calibri"/>
                <a:cs typeface="Calibri"/>
                <a:sym typeface="Calibri"/>
              </a:rPr>
              <a:t>Say: </a:t>
            </a:r>
            <a:r>
              <a:rPr lang="en" sz="1200" i="0" dirty="0">
                <a:latin typeface="Calibri"/>
                <a:ea typeface="Calibri"/>
                <a:cs typeface="Calibri"/>
                <a:sym typeface="Calibri"/>
              </a:rPr>
              <a:t>“Some of the words on the list are snap words and some are trap words. Today we are going to identify the high-frequency words that are trap words.”</a:t>
            </a:r>
            <a:endParaRPr sz="1200" i="0" dirty="0">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latin typeface="Calibri"/>
                <a:ea typeface="Calibri"/>
                <a:cs typeface="Calibri"/>
                <a:sym typeface="Calibri"/>
              </a:rPr>
              <a:t>Ask: “</a:t>
            </a:r>
            <a:r>
              <a:rPr lang="en" sz="1200" i="1" dirty="0">
                <a:latin typeface="Calibri"/>
                <a:ea typeface="Calibri"/>
                <a:cs typeface="Calibri"/>
                <a:sym typeface="Calibri"/>
              </a:rPr>
              <a:t>What does it mean to be a ‘trap’ word</a:t>
            </a:r>
            <a:r>
              <a:rPr lang="en" sz="1200" dirty="0">
                <a:latin typeface="Calibri"/>
                <a:ea typeface="Calibri"/>
                <a:cs typeface="Calibri"/>
                <a:sym typeface="Calibri"/>
              </a:rPr>
              <a:t>?” (</a:t>
            </a:r>
            <a:r>
              <a:rPr lang="en" sz="1200" b="0" dirty="0">
                <a:latin typeface="Calibri"/>
                <a:ea typeface="Calibri"/>
                <a:cs typeface="Calibri"/>
                <a:sym typeface="Calibri"/>
              </a:rPr>
              <a:t>Trap words are irregularly spelled. They don’t make regular sounds. They trap us. Trap words don’t ‘play fair.’ They don’t follow the rules</a:t>
            </a:r>
            <a:r>
              <a:rPr lang="en" sz="1200" dirty="0">
                <a:latin typeface="Calibri"/>
                <a:ea typeface="Calibri"/>
                <a:cs typeface="Calibri"/>
                <a:sym typeface="Calibri"/>
              </a:rPr>
              <a:t>.)</a:t>
            </a:r>
            <a:endParaRPr sz="1200" dirty="0">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latin typeface="Calibri"/>
                <a:ea typeface="Calibri"/>
                <a:cs typeface="Calibri"/>
                <a:sym typeface="Calibri"/>
              </a:rPr>
              <a:t>Say: “</a:t>
            </a:r>
            <a:r>
              <a:rPr lang="en" sz="1200" i="0" dirty="0">
                <a:latin typeface="Calibri"/>
                <a:ea typeface="Calibri"/>
                <a:cs typeface="Calibri"/>
                <a:sym typeface="Calibri"/>
              </a:rPr>
              <a:t>Yes! Your job is to find the words that are high-frequency but not snap words. We will call them trap words because they don’t play fair. They don’t sound like they are spelled!”</a:t>
            </a:r>
            <a:endParaRPr sz="1200" i="0" dirty="0">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latin typeface="Calibri"/>
                <a:ea typeface="Calibri"/>
                <a:cs typeface="Calibri"/>
                <a:sym typeface="Calibri"/>
              </a:rPr>
              <a:t>Read all the words listed.</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“finally.”</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a:t>
            </a:r>
            <a:r>
              <a:rPr lang="en" sz="1200" i="1" dirty="0">
                <a:solidFill>
                  <a:schemeClr val="dk1"/>
                </a:solidFill>
                <a:latin typeface="Calibri"/>
                <a:ea typeface="Calibri"/>
                <a:cs typeface="Calibri"/>
                <a:sym typeface="Calibri"/>
              </a:rPr>
              <a:t>“How many syllables does this word have?”</a:t>
            </a:r>
            <a:r>
              <a:rPr lang="en" sz="1200" dirty="0">
                <a:solidFill>
                  <a:schemeClr val="dk1"/>
                </a:solidFill>
                <a:latin typeface="Calibri"/>
                <a:ea typeface="Calibri"/>
                <a:cs typeface="Calibri"/>
                <a:sym typeface="Calibri"/>
              </a:rPr>
              <a:t> </a:t>
            </a:r>
            <a:r>
              <a:rPr lang="en" sz="1200" b="0" dirty="0">
                <a:solidFill>
                  <a:schemeClr val="dk1"/>
                </a:solidFill>
                <a:latin typeface="Calibri"/>
                <a:ea typeface="Calibri"/>
                <a:cs typeface="Calibri"/>
                <a:sym typeface="Calibri"/>
              </a:rPr>
              <a:t>(three)</a:t>
            </a:r>
            <a:endParaRPr sz="1200" b="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0" dirty="0">
                <a:solidFill>
                  <a:schemeClr val="dk1"/>
                </a:solidFill>
                <a:latin typeface="Calibri"/>
                <a:ea typeface="Calibri"/>
                <a:cs typeface="Calibri"/>
                <a:sym typeface="Calibri"/>
              </a:rPr>
              <a:t>“I notice the letters ‘all’ in the second syllable, but when I say ‘finally,’ I don’t hear /a/ /ll/ or ‘all.’ That part of the word is not making the sound we would expect it to so I will put it in the Trap column.”</a:t>
            </a:r>
            <a:endParaRPr sz="1200" i="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Put “finally” card in the Trap column.</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a:t>
            </a:r>
            <a:r>
              <a:rPr lang="en" sz="1200" i="1" dirty="0">
                <a:solidFill>
                  <a:schemeClr val="dk1"/>
                </a:solidFill>
                <a:latin typeface="Calibri"/>
                <a:ea typeface="Calibri"/>
                <a:cs typeface="Calibri"/>
                <a:sym typeface="Calibri"/>
              </a:rPr>
              <a:t>“Can anyone see any other trap words?”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Student volunteer selects a trap word. (“guess,” “through,” “good”).</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a:t>
            </a:r>
            <a:r>
              <a:rPr lang="en" sz="1200" i="1" dirty="0">
                <a:solidFill>
                  <a:schemeClr val="dk1"/>
                </a:solidFill>
                <a:latin typeface="Calibri"/>
                <a:ea typeface="Calibri"/>
                <a:cs typeface="Calibri"/>
                <a:sym typeface="Calibri"/>
              </a:rPr>
              <a:t>“Why do you think it’s a trap word?” </a:t>
            </a:r>
            <a:r>
              <a:rPr lang="en" sz="1200" b="0" i="0" dirty="0">
                <a:solidFill>
                  <a:schemeClr val="dk1"/>
                </a:solidFill>
                <a:latin typeface="Calibri"/>
                <a:ea typeface="Calibri"/>
                <a:cs typeface="Calibri"/>
                <a:sym typeface="Calibri"/>
              </a:rPr>
              <a:t>(answers will vary depending on word selected.)</a:t>
            </a:r>
            <a:endParaRPr sz="1200" b="0" i="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0" dirty="0">
                <a:solidFill>
                  <a:schemeClr val="dk1"/>
                </a:solidFill>
                <a:latin typeface="Calibri"/>
                <a:ea typeface="Calibri"/>
                <a:cs typeface="Calibri"/>
                <a:sym typeface="Calibri"/>
              </a:rPr>
              <a:t>“Right! _____ is a trap word because it doesn’t sound like it is spelled. It belongs in the Trap column.”</a:t>
            </a:r>
            <a:endParaRPr sz="1200" i="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Add selected word to the Trap column.</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Students and teacher complete steps 8–11 until all trap words are found.</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Students and teacher chorally read list of trap words together.</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Display the remaining Snap or Trap Word Cards (“they’ll,” “we’ll,” “it’ll”).</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“Clearly these words all have something in common. Turn to an elbow partner and tell them what you notice about all of these words.”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a student to share what they noticed </a:t>
            </a:r>
            <a:r>
              <a:rPr lang="en" sz="1200" b="0" dirty="0">
                <a:solidFill>
                  <a:schemeClr val="dk1"/>
                </a:solidFill>
                <a:latin typeface="Calibri"/>
                <a:ea typeface="Calibri"/>
                <a:cs typeface="Calibri"/>
                <a:sym typeface="Calibri"/>
              </a:rPr>
              <a:t>(“ll” at the end of all of the words)</a:t>
            </a:r>
            <a:endParaRPr sz="1200" b="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Point to the “ll” in each word ask: </a:t>
            </a:r>
            <a:r>
              <a:rPr lang="en" sz="1200" i="1" dirty="0">
                <a:solidFill>
                  <a:schemeClr val="dk1"/>
                </a:solidFill>
                <a:latin typeface="Calibri"/>
                <a:ea typeface="Calibri"/>
                <a:cs typeface="Calibri"/>
                <a:sym typeface="Calibri"/>
              </a:rPr>
              <a:t>“What might this be?”</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listen carefully as you give them a clue.</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Point to each of the words as you say them aloud while saying the following: “They’ll be here soon. We’ll be glad to see them. It’ll be a fun day.”</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Point to the “‘ll” in each word and ask: </a:t>
            </a:r>
            <a:r>
              <a:rPr lang="en" sz="1200" i="1" dirty="0">
                <a:solidFill>
                  <a:schemeClr val="dk1"/>
                </a:solidFill>
                <a:latin typeface="Calibri"/>
                <a:ea typeface="Calibri"/>
                <a:cs typeface="Calibri"/>
                <a:sym typeface="Calibri"/>
              </a:rPr>
              <a:t>“Now what do we think this might be?”</a:t>
            </a:r>
            <a:r>
              <a:rPr lang="en" sz="1200" dirty="0">
                <a:solidFill>
                  <a:schemeClr val="dk1"/>
                </a:solidFill>
                <a:latin typeface="Calibri"/>
                <a:ea typeface="Calibri"/>
                <a:cs typeface="Calibri"/>
                <a:sym typeface="Calibri"/>
              </a:rPr>
              <a:t> </a:t>
            </a:r>
            <a:r>
              <a:rPr lang="en" sz="1200" b="0" dirty="0">
                <a:solidFill>
                  <a:schemeClr val="dk1"/>
                </a:solidFill>
                <a:latin typeface="Calibri"/>
                <a:ea typeface="Calibri"/>
                <a:cs typeface="Calibri"/>
                <a:sym typeface="Calibri"/>
              </a:rPr>
              <a:t>(stands for “will”)</a:t>
            </a:r>
            <a:endParaRPr sz="1200" b="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Point to the word “they’ll” and ask: </a:t>
            </a:r>
            <a:r>
              <a:rPr lang="en" sz="1200" i="1" dirty="0">
                <a:solidFill>
                  <a:schemeClr val="dk1"/>
                </a:solidFill>
                <a:latin typeface="Calibri"/>
                <a:ea typeface="Calibri"/>
                <a:cs typeface="Calibri"/>
                <a:sym typeface="Calibri"/>
              </a:rPr>
              <a:t>“Does anyone know what two words we also use to say the same thing as ‘they’ll’?”</a:t>
            </a:r>
            <a:r>
              <a:rPr lang="en" sz="1200" b="1" dirty="0">
                <a:solidFill>
                  <a:schemeClr val="dk1"/>
                </a:solidFill>
                <a:latin typeface="Calibri"/>
                <a:ea typeface="Calibri"/>
                <a:cs typeface="Calibri"/>
                <a:sym typeface="Calibri"/>
              </a:rPr>
              <a:t> </a:t>
            </a:r>
            <a:r>
              <a:rPr lang="en" sz="1200" b="0" dirty="0">
                <a:solidFill>
                  <a:schemeClr val="dk1"/>
                </a:solidFill>
                <a:latin typeface="Calibri"/>
                <a:ea typeface="Calibri"/>
                <a:cs typeface="Calibri"/>
                <a:sym typeface="Calibri"/>
              </a:rPr>
              <a:t>(they will)</a:t>
            </a:r>
            <a:endParaRPr sz="1200" b="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0" dirty="0">
                <a:solidFill>
                  <a:schemeClr val="dk1"/>
                </a:solidFill>
                <a:latin typeface="Calibri"/>
                <a:ea typeface="Calibri"/>
                <a:cs typeface="Calibri"/>
                <a:sym typeface="Calibri"/>
              </a:rPr>
              <a:t>“When we shorten two words into one, it is called a ‘contraction.’ The word ‘contract’ means to make something smaller. Last week we looked at contractions with ‘is.’ This week, let’s see how we make contractions with ‘will.’”</a:t>
            </a:r>
            <a:endParaRPr sz="1200" i="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students of the role of the apostrophe, explaining that the apostrophe’s job is to hold the place where the letters “wi” are in the word “will.”</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name the two words that are used to say the same thing as “we’ll” and “it’ll.”</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are grappling/working with effort </a:t>
            </a:r>
            <a:r>
              <a:rPr lang="en" sz="1200" dirty="0">
                <a:latin typeface="Calibri"/>
                <a:ea typeface="Calibri"/>
                <a:cs typeface="Calibri"/>
                <a:sym typeface="Calibri"/>
              </a:rPr>
              <a:t>while</a:t>
            </a:r>
            <a:r>
              <a:rPr lang="en" sz="1200" dirty="0">
                <a:solidFill>
                  <a:schemeClr val="dk1"/>
                </a:solidFill>
                <a:latin typeface="Calibri"/>
                <a:ea typeface="Calibri"/>
                <a:cs typeface="Calibri"/>
                <a:sym typeface="Calibri"/>
              </a:rPr>
              <a:t> reading the high-frequency words</a:t>
            </a:r>
            <a:r>
              <a:rPr lang="en" sz="1200" dirty="0">
                <a:latin typeface="Calibri"/>
                <a:ea typeface="Calibri"/>
                <a:cs typeface="Calibri"/>
                <a:sym typeface="Calibri"/>
              </a:rPr>
              <a:t> and explaining how words that don’t sound like they are spelled are “trap” words.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Student Supports/Meeting Student Needs:</a:t>
            </a:r>
            <a:endParaRPr sz="1200" dirty="0">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Encourage students to grapple. Model the struggle. Think aloud about how to read the words, and analyz</a:t>
            </a:r>
            <a:r>
              <a:rPr lang="en-US" sz="1200" dirty="0">
                <a:solidFill>
                  <a:schemeClr val="dk1"/>
                </a:solidFill>
                <a:latin typeface="Calibri"/>
                <a:ea typeface="Calibri"/>
                <a:cs typeface="Calibri"/>
                <a:sym typeface="Calibri"/>
              </a:rPr>
              <a:t>e</a:t>
            </a:r>
            <a:r>
              <a:rPr lang="en" sz="1200" dirty="0">
                <a:solidFill>
                  <a:schemeClr val="dk1"/>
                </a:solidFill>
                <a:latin typeface="Calibri"/>
                <a:ea typeface="Calibri"/>
                <a:cs typeface="Calibri"/>
                <a:sym typeface="Calibri"/>
              </a:rPr>
              <a:t> word spelling patterns and which words ‘play fair’ and are a ‘snap’ to read, and which words ‘do not play fair’ and are a ‘trap.’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Encourage students to read high-frequency words as whole words and analyze the words after reading them.</a:t>
            </a:r>
            <a:endParaRPr sz="1200" dirty="0">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latin typeface="Calibri"/>
                <a:ea typeface="Calibri"/>
                <a:cs typeface="Calibri"/>
                <a:sym typeface="Calibri"/>
              </a:rPr>
              <a:t>Use the phrases from Grade 1: ‘play fair’ for ‘snap’ words, and ‘don’t play fair’ for ‘trap’ words, if needed to clarify task.</a:t>
            </a:r>
            <a:endParaRPr sz="1200" dirty="0">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latin typeface="Calibri"/>
                <a:ea typeface="Calibri"/>
                <a:cs typeface="Calibri"/>
                <a:sym typeface="Calibri"/>
              </a:rPr>
              <a:t>Offer student-friendly definitions as needed. For example: “Grapple” means to wrestle with something, to keep trying and keep working, even </a:t>
            </a:r>
            <a:r>
              <a:rPr lang="en-US" sz="1200" dirty="0">
                <a:latin typeface="Calibri"/>
                <a:ea typeface="Calibri"/>
                <a:cs typeface="Calibri"/>
                <a:sym typeface="Calibri"/>
              </a:rPr>
              <a:t>if</a:t>
            </a:r>
            <a:r>
              <a:rPr lang="en" sz="1200" dirty="0">
                <a:latin typeface="Calibri"/>
                <a:ea typeface="Calibri"/>
                <a:cs typeface="Calibri"/>
                <a:sym typeface="Calibri"/>
              </a:rPr>
              <a:t> a problem is not easy to figure out.  </a:t>
            </a:r>
            <a:endParaRPr sz="1200" dirty="0">
              <a:latin typeface="Calibri"/>
              <a:ea typeface="Calibri"/>
              <a:cs typeface="Calibri"/>
              <a:sym typeface="Calibri"/>
            </a:endParaRPr>
          </a:p>
        </p:txBody>
      </p:sp>
    </p:spTree>
    <p:extLst>
      <p:ext uri="{BB962C8B-B14F-4D97-AF65-F5344CB8AC3E}">
        <p14:creationId xmlns:p14="http://schemas.microsoft.com/office/powerpoint/2010/main" val="99726351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7"/>
        <p:cNvGrpSpPr/>
        <p:nvPr/>
      </p:nvGrpSpPr>
      <p:grpSpPr>
        <a:xfrm>
          <a:off x="0" y="0"/>
          <a:ext cx="0" cy="0"/>
          <a:chOff x="0" y="0"/>
          <a:chExt cx="0" cy="0"/>
        </a:xfrm>
      </p:grpSpPr>
      <p:sp>
        <p:nvSpPr>
          <p:cNvPr id="188" name="Google Shape;188;g3d951d6a5b_1_12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9" name="Google Shape;189;g3d951d6a5b_1_12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2-3 minutes</a:t>
            </a:r>
            <a:endParaRPr sz="1200" b="1" dirty="0">
              <a:solidFill>
                <a:schemeClr val="dk1"/>
              </a:solidFill>
              <a:latin typeface="Calibri"/>
              <a:ea typeface="Calibri"/>
              <a:cs typeface="Calibri"/>
              <a:sym typeface="Calibri"/>
            </a:endParaRPr>
          </a:p>
          <a:p>
            <a:pPr marL="0" lvl="0" indent="0" algn="l" rtl="0">
              <a:lnSpc>
                <a:spcPct val="12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a:t>
            </a:r>
            <a:r>
              <a:rPr lang="en-US" sz="1200" b="1" dirty="0">
                <a:solidFill>
                  <a:schemeClr val="dk1"/>
                </a:solidFill>
                <a:latin typeface="Calibri"/>
                <a:ea typeface="Calibri"/>
                <a:cs typeface="Calibri"/>
                <a:sym typeface="Calibri"/>
              </a:rPr>
              <a:t>g</a:t>
            </a:r>
            <a:r>
              <a:rPr lang="en" sz="1200" b="1" dirty="0">
                <a:solidFill>
                  <a:schemeClr val="dk1"/>
                </a:solidFill>
                <a:latin typeface="Calibri"/>
                <a:ea typeface="Calibri"/>
                <a:cs typeface="Calibri"/>
                <a:sym typeface="Calibri"/>
              </a:rPr>
              <a:t>roup</a:t>
            </a:r>
            <a:endParaRPr sz="1200" b="1" dirty="0">
              <a:solidFill>
                <a:schemeClr val="dk1"/>
              </a:solidFill>
              <a:latin typeface="Calibri"/>
              <a:ea typeface="Calibri"/>
              <a:cs typeface="Calibri"/>
              <a:sym typeface="Calibri"/>
            </a:endParaRPr>
          </a:p>
          <a:p>
            <a:pPr marL="0" lvl="0" indent="0" algn="l" rtl="0">
              <a:lnSpc>
                <a:spcPct val="12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a:t>
            </a:r>
            <a:r>
              <a:rPr lang="en-US" sz="1200" dirty="0" err="1">
                <a:solidFill>
                  <a:schemeClr val="dk1"/>
                </a:solidFill>
                <a:latin typeface="Calibri"/>
                <a:ea typeface="Calibri"/>
                <a:cs typeface="Calibri"/>
                <a:sym typeface="Calibri"/>
              </a:rPr>
              <a:t>i</a:t>
            </a:r>
            <a:r>
              <a:rPr lang="en" sz="1200" dirty="0">
                <a:solidFill>
                  <a:schemeClr val="dk1"/>
                </a:solidFill>
                <a:latin typeface="Calibri"/>
                <a:ea typeface="Calibri"/>
                <a:cs typeface="Calibri"/>
                <a:sym typeface="Calibri"/>
              </a:rPr>
              <a:t>ng to the tune of “The More We Get Together.”</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song serves as both a transition and a student-friendly way of naming the specific skill they are about to work with. They are going to be reading a story with new high-frequency words.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These transition slides are an optimal time for moving around, even if it’s to sit right back down. Putting movements to these songs (e.g. marching in a circle or in place, hand movements that “show” some of the ideas in the song) can be a lot of fun. Students can come up with these movements themselves.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Sing transition song.</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Tap each beat (syllable) in the transition song with your fingers. Tap</a:t>
            </a:r>
            <a:r>
              <a:rPr lang="en-US" sz="1200" dirty="0">
                <a:solidFill>
                  <a:schemeClr val="dk1"/>
                </a:solidFill>
                <a:latin typeface="Calibri"/>
                <a:ea typeface="Calibri"/>
                <a:cs typeface="Calibri"/>
                <a:sym typeface="Calibri"/>
              </a:rPr>
              <a:t>ping</a:t>
            </a:r>
            <a:r>
              <a:rPr lang="en" sz="1200" dirty="0">
                <a:solidFill>
                  <a:schemeClr val="dk1"/>
                </a:solidFill>
                <a:latin typeface="Calibri"/>
                <a:ea typeface="Calibri"/>
                <a:cs typeface="Calibri"/>
                <a:sym typeface="Calibri"/>
              </a:rPr>
              <a:t> the pointer and middle finger of the right hand together against the same fingers in the left hand works well. Sing the song again, a little more slowly, inviting students to do the same and emphasizing each beat with the finger tapping. Feeling each “beat” in this way supports syllabication.</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37585626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3"/>
        <p:cNvGrpSpPr/>
        <p:nvPr/>
      </p:nvGrpSpPr>
      <p:grpSpPr>
        <a:xfrm>
          <a:off x="0" y="0"/>
          <a:ext cx="0" cy="0"/>
          <a:chOff x="0" y="0"/>
          <a:chExt cx="0" cy="0"/>
        </a:xfrm>
      </p:grpSpPr>
      <p:sp>
        <p:nvSpPr>
          <p:cNvPr id="194" name="Google Shape;194;g3d951d6a5b_1_12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5" name="Google Shape;195;g3d951d6a5b_1_12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1-2 minutes </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a:t>
            </a:r>
            <a:r>
              <a:rPr lang="en-US" sz="1200" b="1" dirty="0">
                <a:solidFill>
                  <a:schemeClr val="dk1"/>
                </a:solidFill>
                <a:latin typeface="Calibri"/>
                <a:ea typeface="Calibri"/>
                <a:cs typeface="Calibri"/>
                <a:sym typeface="Calibri"/>
              </a:rPr>
              <a:t>g</a:t>
            </a:r>
            <a:r>
              <a:rPr lang="en" sz="1200" b="1" dirty="0">
                <a:solidFill>
                  <a:schemeClr val="dk1"/>
                </a:solidFill>
                <a:latin typeface="Calibri"/>
                <a:ea typeface="Calibri"/>
                <a:cs typeface="Calibri"/>
                <a:sym typeface="Calibri"/>
              </a:rPr>
              <a:t>roup</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Briefly introduce the Learning Target by reminding students of the lyrics they just sang or chanted in the transition.</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Review the learning targets for Work Time.</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0" dirty="0">
                <a:solidFill>
                  <a:schemeClr val="dk1"/>
                </a:solidFill>
                <a:latin typeface="Calibri"/>
                <a:ea typeface="Calibri"/>
                <a:cs typeface="Calibri"/>
                <a:sym typeface="Calibri"/>
              </a:rPr>
              <a:t>“Remember the transition song we just sang. Today we are going to read a decodable text “</a:t>
            </a:r>
            <a:r>
              <a:rPr lang="en" sz="1200" i="0" u="none" dirty="0">
                <a:solidFill>
                  <a:schemeClr val="dk1"/>
                </a:solidFill>
                <a:latin typeface="Calibri"/>
                <a:ea typeface="Calibri"/>
                <a:cs typeface="Calibri"/>
                <a:sym typeface="Calibri"/>
              </a:rPr>
              <a:t>Baby Cougars at the Zoo</a:t>
            </a:r>
            <a:r>
              <a:rPr lang="en" sz="1200" i="0" dirty="0">
                <a:solidFill>
                  <a:schemeClr val="dk1"/>
                </a:solidFill>
                <a:latin typeface="Calibri"/>
                <a:ea typeface="Calibri"/>
                <a:cs typeface="Calibri"/>
                <a:sym typeface="Calibri"/>
              </a:rPr>
              <a:t>.’”</a:t>
            </a:r>
            <a:endParaRPr sz="1200" i="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i="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Student Supports/Meeting Student Needs: None.</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06956251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0"/>
        <p:cNvGrpSpPr/>
        <p:nvPr/>
      </p:nvGrpSpPr>
      <p:grpSpPr>
        <a:xfrm>
          <a:off x="0" y="0"/>
          <a:ext cx="0" cy="0"/>
          <a:chOff x="0" y="0"/>
          <a:chExt cx="0" cy="0"/>
        </a:xfrm>
      </p:grpSpPr>
      <p:sp>
        <p:nvSpPr>
          <p:cNvPr id="201" name="Google Shape;201;g469802a43e_0_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2" name="Google Shape;202;g469802a43e_0_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 sz="1200" b="1" dirty="0">
                <a:solidFill>
                  <a:schemeClr val="dk1"/>
                </a:solidFill>
                <a:latin typeface="Calibri"/>
                <a:ea typeface="Calibri"/>
                <a:cs typeface="Calibri"/>
                <a:sym typeface="Calibri"/>
              </a:rPr>
              <a:t>Suggested slide pacing: 10-15 minutes </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b="1" dirty="0">
                <a:solidFill>
                  <a:schemeClr val="dk1"/>
                </a:solidFill>
                <a:latin typeface="Calibri"/>
                <a:ea typeface="Calibri"/>
                <a:cs typeface="Calibri"/>
                <a:sym typeface="Calibri"/>
              </a:rPr>
              <a:t>Grouping: Whole </a:t>
            </a:r>
            <a:r>
              <a:rPr lang="en-US" sz="1200" b="1" dirty="0">
                <a:solidFill>
                  <a:schemeClr val="dk1"/>
                </a:solidFill>
                <a:latin typeface="Calibri"/>
                <a:ea typeface="Calibri"/>
                <a:cs typeface="Calibri"/>
                <a:sym typeface="Calibri"/>
              </a:rPr>
              <a:t>g</a:t>
            </a:r>
            <a:r>
              <a:rPr lang="en" sz="1200" b="1" dirty="0">
                <a:solidFill>
                  <a:schemeClr val="dk1"/>
                </a:solidFill>
                <a:latin typeface="Calibri"/>
                <a:ea typeface="Calibri"/>
                <a:cs typeface="Calibri"/>
                <a:sym typeface="Calibri"/>
              </a:rPr>
              <a:t>roup</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lesson uses the “Partner Search and Read” instructional practice. You have the option to read the Enlarged Decodable Reader or use the slides in this lesson.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 great idea is to have students underline high-frequency words before they highlight. That way corrections can be made before the highlighting occurs.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Pairing students during the Decodable Reader routine provides support for those who need it and engages more proficient students to apply their knowledge to support a peer.</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Have student helpers distribute the Decodable Readers and highlighters.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Display the slide (or cover of the physical copy) for “Baby Cougars at the Zoo.”</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0" dirty="0">
                <a:solidFill>
                  <a:schemeClr val="dk1"/>
                </a:solidFill>
                <a:latin typeface="Calibri"/>
                <a:ea typeface="Calibri"/>
                <a:cs typeface="Calibri"/>
                <a:sym typeface="Calibri"/>
              </a:rPr>
              <a:t>“This book is based on the Engagement Text: ‘Sunnyside Gazette: Baby Cougars Born at the Zoo.’ But this book is filled with words that YOU can read! There are decodable words, and there are some words that don’t play fair, like ‘through’ and ‘finally.’”</a:t>
            </a:r>
            <a:endParaRPr sz="1200" i="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Draw students’ attention to words on the Interactive Word Wall.</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the Decodable Reader:</a:t>
            </a:r>
            <a:r>
              <a:rPr lang="en" sz="1200" b="1" dirty="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Baby Cougars at the Zoo” and highlighters to students.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0" dirty="0">
                <a:solidFill>
                  <a:schemeClr val="dk1"/>
                </a:solidFill>
                <a:latin typeface="Calibri"/>
                <a:ea typeface="Calibri"/>
                <a:cs typeface="Calibri"/>
                <a:sym typeface="Calibri"/>
              </a:rPr>
              <a:t>“Before you read the book with your partner, we are going to be detectives. We are going to look for some of the high-frequency words. Remember, some of these ‘don’t play fair,’ which means they are not easily decodable.”</a:t>
            </a:r>
            <a:endParaRPr sz="1200" i="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Model with the Enlarged Decodable Reader. Think aloud as you notice one of the high-frequency words. Highlight it with a highlighter or highlighter tape.</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Partners search for high-frequency words in the Decodable Reader: “Baby Cougars at the Park” together and highlight in their own book.</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Circulate to support students in finding words, focusing especially on those words that “don’t play fair.”</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0" dirty="0">
                <a:solidFill>
                  <a:schemeClr val="dk1"/>
                </a:solidFill>
                <a:latin typeface="Calibri"/>
                <a:ea typeface="Calibri"/>
                <a:cs typeface="Calibri"/>
                <a:sym typeface="Calibri"/>
              </a:rPr>
              <a:t>“Now you are ready to read the Decodable Reader with your partner. Some of the words in the story will be familiar because you have learned them in previous lessons. And some of the words you will see for the first time, but don’t worry. Each of the words that you will see for the first time includes only sounds that you have learned. So, you just need to say the sounds that go with each of the patterns and then blend them together to read the word. There are some two-syllable words in the story, so remember you can be syllable sleuths, too!”</a:t>
            </a:r>
            <a:endParaRPr sz="1200" i="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Circulate as students read with a partner. Partners may take turns (by page or whole text), read in unison, or both.</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locating high-frequency words.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decoding words using what they know about spelling patterns and syllable types.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reading in the Pre-Alphabetic or early Partial Alphabetic phase will also benefit from searching for familiar graphemes and phonemes.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the grouping of students in the Partial Alphabetic phase with readers in the Full or Consolidated phase to help them.</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Pairing students during the Decodable Reader routine provides support for those who need it and engages more proficient students to apply their knowledge to support a peer.</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Direct students to the Interactive Word Wall as needed for “trap” words that “don’t play fair.”</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For students reading well above grade level, consider providing the engagement text for them to read.</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97784135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9"/>
        <p:cNvGrpSpPr/>
        <p:nvPr/>
      </p:nvGrpSpPr>
      <p:grpSpPr>
        <a:xfrm>
          <a:off x="0" y="0"/>
          <a:ext cx="0" cy="0"/>
          <a:chOff x="0" y="0"/>
          <a:chExt cx="0" cy="0"/>
        </a:xfrm>
      </p:grpSpPr>
      <p:sp>
        <p:nvSpPr>
          <p:cNvPr id="210" name="Google Shape;210;g3e7b0ff45e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1" name="Google Shape;211;g3e7b0ff45e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See slide 16</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a:t>
            </a:r>
          </a:p>
          <a:p>
            <a:pPr marL="171450" lvl="0" indent="-171450" algn="l" rtl="0">
              <a:spcBef>
                <a:spcPts val="0"/>
              </a:spcBef>
              <a:spcAft>
                <a:spcPts val="0"/>
              </a:spcAft>
            </a:pPr>
            <a:r>
              <a:rPr lang="en" sz="1200" b="0" dirty="0">
                <a:solidFill>
                  <a:schemeClr val="dk1"/>
                </a:solidFill>
                <a:latin typeface="Calibri"/>
                <a:ea typeface="Calibri"/>
                <a:cs typeface="Calibri"/>
                <a:sym typeface="Calibri"/>
              </a:rPr>
              <a:t>Slide 2 of 10 of Decodable Reader </a:t>
            </a:r>
            <a:endParaRPr sz="1200" b="0"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 None.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20000"/>
              </a:lnSpc>
              <a:spcBef>
                <a:spcPts val="0"/>
              </a:spcBef>
              <a:spcAft>
                <a:spcPts val="0"/>
              </a:spcAft>
              <a:buNone/>
            </a:pPr>
            <a:r>
              <a:rPr lang="en" sz="1200" dirty="0">
                <a:solidFill>
                  <a:schemeClr val="dk1"/>
                </a:solidFill>
                <a:latin typeface="Calibri"/>
                <a:ea typeface="Calibri"/>
                <a:cs typeface="Calibri"/>
                <a:sym typeface="Calibri"/>
              </a:rPr>
              <a:t>Student Supports/Meeting Student Needs: None. </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37134688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5"/>
        <p:cNvGrpSpPr/>
        <p:nvPr/>
      </p:nvGrpSpPr>
      <p:grpSpPr>
        <a:xfrm>
          <a:off x="0" y="0"/>
          <a:ext cx="0" cy="0"/>
          <a:chOff x="0" y="0"/>
          <a:chExt cx="0" cy="0"/>
        </a:xfrm>
      </p:grpSpPr>
      <p:sp>
        <p:nvSpPr>
          <p:cNvPr id="216" name="Google Shape;216;g3e7b0ff45e_0_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7" name="Google Shape;217;g3e7b0ff45e_0_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See slide 16</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p>
          <a:p>
            <a:pPr marL="171450" lvl="0" indent="-171450" algn="l" rtl="0">
              <a:spcBef>
                <a:spcPts val="0"/>
              </a:spcBef>
              <a:spcAft>
                <a:spcPts val="0"/>
              </a:spcAft>
              <a:buClr>
                <a:schemeClr val="dk1"/>
              </a:buClr>
              <a:buSzPts val="1100"/>
            </a:pPr>
            <a:r>
              <a:rPr lang="en" sz="1200" b="0" dirty="0">
                <a:solidFill>
                  <a:schemeClr val="dk1"/>
                </a:solidFill>
                <a:latin typeface="Calibri"/>
                <a:ea typeface="Calibri"/>
                <a:cs typeface="Calibri"/>
                <a:sym typeface="Calibri"/>
              </a:rPr>
              <a:t>Slide 3 of 10 of Decodable Reader </a:t>
            </a:r>
            <a:endParaRPr sz="1200" b="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 None.</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dirty="0"/>
          </a:p>
          <a:p>
            <a:pPr marL="0" lvl="0" indent="0" algn="l" rtl="0">
              <a:lnSpc>
                <a:spcPct val="120000"/>
              </a:lnSpc>
              <a:spcBef>
                <a:spcPts val="0"/>
              </a:spcBef>
              <a:spcAft>
                <a:spcPts val="0"/>
              </a:spcAft>
              <a:buNone/>
            </a:pPr>
            <a:r>
              <a:rPr lang="en" sz="1200" dirty="0">
                <a:solidFill>
                  <a:schemeClr val="dk1"/>
                </a:solidFill>
                <a:latin typeface="Calibri"/>
                <a:ea typeface="Calibri"/>
                <a:cs typeface="Calibri"/>
                <a:sym typeface="Calibri"/>
              </a:rPr>
              <a:t>Student Supports/Meeting Student Needs: None. </a:t>
            </a:r>
            <a:endParaRPr dirty="0"/>
          </a:p>
        </p:txBody>
      </p:sp>
    </p:spTree>
    <p:extLst>
      <p:ext uri="{BB962C8B-B14F-4D97-AF65-F5344CB8AC3E}">
        <p14:creationId xmlns:p14="http://schemas.microsoft.com/office/powerpoint/2010/main" val="253270561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1"/>
        <p:cNvGrpSpPr/>
        <p:nvPr/>
      </p:nvGrpSpPr>
      <p:grpSpPr>
        <a:xfrm>
          <a:off x="0" y="0"/>
          <a:ext cx="0" cy="0"/>
          <a:chOff x="0" y="0"/>
          <a:chExt cx="0" cy="0"/>
        </a:xfrm>
      </p:grpSpPr>
      <p:sp>
        <p:nvSpPr>
          <p:cNvPr id="222" name="Google Shape;222;g3e7b0ff45e_0_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3" name="Google Shape;223;g3e7b0ff45e_0_1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See slide 16</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p>
          <a:p>
            <a:pPr marL="171450" lvl="0" indent="-171450" algn="l" rtl="0">
              <a:spcBef>
                <a:spcPts val="0"/>
              </a:spcBef>
              <a:spcAft>
                <a:spcPts val="0"/>
              </a:spcAft>
              <a:buClr>
                <a:schemeClr val="dk1"/>
              </a:buClr>
              <a:buSzPts val="1100"/>
            </a:pPr>
            <a:r>
              <a:rPr lang="en" sz="1200" b="0" dirty="0">
                <a:solidFill>
                  <a:schemeClr val="dk1"/>
                </a:solidFill>
                <a:latin typeface="Calibri"/>
                <a:ea typeface="Calibri"/>
                <a:cs typeface="Calibri"/>
                <a:sym typeface="Calibri"/>
              </a:rPr>
              <a:t>Slide 4 of 10 of Decodable Reader </a:t>
            </a:r>
            <a:endParaRPr sz="1200" b="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 None.</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 </a:t>
            </a:r>
            <a:endParaRPr sz="1200" b="1" dirty="0">
              <a:solidFill>
                <a:schemeClr val="dk1"/>
              </a:solidFill>
              <a:latin typeface="Calibri"/>
              <a:ea typeface="Calibri"/>
              <a:cs typeface="Calibri"/>
              <a:sym typeface="Calibri"/>
            </a:endParaRPr>
          </a:p>
          <a:p>
            <a:pPr marL="0" lvl="0" indent="0" algn="l" rtl="0">
              <a:lnSpc>
                <a:spcPct val="12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2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None. </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07290307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1"/>
        <p:cNvGrpSpPr/>
        <p:nvPr/>
      </p:nvGrpSpPr>
      <p:grpSpPr>
        <a:xfrm>
          <a:off x="0" y="0"/>
          <a:ext cx="0" cy="0"/>
          <a:chOff x="0" y="0"/>
          <a:chExt cx="0" cy="0"/>
        </a:xfrm>
      </p:grpSpPr>
      <p:sp>
        <p:nvSpPr>
          <p:cNvPr id="102" name="Google Shape;102;g3a2ea51330_0_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3" name="Google Shape;103;g3a2ea51330_0_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New Materials to Prepare in Advance: </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Decodable Reader: “</a:t>
            </a:r>
            <a:r>
              <a:rPr lang="en" sz="1200" u="none" dirty="0">
                <a:solidFill>
                  <a:schemeClr val="dk1"/>
                </a:solidFill>
                <a:latin typeface="Calibri"/>
                <a:ea typeface="Calibri"/>
                <a:cs typeface="Calibri"/>
                <a:sym typeface="Calibri"/>
              </a:rPr>
              <a:t>Baby Cougars at the Zoo” </a:t>
            </a:r>
            <a:r>
              <a:rPr lang="en" sz="1200" dirty="0">
                <a:solidFill>
                  <a:schemeClr val="dk1"/>
                </a:solidFill>
                <a:latin typeface="Calibri"/>
                <a:ea typeface="Calibri"/>
                <a:cs typeface="Calibri"/>
                <a:sym typeface="Calibri"/>
              </a:rPr>
              <a:t>(Provided one per student)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Engagement Text: “Baby Cougars Born at City Zoo” (one for teacher read-aloud)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Snap or Trap Word Cards (</a:t>
            </a:r>
            <a:r>
              <a:rPr lang="en" sz="1200" b="1" dirty="0">
                <a:solidFill>
                  <a:schemeClr val="dk1"/>
                </a:solidFill>
                <a:latin typeface="Calibri"/>
                <a:ea typeface="Calibri"/>
                <a:cs typeface="Calibri"/>
                <a:sym typeface="Calibri"/>
              </a:rPr>
              <a:t>Supporting Materials: Teacher Guide</a:t>
            </a:r>
            <a:r>
              <a:rPr lang="en" sz="1200" dirty="0">
                <a:solidFill>
                  <a:schemeClr val="dk1"/>
                </a:solidFill>
                <a:latin typeface="Calibri"/>
                <a:ea typeface="Calibri"/>
                <a:cs typeface="Calibri"/>
                <a:sym typeface="Calibri"/>
              </a:rPr>
              <a:t>, or can be written on index cards)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Snap or Trap T-chart (</a:t>
            </a:r>
            <a:r>
              <a:rPr lang="en" sz="1200" b="1" dirty="0">
                <a:solidFill>
                  <a:schemeClr val="dk1"/>
                </a:solidFill>
                <a:latin typeface="Calibri"/>
                <a:ea typeface="Calibri"/>
                <a:cs typeface="Calibri"/>
                <a:sym typeface="Calibri"/>
              </a:rPr>
              <a:t>Supporting Materials: Teacher Guide </a:t>
            </a:r>
            <a:r>
              <a:rPr lang="en" sz="1200" dirty="0">
                <a:solidFill>
                  <a:schemeClr val="dk1"/>
                </a:solidFill>
                <a:latin typeface="Calibri"/>
                <a:ea typeface="Calibri"/>
                <a:cs typeface="Calibri"/>
                <a:sym typeface="Calibri"/>
              </a:rPr>
              <a:t>or display slide 12 where technology is available.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Pre-determine partnerships for retelling</a:t>
            </a:r>
            <a:endParaRPr sz="1200" b="1" dirty="0">
              <a:solidFill>
                <a:schemeClr val="dk1"/>
              </a:solidFill>
              <a:latin typeface="Calibri"/>
              <a:ea typeface="Calibri"/>
              <a:cs typeface="Calibri"/>
              <a:sym typeface="Calibri"/>
            </a:endParaRPr>
          </a:p>
          <a:p>
            <a:pPr marL="0" lvl="0" indent="0" algn="l" rtl="0">
              <a:spcBef>
                <a:spcPts val="1000"/>
              </a:spcBef>
              <a:spcAft>
                <a:spcPts val="0"/>
              </a:spcAft>
              <a:buClr>
                <a:srgbClr val="000000"/>
              </a:buClr>
              <a:buSzPts val="1100"/>
              <a:buFont typeface="Arial"/>
              <a:buNone/>
            </a:pPr>
            <a:endParaRPr lang="en" sz="1200" b="1" dirty="0">
              <a:solidFill>
                <a:schemeClr val="dk1"/>
              </a:solidFill>
              <a:latin typeface="Calibri"/>
              <a:ea typeface="Calibri"/>
              <a:cs typeface="Calibri"/>
              <a:sym typeface="Calibri"/>
            </a:endParaRPr>
          </a:p>
          <a:p>
            <a:pPr marL="0" lvl="0" indent="0" algn="l" rtl="0">
              <a:spcBef>
                <a:spcPts val="100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Materials to Gather from Previous Lessons: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Highlighters (one per student)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Highlighter tape or highlighter for teacher</a:t>
            </a:r>
            <a:endParaRPr sz="1200" dirty="0">
              <a:solidFill>
                <a:schemeClr val="dk1"/>
              </a:solidFill>
              <a:latin typeface="Calibri"/>
              <a:ea typeface="Calibri"/>
              <a:cs typeface="Calibri"/>
              <a:sym typeface="Calibri"/>
            </a:endParaRPr>
          </a:p>
          <a:p>
            <a:pPr marL="0" lvl="0" indent="0" algn="l" rtl="0">
              <a:spcBef>
                <a:spcPts val="1000"/>
              </a:spcBef>
              <a:spcAft>
                <a:spcPts val="0"/>
              </a:spcAft>
              <a:buNone/>
            </a:pPr>
            <a:endParaRPr lang="en" sz="1200" b="1" dirty="0">
              <a:solidFill>
                <a:schemeClr val="dk1"/>
              </a:solidFill>
              <a:latin typeface="Calibri"/>
              <a:ea typeface="Calibri"/>
              <a:cs typeface="Calibri"/>
              <a:sym typeface="Calibri"/>
            </a:endParaRPr>
          </a:p>
          <a:p>
            <a:pPr marL="0" lvl="0" indent="0" algn="l" rtl="0">
              <a:spcBef>
                <a:spcPts val="1000"/>
              </a:spcBef>
              <a:spcAft>
                <a:spcPts val="0"/>
              </a:spcAft>
              <a:buNone/>
            </a:pPr>
            <a:r>
              <a:rPr lang="en" sz="1200" b="1" dirty="0">
                <a:solidFill>
                  <a:schemeClr val="dk1"/>
                </a:solidFill>
                <a:latin typeface="Calibri"/>
                <a:ea typeface="Calibri"/>
                <a:cs typeface="Calibri"/>
                <a:sym typeface="Calibri"/>
              </a:rPr>
              <a:t>Prepare classroom systems for active learning:</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Interactive Word Wall: A place in the classroom where high-frequency words can be displayed. (As high frequency words are introduced, they are regularly added to this wall.)</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Review expectations for partner work as needed (i.e. taking turns, using kind words)</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6436591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7"/>
        <p:cNvGrpSpPr/>
        <p:nvPr/>
      </p:nvGrpSpPr>
      <p:grpSpPr>
        <a:xfrm>
          <a:off x="0" y="0"/>
          <a:ext cx="0" cy="0"/>
          <a:chOff x="0" y="0"/>
          <a:chExt cx="0" cy="0"/>
        </a:xfrm>
      </p:grpSpPr>
      <p:sp>
        <p:nvSpPr>
          <p:cNvPr id="228" name="Google Shape;228;g469802a43e_0_10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9" name="Google Shape;229;g469802a43e_0_10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See slide 16</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p>
          <a:p>
            <a:pPr marL="171450" lvl="0" indent="-171450" algn="l" rtl="0">
              <a:spcBef>
                <a:spcPts val="0"/>
              </a:spcBef>
              <a:spcAft>
                <a:spcPts val="0"/>
              </a:spcAft>
              <a:buClr>
                <a:schemeClr val="dk1"/>
              </a:buClr>
              <a:buSzPts val="1100"/>
            </a:pPr>
            <a:r>
              <a:rPr lang="en" sz="1200" b="0" dirty="0">
                <a:solidFill>
                  <a:schemeClr val="dk1"/>
                </a:solidFill>
                <a:latin typeface="Calibri"/>
                <a:ea typeface="Calibri"/>
                <a:cs typeface="Calibri"/>
                <a:sym typeface="Calibri"/>
              </a:rPr>
              <a:t>Slide 5 of 10 of Decodable Reader </a:t>
            </a:r>
            <a:endParaRPr sz="1200" b="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 None.</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a:t>
            </a:r>
            <a:endParaRPr sz="1200" b="1" dirty="0">
              <a:solidFill>
                <a:schemeClr val="dk1"/>
              </a:solidFill>
              <a:latin typeface="Calibri"/>
              <a:ea typeface="Calibri"/>
              <a:cs typeface="Calibri"/>
              <a:sym typeface="Calibri"/>
            </a:endParaRPr>
          </a:p>
          <a:p>
            <a:pPr marL="0" lvl="0" indent="0" algn="l" rtl="0">
              <a:lnSpc>
                <a:spcPct val="12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2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None.</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77763886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7"/>
        <p:cNvGrpSpPr/>
        <p:nvPr/>
      </p:nvGrpSpPr>
      <p:grpSpPr>
        <a:xfrm>
          <a:off x="0" y="0"/>
          <a:ext cx="0" cy="0"/>
          <a:chOff x="0" y="0"/>
          <a:chExt cx="0" cy="0"/>
        </a:xfrm>
      </p:grpSpPr>
      <p:sp>
        <p:nvSpPr>
          <p:cNvPr id="238" name="Google Shape;238;g469802a43e_0_11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9" name="Google Shape;239;g469802a43e_0_11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See slide 16</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p>
          <a:p>
            <a:pPr marL="171450" lvl="0" indent="-171450" algn="l" rtl="0">
              <a:spcBef>
                <a:spcPts val="0"/>
              </a:spcBef>
              <a:spcAft>
                <a:spcPts val="0"/>
              </a:spcAft>
              <a:buClr>
                <a:schemeClr val="dk1"/>
              </a:buClr>
              <a:buSzPts val="1100"/>
            </a:pPr>
            <a:r>
              <a:rPr lang="en" sz="1200" b="0" dirty="0">
                <a:solidFill>
                  <a:schemeClr val="dk1"/>
                </a:solidFill>
                <a:latin typeface="Calibri"/>
                <a:ea typeface="Calibri"/>
                <a:cs typeface="Calibri"/>
                <a:sym typeface="Calibri"/>
              </a:rPr>
              <a:t>Slide 6 of 10 of Decodable Reader </a:t>
            </a:r>
            <a:endParaRPr sz="1200" b="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 None.</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 </a:t>
            </a:r>
            <a:endParaRPr sz="1200" b="1" dirty="0">
              <a:solidFill>
                <a:schemeClr val="dk1"/>
              </a:solidFill>
              <a:latin typeface="Calibri"/>
              <a:ea typeface="Calibri"/>
              <a:cs typeface="Calibri"/>
              <a:sym typeface="Calibri"/>
            </a:endParaRPr>
          </a:p>
          <a:p>
            <a:pPr marL="0" lvl="0" indent="0" algn="l" rtl="0">
              <a:lnSpc>
                <a:spcPct val="12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2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None. </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49338863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4"/>
        <p:cNvGrpSpPr/>
        <p:nvPr/>
      </p:nvGrpSpPr>
      <p:grpSpPr>
        <a:xfrm>
          <a:off x="0" y="0"/>
          <a:ext cx="0" cy="0"/>
          <a:chOff x="0" y="0"/>
          <a:chExt cx="0" cy="0"/>
        </a:xfrm>
      </p:grpSpPr>
      <p:sp>
        <p:nvSpPr>
          <p:cNvPr id="245" name="Google Shape;245;g469802a43e_0_12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46" name="Google Shape;246;g469802a43e_0_12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See slide 16</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p>
          <a:p>
            <a:pPr marL="171450" lvl="0" indent="-171450" algn="l" rtl="0">
              <a:spcBef>
                <a:spcPts val="0"/>
              </a:spcBef>
              <a:spcAft>
                <a:spcPts val="0"/>
              </a:spcAft>
              <a:buClr>
                <a:schemeClr val="dk1"/>
              </a:buClr>
              <a:buSzPts val="1100"/>
            </a:pPr>
            <a:r>
              <a:rPr lang="en" sz="1200" b="0" dirty="0">
                <a:solidFill>
                  <a:schemeClr val="dk1"/>
                </a:solidFill>
                <a:latin typeface="Calibri"/>
                <a:ea typeface="Calibri"/>
                <a:cs typeface="Calibri"/>
                <a:sym typeface="Calibri"/>
              </a:rPr>
              <a:t>Slide 7 of 10 of Decodable Reader </a:t>
            </a:r>
            <a:endParaRPr sz="1200" b="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 None.</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 </a:t>
            </a:r>
            <a:endParaRPr sz="1200" b="1" dirty="0">
              <a:solidFill>
                <a:schemeClr val="dk1"/>
              </a:solidFill>
              <a:latin typeface="Calibri"/>
              <a:ea typeface="Calibri"/>
              <a:cs typeface="Calibri"/>
              <a:sym typeface="Calibri"/>
            </a:endParaRPr>
          </a:p>
          <a:p>
            <a:pPr marL="0" lvl="0" indent="0" algn="l" rtl="0">
              <a:lnSpc>
                <a:spcPct val="12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2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None. </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52104643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2"/>
        <p:cNvGrpSpPr/>
        <p:nvPr/>
      </p:nvGrpSpPr>
      <p:grpSpPr>
        <a:xfrm>
          <a:off x="0" y="0"/>
          <a:ext cx="0" cy="0"/>
          <a:chOff x="0" y="0"/>
          <a:chExt cx="0" cy="0"/>
        </a:xfrm>
      </p:grpSpPr>
      <p:sp>
        <p:nvSpPr>
          <p:cNvPr id="253" name="Google Shape;253;g3e7b0ff45e_0_3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54" name="Google Shape;254;g3e7b0ff45e_0_3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See slide 16</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p>
          <a:p>
            <a:pPr marL="171450" lvl="0" indent="-171450" algn="l" rtl="0">
              <a:spcBef>
                <a:spcPts val="0"/>
              </a:spcBef>
              <a:spcAft>
                <a:spcPts val="0"/>
              </a:spcAft>
              <a:buClr>
                <a:schemeClr val="dk1"/>
              </a:buClr>
              <a:buSzPts val="1100"/>
            </a:pPr>
            <a:r>
              <a:rPr lang="en" sz="1200" b="0" dirty="0">
                <a:solidFill>
                  <a:schemeClr val="dk1"/>
                </a:solidFill>
                <a:latin typeface="Calibri"/>
                <a:ea typeface="Calibri"/>
                <a:cs typeface="Calibri"/>
                <a:sym typeface="Calibri"/>
              </a:rPr>
              <a:t>Slide 8 of 10 of Decodable Reader </a:t>
            </a:r>
            <a:endParaRPr sz="1200" b="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Invite students to take a moment to look at the cougars in the illustration.</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 </a:t>
            </a:r>
            <a:endParaRPr sz="1200" b="1" dirty="0">
              <a:solidFill>
                <a:schemeClr val="dk1"/>
              </a:solidFill>
              <a:latin typeface="Calibri"/>
              <a:ea typeface="Calibri"/>
              <a:cs typeface="Calibri"/>
              <a:sym typeface="Calibri"/>
            </a:endParaRPr>
          </a:p>
          <a:p>
            <a:pPr marL="0" lvl="0" indent="0" algn="l" rtl="0">
              <a:lnSpc>
                <a:spcPct val="12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2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None. </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50110098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9"/>
        <p:cNvGrpSpPr/>
        <p:nvPr/>
      </p:nvGrpSpPr>
      <p:grpSpPr>
        <a:xfrm>
          <a:off x="0" y="0"/>
          <a:ext cx="0" cy="0"/>
          <a:chOff x="0" y="0"/>
          <a:chExt cx="0" cy="0"/>
        </a:xfrm>
      </p:grpSpPr>
      <p:sp>
        <p:nvSpPr>
          <p:cNvPr id="260" name="Google Shape;260;g469802a43e_0_14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61" name="Google Shape;261;g469802a43e_0_14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See slide 16</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p>
          <a:p>
            <a:pPr marL="171450" lvl="0" indent="-171450" algn="l" rtl="0">
              <a:spcBef>
                <a:spcPts val="0"/>
              </a:spcBef>
              <a:spcAft>
                <a:spcPts val="0"/>
              </a:spcAft>
              <a:buClr>
                <a:schemeClr val="dk1"/>
              </a:buClr>
              <a:buSzPts val="1100"/>
            </a:pPr>
            <a:r>
              <a:rPr lang="en" sz="1200" b="0" dirty="0">
                <a:solidFill>
                  <a:schemeClr val="dk1"/>
                </a:solidFill>
                <a:latin typeface="Calibri"/>
                <a:ea typeface="Calibri"/>
                <a:cs typeface="Calibri"/>
                <a:sym typeface="Calibri"/>
              </a:rPr>
              <a:t>Slide 9 of 10 of Decodable Reader </a:t>
            </a:r>
            <a:endParaRPr sz="1200" b="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 None.</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 </a:t>
            </a:r>
            <a:endParaRPr sz="1200" b="1" dirty="0">
              <a:solidFill>
                <a:schemeClr val="dk1"/>
              </a:solidFill>
              <a:latin typeface="Calibri"/>
              <a:ea typeface="Calibri"/>
              <a:cs typeface="Calibri"/>
              <a:sym typeface="Calibri"/>
            </a:endParaRPr>
          </a:p>
          <a:p>
            <a:pPr marL="0" lvl="0" indent="0" algn="l" rtl="0">
              <a:lnSpc>
                <a:spcPct val="12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2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None. </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80009845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5"/>
        <p:cNvGrpSpPr/>
        <p:nvPr/>
      </p:nvGrpSpPr>
      <p:grpSpPr>
        <a:xfrm>
          <a:off x="0" y="0"/>
          <a:ext cx="0" cy="0"/>
          <a:chOff x="0" y="0"/>
          <a:chExt cx="0" cy="0"/>
        </a:xfrm>
      </p:grpSpPr>
      <p:sp>
        <p:nvSpPr>
          <p:cNvPr id="266" name="Google Shape;266;g3e7b0ff45e_0_4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67" name="Google Shape;267;g3e7b0ff45e_0_4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See slide 15</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Slide 10 of 10 of Decodable Reader </a:t>
            </a: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using this page in the text as differentiation for pairs of students who need a challenge.</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 None.</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 </a:t>
            </a:r>
            <a:endParaRPr sz="1200" b="1" dirty="0">
              <a:solidFill>
                <a:schemeClr val="dk1"/>
              </a:solidFill>
              <a:latin typeface="Calibri"/>
              <a:ea typeface="Calibri"/>
              <a:cs typeface="Calibri"/>
              <a:sym typeface="Calibri"/>
            </a:endParaRPr>
          </a:p>
          <a:p>
            <a:pPr marL="0" lvl="0" indent="0" algn="l" rtl="0">
              <a:lnSpc>
                <a:spcPct val="12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2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None. </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62799255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2"/>
        <p:cNvGrpSpPr/>
        <p:nvPr/>
      </p:nvGrpSpPr>
      <p:grpSpPr>
        <a:xfrm>
          <a:off x="0" y="0"/>
          <a:ext cx="0" cy="0"/>
          <a:chOff x="0" y="0"/>
          <a:chExt cx="0" cy="0"/>
        </a:xfrm>
      </p:grpSpPr>
      <p:sp>
        <p:nvSpPr>
          <p:cNvPr id="273" name="Google Shape;273;g3cbc6aae49_0_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74" name="Google Shape;274;g3cbc6aae49_0_0:notes"/>
          <p:cNvSpPr txBox="1">
            <a:spLocks noGrp="1"/>
          </p:cNvSpPr>
          <p:nvPr>
            <p:ph type="body" idx="1"/>
          </p:nvPr>
        </p:nvSpPr>
        <p:spPr>
          <a:xfrm>
            <a:off x="685800" y="4400550"/>
            <a:ext cx="5486400" cy="3600600"/>
          </a:xfrm>
          <a:prstGeom prst="rect">
            <a:avLst/>
          </a:prstGeom>
          <a:noFill/>
          <a:ln>
            <a:noFill/>
          </a:ln>
        </p:spPr>
        <p:txBody>
          <a:bodyPr spcFirstLastPara="1" wrap="square" lIns="91325" tIns="45650" rIns="91325" bIns="45650" anchor="t" anchorCtr="0">
            <a:noAutofit/>
          </a:bodyPr>
          <a:lstStyle/>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3-5 minutes</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a:t>
            </a:r>
            <a:r>
              <a:rPr lang="en-US" sz="1200" b="1" dirty="0">
                <a:solidFill>
                  <a:schemeClr val="dk1"/>
                </a:solidFill>
                <a:latin typeface="Calibri"/>
                <a:ea typeface="Calibri"/>
                <a:cs typeface="Calibri"/>
                <a:sym typeface="Calibri"/>
              </a:rPr>
              <a:t>g</a:t>
            </a:r>
            <a:r>
              <a:rPr lang="en" sz="1200" b="1" dirty="0">
                <a:solidFill>
                  <a:schemeClr val="dk1"/>
                </a:solidFill>
                <a:latin typeface="Calibri"/>
                <a:ea typeface="Calibri"/>
                <a:cs typeface="Calibri"/>
                <a:sym typeface="Calibri"/>
              </a:rPr>
              <a:t>roup</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Understand that these are abstract ideas that will be new to many students and at first there may not be many students who volunteer responses to questions like this, or not as many as you would like. This is ok</a:t>
            </a:r>
            <a:r>
              <a:rPr lang="en-US" sz="1200" dirty="0">
                <a:solidFill>
                  <a:schemeClr val="dk1"/>
                </a:solidFill>
                <a:latin typeface="Calibri"/>
                <a:ea typeface="Calibri"/>
                <a:cs typeface="Calibri"/>
                <a:sym typeface="Calibri"/>
              </a:rPr>
              <a:t>ay,</a:t>
            </a:r>
            <a:r>
              <a:rPr lang="en" sz="1200" dirty="0">
                <a:solidFill>
                  <a:schemeClr val="dk1"/>
                </a:solidFill>
                <a:latin typeface="Calibri"/>
                <a:ea typeface="Calibri"/>
                <a:cs typeface="Calibri"/>
                <a:sym typeface="Calibri"/>
              </a:rPr>
              <a:t> and students will get better at this over time. This is what a growth mindset is all about.</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Emphasize that successful learners keep track of and reflect on their own learning. Point out that they are doing this each time they consider how what they did today helps them to become more proficient readers.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0" dirty="0">
                <a:solidFill>
                  <a:schemeClr val="dk1"/>
                </a:solidFill>
                <a:latin typeface="Calibri"/>
                <a:ea typeface="Calibri"/>
                <a:cs typeface="Calibri"/>
                <a:sym typeface="Calibri"/>
              </a:rPr>
              <a:t>“Successful learners keep track of and reflect on their own learning. We do this at the end of every lesson so that you may consider how what you did today helps you to become more proficient readers.”</a:t>
            </a:r>
            <a:endParaRPr sz="1200" i="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a:t>
            </a:r>
            <a:r>
              <a:rPr lang="en" sz="1200" i="1" dirty="0">
                <a:solidFill>
                  <a:schemeClr val="dk1"/>
                </a:solidFill>
                <a:latin typeface="Calibri"/>
                <a:ea typeface="Calibri"/>
                <a:cs typeface="Calibri"/>
                <a:sym typeface="Calibri"/>
              </a:rPr>
              <a:t>“What did you do today that is helping you become a more proficient reader?” </a:t>
            </a:r>
            <a:r>
              <a:rPr lang="en" sz="1200" dirty="0">
                <a:solidFill>
                  <a:schemeClr val="dk1"/>
                </a:solidFill>
                <a:latin typeface="Calibri"/>
                <a:ea typeface="Calibri"/>
                <a:cs typeface="Calibri"/>
                <a:sym typeface="Calibri"/>
              </a:rPr>
              <a:t>Have students share out. (Responses will vary. Ex. “</a:t>
            </a:r>
            <a:r>
              <a:rPr lang="en" sz="1200" b="0" dirty="0">
                <a:solidFill>
                  <a:schemeClr val="dk1"/>
                </a:solidFill>
                <a:latin typeface="Calibri"/>
                <a:ea typeface="Calibri"/>
                <a:cs typeface="Calibri"/>
                <a:sym typeface="Calibri"/>
              </a:rPr>
              <a:t>I found all of the irregularly spelled words and highlighted them.”)</a:t>
            </a:r>
            <a:endParaRPr sz="1200" b="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Look for any students who struggle to respond.</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Provide sentence frames. Ex.</a:t>
            </a:r>
            <a:endParaRPr sz="1200" dirty="0">
              <a:solidFill>
                <a:schemeClr val="dk1"/>
              </a:solidFill>
              <a:latin typeface="Calibri"/>
              <a:ea typeface="Calibri"/>
              <a:cs typeface="Calibri"/>
              <a:sym typeface="Calibri"/>
            </a:endParaRPr>
          </a:p>
          <a:p>
            <a:pPr marL="914400" lvl="1"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“When reading the words for Snap and Trap, I  ________.”</a:t>
            </a:r>
            <a:endParaRPr sz="1200" dirty="0">
              <a:solidFill>
                <a:schemeClr val="dk1"/>
              </a:solidFill>
              <a:latin typeface="Calibri"/>
              <a:ea typeface="Calibri"/>
              <a:cs typeface="Calibri"/>
              <a:sym typeface="Calibri"/>
            </a:endParaRPr>
          </a:p>
          <a:p>
            <a:pPr marL="914400" lvl="1"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“When I work by myself today, I will ____________.”</a:t>
            </a:r>
            <a:endParaRPr sz="1200" dirty="0">
              <a:solidFill>
                <a:schemeClr val="dk1"/>
              </a:solidFill>
              <a:latin typeface="Calibri"/>
              <a:ea typeface="Calibri"/>
              <a:cs typeface="Calibri"/>
              <a:sym typeface="Calibri"/>
            </a:endParaRPr>
          </a:p>
        </p:txBody>
      </p:sp>
      <p:sp>
        <p:nvSpPr>
          <p:cNvPr id="275" name="Google Shape;275;g3cbc6aae49_0_0:notes"/>
          <p:cNvSpPr txBox="1">
            <a:spLocks noGrp="1"/>
          </p:cNvSpPr>
          <p:nvPr>
            <p:ph type="ftr" idx="11"/>
          </p:nvPr>
        </p:nvSpPr>
        <p:spPr>
          <a:xfrm>
            <a:off x="0" y="8685214"/>
            <a:ext cx="2971800" cy="459000"/>
          </a:xfrm>
          <a:prstGeom prst="rect">
            <a:avLst/>
          </a:prstGeom>
          <a:noFill/>
          <a:ln>
            <a:noFill/>
          </a:ln>
        </p:spPr>
        <p:txBody>
          <a:bodyPr spcFirstLastPara="1" wrap="square" lIns="91325" tIns="45650" rIns="91325" bIns="45650" anchor="b" anchorCtr="0">
            <a:noAutofit/>
          </a:bodyPr>
          <a:lstStyle/>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276" name="Google Shape;276;g3cbc6aae49_0_0:notes"/>
          <p:cNvSpPr txBox="1">
            <a:spLocks noGrp="1"/>
          </p:cNvSpPr>
          <p:nvPr>
            <p:ph type="sldNum" idx="12"/>
          </p:nvPr>
        </p:nvSpPr>
        <p:spPr>
          <a:xfrm>
            <a:off x="3884613" y="8685214"/>
            <a:ext cx="2971800" cy="459000"/>
          </a:xfrm>
          <a:prstGeom prst="rect">
            <a:avLst/>
          </a:prstGeom>
          <a:noFill/>
          <a:ln>
            <a:noFill/>
          </a:ln>
        </p:spPr>
        <p:txBody>
          <a:bodyPr spcFirstLastPara="1" wrap="square" lIns="91325" tIns="45650" rIns="91325" bIns="45650" anchor="b" anchorCtr="0">
            <a:noAutofit/>
          </a:bodyPr>
          <a:lstStyle/>
          <a:p>
            <a:pPr marL="0" marR="0" lvl="0" indent="0" algn="r" rtl="0">
              <a:spcBef>
                <a:spcPts val="0"/>
              </a:spcBef>
              <a:spcAft>
                <a:spcPts val="0"/>
              </a:spcAft>
              <a:buNone/>
            </a:pPr>
            <a:fld id="{00000000-1234-1234-1234-123412341234}" type="slidenum">
              <a:rPr lang="en" sz="1200" b="0" i="0" u="none" strike="noStrike" cap="none">
                <a:solidFill>
                  <a:schemeClr val="dk1"/>
                </a:solidFill>
                <a:latin typeface="Calibri"/>
                <a:ea typeface="Calibri"/>
                <a:cs typeface="Calibri"/>
                <a:sym typeface="Calibri"/>
              </a:rPr>
              <a:t>26</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28481433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1"/>
        <p:cNvGrpSpPr/>
        <p:nvPr/>
      </p:nvGrpSpPr>
      <p:grpSpPr>
        <a:xfrm>
          <a:off x="0" y="0"/>
          <a:ext cx="0" cy="0"/>
          <a:chOff x="0" y="0"/>
          <a:chExt cx="0" cy="0"/>
        </a:xfrm>
      </p:grpSpPr>
      <p:sp>
        <p:nvSpPr>
          <p:cNvPr id="282" name="Google Shape;282;g3e7b0ff45e_0_5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83" name="Google Shape;283;g3e7b0ff45e_0_5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3-5 minutes</a:t>
            </a:r>
            <a:endParaRPr sz="1200" b="1" dirty="0">
              <a:solidFill>
                <a:schemeClr val="dk1"/>
              </a:solidFill>
              <a:latin typeface="Calibri"/>
              <a:ea typeface="Calibri"/>
              <a:cs typeface="Calibri"/>
              <a:sym typeface="Calibri"/>
            </a:endParaRPr>
          </a:p>
          <a:p>
            <a:pPr marL="457200" lvl="1" indent="0" algn="l" rtl="0">
              <a:lnSpc>
                <a:spcPct val="100000"/>
              </a:lnSpc>
              <a:spcBef>
                <a:spcPts val="0"/>
              </a:spcBef>
              <a:spcAft>
                <a:spcPts val="0"/>
              </a:spcAft>
              <a:buClr>
                <a:schemeClr val="dk1"/>
              </a:buClr>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a:t>
            </a:r>
            <a:r>
              <a:rPr lang="en-US" sz="1200" dirty="0" err="1">
                <a:solidFill>
                  <a:schemeClr val="dk1"/>
                </a:solidFill>
                <a:latin typeface="Calibri"/>
                <a:ea typeface="Calibri"/>
                <a:cs typeface="Calibri"/>
                <a:sym typeface="Calibri"/>
              </a:rPr>
              <a:t>i</a:t>
            </a:r>
            <a:r>
              <a:rPr lang="en" sz="1200" dirty="0">
                <a:solidFill>
                  <a:schemeClr val="dk1"/>
                </a:solidFill>
                <a:latin typeface="Calibri"/>
                <a:ea typeface="Calibri"/>
                <a:cs typeface="Calibri"/>
                <a:sym typeface="Calibri"/>
              </a:rPr>
              <a:t>ng to the tune of “The Farmer and the Dell.”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song serves as both a transition and a student-friendly way of naming the specific skill they are about to work with. They are about to read the decodable story, using one-to-one correspondence, while pointing left to right.</a:t>
            </a:r>
            <a:endParaRPr sz="1200" dirty="0">
              <a:solidFill>
                <a:schemeClr val="dk1"/>
              </a:solidFill>
              <a:latin typeface="Calibri"/>
              <a:ea typeface="Calibri"/>
              <a:cs typeface="Calibri"/>
              <a:sym typeface="Calibri"/>
            </a:endParaRPr>
          </a:p>
          <a:p>
            <a:pPr marL="1106481" lvl="0" indent="-98508"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Sing transition song to get students prepared for the lesson. If you would rather chant than sing, this will work as well. </a:t>
            </a:r>
            <a:endParaRPr sz="1200" dirty="0">
              <a:solidFill>
                <a:schemeClr val="dk1"/>
              </a:solidFill>
              <a:latin typeface="Calibri"/>
              <a:ea typeface="Calibri"/>
              <a:cs typeface="Calibri"/>
              <a:sym typeface="Calibri"/>
            </a:endParaRPr>
          </a:p>
          <a:p>
            <a:pPr marL="1164717" lvl="0" indent="-156743"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sing the transition song and move into position for learning. </a:t>
            </a:r>
            <a:endParaRPr sz="1200" dirty="0">
              <a:solidFill>
                <a:schemeClr val="dk1"/>
              </a:solidFill>
              <a:latin typeface="Calibri"/>
              <a:ea typeface="Calibri"/>
              <a:cs typeface="Calibri"/>
              <a:sym typeface="Calibri"/>
            </a:endParaRPr>
          </a:p>
          <a:p>
            <a:pPr marL="1106481" lvl="0" indent="-98508"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None.</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57374461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7"/>
        <p:cNvGrpSpPr/>
        <p:nvPr/>
      </p:nvGrpSpPr>
      <p:grpSpPr>
        <a:xfrm>
          <a:off x="0" y="0"/>
          <a:ext cx="0" cy="0"/>
          <a:chOff x="0" y="0"/>
          <a:chExt cx="0" cy="0"/>
        </a:xfrm>
      </p:grpSpPr>
      <p:sp>
        <p:nvSpPr>
          <p:cNvPr id="288" name="Google Shape;288;g3e7b0ff45e_0_5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89" name="Google Shape;289;g3e7b0ff45e_0_5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3-5 minutes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Briefly introduce the Learning Targets by reminding students of the lyrics they just sang or chanted in the transition. Explain that they are about to practice what they’ve learned. A decodable text is one in which students will learn to find the patterns and skills they have learned in reading and be able to read the text on their own after considerable practice. The goal is that by using the decodable text each day to practice skills they have learned, they will be able to read the text on their own by the end of the week.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 None.</a:t>
            </a:r>
            <a:endParaRPr sz="1200" dirty="0">
              <a:solidFill>
                <a:schemeClr val="dk1"/>
              </a:solidFill>
              <a:latin typeface="Calibri"/>
              <a:ea typeface="Calibri"/>
              <a:cs typeface="Calibri"/>
              <a:sym typeface="Calibri"/>
            </a:endParaRPr>
          </a:p>
          <a:p>
            <a:pPr marL="1164717" lvl="0" indent="-156743"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1106481" lvl="0" indent="-98508"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None.</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87568156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4"/>
        <p:cNvGrpSpPr/>
        <p:nvPr/>
      </p:nvGrpSpPr>
      <p:grpSpPr>
        <a:xfrm>
          <a:off x="0" y="0"/>
          <a:ext cx="0" cy="0"/>
          <a:chOff x="0" y="0"/>
          <a:chExt cx="0" cy="0"/>
        </a:xfrm>
      </p:grpSpPr>
      <p:sp>
        <p:nvSpPr>
          <p:cNvPr id="295" name="Google Shape;295;g469802a43e_0_15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96" name="Google Shape;296;g469802a43e_0_15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 sz="1200" b="1" dirty="0">
                <a:solidFill>
                  <a:schemeClr val="dk1"/>
                </a:solidFill>
                <a:latin typeface="Calibri"/>
                <a:ea typeface="Calibri"/>
                <a:cs typeface="Calibri"/>
                <a:sym typeface="Calibri"/>
              </a:rPr>
              <a:t>Suggested slide pacing: 10-15 minutes per activity </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Pairs or small group</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latin typeface="Calibri"/>
              <a:ea typeface="Calibri"/>
              <a:cs typeface="Calibri"/>
              <a:sym typeface="Calibri"/>
            </a:endParaRPr>
          </a:p>
          <a:p>
            <a:pPr marL="0" lvl="0" indent="0" algn="l" rtl="0">
              <a:lnSpc>
                <a:spcPct val="100000"/>
              </a:lnSpc>
              <a:spcBef>
                <a:spcPts val="0"/>
              </a:spcBef>
              <a:spcAft>
                <a:spcPts val="0"/>
              </a:spcAft>
              <a:buNone/>
            </a:pPr>
            <a:r>
              <a:rPr lang="en" sz="1200" dirty="0">
                <a:latin typeface="Calibri"/>
                <a:ea typeface="Calibri"/>
                <a:cs typeface="Calibri"/>
                <a:sym typeface="Calibri"/>
              </a:rPr>
              <a:t>Teaching Notes:</a:t>
            </a:r>
            <a:endParaRPr sz="1200" dirty="0">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At this point in the year, students can begin to complete independent rotations to review the spelling pattern taught by completing different activities. Choices for these activities are described below, and can also be found after each lesson in </a:t>
            </a:r>
            <a:r>
              <a:rPr lang="en" sz="1200" b="1" dirty="0">
                <a:solidFill>
                  <a:schemeClr val="dk1"/>
                </a:solidFill>
                <a:latin typeface="Calibri"/>
                <a:ea typeface="Calibri"/>
                <a:cs typeface="Calibri"/>
                <a:sym typeface="Calibri"/>
              </a:rPr>
              <a:t>Module 2 Teacher Guide. </a:t>
            </a:r>
            <a:r>
              <a:rPr lang="en" sz="1200" dirty="0">
                <a:solidFill>
                  <a:schemeClr val="dk1"/>
                </a:solidFill>
                <a:latin typeface="Calibri"/>
                <a:ea typeface="Calibri"/>
                <a:cs typeface="Calibri"/>
                <a:sym typeface="Calibri"/>
              </a:rPr>
              <a:t>To differentiate further, change the difficulty of words based on the ability of the student.</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See </a:t>
            </a:r>
            <a:r>
              <a:rPr lang="en" sz="1200" b="1" dirty="0">
                <a:solidFill>
                  <a:schemeClr val="dk1"/>
                </a:solidFill>
                <a:latin typeface="Calibri"/>
                <a:ea typeface="Calibri"/>
                <a:cs typeface="Calibri"/>
                <a:sym typeface="Calibri"/>
              </a:rPr>
              <a:t>Resource Manual, Reading Foundations Skills Block </a:t>
            </a:r>
            <a:r>
              <a:rPr lang="en" sz="1200" dirty="0">
                <a:solidFill>
                  <a:schemeClr val="dk1"/>
                </a:solidFill>
                <a:latin typeface="Calibri"/>
                <a:ea typeface="Calibri"/>
                <a:cs typeface="Calibri"/>
                <a:sym typeface="Calibri"/>
              </a:rPr>
              <a:t>for more information on Independent and Small Group Work.</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Predetermine routine for students to move to partner activities and which activity students will be assigned. Three activities are suggested.  Activity choice and assignments are per teacher discretion.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Monitor partners as they work until students become familiar with working independent</a:t>
            </a:r>
            <a:r>
              <a:rPr lang="en-US" sz="1200" dirty="0" err="1">
                <a:solidFill>
                  <a:schemeClr val="dk1"/>
                </a:solidFill>
                <a:latin typeface="Calibri"/>
                <a:ea typeface="Calibri"/>
                <a:cs typeface="Calibri"/>
                <a:sym typeface="Calibri"/>
              </a:rPr>
              <a:t>ly</a:t>
            </a:r>
            <a:r>
              <a:rPr lang="en" sz="1200" dirty="0">
                <a:solidFill>
                  <a:schemeClr val="dk1"/>
                </a:solidFill>
                <a:latin typeface="Calibri"/>
                <a:ea typeface="Calibri"/>
                <a:cs typeface="Calibri"/>
                <a:sym typeface="Calibri"/>
              </a:rPr>
              <a:t> from teacher guidance. At that time, teachers may begin working with a teacher-directed small group or with individual students as needed.</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Activity choices are described on slide. If technology is unavailable, post or make copies of the activities and materials for student pairs assigned to the activity. For example, the slide may be printed and copied and the activity choice cut apart. Student pairs would be given assigned activity directions.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Distribute materials:</a:t>
            </a:r>
            <a:endParaRPr sz="1200" dirty="0">
              <a:solidFill>
                <a:schemeClr val="dk1"/>
              </a:solidFill>
              <a:latin typeface="Calibri"/>
              <a:ea typeface="Calibri"/>
              <a:cs typeface="Calibri"/>
              <a:sym typeface="Calibri"/>
            </a:endParaRPr>
          </a:p>
          <a:p>
            <a:pPr marL="914400" lvl="1"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Copy per student of “Baby Cougars at the Zoo” Decodable Text.</a:t>
            </a:r>
            <a:endParaRPr sz="1200" dirty="0">
              <a:solidFill>
                <a:schemeClr val="dk1"/>
              </a:solidFill>
              <a:latin typeface="Calibri"/>
              <a:ea typeface="Calibri"/>
              <a:cs typeface="Calibri"/>
              <a:sym typeface="Calibri"/>
            </a:endParaRPr>
          </a:p>
          <a:p>
            <a:pPr marL="914400" lvl="1"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Partner and Independent reading rotations: Rules of Fluency cards, anchor chart, etc. for student reference.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Share activities and instructions with students.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Assign activities based on student need for repeated practice and readiness for working with a partner, independent of teacher guidance.</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 to students the expectation is that they work as independently as possible and to ask another student pair working on the same activity for help as needed.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Monitor students working as needed until activities and independent work expectations become familiar.    </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Are students working in assigned activity?</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Are students coding/marking words correctly? (as assigned)</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Are students asking peers for assistance as needed before asking teacher?</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Student Supports/Meeting Student Needs: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Encourage students to ask another student or group for help with the assigned activity before asking the teacher.</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Encourage students to use the Interactive Word Wall and any anchor charts, etc. posted in the classroom that may be used as a reference during activity work.</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9016594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7"/>
        <p:cNvGrpSpPr/>
        <p:nvPr/>
      </p:nvGrpSpPr>
      <p:grpSpPr>
        <a:xfrm>
          <a:off x="0" y="0"/>
          <a:ext cx="0" cy="0"/>
          <a:chOff x="0" y="0"/>
          <a:chExt cx="0" cy="0"/>
        </a:xfrm>
      </p:grpSpPr>
      <p:sp>
        <p:nvSpPr>
          <p:cNvPr id="108" name="Google Shape;108;g3a30a3459f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9" name="Google Shape;109;g3a30a3459f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dirty="0">
                <a:solidFill>
                  <a:schemeClr val="dk1"/>
                </a:solidFill>
                <a:latin typeface="Calibri"/>
                <a:ea typeface="Calibri"/>
                <a:cs typeface="Calibri"/>
                <a:sym typeface="Calibri"/>
              </a:rPr>
              <a:t>Materials to read and review in preparation:</a:t>
            </a:r>
            <a:endParaRPr sz="1200" dirty="0">
              <a:solidFill>
                <a:schemeClr val="dk1"/>
              </a:solidFill>
              <a:latin typeface="Calibri"/>
              <a:ea typeface="Calibri"/>
              <a:cs typeface="Calibri"/>
              <a:sym typeface="Calibri"/>
            </a:endParaRPr>
          </a:p>
          <a:p>
            <a:pPr marL="457200" lvl="0" indent="-304800" algn="l" rtl="0">
              <a:lnSpc>
                <a:spcPct val="108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needed, watch the video “From Engagement Text to Decodables” to see how the instructional practices in this lesson look “in action.”</a:t>
            </a:r>
            <a:endParaRPr sz="1200" dirty="0">
              <a:solidFill>
                <a:schemeClr val="dk1"/>
              </a:solidFill>
              <a:latin typeface="Calibri"/>
              <a:ea typeface="Calibri"/>
              <a:cs typeface="Calibri"/>
              <a:sym typeface="Calibri"/>
            </a:endParaRPr>
          </a:p>
          <a:p>
            <a:pPr marL="457200" lvl="0" indent="-304800" algn="l" rtl="0">
              <a:lnSpc>
                <a:spcPct val="108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Preview the Engagement Text: “Baby Cougars Born at City Zoo.”</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33762673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3"/>
        <p:cNvGrpSpPr/>
        <p:nvPr/>
      </p:nvGrpSpPr>
      <p:grpSpPr>
        <a:xfrm>
          <a:off x="0" y="0"/>
          <a:ext cx="0" cy="0"/>
          <a:chOff x="0" y="0"/>
          <a:chExt cx="0" cy="0"/>
        </a:xfrm>
      </p:grpSpPr>
      <p:sp>
        <p:nvSpPr>
          <p:cNvPr id="114" name="Google Shape;114;g3a2ea51330_0_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5" name="Google Shape;115;g3a2ea51330_0_1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Building on Previous Work: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apply what they have learned about spelling patterns from the previous cycles to decode words with vowel teams, r-controlled vowels,  multisyllabic words, and irregularly spelled high-frequency words.</a:t>
            </a:r>
          </a:p>
          <a:p>
            <a:pPr marL="152400" lvl="0" indent="0" algn="l" rtl="0">
              <a:spcBef>
                <a:spcPts val="0"/>
              </a:spcBef>
              <a:spcAft>
                <a:spcPts val="0"/>
              </a:spcAft>
              <a:buClr>
                <a:schemeClr val="dk1"/>
              </a:buClr>
              <a:buSzPts val="1200"/>
              <a:buFont typeface="Calibri"/>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Ongoing Assessment: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Observe students to determine if they can decode two-syllable words, words with vowel teams, r-controlled vowels, and irregularly spelled high-frequency words.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Determine if students can tell why irregularly spelled words are irregular.</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Key Vocabulary: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SzPts val="1200"/>
              <a:buFont typeface="Calibri"/>
              <a:buChar char="●"/>
            </a:pPr>
            <a:r>
              <a:rPr lang="en" sz="1200" dirty="0">
                <a:latin typeface="Calibri"/>
                <a:ea typeface="Calibri"/>
                <a:cs typeface="Calibri"/>
                <a:sym typeface="Calibri"/>
              </a:rPr>
              <a:t>comprehension, grapple, responsibility, retelling (L)</a:t>
            </a:r>
            <a:endParaRPr sz="1200" dirty="0">
              <a:latin typeface="Calibri"/>
              <a:ea typeface="Calibri"/>
              <a:cs typeface="Calibri"/>
              <a:sym typeface="Calibri"/>
            </a:endParaRPr>
          </a:p>
          <a:p>
            <a:pPr marL="457200" lvl="0" indent="-304800" algn="l" rtl="0">
              <a:spcBef>
                <a:spcPts val="0"/>
              </a:spcBef>
              <a:spcAft>
                <a:spcPts val="0"/>
              </a:spcAft>
              <a:buSzPts val="1200"/>
              <a:buFont typeface="Calibri"/>
              <a:buChar char="●"/>
            </a:pPr>
            <a:r>
              <a:rPr lang="en" sz="1200" dirty="0">
                <a:latin typeface="Calibri"/>
                <a:ea typeface="Calibri"/>
                <a:cs typeface="Calibri"/>
                <a:sym typeface="Calibri"/>
              </a:rPr>
              <a:t>additions, glimpse, litters (T)</a:t>
            </a:r>
            <a:endParaRPr sz="1200" dirty="0">
              <a:latin typeface="Calibri"/>
              <a:ea typeface="Calibri"/>
              <a:cs typeface="Calibri"/>
              <a:sym typeface="Calibri"/>
            </a:endParaRPr>
          </a:p>
        </p:txBody>
      </p:sp>
    </p:spTree>
    <p:extLst>
      <p:ext uri="{BB962C8B-B14F-4D97-AF65-F5344CB8AC3E}">
        <p14:creationId xmlns:p14="http://schemas.microsoft.com/office/powerpoint/2010/main" val="368428312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2"/>
        <p:cNvGrpSpPr/>
        <p:nvPr/>
      </p:nvGrpSpPr>
      <p:grpSpPr>
        <a:xfrm>
          <a:off x="0" y="0"/>
          <a:ext cx="0" cy="0"/>
          <a:chOff x="0" y="0"/>
          <a:chExt cx="0" cy="0"/>
        </a:xfrm>
      </p:grpSpPr>
      <p:sp>
        <p:nvSpPr>
          <p:cNvPr id="123" name="Google Shape;123;g3ca7952023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4" name="Google Shape;124;g3ca7952023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2-3 minutes</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a:t>
            </a:r>
            <a:r>
              <a:rPr lang="en-US" sz="1200" b="1" dirty="0">
                <a:solidFill>
                  <a:schemeClr val="dk1"/>
                </a:solidFill>
                <a:latin typeface="Calibri"/>
                <a:ea typeface="Calibri"/>
                <a:cs typeface="Calibri"/>
                <a:sym typeface="Calibri"/>
              </a:rPr>
              <a:t>g</a:t>
            </a:r>
            <a:r>
              <a:rPr lang="en" sz="1200" b="1" dirty="0">
                <a:solidFill>
                  <a:schemeClr val="dk1"/>
                </a:solidFill>
                <a:latin typeface="Calibri"/>
                <a:ea typeface="Calibri"/>
                <a:cs typeface="Calibri"/>
                <a:sym typeface="Calibri"/>
              </a:rPr>
              <a:t>roup</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a:t>
            </a:r>
            <a:r>
              <a:rPr lang="en-US" sz="1200" dirty="0" err="1">
                <a:solidFill>
                  <a:schemeClr val="dk1"/>
                </a:solidFill>
                <a:latin typeface="Calibri"/>
                <a:ea typeface="Calibri"/>
                <a:cs typeface="Calibri"/>
                <a:sym typeface="Calibri"/>
              </a:rPr>
              <a:t>i</a:t>
            </a:r>
            <a:r>
              <a:rPr lang="en" sz="1200" dirty="0">
                <a:solidFill>
                  <a:schemeClr val="dk1"/>
                </a:solidFill>
                <a:latin typeface="Calibri"/>
                <a:ea typeface="Calibri"/>
                <a:cs typeface="Calibri"/>
                <a:sym typeface="Calibri"/>
              </a:rPr>
              <a:t>ng to the tune of “The More We Get Together.”</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song serves as both a transition and a student-friendly way of naming the specific skill they are about to work with. They are going to be retelling a story.</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These transition slides are an optimal time for moving around, even if it’s to sit right back down. Putting movements to these songs (e.g. marching in a circle or in place, hand movements that “show” some of the ideas in the song) can be a lot of fun. Students can come up with these movements themselves.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Sing transition song.</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Tap each beat (syllable) in the transition song with your fingers. Ta</a:t>
            </a:r>
            <a:r>
              <a:rPr lang="en-US" sz="1200" dirty="0">
                <a:solidFill>
                  <a:schemeClr val="dk1"/>
                </a:solidFill>
                <a:latin typeface="Calibri"/>
                <a:ea typeface="Calibri"/>
                <a:cs typeface="Calibri"/>
                <a:sym typeface="Calibri"/>
              </a:rPr>
              <a:t>p</a:t>
            </a:r>
            <a:r>
              <a:rPr lang="en" sz="1200" dirty="0">
                <a:solidFill>
                  <a:schemeClr val="dk1"/>
                </a:solidFill>
                <a:latin typeface="Calibri"/>
                <a:ea typeface="Calibri"/>
                <a:cs typeface="Calibri"/>
                <a:sym typeface="Calibri"/>
              </a:rPr>
              <a:t>p</a:t>
            </a:r>
            <a:r>
              <a:rPr lang="en-US" sz="1200" dirty="0" err="1">
                <a:solidFill>
                  <a:schemeClr val="dk1"/>
                </a:solidFill>
                <a:latin typeface="Calibri"/>
                <a:ea typeface="Calibri"/>
                <a:cs typeface="Calibri"/>
                <a:sym typeface="Calibri"/>
              </a:rPr>
              <a:t>ing</a:t>
            </a:r>
            <a:r>
              <a:rPr lang="en" sz="1200" dirty="0">
                <a:solidFill>
                  <a:schemeClr val="dk1"/>
                </a:solidFill>
                <a:latin typeface="Calibri"/>
                <a:ea typeface="Calibri"/>
                <a:cs typeface="Calibri"/>
                <a:sym typeface="Calibri"/>
              </a:rPr>
              <a:t> the pointer and middle finger of the right hand together against the same fingers in the left hand works well. Sing the song again, a little more slowly, inviting students to do the same and emphasizing each beat with the finger tapping. Feeling each “beat” in this way supports syllabication.</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0124853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8"/>
        <p:cNvGrpSpPr/>
        <p:nvPr/>
      </p:nvGrpSpPr>
      <p:grpSpPr>
        <a:xfrm>
          <a:off x="0" y="0"/>
          <a:ext cx="0" cy="0"/>
          <a:chOff x="0" y="0"/>
          <a:chExt cx="0" cy="0"/>
        </a:xfrm>
      </p:grpSpPr>
      <p:sp>
        <p:nvSpPr>
          <p:cNvPr id="129" name="Google Shape;129;g3a2ea51330_1_2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0" name="Google Shape;130;g3a2ea51330_1_2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3-5 minutes </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a:t>
            </a:r>
            <a:r>
              <a:rPr lang="en-US" sz="1200" b="1" dirty="0">
                <a:solidFill>
                  <a:schemeClr val="dk1"/>
                </a:solidFill>
                <a:latin typeface="Calibri"/>
                <a:ea typeface="Calibri"/>
                <a:cs typeface="Calibri"/>
                <a:sym typeface="Calibri"/>
              </a:rPr>
              <a:t>g</a:t>
            </a:r>
            <a:r>
              <a:rPr lang="en" sz="1200" b="1" dirty="0">
                <a:solidFill>
                  <a:schemeClr val="dk1"/>
                </a:solidFill>
                <a:latin typeface="Calibri"/>
                <a:ea typeface="Calibri"/>
                <a:cs typeface="Calibri"/>
                <a:sym typeface="Calibri"/>
              </a:rPr>
              <a:t>roup</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latin typeface="Calibri" panose="020F0502020204030204" pitchFamily="34" charset="0"/>
                <a:sym typeface="Calibri"/>
              </a:rPr>
              <a:t>Briefly introduce the Learning Targets by reminding students of the lyrics they just sang or chanted in the transition. Explain they will be listening to a story and say back what they heard. Keep it brief as the lesson goes into this in more detail.</a:t>
            </a:r>
            <a:endParaRPr sz="1200" dirty="0">
              <a:latin typeface="Calibri" panose="020F0502020204030204" pitchFamily="34" charset="0"/>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latin typeface="Calibri" panose="020F0502020204030204" pitchFamily="34" charset="0"/>
                <a:sym typeface="Calibri"/>
              </a:rPr>
              <a:t>Take the time to emphasize the words “retell” and “evidence” in the Learning Targets.</a:t>
            </a:r>
            <a:endParaRPr sz="1200" dirty="0">
              <a:latin typeface="Calibri" panose="020F0502020204030204" pitchFamily="34" charset="0"/>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latin typeface="Calibri" panose="020F0502020204030204" pitchFamily="34" charset="0"/>
                <a:sym typeface="Calibri"/>
              </a:rPr>
              <a:t>Say: </a:t>
            </a:r>
            <a:r>
              <a:rPr lang="en" sz="1200" i="1" dirty="0">
                <a:latin typeface="Calibri" panose="020F0502020204030204" pitchFamily="34" charset="0"/>
                <a:sym typeface="Calibri"/>
              </a:rPr>
              <a:t>“Does anyone know the meaning of “evidence?” </a:t>
            </a:r>
            <a:r>
              <a:rPr lang="en" sz="1200" dirty="0">
                <a:latin typeface="Calibri" panose="020F0502020204030204" pitchFamily="34" charset="0"/>
                <a:sym typeface="Calibri"/>
              </a:rPr>
              <a:t>After a few responses be sure to explain that “evidence” means that you can show that something is true. “I have evidence that he ate his dinner, because there are only a few crumbs left on his plate.”</a:t>
            </a:r>
            <a:endParaRPr sz="1200" dirty="0">
              <a:latin typeface="Calibri" panose="020F0502020204030204" pitchFamily="34" charset="0"/>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latin typeface="Calibri" panose="020F0502020204030204" pitchFamily="34" charset="0"/>
                <a:sym typeface="Calibri"/>
              </a:rPr>
              <a:t>For retell, you can connect it to the "say back what they heard." You can ask students to identify the part of the word that is familiar ("tell") and explain what the "re" does to that word.</a:t>
            </a:r>
            <a:endParaRPr sz="1200" dirty="0">
              <a:latin typeface="Calibri" panose="020F0502020204030204" pitchFamily="34" charset="0"/>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rgbClr val="333333"/>
              </a:solidFill>
              <a:highlight>
                <a:srgbClr val="FFFFFF"/>
              </a:highlight>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None.</a:t>
            </a:r>
            <a:endParaRPr sz="1200" b="1"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23524160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5"/>
        <p:cNvGrpSpPr/>
        <p:nvPr/>
      </p:nvGrpSpPr>
      <p:grpSpPr>
        <a:xfrm>
          <a:off x="0" y="0"/>
          <a:ext cx="0" cy="0"/>
          <a:chOff x="0" y="0"/>
          <a:chExt cx="0" cy="0"/>
        </a:xfrm>
      </p:grpSpPr>
      <p:sp>
        <p:nvSpPr>
          <p:cNvPr id="136" name="Google Shape;136;g3d951d6a5b_1_3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7" name="Google Shape;137;g3d951d6a5b_1_3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a:t>
            </a:r>
            <a:r>
              <a:rPr lang="en" sz="1200" b="1" dirty="0">
                <a:solidFill>
                  <a:schemeClr val="dk1"/>
                </a:solidFill>
                <a:highlight>
                  <a:schemeClr val="lt1"/>
                </a:highlight>
                <a:latin typeface="Calibri"/>
                <a:ea typeface="Calibri"/>
                <a:cs typeface="Calibri"/>
                <a:sym typeface="Calibri"/>
              </a:rPr>
              <a:t> 5-10 minutes for uninterrupted first read and 10-15 minutes for the second read with questions</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b="1" dirty="0">
                <a:solidFill>
                  <a:schemeClr val="dk1"/>
                </a:solidFill>
                <a:latin typeface="Calibri"/>
                <a:ea typeface="Calibri"/>
                <a:cs typeface="Calibri"/>
                <a:sym typeface="Calibri"/>
              </a:rPr>
              <a:t>Grouping: Whole </a:t>
            </a:r>
            <a:r>
              <a:rPr lang="en-US" sz="1200" b="1" dirty="0">
                <a:solidFill>
                  <a:schemeClr val="dk1"/>
                </a:solidFill>
                <a:latin typeface="Calibri"/>
                <a:ea typeface="Calibri"/>
                <a:cs typeface="Calibri"/>
                <a:sym typeface="Calibri"/>
              </a:rPr>
              <a:t>g</a:t>
            </a:r>
            <a:r>
              <a:rPr lang="en" sz="1200" b="1" dirty="0">
                <a:solidFill>
                  <a:schemeClr val="dk1"/>
                </a:solidFill>
                <a:latin typeface="Calibri"/>
                <a:ea typeface="Calibri"/>
                <a:cs typeface="Calibri"/>
                <a:sym typeface="Calibri"/>
              </a:rPr>
              <a:t>roup</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Read the Engagement Text “Baby Cougars Born at City Zoo” aloud twice. The first time, uninterrupted. After the second read, students turn to a partner and retell the story in their own words. In addition, you will engage them in a comprehension discussion which also includes any new vocabulary. Those questions are found on the slides following this one.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unable to project the slides, use a physical copy of the Student Decodable Reader to show the illustrations. These can be held up by a few students if the class size is large.</a:t>
            </a:r>
            <a:endParaRPr sz="1200" dirty="0">
              <a:solidFill>
                <a:schemeClr val="dk1"/>
              </a:solidFill>
              <a:latin typeface="Calibri"/>
              <a:ea typeface="Calibri"/>
              <a:cs typeface="Calibri"/>
              <a:sym typeface="Calibri"/>
            </a:endParaRPr>
          </a:p>
          <a:p>
            <a:pPr marL="1106481" lvl="0" indent="-98508"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000" dirty="0">
              <a:solidFill>
                <a:srgbClr val="333333"/>
              </a:solidFill>
              <a:highlight>
                <a:schemeClr val="lt1"/>
              </a:highlight>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Begin a read-aloud of the Engagement Text. Say: </a:t>
            </a:r>
            <a:r>
              <a:rPr lang="en" sz="1200" i="1" dirty="0">
                <a:solidFill>
                  <a:schemeClr val="dk1"/>
                </a:solidFill>
                <a:latin typeface="Calibri"/>
                <a:ea typeface="Calibri"/>
                <a:cs typeface="Calibri"/>
                <a:sym typeface="Calibri"/>
              </a:rPr>
              <a:t>“Listen carefully as I read today’s story, ‘Baby Cougars Born at City Zoo.’ You will hear words in the story that we learned in our last lesson. After I am finished reading, you will retell the story to a partner and answer some questions about it.”</a:t>
            </a:r>
            <a:endParaRPr sz="1200" i="1"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story aloud once uninterrupted with fluency and expression. Read the story a second time and stop for vocabulary or any other language/syntax opportunities to lift up. For example, you could explain/demonstrate what “litters” means (the group of babies born to an animal).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latin typeface="Calibri" panose="020F0502020204030204" pitchFamily="34" charset="0"/>
                <a:sym typeface="Calibri"/>
              </a:rPr>
              <a:t>After reading Engagement Text for the second time, tell students to turn to a partner and retell the story in their own words. Next, cold call a student for to say back their retell. Finally, summarize what students have contributed for the entire class. </a:t>
            </a:r>
            <a:endParaRPr sz="1200" dirty="0">
              <a:latin typeface="Calibri" panose="020F0502020204030204" pitchFamily="34" charset="0"/>
              <a:sym typeface="Calibri"/>
            </a:endParaRPr>
          </a:p>
          <a:p>
            <a:pPr marL="0" lvl="0" indent="0" algn="l" rtl="0">
              <a:lnSpc>
                <a:spcPct val="100000"/>
              </a:lnSpc>
              <a:spcBef>
                <a:spcPts val="0"/>
              </a:spcBef>
              <a:spcAft>
                <a:spcPts val="0"/>
              </a:spcAft>
              <a:buClr>
                <a:schemeClr val="dk1"/>
              </a:buClr>
              <a:buSzPts val="1100"/>
              <a:buFont typeface="Arial"/>
              <a:buNone/>
            </a:pPr>
            <a:endParaRPr sz="1200" dirty="0">
              <a:latin typeface="Calibri" panose="020F0502020204030204" pitchFamily="34" charset="0"/>
              <a:sym typeface="Calibri"/>
            </a:endParaRPr>
          </a:p>
          <a:p>
            <a:pPr marL="0" lvl="0" indent="0" algn="l" rtl="0">
              <a:lnSpc>
                <a:spcPct val="100000"/>
              </a:lnSpc>
              <a:spcBef>
                <a:spcPts val="0"/>
              </a:spcBef>
              <a:spcAft>
                <a:spcPts val="0"/>
              </a:spcAft>
              <a:buClr>
                <a:schemeClr val="dk1"/>
              </a:buClr>
              <a:buSzPts val="1100"/>
              <a:buFont typeface="Arial"/>
              <a:buNone/>
            </a:pPr>
            <a:r>
              <a:rPr lang="en" sz="1200" dirty="0">
                <a:latin typeface="Calibri" panose="020F0502020204030204" pitchFamily="34" charset="0"/>
                <a:sym typeface="Calibri"/>
              </a:rPr>
              <a:t>Student Look-fors/Listen-fors:</a:t>
            </a:r>
            <a:endParaRPr sz="1200" dirty="0">
              <a:latin typeface="Calibri" panose="020F0502020204030204" pitchFamily="34" charset="0"/>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latin typeface="Calibri" panose="020F0502020204030204" pitchFamily="34" charset="0"/>
                <a:sym typeface="Calibri"/>
              </a:rPr>
              <a:t>Students listening to story.</a:t>
            </a:r>
            <a:endParaRPr sz="1200" dirty="0">
              <a:latin typeface="Calibri" panose="020F0502020204030204" pitchFamily="34" charset="0"/>
              <a:sym typeface="Calibri"/>
            </a:endParaRPr>
          </a:p>
          <a:p>
            <a:pPr marL="457200" lvl="0" indent="-304800" algn="l" rtl="0">
              <a:lnSpc>
                <a:spcPct val="100000"/>
              </a:lnSpc>
              <a:spcBef>
                <a:spcPts val="0"/>
              </a:spcBef>
              <a:spcAft>
                <a:spcPts val="0"/>
              </a:spcAft>
              <a:buClr>
                <a:schemeClr val="dk1"/>
              </a:buClr>
              <a:buSzPts val="1200"/>
              <a:buChar char="●"/>
            </a:pPr>
            <a:r>
              <a:rPr lang="en" sz="1200" dirty="0">
                <a:latin typeface="Calibri" panose="020F0502020204030204" pitchFamily="34" charset="0"/>
                <a:sym typeface="Calibri"/>
              </a:rPr>
              <a:t>Students retelling story in their own words. </a:t>
            </a:r>
            <a:endParaRPr sz="1200" dirty="0">
              <a:latin typeface="Calibri" panose="020F0502020204030204" pitchFamily="34" charset="0"/>
              <a:sym typeface="Calibri"/>
            </a:endParaRPr>
          </a:p>
          <a:p>
            <a:pPr marL="1106481" lvl="0" indent="-98508" algn="l" rtl="0">
              <a:lnSpc>
                <a:spcPct val="100000"/>
              </a:lnSpc>
              <a:spcBef>
                <a:spcPts val="0"/>
              </a:spcBef>
              <a:spcAft>
                <a:spcPts val="0"/>
              </a:spcAft>
              <a:buClr>
                <a:schemeClr val="dk1"/>
              </a:buClr>
              <a:buSzPts val="1100"/>
              <a:buFont typeface="Arial"/>
              <a:buNone/>
            </a:pPr>
            <a:endParaRPr sz="1200" dirty="0">
              <a:latin typeface="Calibri" panose="020F0502020204030204" pitchFamily="34" charset="0"/>
              <a:sym typeface="Calibri"/>
            </a:endParaRPr>
          </a:p>
          <a:p>
            <a:pPr marL="0" lvl="0" indent="0" algn="l" rtl="0">
              <a:lnSpc>
                <a:spcPct val="100000"/>
              </a:lnSpc>
              <a:spcBef>
                <a:spcPts val="0"/>
              </a:spcBef>
              <a:spcAft>
                <a:spcPts val="0"/>
              </a:spcAft>
              <a:buClr>
                <a:schemeClr val="dk1"/>
              </a:buClr>
              <a:buSzPts val="1100"/>
              <a:buFont typeface="Arial"/>
              <a:buNone/>
            </a:pPr>
            <a:r>
              <a:rPr lang="en" sz="1200" dirty="0">
                <a:latin typeface="Calibri" panose="020F0502020204030204" pitchFamily="34" charset="0"/>
                <a:sym typeface="Calibri"/>
              </a:rPr>
              <a:t>Student Supports/Meeting Student Needs:</a:t>
            </a:r>
            <a:endParaRPr sz="1200" dirty="0">
              <a:latin typeface="Calibri" panose="020F0502020204030204" pitchFamily="34" charset="0"/>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latin typeface="Calibri" panose="020F0502020204030204" pitchFamily="34" charset="0"/>
                <a:sym typeface="Calibri"/>
              </a:rPr>
              <a:t>Consider providing students with a copy of the Decodable Reader. The illustrations in the reader will show the sequence of the story, and students can simply retell the details based on what they see in the illustrations.</a:t>
            </a:r>
            <a:endParaRPr sz="1200" dirty="0">
              <a:latin typeface="Calibri" panose="020F0502020204030204" pitchFamily="34" charset="0"/>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can simply retell the details based on what they see in the illustrations.</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7610712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1"/>
        <p:cNvGrpSpPr/>
        <p:nvPr/>
      </p:nvGrpSpPr>
      <p:grpSpPr>
        <a:xfrm>
          <a:off x="0" y="0"/>
          <a:ext cx="0" cy="0"/>
          <a:chOff x="0" y="0"/>
          <a:chExt cx="0" cy="0"/>
        </a:xfrm>
      </p:grpSpPr>
      <p:sp>
        <p:nvSpPr>
          <p:cNvPr id="142" name="Google Shape;142;g45cc41ab74_0_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3" name="Google Shape;143;g45cc41ab74_0_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dirty="0"/>
              <a:t>Baby Cougars continued.</a:t>
            </a:r>
            <a:endParaRPr dirty="0"/>
          </a:p>
        </p:txBody>
      </p:sp>
    </p:spTree>
    <p:extLst>
      <p:ext uri="{BB962C8B-B14F-4D97-AF65-F5344CB8AC3E}">
        <p14:creationId xmlns:p14="http://schemas.microsoft.com/office/powerpoint/2010/main" val="107927040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6"/>
        <p:cNvGrpSpPr/>
        <p:nvPr/>
      </p:nvGrpSpPr>
      <p:grpSpPr>
        <a:xfrm>
          <a:off x="0" y="0"/>
          <a:ext cx="0" cy="0"/>
          <a:chOff x="0" y="0"/>
          <a:chExt cx="0" cy="0"/>
        </a:xfrm>
      </p:grpSpPr>
      <p:sp>
        <p:nvSpPr>
          <p:cNvPr id="147" name="Google Shape;147;g3e2df8aa37_1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8" name="Google Shape;148;g3e2df8aa37_1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 sz="1200" b="1" dirty="0">
                <a:solidFill>
                  <a:schemeClr val="dk1"/>
                </a:solidFill>
                <a:latin typeface="Calibri"/>
                <a:ea typeface="Calibri"/>
                <a:cs typeface="Calibri"/>
                <a:sym typeface="Calibri"/>
              </a:rPr>
              <a:t>Suggested slide pacing: 3-5 minutes</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b="1" dirty="0">
                <a:solidFill>
                  <a:schemeClr val="dk1"/>
                </a:solidFill>
                <a:latin typeface="Calibri"/>
                <a:ea typeface="Calibri"/>
                <a:cs typeface="Calibri"/>
                <a:sym typeface="Calibri"/>
              </a:rPr>
              <a:t>Grouping: Whole </a:t>
            </a:r>
            <a:r>
              <a:rPr lang="en-US" sz="1200" b="1" dirty="0">
                <a:solidFill>
                  <a:schemeClr val="dk1"/>
                </a:solidFill>
                <a:latin typeface="Calibri"/>
                <a:ea typeface="Calibri"/>
                <a:cs typeface="Calibri"/>
                <a:sym typeface="Calibri"/>
              </a:rPr>
              <a:t>g</a:t>
            </a:r>
            <a:r>
              <a:rPr lang="en" sz="1200" b="1" dirty="0">
                <a:solidFill>
                  <a:schemeClr val="dk1"/>
                </a:solidFill>
                <a:latin typeface="Calibri"/>
                <a:ea typeface="Calibri"/>
                <a:cs typeface="Calibri"/>
                <a:sym typeface="Calibri"/>
              </a:rPr>
              <a:t>roup</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lang="en-US"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US" sz="1200" b="0" dirty="0">
                <a:solidFill>
                  <a:schemeClr val="dk1"/>
                </a:solidFill>
                <a:latin typeface="Calibri"/>
                <a:ea typeface="Calibri"/>
                <a:cs typeface="Calibri"/>
                <a:sym typeface="Calibri"/>
              </a:rPr>
              <a:t>Teaching Notes: None.</a:t>
            </a:r>
          </a:p>
          <a:p>
            <a:pPr marL="0" lvl="0" indent="0" algn="l" rtl="0">
              <a:lnSpc>
                <a:spcPct val="100000"/>
              </a:lnSpc>
              <a:spcBef>
                <a:spcPts val="0"/>
              </a:spcBef>
              <a:spcAft>
                <a:spcPts val="0"/>
              </a:spcAft>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mj-lt"/>
              <a:buAutoNum type="arabicPeriod"/>
            </a:pPr>
            <a:r>
              <a:rPr lang="en" sz="1200" dirty="0">
                <a:latin typeface="Calibri"/>
                <a:ea typeface="Calibri"/>
                <a:cs typeface="Calibri"/>
                <a:sym typeface="Calibri"/>
              </a:rPr>
              <a:t>Ask comprehension questions for the text “Baby Cougars Born at City Zoo”: </a:t>
            </a:r>
            <a:endParaRPr sz="1200" dirty="0">
              <a:latin typeface="Calibri"/>
              <a:ea typeface="Calibri"/>
              <a:cs typeface="Calibri"/>
              <a:sym typeface="Calibri"/>
            </a:endParaRPr>
          </a:p>
          <a:p>
            <a:pPr marL="0" marR="0" lvl="0" indent="0" algn="l" rtl="0">
              <a:lnSpc>
                <a:spcPct val="100000"/>
              </a:lnSpc>
              <a:spcBef>
                <a:spcPts val="0"/>
              </a:spcBef>
              <a:spcAft>
                <a:spcPts val="0"/>
              </a:spcAft>
              <a:buNone/>
            </a:pPr>
            <a:endParaRPr sz="1200" dirty="0">
              <a:latin typeface="Calibri"/>
              <a:ea typeface="Calibri"/>
              <a:cs typeface="Calibri"/>
              <a:sym typeface="Calibri"/>
            </a:endParaRPr>
          </a:p>
          <a:p>
            <a:pPr marL="0" marR="0" lvl="0" indent="0" algn="l" rtl="0">
              <a:lnSpc>
                <a:spcPct val="100000"/>
              </a:lnSpc>
              <a:spcBef>
                <a:spcPts val="0"/>
              </a:spcBef>
              <a:spcAft>
                <a:spcPts val="0"/>
              </a:spcAft>
              <a:buNone/>
            </a:pPr>
            <a:r>
              <a:rPr lang="en" sz="1200" dirty="0">
                <a:latin typeface="Calibri"/>
                <a:ea typeface="Calibri"/>
                <a:cs typeface="Calibri"/>
                <a:sym typeface="Calibri"/>
              </a:rPr>
              <a:t>Recall:</a:t>
            </a:r>
            <a:r>
              <a:rPr lang="en" sz="1200" b="1" dirty="0">
                <a:latin typeface="Calibri"/>
                <a:ea typeface="Calibri"/>
                <a:cs typeface="Calibri"/>
                <a:sym typeface="Calibri"/>
              </a:rPr>
              <a:t> </a:t>
            </a:r>
            <a:endParaRPr sz="1200" b="1" dirty="0">
              <a:latin typeface="Calibri"/>
              <a:ea typeface="Calibri"/>
              <a:cs typeface="Calibri"/>
              <a:sym typeface="Calibri"/>
            </a:endParaRPr>
          </a:p>
          <a:p>
            <a:pPr marL="457200" marR="0" lvl="0" indent="-304800" algn="l" rtl="0">
              <a:lnSpc>
                <a:spcPct val="100000"/>
              </a:lnSpc>
              <a:spcBef>
                <a:spcPts val="0"/>
              </a:spcBef>
              <a:spcAft>
                <a:spcPts val="0"/>
              </a:spcAft>
              <a:buSzPts val="1200"/>
              <a:buFont typeface="+mj-lt"/>
              <a:buAutoNum type="arabicPeriod"/>
            </a:pPr>
            <a:r>
              <a:rPr lang="en" sz="1200" dirty="0">
                <a:latin typeface="Calibri"/>
                <a:ea typeface="Calibri"/>
                <a:cs typeface="Calibri"/>
                <a:sym typeface="Calibri"/>
              </a:rPr>
              <a:t>"What kind of babies were born at the zoo?” </a:t>
            </a:r>
            <a:r>
              <a:rPr lang="en" sz="1200" b="0" dirty="0">
                <a:latin typeface="Calibri"/>
                <a:ea typeface="Calibri"/>
                <a:cs typeface="Calibri"/>
                <a:sym typeface="Calibri"/>
              </a:rPr>
              <a:t>(baby cougars) </a:t>
            </a:r>
            <a:endParaRPr sz="1200" b="0" dirty="0">
              <a:latin typeface="Calibri"/>
              <a:ea typeface="Calibri"/>
              <a:cs typeface="Calibri"/>
              <a:sym typeface="Calibri"/>
            </a:endParaRPr>
          </a:p>
          <a:p>
            <a:pPr marL="457200" marR="0" lvl="0" indent="-304800" algn="l" rtl="0">
              <a:lnSpc>
                <a:spcPct val="100000"/>
              </a:lnSpc>
              <a:spcBef>
                <a:spcPts val="0"/>
              </a:spcBef>
              <a:spcAft>
                <a:spcPts val="0"/>
              </a:spcAft>
              <a:buSzPts val="1200"/>
              <a:buFont typeface="+mj-lt"/>
              <a:buAutoNum type="arabicPeriod"/>
            </a:pPr>
            <a:r>
              <a:rPr lang="en" sz="1200" dirty="0">
                <a:latin typeface="Calibri"/>
                <a:ea typeface="Calibri"/>
                <a:cs typeface="Calibri"/>
                <a:sym typeface="Calibri"/>
              </a:rPr>
              <a:t>"How many cougar cubs were born?” </a:t>
            </a:r>
            <a:r>
              <a:rPr lang="en" sz="1200" b="0" dirty="0">
                <a:latin typeface="Calibri"/>
                <a:ea typeface="Calibri"/>
                <a:cs typeface="Calibri"/>
                <a:sym typeface="Calibri"/>
              </a:rPr>
              <a:t>(two)</a:t>
            </a:r>
            <a:endParaRPr sz="1200" b="0" dirty="0">
              <a:latin typeface="Calibri"/>
              <a:ea typeface="Calibri"/>
              <a:cs typeface="Calibri"/>
              <a:sym typeface="Calibri"/>
            </a:endParaRPr>
          </a:p>
          <a:p>
            <a:pPr marL="457200" marR="0" lvl="0" indent="-304800" algn="l" rtl="0">
              <a:lnSpc>
                <a:spcPct val="100000"/>
              </a:lnSpc>
              <a:spcBef>
                <a:spcPts val="0"/>
              </a:spcBef>
              <a:spcAft>
                <a:spcPts val="0"/>
              </a:spcAft>
              <a:buSzPts val="1200"/>
              <a:buFont typeface="+mj-lt"/>
              <a:buAutoNum type="arabicPeriod"/>
            </a:pPr>
            <a:r>
              <a:rPr lang="en" sz="1200" dirty="0">
                <a:latin typeface="Calibri"/>
                <a:ea typeface="Calibri"/>
                <a:cs typeface="Calibri"/>
                <a:sym typeface="Calibri"/>
              </a:rPr>
              <a:t>"What do cougar cubs look like when they are born?” </a:t>
            </a:r>
            <a:r>
              <a:rPr lang="en" sz="1200" b="0" dirty="0">
                <a:latin typeface="Calibri"/>
                <a:ea typeface="Calibri"/>
                <a:cs typeface="Calibri"/>
                <a:sym typeface="Calibri"/>
              </a:rPr>
              <a:t>(brown fur, dotted with black spots)</a:t>
            </a:r>
            <a:endParaRPr sz="1200" b="0" dirty="0">
              <a:latin typeface="Calibri"/>
              <a:ea typeface="Calibri"/>
              <a:cs typeface="Calibri"/>
              <a:sym typeface="Calibri"/>
            </a:endParaRPr>
          </a:p>
          <a:p>
            <a:pPr marL="0" lvl="0" indent="0" algn="l" rtl="0">
              <a:lnSpc>
                <a:spcPct val="100000"/>
              </a:lnSpc>
              <a:spcBef>
                <a:spcPts val="0"/>
              </a:spcBef>
              <a:spcAft>
                <a:spcPts val="0"/>
              </a:spcAft>
              <a:buNone/>
            </a:pPr>
            <a:endParaRPr sz="1200" dirty="0">
              <a:latin typeface="Calibri"/>
              <a:ea typeface="Calibri"/>
              <a:cs typeface="Calibri"/>
              <a:sym typeface="Calibri"/>
            </a:endParaRPr>
          </a:p>
          <a:p>
            <a:pPr marL="0" lvl="0" indent="0" algn="l" rtl="0">
              <a:lnSpc>
                <a:spcPct val="100000"/>
              </a:lnSpc>
              <a:spcBef>
                <a:spcPts val="0"/>
              </a:spcBef>
              <a:spcAft>
                <a:spcPts val="0"/>
              </a:spcAft>
              <a:buNone/>
            </a:pPr>
            <a:r>
              <a:rPr lang="en" sz="1200" dirty="0">
                <a:latin typeface="Calibri"/>
                <a:ea typeface="Calibri"/>
                <a:cs typeface="Calibri"/>
                <a:sym typeface="Calibri"/>
              </a:rPr>
              <a:t>Digging Deeper: Extension Questions</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mj-lt"/>
              <a:buAutoNum type="arabicPeriod"/>
            </a:pPr>
            <a:r>
              <a:rPr lang="en" sz="1200" dirty="0">
                <a:latin typeface="Calibri"/>
                <a:ea typeface="Calibri"/>
                <a:cs typeface="Calibri"/>
                <a:sym typeface="Calibri"/>
              </a:rPr>
              <a:t>"Why do the cougar cubs stay close to their mother for the first few weeks?” </a:t>
            </a:r>
            <a:r>
              <a:rPr lang="en" sz="1200" b="0" dirty="0">
                <a:latin typeface="Calibri"/>
                <a:ea typeface="Calibri"/>
                <a:cs typeface="Calibri"/>
                <a:sym typeface="Calibri"/>
              </a:rPr>
              <a:t>(answers will vary)</a:t>
            </a:r>
            <a:endParaRPr sz="1200" b="0" dirty="0">
              <a:latin typeface="Calibri"/>
              <a:ea typeface="Calibri"/>
              <a:cs typeface="Calibri"/>
              <a:sym typeface="Calibri"/>
            </a:endParaRPr>
          </a:p>
          <a:p>
            <a:pPr marL="0" lvl="0" indent="0" algn="l" rtl="0">
              <a:lnSpc>
                <a:spcPct val="100000"/>
              </a:lnSpc>
              <a:spcBef>
                <a:spcPts val="0"/>
              </a:spcBef>
              <a:spcAft>
                <a:spcPts val="0"/>
              </a:spcAft>
              <a:buNone/>
            </a:pPr>
            <a:endParaRPr sz="1200" dirty="0">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1106481" lvl="0" indent="-98508"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Reread the portions of the text with the evidence/answers as needed.</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4014984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4"/>
        <p:cNvGrpSpPr/>
        <p:nvPr/>
      </p:nvGrpSpPr>
      <p:grpSpPr>
        <a:xfrm>
          <a:off x="0" y="0"/>
          <a:ext cx="0" cy="0"/>
          <a:chOff x="0" y="0"/>
          <a:chExt cx="0" cy="0"/>
        </a:xfrm>
      </p:grpSpPr>
      <p:sp>
        <p:nvSpPr>
          <p:cNvPr id="15" name="Google Shape;15;p2"/>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6" name="Google Shape;16;p2"/>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17" name="Google Shape;17;p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8" name="Google Shape;18;p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9" name="Google Shape;19;p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20" name="Google Shape;20;p2"/>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21" name="Google Shape;21;p2"/>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22" name="Google Shape;22;p2"/>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74"/>
        <p:cNvGrpSpPr/>
        <p:nvPr/>
      </p:nvGrpSpPr>
      <p:grpSpPr>
        <a:xfrm>
          <a:off x="0" y="0"/>
          <a:ext cx="0" cy="0"/>
          <a:chOff x="0" y="0"/>
          <a:chExt cx="0" cy="0"/>
        </a:xfrm>
      </p:grpSpPr>
      <p:sp>
        <p:nvSpPr>
          <p:cNvPr id="75" name="Google Shape;75;p1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6" name="Google Shape;76;p11"/>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77" name="Google Shape;77;p1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8" name="Google Shape;78;p1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9" name="Google Shape;79;p1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80"/>
        <p:cNvGrpSpPr/>
        <p:nvPr/>
      </p:nvGrpSpPr>
      <p:grpSpPr>
        <a:xfrm>
          <a:off x="0" y="0"/>
          <a:ext cx="0" cy="0"/>
          <a:chOff x="0" y="0"/>
          <a:chExt cx="0" cy="0"/>
        </a:xfrm>
      </p:grpSpPr>
      <p:sp>
        <p:nvSpPr>
          <p:cNvPr id="81" name="Google Shape;81;p12"/>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82" name="Google Shape;82;p12"/>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3" name="Google Shape;83;p1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4" name="Google Shape;84;p1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5" name="Google Shape;85;p1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86"/>
        <p:cNvGrpSpPr/>
        <p:nvPr/>
      </p:nvGrpSpPr>
      <p:grpSpPr>
        <a:xfrm>
          <a:off x="0" y="0"/>
          <a:ext cx="0" cy="0"/>
          <a:chOff x="0" y="0"/>
          <a:chExt cx="0" cy="0"/>
        </a:xfrm>
      </p:grpSpPr>
      <p:sp>
        <p:nvSpPr>
          <p:cNvPr id="87" name="Google Shape;87;p13"/>
          <p:cNvSpPr txBox="1">
            <a:spLocks noGrp="1"/>
          </p:cNvSpPr>
          <p:nvPr>
            <p:ph type="title"/>
          </p:nvPr>
        </p:nvSpPr>
        <p:spPr>
          <a:xfrm>
            <a:off x="311700" y="445025"/>
            <a:ext cx="8520600" cy="572700"/>
          </a:xfrm>
          <a:prstGeom prst="rect">
            <a:avLst/>
          </a:prstGeom>
        </p:spPr>
        <p:txBody>
          <a:bodyPr spcFirstLastPara="1" wrap="square" lIns="68575" tIns="34275" rIns="68575" bIns="34275" anchor="ctr" anchorCtr="0"/>
          <a:lstStyle>
            <a:lvl1pPr lvl="0" rtl="0">
              <a:spcBef>
                <a:spcPts val="0"/>
              </a:spcBef>
              <a:spcAft>
                <a:spcPts val="0"/>
              </a:spcAft>
              <a:buSzPts val="3300"/>
              <a:buFont typeface="Century Gothic"/>
              <a:buNone/>
              <a:defRPr>
                <a:latin typeface="Century Gothic"/>
                <a:ea typeface="Century Gothic"/>
                <a:cs typeface="Century Gothic"/>
                <a:sym typeface="Century Gothic"/>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88" name="Google Shape;88;p13"/>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lstStyle>
            <a:lvl1pPr marL="457200" lvl="0" indent="-361950" rtl="0">
              <a:spcBef>
                <a:spcPts val="800"/>
              </a:spcBef>
              <a:spcAft>
                <a:spcPts val="0"/>
              </a:spcAft>
              <a:buSzPts val="2100"/>
              <a:buChar char="•"/>
              <a:defRPr/>
            </a:lvl1pPr>
            <a:lvl2pPr marL="914400" lvl="1" indent="-342900" rtl="0">
              <a:spcBef>
                <a:spcPts val="400"/>
              </a:spcBef>
              <a:spcAft>
                <a:spcPts val="0"/>
              </a:spcAft>
              <a:buSzPts val="1800"/>
              <a:buChar char="•"/>
              <a:defRPr/>
            </a:lvl2pPr>
            <a:lvl3pPr marL="1371600" lvl="2" indent="-323850" rtl="0">
              <a:spcBef>
                <a:spcPts val="400"/>
              </a:spcBef>
              <a:spcAft>
                <a:spcPts val="0"/>
              </a:spcAft>
              <a:buSzPts val="1500"/>
              <a:buChar char="•"/>
              <a:defRPr/>
            </a:lvl3pPr>
            <a:lvl4pPr marL="1828800" lvl="3" indent="-317500" rtl="0">
              <a:spcBef>
                <a:spcPts val="400"/>
              </a:spcBef>
              <a:spcAft>
                <a:spcPts val="0"/>
              </a:spcAft>
              <a:buSzPts val="1400"/>
              <a:buChar char="•"/>
              <a:defRPr/>
            </a:lvl4pPr>
            <a:lvl5pPr marL="2286000" lvl="4" indent="-317500" rtl="0">
              <a:spcBef>
                <a:spcPts val="400"/>
              </a:spcBef>
              <a:spcAft>
                <a:spcPts val="0"/>
              </a:spcAft>
              <a:buSzPts val="1400"/>
              <a:buChar char="•"/>
              <a:defRPr/>
            </a:lvl5pPr>
            <a:lvl6pPr marL="2743200" lvl="5" indent="-317500" rtl="0">
              <a:spcBef>
                <a:spcPts val="400"/>
              </a:spcBef>
              <a:spcAft>
                <a:spcPts val="0"/>
              </a:spcAft>
              <a:buSzPts val="1400"/>
              <a:buChar char="•"/>
              <a:defRPr/>
            </a:lvl6pPr>
            <a:lvl7pPr marL="3200400" lvl="6" indent="-317500" rtl="0">
              <a:spcBef>
                <a:spcPts val="400"/>
              </a:spcBef>
              <a:spcAft>
                <a:spcPts val="0"/>
              </a:spcAft>
              <a:buSzPts val="1400"/>
              <a:buChar char="•"/>
              <a:defRPr/>
            </a:lvl7pPr>
            <a:lvl8pPr marL="3657600" lvl="7" indent="-317500" rtl="0">
              <a:spcBef>
                <a:spcPts val="400"/>
              </a:spcBef>
              <a:spcAft>
                <a:spcPts val="0"/>
              </a:spcAft>
              <a:buSzPts val="1400"/>
              <a:buChar char="•"/>
              <a:defRPr/>
            </a:lvl8pPr>
            <a:lvl9pPr marL="4114800" lvl="8" indent="-317500" rtl="0">
              <a:spcBef>
                <a:spcPts val="400"/>
              </a:spcBef>
              <a:spcAft>
                <a:spcPts val="0"/>
              </a:spcAft>
              <a:buSzPts val="1400"/>
              <a:buChar char="•"/>
              <a:defRPr/>
            </a:lvl9pPr>
          </a:lstStyle>
          <a:p>
            <a:endParaRPr/>
          </a:p>
        </p:txBody>
      </p:sp>
      <p:sp>
        <p:nvSpPr>
          <p:cNvPr id="89" name="Google Shape;89;p13"/>
          <p:cNvSpPr txBox="1">
            <a:spLocks noGrp="1"/>
          </p:cNvSpPr>
          <p:nvPr>
            <p:ph type="sldNum" idx="12"/>
          </p:nvPr>
        </p:nvSpPr>
        <p:spPr>
          <a:xfrm>
            <a:off x="8472458" y="4663217"/>
            <a:ext cx="548700" cy="393600"/>
          </a:xfrm>
          <a:prstGeom prst="rect">
            <a:avLst/>
          </a:prstGeom>
        </p:spPr>
        <p:txBody>
          <a:bodyPr spcFirstLastPara="1" wrap="square" lIns="68575" tIns="34275" rIns="68575" bIns="3427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90"/>
        <p:cNvGrpSpPr/>
        <p:nvPr/>
      </p:nvGrpSpPr>
      <p:grpSpPr>
        <a:xfrm>
          <a:off x="0" y="0"/>
          <a:ext cx="0" cy="0"/>
          <a:chOff x="0" y="0"/>
          <a:chExt cx="0" cy="0"/>
        </a:xfrm>
      </p:grpSpPr>
      <p:sp>
        <p:nvSpPr>
          <p:cNvPr id="91" name="Google Shape;91;p14"/>
          <p:cNvSpPr txBox="1">
            <a:spLocks noGrp="1"/>
          </p:cNvSpPr>
          <p:nvPr>
            <p:ph type="title"/>
          </p:nvPr>
        </p:nvSpPr>
        <p:spPr>
          <a:xfrm>
            <a:off x="311700" y="445025"/>
            <a:ext cx="8520600" cy="572700"/>
          </a:xfrm>
          <a:prstGeom prst="rect">
            <a:avLst/>
          </a:prstGeom>
        </p:spPr>
        <p:txBody>
          <a:bodyPr spcFirstLastPara="1" wrap="square" lIns="68575" tIns="34275" rIns="68575" bIns="34275" anchor="ctr" anchorCtr="0"/>
          <a:lstStyle>
            <a:lvl1pPr lvl="0" rtl="0">
              <a:spcBef>
                <a:spcPts val="0"/>
              </a:spcBef>
              <a:spcAft>
                <a:spcPts val="0"/>
              </a:spcAft>
              <a:buSzPts val="3300"/>
              <a:buNone/>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92" name="Google Shape;92;p14"/>
          <p:cNvSpPr txBox="1">
            <a:spLocks noGrp="1"/>
          </p:cNvSpPr>
          <p:nvPr>
            <p:ph type="body" idx="1"/>
          </p:nvPr>
        </p:nvSpPr>
        <p:spPr>
          <a:xfrm>
            <a:off x="311700" y="1152475"/>
            <a:ext cx="3999900" cy="3416400"/>
          </a:xfrm>
          <a:prstGeom prst="rect">
            <a:avLst/>
          </a:prstGeom>
        </p:spPr>
        <p:txBody>
          <a:bodyPr spcFirstLastPara="1" wrap="square" lIns="68575" tIns="34275" rIns="68575" bIns="34275" anchor="t" anchorCtr="0"/>
          <a:lstStyle>
            <a:lvl1pPr marL="457200" lvl="0" indent="-317500" rtl="0">
              <a:spcBef>
                <a:spcPts val="800"/>
              </a:spcBef>
              <a:spcAft>
                <a:spcPts val="0"/>
              </a:spcAft>
              <a:buSzPts val="1400"/>
              <a:buChar char="•"/>
              <a:defRPr sz="1400"/>
            </a:lvl1pPr>
            <a:lvl2pPr marL="914400" lvl="1" indent="-304800" rtl="0">
              <a:spcBef>
                <a:spcPts val="400"/>
              </a:spcBef>
              <a:spcAft>
                <a:spcPts val="0"/>
              </a:spcAft>
              <a:buSzPts val="1200"/>
              <a:buChar char="•"/>
              <a:defRPr sz="1200"/>
            </a:lvl2pPr>
            <a:lvl3pPr marL="1371600" lvl="2" indent="-304800" rtl="0">
              <a:spcBef>
                <a:spcPts val="400"/>
              </a:spcBef>
              <a:spcAft>
                <a:spcPts val="0"/>
              </a:spcAft>
              <a:buSzPts val="1200"/>
              <a:buChar char="•"/>
              <a:defRPr sz="1200"/>
            </a:lvl3pPr>
            <a:lvl4pPr marL="1828800" lvl="3" indent="-304800" rtl="0">
              <a:spcBef>
                <a:spcPts val="400"/>
              </a:spcBef>
              <a:spcAft>
                <a:spcPts val="0"/>
              </a:spcAft>
              <a:buSzPts val="1200"/>
              <a:buChar char="•"/>
              <a:defRPr sz="1200"/>
            </a:lvl4pPr>
            <a:lvl5pPr marL="2286000" lvl="4" indent="-304800" rtl="0">
              <a:spcBef>
                <a:spcPts val="400"/>
              </a:spcBef>
              <a:spcAft>
                <a:spcPts val="0"/>
              </a:spcAft>
              <a:buSzPts val="1200"/>
              <a:buChar char="•"/>
              <a:defRPr sz="1200"/>
            </a:lvl5pPr>
            <a:lvl6pPr marL="2743200" lvl="5" indent="-304800" rtl="0">
              <a:spcBef>
                <a:spcPts val="400"/>
              </a:spcBef>
              <a:spcAft>
                <a:spcPts val="0"/>
              </a:spcAft>
              <a:buSzPts val="1200"/>
              <a:buChar char="•"/>
              <a:defRPr sz="1200"/>
            </a:lvl6pPr>
            <a:lvl7pPr marL="3200400" lvl="6" indent="-304800" rtl="0">
              <a:spcBef>
                <a:spcPts val="400"/>
              </a:spcBef>
              <a:spcAft>
                <a:spcPts val="0"/>
              </a:spcAft>
              <a:buSzPts val="1200"/>
              <a:buChar char="•"/>
              <a:defRPr sz="1200"/>
            </a:lvl7pPr>
            <a:lvl8pPr marL="3657600" lvl="7" indent="-304800" rtl="0">
              <a:spcBef>
                <a:spcPts val="400"/>
              </a:spcBef>
              <a:spcAft>
                <a:spcPts val="0"/>
              </a:spcAft>
              <a:buSzPts val="1200"/>
              <a:buChar char="•"/>
              <a:defRPr sz="1200"/>
            </a:lvl8pPr>
            <a:lvl9pPr marL="4114800" lvl="8" indent="-304800" rtl="0">
              <a:spcBef>
                <a:spcPts val="400"/>
              </a:spcBef>
              <a:spcAft>
                <a:spcPts val="0"/>
              </a:spcAft>
              <a:buSzPts val="1200"/>
              <a:buChar char="•"/>
              <a:defRPr sz="1200"/>
            </a:lvl9pPr>
          </a:lstStyle>
          <a:p>
            <a:endParaRPr/>
          </a:p>
        </p:txBody>
      </p:sp>
      <p:sp>
        <p:nvSpPr>
          <p:cNvPr id="93" name="Google Shape;93;p14"/>
          <p:cNvSpPr txBox="1">
            <a:spLocks noGrp="1"/>
          </p:cNvSpPr>
          <p:nvPr>
            <p:ph type="body" idx="2"/>
          </p:nvPr>
        </p:nvSpPr>
        <p:spPr>
          <a:xfrm>
            <a:off x="4832400" y="1152475"/>
            <a:ext cx="3999900" cy="3416400"/>
          </a:xfrm>
          <a:prstGeom prst="rect">
            <a:avLst/>
          </a:prstGeom>
        </p:spPr>
        <p:txBody>
          <a:bodyPr spcFirstLastPara="1" wrap="square" lIns="68575" tIns="34275" rIns="68575" bIns="34275" anchor="t" anchorCtr="0"/>
          <a:lstStyle>
            <a:lvl1pPr marL="457200" lvl="0" indent="-317500" rtl="0">
              <a:spcBef>
                <a:spcPts val="800"/>
              </a:spcBef>
              <a:spcAft>
                <a:spcPts val="0"/>
              </a:spcAft>
              <a:buSzPts val="1400"/>
              <a:buChar char="•"/>
              <a:defRPr sz="1400"/>
            </a:lvl1pPr>
            <a:lvl2pPr marL="914400" lvl="1" indent="-304800" rtl="0">
              <a:spcBef>
                <a:spcPts val="400"/>
              </a:spcBef>
              <a:spcAft>
                <a:spcPts val="0"/>
              </a:spcAft>
              <a:buSzPts val="1200"/>
              <a:buChar char="•"/>
              <a:defRPr sz="1200"/>
            </a:lvl2pPr>
            <a:lvl3pPr marL="1371600" lvl="2" indent="-304800" rtl="0">
              <a:spcBef>
                <a:spcPts val="400"/>
              </a:spcBef>
              <a:spcAft>
                <a:spcPts val="0"/>
              </a:spcAft>
              <a:buSzPts val="1200"/>
              <a:buChar char="•"/>
              <a:defRPr sz="1200"/>
            </a:lvl3pPr>
            <a:lvl4pPr marL="1828800" lvl="3" indent="-304800" rtl="0">
              <a:spcBef>
                <a:spcPts val="400"/>
              </a:spcBef>
              <a:spcAft>
                <a:spcPts val="0"/>
              </a:spcAft>
              <a:buSzPts val="1200"/>
              <a:buChar char="•"/>
              <a:defRPr sz="1200"/>
            </a:lvl4pPr>
            <a:lvl5pPr marL="2286000" lvl="4" indent="-304800" rtl="0">
              <a:spcBef>
                <a:spcPts val="400"/>
              </a:spcBef>
              <a:spcAft>
                <a:spcPts val="0"/>
              </a:spcAft>
              <a:buSzPts val="1200"/>
              <a:buChar char="•"/>
              <a:defRPr sz="1200"/>
            </a:lvl5pPr>
            <a:lvl6pPr marL="2743200" lvl="5" indent="-304800" rtl="0">
              <a:spcBef>
                <a:spcPts val="400"/>
              </a:spcBef>
              <a:spcAft>
                <a:spcPts val="0"/>
              </a:spcAft>
              <a:buSzPts val="1200"/>
              <a:buChar char="•"/>
              <a:defRPr sz="1200"/>
            </a:lvl6pPr>
            <a:lvl7pPr marL="3200400" lvl="6" indent="-304800" rtl="0">
              <a:spcBef>
                <a:spcPts val="400"/>
              </a:spcBef>
              <a:spcAft>
                <a:spcPts val="0"/>
              </a:spcAft>
              <a:buSzPts val="1200"/>
              <a:buChar char="•"/>
              <a:defRPr sz="1200"/>
            </a:lvl7pPr>
            <a:lvl8pPr marL="3657600" lvl="7" indent="-304800" rtl="0">
              <a:spcBef>
                <a:spcPts val="400"/>
              </a:spcBef>
              <a:spcAft>
                <a:spcPts val="0"/>
              </a:spcAft>
              <a:buSzPts val="1200"/>
              <a:buChar char="•"/>
              <a:defRPr sz="1200"/>
            </a:lvl8pPr>
            <a:lvl9pPr marL="4114800" lvl="8" indent="-304800" rtl="0">
              <a:spcBef>
                <a:spcPts val="400"/>
              </a:spcBef>
              <a:spcAft>
                <a:spcPts val="0"/>
              </a:spcAft>
              <a:buSzPts val="1200"/>
              <a:buChar char="•"/>
              <a:defRPr sz="1200"/>
            </a:lvl9pPr>
          </a:lstStyle>
          <a:p>
            <a:endParaRPr/>
          </a:p>
        </p:txBody>
      </p:sp>
      <p:sp>
        <p:nvSpPr>
          <p:cNvPr id="94" name="Google Shape;94;p14"/>
          <p:cNvSpPr txBox="1">
            <a:spLocks noGrp="1"/>
          </p:cNvSpPr>
          <p:nvPr>
            <p:ph type="sldNum" idx="12"/>
          </p:nvPr>
        </p:nvSpPr>
        <p:spPr>
          <a:xfrm>
            <a:off x="8472458" y="4663217"/>
            <a:ext cx="548700" cy="393600"/>
          </a:xfrm>
          <a:prstGeom prst="rect">
            <a:avLst/>
          </a:prstGeom>
        </p:spPr>
        <p:txBody>
          <a:bodyPr spcFirstLastPara="1" wrap="square" lIns="68575" tIns="34275" rIns="68575" bIns="3427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3"/>
        <p:cNvGrpSpPr/>
        <p:nvPr/>
      </p:nvGrpSpPr>
      <p:grpSpPr>
        <a:xfrm>
          <a:off x="0" y="0"/>
          <a:ext cx="0" cy="0"/>
          <a:chOff x="0" y="0"/>
          <a:chExt cx="0" cy="0"/>
        </a:xfrm>
      </p:grpSpPr>
      <p:sp>
        <p:nvSpPr>
          <p:cNvPr id="24" name="Google Shape;24;p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400"/>
              <a:buFont typeface="Century Gothic"/>
              <a:buNone/>
              <a:defRPr sz="34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25" name="Google Shape;25;p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Century Gothic"/>
              <a:buChar char="•"/>
              <a:defRPr sz="2100" i="0" u="none" strike="noStrike" cap="none">
                <a:solidFill>
                  <a:schemeClr val="dk1"/>
                </a:solidFill>
                <a:latin typeface="Century Gothic"/>
                <a:ea typeface="Century Gothic"/>
                <a:cs typeface="Century Gothic"/>
                <a:sym typeface="Century Gothic"/>
              </a:defRPr>
            </a:lvl1pPr>
            <a:lvl2pPr marL="914400" marR="0" lvl="1" indent="-342900" algn="l" rtl="0">
              <a:lnSpc>
                <a:spcPct val="90000"/>
              </a:lnSpc>
              <a:spcBef>
                <a:spcPts val="4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2pPr>
            <a:lvl3pPr marL="1371600" marR="0" lvl="2" indent="-323850" algn="l" rtl="0">
              <a:lnSpc>
                <a:spcPct val="90000"/>
              </a:lnSpc>
              <a:spcBef>
                <a:spcPts val="400"/>
              </a:spcBef>
              <a:spcAft>
                <a:spcPts val="0"/>
              </a:spcAft>
              <a:buClr>
                <a:schemeClr val="dk1"/>
              </a:buClr>
              <a:buSzPts val="1500"/>
              <a:buFont typeface="Century Gothic"/>
              <a:buChar char="•"/>
              <a:defRPr sz="1500" i="0" u="none" strike="noStrike" cap="none">
                <a:solidFill>
                  <a:schemeClr val="dk1"/>
                </a:solidFill>
                <a:latin typeface="Century Gothic"/>
                <a:ea typeface="Century Gothic"/>
                <a:cs typeface="Century Gothic"/>
                <a:sym typeface="Century Gothic"/>
              </a:defRPr>
            </a:lvl3pPr>
            <a:lvl4pPr marL="1828800" marR="0" lvl="3"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4pPr>
            <a:lvl5pPr marL="2286000" marR="0" lvl="4"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5pPr>
            <a:lvl6pPr marL="2743200" marR="0" lvl="5"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6pPr>
            <a:lvl7pPr marL="3200400" marR="0" lvl="6"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7pPr>
            <a:lvl8pPr marL="3657600" marR="0" lvl="7"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8pPr>
            <a:lvl9pPr marL="4114800" marR="0" lvl="8"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9pPr>
          </a:lstStyle>
          <a:p>
            <a:endParaRPr/>
          </a:p>
        </p:txBody>
      </p:sp>
      <p:sp>
        <p:nvSpPr>
          <p:cNvPr id="26" name="Google Shape;26;p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7" name="Google Shape;27;p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8" name="Google Shape;28;p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9"/>
        <p:cNvGrpSpPr/>
        <p:nvPr/>
      </p:nvGrpSpPr>
      <p:grpSpPr>
        <a:xfrm>
          <a:off x="0" y="0"/>
          <a:ext cx="0" cy="0"/>
          <a:chOff x="0" y="0"/>
          <a:chExt cx="0" cy="0"/>
        </a:xfrm>
      </p:grpSpPr>
      <p:sp>
        <p:nvSpPr>
          <p:cNvPr id="30" name="Google Shape;30;p4"/>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31" name="Google Shape;31;p4"/>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32" name="Google Shape;32;p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33" name="Google Shape;33;p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34" name="Google Shape;34;p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5"/>
        <p:cNvGrpSpPr/>
        <p:nvPr/>
      </p:nvGrpSpPr>
      <p:grpSpPr>
        <a:xfrm>
          <a:off x="0" y="0"/>
          <a:ext cx="0" cy="0"/>
          <a:chOff x="0" y="0"/>
          <a:chExt cx="0" cy="0"/>
        </a:xfrm>
      </p:grpSpPr>
      <p:sp>
        <p:nvSpPr>
          <p:cNvPr id="36" name="Google Shape;36;p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37" name="Google Shape;37;p5"/>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8" name="Google Shape;38;p5"/>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9" name="Google Shape;39;p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0" name="Google Shape;40;p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1" name="Google Shape;41;p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2"/>
        <p:cNvGrpSpPr/>
        <p:nvPr/>
      </p:nvGrpSpPr>
      <p:grpSpPr>
        <a:xfrm>
          <a:off x="0" y="0"/>
          <a:ext cx="0" cy="0"/>
          <a:chOff x="0" y="0"/>
          <a:chExt cx="0" cy="0"/>
        </a:xfrm>
      </p:grpSpPr>
      <p:sp>
        <p:nvSpPr>
          <p:cNvPr id="43" name="Google Shape;43;p6"/>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44" name="Google Shape;44;p6"/>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45" name="Google Shape;45;p6"/>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46" name="Google Shape;46;p6"/>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47" name="Google Shape;47;p6"/>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48" name="Google Shape;48;p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9" name="Google Shape;49;p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0" name="Google Shape;50;p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51"/>
        <p:cNvGrpSpPr/>
        <p:nvPr/>
      </p:nvGrpSpPr>
      <p:grpSpPr>
        <a:xfrm>
          <a:off x="0" y="0"/>
          <a:ext cx="0" cy="0"/>
          <a:chOff x="0" y="0"/>
          <a:chExt cx="0" cy="0"/>
        </a:xfrm>
      </p:grpSpPr>
      <p:sp>
        <p:nvSpPr>
          <p:cNvPr id="52" name="Google Shape;52;p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53" name="Google Shape;53;p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4" name="Google Shape;54;p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5" name="Google Shape;55;p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56"/>
        <p:cNvGrpSpPr/>
        <p:nvPr/>
      </p:nvGrpSpPr>
      <p:grpSpPr>
        <a:xfrm>
          <a:off x="0" y="0"/>
          <a:ext cx="0" cy="0"/>
          <a:chOff x="0" y="0"/>
          <a:chExt cx="0" cy="0"/>
        </a:xfrm>
      </p:grpSpPr>
      <p:sp>
        <p:nvSpPr>
          <p:cNvPr id="57" name="Google Shape;57;p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8" name="Google Shape;58;p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9" name="Google Shape;59;p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60"/>
        <p:cNvGrpSpPr/>
        <p:nvPr/>
      </p:nvGrpSpPr>
      <p:grpSpPr>
        <a:xfrm>
          <a:off x="0" y="0"/>
          <a:ext cx="0" cy="0"/>
          <a:chOff x="0" y="0"/>
          <a:chExt cx="0" cy="0"/>
        </a:xfrm>
      </p:grpSpPr>
      <p:sp>
        <p:nvSpPr>
          <p:cNvPr id="61" name="Google Shape;61;p9"/>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62" name="Google Shape;62;p9"/>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63" name="Google Shape;63;p9"/>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64" name="Google Shape;64;p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5" name="Google Shape;65;p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6" name="Google Shape;66;p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67"/>
        <p:cNvGrpSpPr/>
        <p:nvPr/>
      </p:nvGrpSpPr>
      <p:grpSpPr>
        <a:xfrm>
          <a:off x="0" y="0"/>
          <a:ext cx="0" cy="0"/>
          <a:chOff x="0" y="0"/>
          <a:chExt cx="0" cy="0"/>
        </a:xfrm>
      </p:grpSpPr>
      <p:sp>
        <p:nvSpPr>
          <p:cNvPr id="68" name="Google Shape;68;p10"/>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69" name="Google Shape;69;p10"/>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70" name="Google Shape;70;p10"/>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71" name="Google Shape;71;p1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2" name="Google Shape;72;p1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3" name="Google Shape;73;p1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3.png"/><Relationship Id="rId2" Type="http://schemas.openxmlformats.org/officeDocument/2006/relationships/slideLayout" Target="../slideLayouts/slideLayout2.xml"/><Relationship Id="rId16"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 name="Google Shape;7;p1"/>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 name="Google Shape;8;p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 name="Google Shape;9;p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 name="Google Shape;10;p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11" name="Google Shape;11;p1"/>
          <p:cNvPicPr preferRelativeResize="0"/>
          <p:nvPr/>
        </p:nvPicPr>
        <p:blipFill rotWithShape="1">
          <a:blip r:embed="rId15">
            <a:alphaModFix/>
          </a:blip>
          <a:srcRect/>
          <a:stretch/>
        </p:blipFill>
        <p:spPr>
          <a:xfrm>
            <a:off x="4274861" y="4632722"/>
            <a:ext cx="594279" cy="495233"/>
          </a:xfrm>
          <a:prstGeom prst="rect">
            <a:avLst/>
          </a:prstGeom>
          <a:noFill/>
          <a:ln>
            <a:noFill/>
          </a:ln>
        </p:spPr>
      </p:pic>
      <p:pic>
        <p:nvPicPr>
          <p:cNvPr id="12" name="Google Shape;12;p1"/>
          <p:cNvPicPr preferRelativeResize="0"/>
          <p:nvPr/>
        </p:nvPicPr>
        <p:blipFill rotWithShape="1">
          <a:blip r:embed="rId16">
            <a:alphaModFix/>
          </a:blip>
          <a:srcRect/>
          <a:stretch/>
        </p:blipFill>
        <p:spPr>
          <a:xfrm>
            <a:off x="8217438" y="4950982"/>
            <a:ext cx="929136" cy="174213"/>
          </a:xfrm>
          <a:prstGeom prst="rect">
            <a:avLst/>
          </a:prstGeom>
          <a:noFill/>
          <a:ln>
            <a:noFill/>
          </a:ln>
        </p:spPr>
      </p:pic>
      <p:pic>
        <p:nvPicPr>
          <p:cNvPr id="13" name="Google Shape;13;p1"/>
          <p:cNvPicPr preferRelativeResize="0"/>
          <p:nvPr/>
        </p:nvPicPr>
        <p:blipFill rotWithShape="1">
          <a:blip r:embed="rId17">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2.xml"/><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5.xml"/><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6.xml"/><Relationship Id="rId1" Type="http://schemas.openxmlformats.org/officeDocument/2006/relationships/slideLayout" Target="../slideLayouts/slideLayout12.xml"/><Relationship Id="rId4" Type="http://schemas.openxmlformats.org/officeDocument/2006/relationships/image" Target="../media/image8.pn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0.xml"/><Relationship Id="rId1" Type="http://schemas.openxmlformats.org/officeDocument/2006/relationships/slideLayout" Target="../slideLayouts/slideLayout12.xml"/><Relationship Id="rId4" Type="http://schemas.openxmlformats.org/officeDocument/2006/relationships/image" Target="../media/image10.pn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3.xml"/><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2.xml"/></Relationships>
</file>

<file path=ppt/slides/_rels/slide2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5.xml"/><Relationship Id="rId1" Type="http://schemas.openxmlformats.org/officeDocument/2006/relationships/slideLayout" Target="../slideLayouts/slideLayout12.xml"/></Relationships>
</file>

<file path=ppt/slides/_rels/slide2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6.xml"/><Relationship Id="rId1" Type="http://schemas.openxmlformats.org/officeDocument/2006/relationships/slideLayout" Target="../slideLayouts/slideLayout8.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2.xml"/></Relationships>
</file>

<file path=ppt/slides/_rels/slide2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8.xml"/><Relationship Id="rId1" Type="http://schemas.openxmlformats.org/officeDocument/2006/relationships/slideLayout" Target="../slideLayouts/slideLayout1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hyperlink" Target="https://vimeo.com/168991756" TargetMode="External"/><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12.xml"/><Relationship Id="rId5" Type="http://schemas.openxmlformats.org/officeDocument/2006/relationships/image" Target="../media/image2.png"/><Relationship Id="rId4" Type="http://schemas.openxmlformats.org/officeDocument/2006/relationships/image" Target="../media/image1.jp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7.xml"/><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98"/>
        <p:cNvGrpSpPr/>
        <p:nvPr/>
      </p:nvGrpSpPr>
      <p:grpSpPr>
        <a:xfrm>
          <a:off x="0" y="0"/>
          <a:ext cx="0" cy="0"/>
          <a:chOff x="0" y="0"/>
          <a:chExt cx="0" cy="0"/>
        </a:xfrm>
      </p:grpSpPr>
      <p:sp>
        <p:nvSpPr>
          <p:cNvPr id="99" name="Google Shape;99;p15"/>
          <p:cNvSpPr txBox="1">
            <a:spLocks noGrp="1"/>
          </p:cNvSpPr>
          <p:nvPr>
            <p:ph type="title"/>
          </p:nvPr>
        </p:nvSpPr>
        <p:spPr>
          <a:xfrm>
            <a:off x="311700" y="445025"/>
            <a:ext cx="8520600" cy="572700"/>
          </a:xfrm>
          <a:prstGeom prst="rect">
            <a:avLst/>
          </a:prstGeom>
        </p:spPr>
        <p:txBody>
          <a:bodyPr spcFirstLastPara="1" wrap="square" lIns="68575" tIns="34275" rIns="68575" bIns="34275" anchor="ctr" anchorCtr="0">
            <a:noAutofit/>
          </a:bodyPr>
          <a:lstStyle/>
          <a:p>
            <a:pPr marL="0" lvl="0" indent="0" algn="l" rtl="0">
              <a:lnSpc>
                <a:spcPct val="90000"/>
              </a:lnSpc>
              <a:spcBef>
                <a:spcPts val="0"/>
              </a:spcBef>
              <a:spcAft>
                <a:spcPts val="0"/>
              </a:spcAft>
              <a:buClr>
                <a:schemeClr val="dk1"/>
              </a:buClr>
              <a:buSzPts val="1100"/>
              <a:buFont typeface="Arial"/>
              <a:buNone/>
            </a:pPr>
            <a:r>
              <a:rPr lang="en" sz="2800"/>
              <a:t>Grade 2: Module 2: Part 2: Cycle 11: Lesson 52</a:t>
            </a:r>
            <a:endParaRPr sz="2800"/>
          </a:p>
          <a:p>
            <a:pPr marL="0" lvl="0" indent="0" algn="l" rtl="0">
              <a:lnSpc>
                <a:spcPct val="90000"/>
              </a:lnSpc>
              <a:spcBef>
                <a:spcPts val="0"/>
              </a:spcBef>
              <a:spcAft>
                <a:spcPts val="0"/>
              </a:spcAft>
              <a:buClr>
                <a:schemeClr val="dk1"/>
              </a:buClr>
              <a:buSzPts val="1100"/>
              <a:buFont typeface="Arial"/>
              <a:buNone/>
            </a:pPr>
            <a:r>
              <a:rPr lang="en" sz="1800" b="1"/>
              <a:t>Teacher slide, before teaching.</a:t>
            </a:r>
            <a:endParaRPr sz="1800"/>
          </a:p>
        </p:txBody>
      </p:sp>
      <p:sp>
        <p:nvSpPr>
          <p:cNvPr id="100" name="Google Shape;100;p15"/>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0" lvl="0" indent="0" algn="l" rtl="0">
              <a:spcBef>
                <a:spcPts val="1000"/>
              </a:spcBef>
              <a:spcAft>
                <a:spcPts val="0"/>
              </a:spcAft>
              <a:buClr>
                <a:srgbClr val="000000"/>
              </a:buClr>
              <a:buSzPts val="1100"/>
              <a:buFont typeface="Arial"/>
              <a:buNone/>
            </a:pPr>
            <a:r>
              <a:rPr lang="en" sz="1800" dirty="0">
                <a:latin typeface="Century Gothic"/>
                <a:ea typeface="Century Gothic"/>
                <a:cs typeface="Century Gothic"/>
                <a:sym typeface="Century Gothic"/>
              </a:rPr>
              <a:t>The lesson Opening</a:t>
            </a:r>
            <a:r>
              <a:rPr lang="en" sz="1800" dirty="0">
                <a:solidFill>
                  <a:schemeClr val="dk1"/>
                </a:solidFill>
                <a:latin typeface="Century Gothic"/>
                <a:ea typeface="Century Gothic"/>
                <a:cs typeface="Century Gothic"/>
                <a:sym typeface="Century Gothic"/>
              </a:rPr>
              <a:t> introduces the Engagement Text: “</a:t>
            </a:r>
            <a:r>
              <a:rPr lang="en" sz="1800" dirty="0">
                <a:latin typeface="Century Gothic"/>
                <a:ea typeface="Century Gothic"/>
                <a:cs typeface="Century Gothic"/>
                <a:sym typeface="Century Gothic"/>
              </a:rPr>
              <a:t>Baby Cougars Born at City Zoo,” and students analyze irregularly spelled words using Snap and Trap routines. During Work Time students read the Decodable Text: “Baby Cougars at the Zoo” to practice decoding words with vowel teams and newly introduced high-frequency words.</a:t>
            </a:r>
          </a:p>
          <a:p>
            <a:pPr marL="0" lvl="0" indent="0" algn="l" rtl="0">
              <a:spcBef>
                <a:spcPts val="1000"/>
              </a:spcBef>
              <a:spcAft>
                <a:spcPts val="0"/>
              </a:spcAft>
              <a:buClr>
                <a:srgbClr val="000000"/>
              </a:buClr>
              <a:buSzPts val="1100"/>
              <a:buFont typeface="Arial"/>
              <a:buNone/>
            </a:pPr>
            <a:endParaRPr sz="1800" b="1" i="1" dirty="0">
              <a:solidFill>
                <a:schemeClr val="dk1"/>
              </a:solidFill>
            </a:endParaRPr>
          </a:p>
          <a:p>
            <a:pPr marL="0" lvl="0" indent="0" algn="l" rtl="0">
              <a:spcBef>
                <a:spcPts val="800"/>
              </a:spcBef>
              <a:spcAft>
                <a:spcPts val="0"/>
              </a:spcAft>
              <a:buClr>
                <a:srgbClr val="000000"/>
              </a:buClr>
              <a:buSzPts val="1100"/>
              <a:buFont typeface="Arial"/>
              <a:buNone/>
            </a:pPr>
            <a:r>
              <a:rPr lang="en" sz="1600" b="1" dirty="0">
                <a:solidFill>
                  <a:schemeClr val="dk1"/>
                </a:solidFill>
                <a:latin typeface="Century Gothic"/>
                <a:ea typeface="Century Gothic"/>
                <a:cs typeface="Century Gothic"/>
                <a:sym typeface="Century Gothic"/>
              </a:rPr>
              <a:t>Be sure that students pay careful attention to:</a:t>
            </a:r>
            <a:endParaRPr sz="1600" b="1" dirty="0">
              <a:solidFill>
                <a:schemeClr val="dk1"/>
              </a:solidFill>
              <a:latin typeface="Century Gothic"/>
              <a:ea typeface="Century Gothic"/>
              <a:cs typeface="Century Gothic"/>
              <a:sym typeface="Century Gothic"/>
            </a:endParaRPr>
          </a:p>
          <a:p>
            <a:pPr marL="457200" lvl="0" indent="-330200" algn="l" rtl="0">
              <a:spcBef>
                <a:spcPts val="1000"/>
              </a:spcBef>
              <a:spcAft>
                <a:spcPts val="0"/>
              </a:spcAft>
              <a:buClr>
                <a:schemeClr val="dk1"/>
              </a:buClr>
              <a:buSzPts val="1600"/>
              <a:buFont typeface="Century Gothic"/>
              <a:buChar char="•"/>
            </a:pPr>
            <a:r>
              <a:rPr lang="en" sz="1600" dirty="0">
                <a:solidFill>
                  <a:schemeClr val="dk1"/>
                </a:solidFill>
                <a:latin typeface="Century Gothic"/>
                <a:ea typeface="Century Gothic"/>
                <a:cs typeface="Century Gothic"/>
                <a:sym typeface="Century Gothic"/>
              </a:rPr>
              <a:t>Understanding what happens in the Engagement Text.</a:t>
            </a:r>
            <a:endParaRPr sz="1600" dirty="0">
              <a:solidFill>
                <a:schemeClr val="dk1"/>
              </a:solidFill>
              <a:latin typeface="Century Gothic"/>
              <a:ea typeface="Century Gothic"/>
              <a:cs typeface="Century Gothic"/>
              <a:sym typeface="Century Gothic"/>
            </a:endParaRPr>
          </a:p>
          <a:p>
            <a:pPr marL="457200" lvl="0" indent="-330200" algn="l" rtl="0">
              <a:spcBef>
                <a:spcPts val="0"/>
              </a:spcBef>
              <a:spcAft>
                <a:spcPts val="0"/>
              </a:spcAft>
              <a:buClr>
                <a:schemeClr val="dk1"/>
              </a:buClr>
              <a:buSzPts val="1600"/>
              <a:buFont typeface="Century Gothic"/>
              <a:buChar char="•"/>
            </a:pPr>
            <a:r>
              <a:rPr lang="en" sz="1600" dirty="0">
                <a:solidFill>
                  <a:schemeClr val="dk1"/>
                </a:solidFill>
                <a:latin typeface="Century Gothic"/>
                <a:ea typeface="Century Gothic"/>
                <a:cs typeface="Century Gothic"/>
                <a:sym typeface="Century Gothic"/>
              </a:rPr>
              <a:t>Decoding words with the patterns worked with in this </a:t>
            </a:r>
            <a:r>
              <a:rPr lang="en-US" sz="1600" dirty="0">
                <a:solidFill>
                  <a:schemeClr val="dk1"/>
                </a:solidFill>
                <a:latin typeface="Century Gothic"/>
                <a:ea typeface="Century Gothic"/>
                <a:cs typeface="Century Gothic"/>
                <a:sym typeface="Century Gothic"/>
              </a:rPr>
              <a:t>cycle </a:t>
            </a:r>
            <a:r>
              <a:rPr lang="en" sz="1600" dirty="0">
                <a:solidFill>
                  <a:schemeClr val="dk1"/>
                </a:solidFill>
                <a:latin typeface="Century Gothic"/>
                <a:ea typeface="Century Gothic"/>
                <a:cs typeface="Century Gothic"/>
                <a:sym typeface="Century Gothic"/>
              </a:rPr>
              <a:t>and in prior cycles.</a:t>
            </a:r>
            <a:endParaRPr sz="1600" dirty="0">
              <a:solidFill>
                <a:schemeClr val="dk1"/>
              </a:solidFill>
              <a:latin typeface="Century Gothic"/>
              <a:ea typeface="Century Gothic"/>
              <a:cs typeface="Century Gothic"/>
              <a:sym typeface="Century Gothic"/>
            </a:endParaRPr>
          </a:p>
          <a:p>
            <a:pPr marL="457200" lvl="0" indent="-330200" algn="l" rtl="0">
              <a:spcBef>
                <a:spcPts val="0"/>
              </a:spcBef>
              <a:spcAft>
                <a:spcPts val="0"/>
              </a:spcAft>
              <a:buClr>
                <a:schemeClr val="dk1"/>
              </a:buClr>
              <a:buSzPts val="1600"/>
              <a:buFont typeface="Century Gothic"/>
              <a:buChar char="•"/>
            </a:pPr>
            <a:r>
              <a:rPr lang="en" sz="1600" dirty="0">
                <a:solidFill>
                  <a:schemeClr val="dk1"/>
                </a:solidFill>
                <a:latin typeface="Century Gothic"/>
                <a:ea typeface="Century Gothic"/>
                <a:cs typeface="Century Gothic"/>
                <a:sym typeface="Century Gothic"/>
              </a:rPr>
              <a:t>High-</a:t>
            </a:r>
            <a:r>
              <a:rPr lang="en-US" sz="1600" dirty="0">
                <a:solidFill>
                  <a:schemeClr val="dk1"/>
                </a:solidFill>
                <a:latin typeface="Century Gothic"/>
                <a:ea typeface="Century Gothic"/>
                <a:cs typeface="Century Gothic"/>
                <a:sym typeface="Century Gothic"/>
              </a:rPr>
              <a:t>f</a:t>
            </a:r>
            <a:r>
              <a:rPr lang="en" sz="1600" dirty="0">
                <a:solidFill>
                  <a:schemeClr val="dk1"/>
                </a:solidFill>
                <a:latin typeface="Century Gothic"/>
                <a:ea typeface="Century Gothic"/>
                <a:cs typeface="Century Gothic"/>
                <a:sym typeface="Century Gothic"/>
              </a:rPr>
              <a:t>requency words.</a:t>
            </a:r>
            <a:endParaRPr sz="1600" dirty="0">
              <a:solidFill>
                <a:schemeClr val="dk1"/>
              </a:solidFill>
              <a:latin typeface="Century Gothic"/>
              <a:ea typeface="Century Gothic"/>
              <a:cs typeface="Century Gothic"/>
              <a:sym typeface="Century Gothic"/>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55"/>
        <p:cNvGrpSpPr/>
        <p:nvPr/>
      </p:nvGrpSpPr>
      <p:grpSpPr>
        <a:xfrm>
          <a:off x="0" y="0"/>
          <a:ext cx="0" cy="0"/>
          <a:chOff x="0" y="0"/>
          <a:chExt cx="0" cy="0"/>
        </a:xfrm>
      </p:grpSpPr>
      <p:sp>
        <p:nvSpPr>
          <p:cNvPr id="156" name="Google Shape;156;p24"/>
          <p:cNvSpPr txBox="1">
            <a:spLocks noGrp="1"/>
          </p:cNvSpPr>
          <p:nvPr>
            <p:ph type="title"/>
          </p:nvPr>
        </p:nvSpPr>
        <p:spPr>
          <a:xfrm>
            <a:off x="311700" y="44502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Vocabulary and Language</a:t>
            </a:r>
            <a:endParaRPr/>
          </a:p>
        </p:txBody>
      </p:sp>
      <p:sp>
        <p:nvSpPr>
          <p:cNvPr id="157" name="Google Shape;157;p24"/>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457200" lvl="0" indent="-381000" algn="l" rtl="0">
              <a:spcBef>
                <a:spcPts val="800"/>
              </a:spcBef>
              <a:spcAft>
                <a:spcPts val="0"/>
              </a:spcAft>
              <a:buClr>
                <a:schemeClr val="dk1"/>
              </a:buClr>
              <a:buSzPts val="2400"/>
              <a:buFont typeface="Century Gothic"/>
              <a:buAutoNum type="arabicPeriod"/>
            </a:pPr>
            <a:r>
              <a:rPr lang="en" sz="2400" dirty="0">
                <a:latin typeface="Century Gothic"/>
                <a:ea typeface="Century Gothic"/>
                <a:cs typeface="Century Gothic"/>
                <a:sym typeface="Century Gothic"/>
              </a:rPr>
              <a:t>What does the word “litter” mean in this text?</a:t>
            </a:r>
          </a:p>
          <a:p>
            <a:pPr marL="457200" lvl="0" indent="-381000" algn="l" rtl="0">
              <a:spcBef>
                <a:spcPts val="800"/>
              </a:spcBef>
              <a:spcAft>
                <a:spcPts val="0"/>
              </a:spcAft>
              <a:buClr>
                <a:schemeClr val="dk1"/>
              </a:buClr>
              <a:buSzPts val="2400"/>
              <a:buFont typeface="Century Gothic"/>
              <a:buAutoNum type="arabicPeriod"/>
            </a:pPr>
            <a:endParaRPr lang="en" sz="2400" dirty="0">
              <a:latin typeface="Century Gothic"/>
              <a:ea typeface="Century Gothic"/>
              <a:cs typeface="Century Gothic"/>
              <a:sym typeface="Century Gothic"/>
            </a:endParaRPr>
          </a:p>
          <a:p>
            <a:pPr marL="457200" lvl="0" indent="-381000" algn="l" rtl="0">
              <a:spcBef>
                <a:spcPts val="800"/>
              </a:spcBef>
              <a:spcAft>
                <a:spcPts val="0"/>
              </a:spcAft>
              <a:buClr>
                <a:schemeClr val="dk1"/>
              </a:buClr>
              <a:buSzPts val="2400"/>
              <a:buFont typeface="Century Gothic"/>
              <a:buAutoNum type="arabicPeriod"/>
            </a:pPr>
            <a:r>
              <a:rPr lang="en" sz="2400" dirty="0">
                <a:latin typeface="Century Gothic"/>
                <a:ea typeface="Century Gothic"/>
                <a:cs typeface="Century Gothic"/>
                <a:sym typeface="Century Gothic"/>
              </a:rPr>
              <a:t>In the text it says that if the students are lucky they might catch a glimpse of the cubs. What does “glimpse” mean?</a:t>
            </a:r>
            <a:endParaRPr sz="2400" dirty="0">
              <a:latin typeface="Century Gothic"/>
              <a:ea typeface="Century Gothic"/>
              <a:cs typeface="Century Gothic"/>
              <a:sym typeface="Century Gothic"/>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61"/>
        <p:cNvGrpSpPr/>
        <p:nvPr/>
      </p:nvGrpSpPr>
      <p:grpSpPr>
        <a:xfrm>
          <a:off x="0" y="0"/>
          <a:ext cx="0" cy="0"/>
          <a:chOff x="0" y="0"/>
          <a:chExt cx="0" cy="0"/>
        </a:xfrm>
      </p:grpSpPr>
      <p:sp>
        <p:nvSpPr>
          <p:cNvPr id="162" name="Google Shape;162;p25"/>
          <p:cNvSpPr txBox="1">
            <a:spLocks noGrp="1"/>
          </p:cNvSpPr>
          <p:nvPr>
            <p:ph type="title"/>
          </p:nvPr>
        </p:nvSpPr>
        <p:spPr>
          <a:xfrm>
            <a:off x="311700" y="44502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Transition Song</a:t>
            </a:r>
            <a:endParaRPr/>
          </a:p>
        </p:txBody>
      </p:sp>
      <p:sp>
        <p:nvSpPr>
          <p:cNvPr id="163" name="Google Shape;163;p25"/>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0" lvl="0" indent="0" algn="ctr" rtl="0">
              <a:lnSpc>
                <a:spcPct val="180000"/>
              </a:lnSpc>
              <a:spcBef>
                <a:spcPts val="800"/>
              </a:spcBef>
              <a:spcAft>
                <a:spcPts val="0"/>
              </a:spcAft>
              <a:buNone/>
            </a:pPr>
            <a:r>
              <a:rPr lang="en" sz="2400" dirty="0">
                <a:solidFill>
                  <a:srgbClr val="FF0000"/>
                </a:solidFill>
                <a:latin typeface="Century Gothic"/>
                <a:ea typeface="Century Gothic"/>
                <a:cs typeface="Century Gothic"/>
                <a:sym typeface="Century Gothic"/>
              </a:rPr>
              <a:t>“It’s time to grapple baby, grapple baby, grapple baby. Grapple baby, grapple baby, grapple. Is it a snap or trap word? Think about it and back it up. Think and back it up. Is it a snap or trap word? It’s going to hard, but think about it and make a start.”</a:t>
            </a:r>
            <a:endParaRPr sz="2400" dirty="0">
              <a:solidFill>
                <a:srgbClr val="FF0000"/>
              </a:solidFill>
              <a:latin typeface="Century Gothic"/>
              <a:ea typeface="Century Gothic"/>
              <a:cs typeface="Century Gothic"/>
              <a:sym typeface="Century Gothic"/>
            </a:endParaRPr>
          </a:p>
          <a:p>
            <a:pPr marL="0" lvl="0" indent="0" algn="l" rtl="0">
              <a:lnSpc>
                <a:spcPct val="115000"/>
              </a:lnSpc>
              <a:spcBef>
                <a:spcPts val="800"/>
              </a:spcBef>
              <a:spcAft>
                <a:spcPts val="0"/>
              </a:spcAft>
              <a:buNone/>
            </a:pPr>
            <a:endParaRPr sz="3000" dirty="0">
              <a:solidFill>
                <a:srgbClr val="FF0000"/>
              </a:solidFill>
              <a:latin typeface="Times New Roman"/>
              <a:ea typeface="Times New Roman"/>
              <a:cs typeface="Times New Roman"/>
              <a:sym typeface="Times New Roman"/>
            </a:endParaRPr>
          </a:p>
          <a:p>
            <a:pPr marL="0" lvl="0" indent="0" algn="l" rtl="0">
              <a:spcBef>
                <a:spcPts val="800"/>
              </a:spcBef>
              <a:spcAft>
                <a:spcPts val="0"/>
              </a:spcAft>
              <a:buNone/>
            </a:pPr>
            <a:endParaRPr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67"/>
        <p:cNvGrpSpPr/>
        <p:nvPr/>
      </p:nvGrpSpPr>
      <p:grpSpPr>
        <a:xfrm>
          <a:off x="0" y="0"/>
          <a:ext cx="0" cy="0"/>
          <a:chOff x="0" y="0"/>
          <a:chExt cx="0" cy="0"/>
        </a:xfrm>
      </p:grpSpPr>
      <p:sp>
        <p:nvSpPr>
          <p:cNvPr id="168" name="Google Shape;168;p26"/>
          <p:cNvSpPr txBox="1">
            <a:spLocks noGrp="1"/>
          </p:cNvSpPr>
          <p:nvPr>
            <p:ph type="title"/>
          </p:nvPr>
        </p:nvSpPr>
        <p:spPr>
          <a:xfrm>
            <a:off x="311700" y="44502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Work Time Learning Targets</a:t>
            </a:r>
            <a:endParaRPr/>
          </a:p>
        </p:txBody>
      </p:sp>
      <p:sp>
        <p:nvSpPr>
          <p:cNvPr id="169" name="Google Shape;169;p26"/>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457200" lvl="0" indent="-381000" algn="l" rtl="0">
              <a:lnSpc>
                <a:spcPct val="120000"/>
              </a:lnSpc>
              <a:spcBef>
                <a:spcPts val="800"/>
              </a:spcBef>
              <a:spcAft>
                <a:spcPts val="0"/>
              </a:spcAft>
              <a:buClr>
                <a:schemeClr val="dk1"/>
              </a:buClr>
              <a:buSzPts val="2400"/>
              <a:buFont typeface="Century Gothic"/>
              <a:buChar char="•"/>
            </a:pPr>
            <a:r>
              <a:rPr lang="en" sz="2400" dirty="0">
                <a:solidFill>
                  <a:schemeClr val="dk1"/>
                </a:solidFill>
                <a:latin typeface="Century Gothic"/>
                <a:ea typeface="Century Gothic"/>
                <a:cs typeface="Century Gothic"/>
                <a:sym typeface="Century Gothic"/>
              </a:rPr>
              <a:t>I can read high-frequency words that “don’t play fair.”</a:t>
            </a:r>
            <a:endParaRPr sz="2400" dirty="0">
              <a:solidFill>
                <a:schemeClr val="dk1"/>
              </a:solidFill>
              <a:latin typeface="Century Gothic"/>
              <a:ea typeface="Century Gothic"/>
              <a:cs typeface="Century Gothic"/>
              <a:sym typeface="Century Gothic"/>
            </a:endParaRPr>
          </a:p>
          <a:p>
            <a:pPr marL="177800" lvl="0" indent="0" algn="l" rtl="0">
              <a:lnSpc>
                <a:spcPct val="120000"/>
              </a:lnSpc>
              <a:spcBef>
                <a:spcPts val="800"/>
              </a:spcBef>
              <a:spcAft>
                <a:spcPts val="0"/>
              </a:spcAft>
              <a:buNone/>
            </a:pPr>
            <a:endParaRPr sz="2400" dirty="0"/>
          </a:p>
          <a:p>
            <a:pPr marL="0" lvl="0" indent="0" algn="l" rtl="0">
              <a:lnSpc>
                <a:spcPct val="115000"/>
              </a:lnSpc>
              <a:spcBef>
                <a:spcPts val="800"/>
              </a:spcBef>
              <a:spcAft>
                <a:spcPts val="0"/>
              </a:spcAft>
              <a:buNone/>
            </a:pPr>
            <a:endParaRPr sz="2400" dirty="0">
              <a:solidFill>
                <a:schemeClr val="dk1"/>
              </a:solidFill>
              <a:latin typeface="Times New Roman"/>
              <a:ea typeface="Times New Roman"/>
              <a:cs typeface="Times New Roman"/>
              <a:sym typeface="Times New Roman"/>
            </a:endParaRPr>
          </a:p>
          <a:p>
            <a:pPr marL="0" lvl="0" indent="0" algn="l" rtl="0">
              <a:spcBef>
                <a:spcPts val="800"/>
              </a:spcBef>
              <a:spcAft>
                <a:spcPts val="0"/>
              </a:spcAft>
              <a:buNone/>
            </a:pPr>
            <a:endParaRPr dirty="0"/>
          </a:p>
        </p:txBody>
      </p:sp>
      <p:pic>
        <p:nvPicPr>
          <p:cNvPr id="170" name="Google Shape;170;p26"/>
          <p:cNvPicPr preferRelativeResize="0"/>
          <p:nvPr/>
        </p:nvPicPr>
        <p:blipFill>
          <a:blip r:embed="rId3">
            <a:alphaModFix/>
          </a:blip>
          <a:stretch>
            <a:fillRect/>
          </a:stretch>
        </p:blipFill>
        <p:spPr>
          <a:xfrm>
            <a:off x="8290672" y="4269572"/>
            <a:ext cx="792000" cy="642150"/>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74"/>
        <p:cNvGrpSpPr/>
        <p:nvPr/>
      </p:nvGrpSpPr>
      <p:grpSpPr>
        <a:xfrm>
          <a:off x="0" y="0"/>
          <a:ext cx="0" cy="0"/>
          <a:chOff x="0" y="0"/>
          <a:chExt cx="0" cy="0"/>
        </a:xfrm>
      </p:grpSpPr>
      <p:sp>
        <p:nvSpPr>
          <p:cNvPr id="175" name="Google Shape;175;p27"/>
          <p:cNvSpPr txBox="1">
            <a:spLocks noGrp="1"/>
          </p:cNvSpPr>
          <p:nvPr>
            <p:ph type="title"/>
          </p:nvPr>
        </p:nvSpPr>
        <p:spPr>
          <a:xfrm>
            <a:off x="311700" y="195700"/>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b="1"/>
              <a:t>Snap or Trap</a:t>
            </a:r>
            <a:endParaRPr b="1"/>
          </a:p>
        </p:txBody>
      </p:sp>
      <p:sp>
        <p:nvSpPr>
          <p:cNvPr id="176" name="Google Shape;176;p27"/>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0" lvl="0" indent="0" algn="l" rtl="0">
              <a:spcBef>
                <a:spcPts val="800"/>
              </a:spcBef>
              <a:spcAft>
                <a:spcPts val="0"/>
              </a:spcAft>
              <a:buNone/>
            </a:pPr>
            <a:r>
              <a:rPr lang="en" sz="2700">
                <a:latin typeface="Century Gothic"/>
                <a:ea typeface="Century Gothic"/>
                <a:cs typeface="Century Gothic"/>
                <a:sym typeface="Century Gothic"/>
              </a:rPr>
              <a:t>finally        it’ll</a:t>
            </a:r>
            <a:endParaRPr sz="2700">
              <a:latin typeface="Century Gothic"/>
              <a:ea typeface="Century Gothic"/>
              <a:cs typeface="Century Gothic"/>
              <a:sym typeface="Century Gothic"/>
            </a:endParaRPr>
          </a:p>
          <a:p>
            <a:pPr marL="0" lvl="0" indent="0" algn="l" rtl="0">
              <a:spcBef>
                <a:spcPts val="800"/>
              </a:spcBef>
              <a:spcAft>
                <a:spcPts val="0"/>
              </a:spcAft>
              <a:buNone/>
            </a:pPr>
            <a:r>
              <a:rPr lang="en" sz="2700">
                <a:latin typeface="Century Gothic"/>
                <a:ea typeface="Century Gothic"/>
                <a:cs typeface="Century Gothic"/>
                <a:sym typeface="Century Gothic"/>
              </a:rPr>
              <a:t>guess</a:t>
            </a:r>
            <a:endParaRPr sz="2700">
              <a:latin typeface="Century Gothic"/>
              <a:ea typeface="Century Gothic"/>
              <a:cs typeface="Century Gothic"/>
              <a:sym typeface="Century Gothic"/>
            </a:endParaRPr>
          </a:p>
          <a:p>
            <a:pPr marL="0" lvl="0" indent="0" algn="l" rtl="0">
              <a:spcBef>
                <a:spcPts val="800"/>
              </a:spcBef>
              <a:spcAft>
                <a:spcPts val="0"/>
              </a:spcAft>
              <a:buNone/>
            </a:pPr>
            <a:r>
              <a:rPr lang="en" sz="2700">
                <a:latin typeface="Century Gothic"/>
                <a:ea typeface="Century Gothic"/>
                <a:cs typeface="Century Gothic"/>
                <a:sym typeface="Century Gothic"/>
              </a:rPr>
              <a:t>through</a:t>
            </a:r>
            <a:endParaRPr sz="2700">
              <a:latin typeface="Century Gothic"/>
              <a:ea typeface="Century Gothic"/>
              <a:cs typeface="Century Gothic"/>
              <a:sym typeface="Century Gothic"/>
            </a:endParaRPr>
          </a:p>
          <a:p>
            <a:pPr marL="0" lvl="0" indent="0" algn="l" rtl="0">
              <a:spcBef>
                <a:spcPts val="800"/>
              </a:spcBef>
              <a:spcAft>
                <a:spcPts val="0"/>
              </a:spcAft>
              <a:buNone/>
            </a:pPr>
            <a:r>
              <a:rPr lang="en" sz="2700">
                <a:latin typeface="Century Gothic"/>
                <a:ea typeface="Century Gothic"/>
                <a:cs typeface="Century Gothic"/>
                <a:sym typeface="Century Gothic"/>
              </a:rPr>
              <a:t>good</a:t>
            </a:r>
            <a:endParaRPr sz="2700">
              <a:latin typeface="Century Gothic"/>
              <a:ea typeface="Century Gothic"/>
              <a:cs typeface="Century Gothic"/>
              <a:sym typeface="Century Gothic"/>
            </a:endParaRPr>
          </a:p>
          <a:p>
            <a:pPr marL="0" lvl="0" indent="0" algn="l" rtl="0">
              <a:spcBef>
                <a:spcPts val="800"/>
              </a:spcBef>
              <a:spcAft>
                <a:spcPts val="0"/>
              </a:spcAft>
              <a:buNone/>
            </a:pPr>
            <a:r>
              <a:rPr lang="en" sz="2700">
                <a:latin typeface="Century Gothic"/>
                <a:ea typeface="Century Gothic"/>
                <a:cs typeface="Century Gothic"/>
                <a:sym typeface="Century Gothic"/>
              </a:rPr>
              <a:t>they’ll</a:t>
            </a:r>
            <a:endParaRPr sz="2700">
              <a:latin typeface="Century Gothic"/>
              <a:ea typeface="Century Gothic"/>
              <a:cs typeface="Century Gothic"/>
              <a:sym typeface="Century Gothic"/>
            </a:endParaRPr>
          </a:p>
          <a:p>
            <a:pPr marL="0" lvl="0" indent="0" algn="l" rtl="0">
              <a:spcBef>
                <a:spcPts val="800"/>
              </a:spcBef>
              <a:spcAft>
                <a:spcPts val="0"/>
              </a:spcAft>
              <a:buNone/>
            </a:pPr>
            <a:r>
              <a:rPr lang="en" sz="2700">
                <a:latin typeface="Century Gothic"/>
                <a:ea typeface="Century Gothic"/>
                <a:cs typeface="Century Gothic"/>
                <a:sym typeface="Century Gothic"/>
              </a:rPr>
              <a:t>we’ll</a:t>
            </a:r>
            <a:endParaRPr sz="2700">
              <a:latin typeface="Century Gothic"/>
              <a:ea typeface="Century Gothic"/>
              <a:cs typeface="Century Gothic"/>
              <a:sym typeface="Century Gothic"/>
            </a:endParaRPr>
          </a:p>
          <a:p>
            <a:pPr marL="0" lvl="0" indent="0" algn="l" rtl="0">
              <a:spcBef>
                <a:spcPts val="800"/>
              </a:spcBef>
              <a:spcAft>
                <a:spcPts val="0"/>
              </a:spcAft>
              <a:buNone/>
            </a:pPr>
            <a:endParaRPr sz="2700"/>
          </a:p>
          <a:p>
            <a:pPr marL="0" lvl="0" indent="0" algn="l" rtl="0">
              <a:spcBef>
                <a:spcPts val="800"/>
              </a:spcBef>
              <a:spcAft>
                <a:spcPts val="0"/>
              </a:spcAft>
              <a:buNone/>
            </a:pPr>
            <a:endParaRPr sz="2700"/>
          </a:p>
          <a:p>
            <a:pPr marL="0" lvl="0" indent="0" algn="l" rtl="0">
              <a:spcBef>
                <a:spcPts val="800"/>
              </a:spcBef>
              <a:spcAft>
                <a:spcPts val="0"/>
              </a:spcAft>
              <a:buNone/>
            </a:pPr>
            <a:endParaRPr sz="2700"/>
          </a:p>
          <a:p>
            <a:pPr marL="0" lvl="0" indent="0" algn="l" rtl="0">
              <a:spcBef>
                <a:spcPts val="800"/>
              </a:spcBef>
              <a:spcAft>
                <a:spcPts val="0"/>
              </a:spcAft>
              <a:buNone/>
            </a:pPr>
            <a:r>
              <a:rPr lang="en" sz="2700"/>
              <a:t>			</a:t>
            </a:r>
            <a:endParaRPr sz="2700"/>
          </a:p>
          <a:p>
            <a:pPr marL="914400" lvl="0" indent="0" algn="l" rtl="0">
              <a:spcBef>
                <a:spcPts val="800"/>
              </a:spcBef>
              <a:spcAft>
                <a:spcPts val="0"/>
              </a:spcAft>
              <a:buNone/>
            </a:pPr>
            <a:r>
              <a:rPr lang="en" sz="2400"/>
              <a:t>                                        </a:t>
            </a:r>
            <a:endParaRPr sz="2400"/>
          </a:p>
        </p:txBody>
      </p:sp>
      <p:graphicFrame>
        <p:nvGraphicFramePr>
          <p:cNvPr id="177" name="Google Shape;177;p27"/>
          <p:cNvGraphicFramePr/>
          <p:nvPr/>
        </p:nvGraphicFramePr>
        <p:xfrm>
          <a:off x="4600031" y="598950"/>
          <a:ext cx="4232200" cy="3924944"/>
        </p:xfrm>
        <a:graphic>
          <a:graphicData uri="http://schemas.openxmlformats.org/drawingml/2006/table">
            <a:tbl>
              <a:tblPr>
                <a:noFill/>
                <a:tableStyleId>{512B7335-E470-415F-B4CE-A15158ECC85C}</a:tableStyleId>
              </a:tblPr>
              <a:tblGrid>
                <a:gridCol w="2116100">
                  <a:extLst>
                    <a:ext uri="{9D8B030D-6E8A-4147-A177-3AD203B41FA5}">
                      <a16:colId xmlns:a16="http://schemas.microsoft.com/office/drawing/2014/main" val="20000"/>
                    </a:ext>
                  </a:extLst>
                </a:gridCol>
                <a:gridCol w="2116100">
                  <a:extLst>
                    <a:ext uri="{9D8B030D-6E8A-4147-A177-3AD203B41FA5}">
                      <a16:colId xmlns:a16="http://schemas.microsoft.com/office/drawing/2014/main" val="20001"/>
                    </a:ext>
                  </a:extLst>
                </a:gridCol>
              </a:tblGrid>
              <a:tr h="553575">
                <a:tc>
                  <a:txBody>
                    <a:bodyPr/>
                    <a:lstStyle/>
                    <a:p>
                      <a:pPr marL="0" lvl="0" indent="0" algn="ctr" rtl="0">
                        <a:lnSpc>
                          <a:spcPct val="90000"/>
                        </a:lnSpc>
                        <a:spcBef>
                          <a:spcPts val="0"/>
                        </a:spcBef>
                        <a:spcAft>
                          <a:spcPts val="0"/>
                        </a:spcAft>
                        <a:buNone/>
                      </a:pPr>
                      <a:r>
                        <a:rPr lang="en" sz="3400" b="1">
                          <a:solidFill>
                            <a:schemeClr val="dk1"/>
                          </a:solidFill>
                          <a:latin typeface="Century Gothic"/>
                          <a:ea typeface="Century Gothic"/>
                          <a:cs typeface="Century Gothic"/>
                          <a:sym typeface="Century Gothic"/>
                        </a:rPr>
                        <a:t>Snap</a:t>
                      </a:r>
                      <a:endParaRPr sz="1100"/>
                    </a:p>
                  </a:txBody>
                  <a:tcPr marL="68575" marR="68575" marT="68575" marB="68575"/>
                </a:tc>
                <a:tc>
                  <a:txBody>
                    <a:bodyPr/>
                    <a:lstStyle/>
                    <a:p>
                      <a:pPr marL="0" lvl="0" indent="0" algn="ctr" rtl="0">
                        <a:lnSpc>
                          <a:spcPct val="90000"/>
                        </a:lnSpc>
                        <a:spcBef>
                          <a:spcPts val="0"/>
                        </a:spcBef>
                        <a:spcAft>
                          <a:spcPts val="0"/>
                        </a:spcAft>
                        <a:buNone/>
                      </a:pPr>
                      <a:r>
                        <a:rPr lang="en" sz="3400" b="1">
                          <a:solidFill>
                            <a:schemeClr val="dk1"/>
                          </a:solidFill>
                          <a:latin typeface="Century Gothic"/>
                          <a:ea typeface="Century Gothic"/>
                          <a:cs typeface="Century Gothic"/>
                          <a:sym typeface="Century Gothic"/>
                        </a:rPr>
                        <a:t>Trap</a:t>
                      </a:r>
                      <a:endParaRPr sz="1100"/>
                    </a:p>
                  </a:txBody>
                  <a:tcPr marL="68575" marR="68575" marT="68575" marB="68575"/>
                </a:tc>
                <a:extLst>
                  <a:ext uri="{0D108BD9-81ED-4DB2-BD59-A6C34878D82A}">
                    <a16:rowId xmlns:a16="http://schemas.microsoft.com/office/drawing/2014/main" val="10000"/>
                  </a:ext>
                </a:extLst>
              </a:tr>
              <a:tr h="553575">
                <a:tc>
                  <a:txBody>
                    <a:bodyPr/>
                    <a:lstStyle/>
                    <a:p>
                      <a:pPr marL="0" lvl="0" indent="0" algn="l" rtl="0">
                        <a:spcBef>
                          <a:spcPts val="0"/>
                        </a:spcBef>
                        <a:spcAft>
                          <a:spcPts val="0"/>
                        </a:spcAft>
                        <a:buNone/>
                      </a:pPr>
                      <a:endParaRPr sz="1100"/>
                    </a:p>
                  </a:txBody>
                  <a:tcPr marL="68575" marR="68575" marT="68575" marB="68575"/>
                </a:tc>
                <a:tc>
                  <a:txBody>
                    <a:bodyPr/>
                    <a:lstStyle/>
                    <a:p>
                      <a:pPr marL="0" lvl="0" indent="0" algn="l" rtl="0">
                        <a:spcBef>
                          <a:spcPts val="0"/>
                        </a:spcBef>
                        <a:spcAft>
                          <a:spcPts val="0"/>
                        </a:spcAft>
                        <a:buNone/>
                      </a:pPr>
                      <a:endParaRPr/>
                    </a:p>
                  </a:txBody>
                  <a:tcPr marL="68575" marR="68575" marT="68575" marB="68575"/>
                </a:tc>
                <a:extLst>
                  <a:ext uri="{0D108BD9-81ED-4DB2-BD59-A6C34878D82A}">
                    <a16:rowId xmlns:a16="http://schemas.microsoft.com/office/drawing/2014/main" val="10001"/>
                  </a:ext>
                </a:extLst>
              </a:tr>
              <a:tr h="553575">
                <a:tc>
                  <a:txBody>
                    <a:bodyPr/>
                    <a:lstStyle/>
                    <a:p>
                      <a:pPr marL="0" lvl="0" indent="0" algn="l" rtl="0">
                        <a:spcBef>
                          <a:spcPts val="800"/>
                        </a:spcBef>
                        <a:spcAft>
                          <a:spcPts val="0"/>
                        </a:spcAft>
                        <a:buNone/>
                      </a:pPr>
                      <a:endParaRPr sz="1100"/>
                    </a:p>
                    <a:p>
                      <a:pPr marL="0" lvl="0" indent="0" algn="l" rtl="0">
                        <a:spcBef>
                          <a:spcPts val="0"/>
                        </a:spcBef>
                        <a:spcAft>
                          <a:spcPts val="0"/>
                        </a:spcAft>
                        <a:buNone/>
                      </a:pPr>
                      <a:endParaRPr sz="1100"/>
                    </a:p>
                  </a:txBody>
                  <a:tcPr marL="68575" marR="68575" marT="68575" marB="68575"/>
                </a:tc>
                <a:tc>
                  <a:txBody>
                    <a:bodyPr/>
                    <a:lstStyle/>
                    <a:p>
                      <a:pPr marL="0" lvl="0" indent="0" algn="l" rtl="0">
                        <a:spcBef>
                          <a:spcPts val="0"/>
                        </a:spcBef>
                        <a:spcAft>
                          <a:spcPts val="0"/>
                        </a:spcAft>
                        <a:buNone/>
                      </a:pPr>
                      <a:endParaRPr/>
                    </a:p>
                  </a:txBody>
                  <a:tcPr marL="68575" marR="68575" marT="68575" marB="68575"/>
                </a:tc>
                <a:extLst>
                  <a:ext uri="{0D108BD9-81ED-4DB2-BD59-A6C34878D82A}">
                    <a16:rowId xmlns:a16="http://schemas.microsoft.com/office/drawing/2014/main" val="10002"/>
                  </a:ext>
                </a:extLst>
              </a:tr>
              <a:tr h="553575">
                <a:tc>
                  <a:txBody>
                    <a:bodyPr/>
                    <a:lstStyle/>
                    <a:p>
                      <a:pPr marL="0" lvl="0" indent="0" algn="l" rtl="0">
                        <a:spcBef>
                          <a:spcPts val="0"/>
                        </a:spcBef>
                        <a:spcAft>
                          <a:spcPts val="0"/>
                        </a:spcAft>
                        <a:buNone/>
                      </a:pPr>
                      <a:endParaRPr sz="1100"/>
                    </a:p>
                  </a:txBody>
                  <a:tcPr marL="68575" marR="68575" marT="68575" marB="68575"/>
                </a:tc>
                <a:tc>
                  <a:txBody>
                    <a:bodyPr/>
                    <a:lstStyle/>
                    <a:p>
                      <a:pPr marL="0" lvl="0" indent="0" algn="l" rtl="0">
                        <a:spcBef>
                          <a:spcPts val="0"/>
                        </a:spcBef>
                        <a:spcAft>
                          <a:spcPts val="0"/>
                        </a:spcAft>
                        <a:buNone/>
                      </a:pPr>
                      <a:endParaRPr/>
                    </a:p>
                  </a:txBody>
                  <a:tcPr marL="68575" marR="68575" marT="68575" marB="68575"/>
                </a:tc>
                <a:extLst>
                  <a:ext uri="{0D108BD9-81ED-4DB2-BD59-A6C34878D82A}">
                    <a16:rowId xmlns:a16="http://schemas.microsoft.com/office/drawing/2014/main" val="10003"/>
                  </a:ext>
                </a:extLst>
              </a:tr>
              <a:tr h="553575">
                <a:tc>
                  <a:txBody>
                    <a:bodyPr/>
                    <a:lstStyle/>
                    <a:p>
                      <a:pPr marL="0" lvl="0" indent="0" algn="l" rtl="0">
                        <a:spcBef>
                          <a:spcPts val="0"/>
                        </a:spcBef>
                        <a:spcAft>
                          <a:spcPts val="0"/>
                        </a:spcAft>
                        <a:buNone/>
                      </a:pPr>
                      <a:endParaRPr/>
                    </a:p>
                  </a:txBody>
                  <a:tcPr marL="68575" marR="68575" marT="68575" marB="68575"/>
                </a:tc>
                <a:tc>
                  <a:txBody>
                    <a:bodyPr/>
                    <a:lstStyle/>
                    <a:p>
                      <a:pPr marL="0" lvl="0" indent="0" algn="l" rtl="0">
                        <a:spcBef>
                          <a:spcPts val="0"/>
                        </a:spcBef>
                        <a:spcAft>
                          <a:spcPts val="0"/>
                        </a:spcAft>
                        <a:buNone/>
                      </a:pPr>
                      <a:endParaRPr/>
                    </a:p>
                  </a:txBody>
                  <a:tcPr marL="68575" marR="68575" marT="68575" marB="68575"/>
                </a:tc>
                <a:extLst>
                  <a:ext uri="{0D108BD9-81ED-4DB2-BD59-A6C34878D82A}">
                    <a16:rowId xmlns:a16="http://schemas.microsoft.com/office/drawing/2014/main" val="10004"/>
                  </a:ext>
                </a:extLst>
              </a:tr>
              <a:tr h="553575">
                <a:tc>
                  <a:txBody>
                    <a:bodyPr/>
                    <a:lstStyle/>
                    <a:p>
                      <a:pPr marL="0" lvl="0" indent="0" algn="l" rtl="0">
                        <a:spcBef>
                          <a:spcPts val="0"/>
                        </a:spcBef>
                        <a:spcAft>
                          <a:spcPts val="0"/>
                        </a:spcAft>
                        <a:buNone/>
                      </a:pPr>
                      <a:endParaRPr/>
                    </a:p>
                  </a:txBody>
                  <a:tcPr marL="68575" marR="68575" marT="68575" marB="68575"/>
                </a:tc>
                <a:tc>
                  <a:txBody>
                    <a:bodyPr/>
                    <a:lstStyle/>
                    <a:p>
                      <a:pPr marL="0" lvl="0" indent="0" algn="l" rtl="0">
                        <a:spcBef>
                          <a:spcPts val="0"/>
                        </a:spcBef>
                        <a:spcAft>
                          <a:spcPts val="0"/>
                        </a:spcAft>
                        <a:buNone/>
                      </a:pPr>
                      <a:endParaRPr/>
                    </a:p>
                  </a:txBody>
                  <a:tcPr marL="68575" marR="68575" marT="68575" marB="68575"/>
                </a:tc>
                <a:extLst>
                  <a:ext uri="{0D108BD9-81ED-4DB2-BD59-A6C34878D82A}">
                    <a16:rowId xmlns:a16="http://schemas.microsoft.com/office/drawing/2014/main" val="10005"/>
                  </a:ext>
                </a:extLst>
              </a:tr>
              <a:tr h="553575">
                <a:tc>
                  <a:txBody>
                    <a:bodyPr/>
                    <a:lstStyle/>
                    <a:p>
                      <a:pPr marL="0" lvl="0" indent="0" algn="l" rtl="0">
                        <a:spcBef>
                          <a:spcPts val="0"/>
                        </a:spcBef>
                        <a:spcAft>
                          <a:spcPts val="0"/>
                        </a:spcAft>
                        <a:buNone/>
                      </a:pPr>
                      <a:endParaRPr/>
                    </a:p>
                  </a:txBody>
                  <a:tcPr marL="68575" marR="68575" marT="68575" marB="68575"/>
                </a:tc>
                <a:tc>
                  <a:txBody>
                    <a:bodyPr/>
                    <a:lstStyle/>
                    <a:p>
                      <a:pPr marL="0" lvl="0" indent="0" algn="l" rtl="0">
                        <a:spcBef>
                          <a:spcPts val="0"/>
                        </a:spcBef>
                        <a:spcAft>
                          <a:spcPts val="0"/>
                        </a:spcAft>
                        <a:buNone/>
                      </a:pPr>
                      <a:endParaRPr/>
                    </a:p>
                  </a:txBody>
                  <a:tcPr marL="68575" marR="68575" marT="68575" marB="68575"/>
                </a:tc>
                <a:extLst>
                  <a:ext uri="{0D108BD9-81ED-4DB2-BD59-A6C34878D82A}">
                    <a16:rowId xmlns:a16="http://schemas.microsoft.com/office/drawing/2014/main" val="10006"/>
                  </a:ext>
                </a:extLst>
              </a:tr>
            </a:tbl>
          </a:graphicData>
        </a:graphic>
      </p:graphicFrame>
      <p:sp>
        <p:nvSpPr>
          <p:cNvPr id="178" name="Google Shape;178;p27"/>
          <p:cNvSpPr txBox="1"/>
          <p:nvPr/>
        </p:nvSpPr>
        <p:spPr>
          <a:xfrm>
            <a:off x="4862725" y="1557100"/>
            <a:ext cx="1582800" cy="865800"/>
          </a:xfrm>
          <a:prstGeom prst="rect">
            <a:avLst/>
          </a:prstGeom>
          <a:noFill/>
          <a:ln>
            <a:noFill/>
          </a:ln>
        </p:spPr>
        <p:txBody>
          <a:bodyPr spcFirstLastPara="1" wrap="square" lIns="68575" tIns="68575" rIns="68575" bIns="68575" anchor="t" anchorCtr="0">
            <a:noAutofit/>
          </a:bodyPr>
          <a:lstStyle/>
          <a:p>
            <a:pPr marL="0" lvl="0" indent="0" algn="l" rtl="0">
              <a:spcBef>
                <a:spcPts val="0"/>
              </a:spcBef>
              <a:spcAft>
                <a:spcPts val="0"/>
              </a:spcAft>
              <a:buNone/>
            </a:pPr>
            <a:endParaRPr sz="1100"/>
          </a:p>
          <a:p>
            <a:pPr marL="0" lvl="0" indent="0" algn="l" rtl="0">
              <a:spcBef>
                <a:spcPts val="0"/>
              </a:spcBef>
              <a:spcAft>
                <a:spcPts val="0"/>
              </a:spcAft>
              <a:buNone/>
            </a:pPr>
            <a:r>
              <a:rPr lang="en" sz="3600">
                <a:latin typeface="Century Gothic"/>
                <a:ea typeface="Century Gothic"/>
                <a:cs typeface="Century Gothic"/>
                <a:sym typeface="Century Gothic"/>
              </a:rPr>
              <a:t>we’ll</a:t>
            </a:r>
            <a:endParaRPr sz="3600">
              <a:latin typeface="Century Gothic"/>
              <a:ea typeface="Century Gothic"/>
              <a:cs typeface="Century Gothic"/>
              <a:sym typeface="Century Gothic"/>
            </a:endParaRPr>
          </a:p>
        </p:txBody>
      </p:sp>
      <p:sp>
        <p:nvSpPr>
          <p:cNvPr id="179" name="Google Shape;179;p27"/>
          <p:cNvSpPr txBox="1"/>
          <p:nvPr/>
        </p:nvSpPr>
        <p:spPr>
          <a:xfrm>
            <a:off x="6833800" y="1161425"/>
            <a:ext cx="1659300" cy="642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3600">
                <a:latin typeface="Century Gothic"/>
                <a:ea typeface="Century Gothic"/>
                <a:cs typeface="Century Gothic"/>
                <a:sym typeface="Century Gothic"/>
              </a:rPr>
              <a:t>finally</a:t>
            </a:r>
            <a:endParaRPr sz="3600">
              <a:latin typeface="Century Gothic"/>
              <a:ea typeface="Century Gothic"/>
              <a:cs typeface="Century Gothic"/>
              <a:sym typeface="Century Gothic"/>
            </a:endParaRPr>
          </a:p>
        </p:txBody>
      </p:sp>
      <p:sp>
        <p:nvSpPr>
          <p:cNvPr id="180" name="Google Shape;180;p27"/>
          <p:cNvSpPr txBox="1"/>
          <p:nvPr/>
        </p:nvSpPr>
        <p:spPr>
          <a:xfrm>
            <a:off x="6777175" y="1703678"/>
            <a:ext cx="1914300" cy="761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3600" dirty="0">
                <a:latin typeface="Century Gothic"/>
                <a:ea typeface="Century Gothic"/>
                <a:cs typeface="Century Gothic"/>
                <a:sym typeface="Century Gothic"/>
              </a:rPr>
              <a:t>guess</a:t>
            </a:r>
            <a:endParaRPr sz="3600" dirty="0">
              <a:latin typeface="Century Gothic"/>
              <a:ea typeface="Century Gothic"/>
              <a:cs typeface="Century Gothic"/>
              <a:sym typeface="Century Gothic"/>
            </a:endParaRPr>
          </a:p>
        </p:txBody>
      </p:sp>
      <p:sp>
        <p:nvSpPr>
          <p:cNvPr id="181" name="Google Shape;181;p27"/>
          <p:cNvSpPr txBox="1"/>
          <p:nvPr/>
        </p:nvSpPr>
        <p:spPr>
          <a:xfrm>
            <a:off x="6833800" y="2265798"/>
            <a:ext cx="1998600" cy="642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3600">
                <a:latin typeface="Century Gothic"/>
                <a:ea typeface="Century Gothic"/>
                <a:cs typeface="Century Gothic"/>
                <a:sym typeface="Century Gothic"/>
              </a:rPr>
              <a:t>through</a:t>
            </a:r>
            <a:endParaRPr sz="3600">
              <a:latin typeface="Century Gothic"/>
              <a:ea typeface="Century Gothic"/>
              <a:cs typeface="Century Gothic"/>
              <a:sym typeface="Century Gothic"/>
            </a:endParaRPr>
          </a:p>
        </p:txBody>
      </p:sp>
      <p:sp>
        <p:nvSpPr>
          <p:cNvPr id="182" name="Google Shape;182;p27"/>
          <p:cNvSpPr txBox="1"/>
          <p:nvPr/>
        </p:nvSpPr>
        <p:spPr>
          <a:xfrm>
            <a:off x="4786125" y="1152700"/>
            <a:ext cx="1748400" cy="572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3600">
                <a:latin typeface="Century Gothic"/>
                <a:ea typeface="Century Gothic"/>
                <a:cs typeface="Century Gothic"/>
                <a:sym typeface="Century Gothic"/>
              </a:rPr>
              <a:t>they’ll</a:t>
            </a:r>
            <a:endParaRPr sz="3600">
              <a:latin typeface="Century Gothic"/>
              <a:ea typeface="Century Gothic"/>
              <a:cs typeface="Century Gothic"/>
              <a:sym typeface="Century Gothic"/>
            </a:endParaRPr>
          </a:p>
        </p:txBody>
      </p:sp>
      <p:sp>
        <p:nvSpPr>
          <p:cNvPr id="183" name="Google Shape;183;p27"/>
          <p:cNvSpPr txBox="1"/>
          <p:nvPr/>
        </p:nvSpPr>
        <p:spPr>
          <a:xfrm>
            <a:off x="4722325" y="2277442"/>
            <a:ext cx="1914300" cy="572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3600">
                <a:latin typeface="Century Gothic"/>
                <a:ea typeface="Century Gothic"/>
                <a:cs typeface="Century Gothic"/>
                <a:sym typeface="Century Gothic"/>
              </a:rPr>
              <a:t> it’ll</a:t>
            </a:r>
            <a:endParaRPr sz="3600">
              <a:latin typeface="Century Gothic"/>
              <a:ea typeface="Century Gothic"/>
              <a:cs typeface="Century Gothic"/>
              <a:sym typeface="Century Gothic"/>
            </a:endParaRPr>
          </a:p>
        </p:txBody>
      </p:sp>
      <p:sp>
        <p:nvSpPr>
          <p:cNvPr id="184" name="Google Shape;184;p27"/>
          <p:cNvSpPr txBox="1"/>
          <p:nvPr/>
        </p:nvSpPr>
        <p:spPr>
          <a:xfrm>
            <a:off x="4747850" y="2846150"/>
            <a:ext cx="1819800" cy="572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3600">
                <a:latin typeface="Century Gothic"/>
                <a:ea typeface="Century Gothic"/>
                <a:cs typeface="Century Gothic"/>
                <a:sym typeface="Century Gothic"/>
              </a:rPr>
              <a:t> </a:t>
            </a:r>
            <a:endParaRPr sz="3600">
              <a:latin typeface="Century Gothic"/>
              <a:ea typeface="Century Gothic"/>
              <a:cs typeface="Century Gothic"/>
              <a:sym typeface="Century Gothic"/>
            </a:endParaRPr>
          </a:p>
        </p:txBody>
      </p:sp>
      <p:sp>
        <p:nvSpPr>
          <p:cNvPr id="185" name="Google Shape;185;p27"/>
          <p:cNvSpPr txBox="1"/>
          <p:nvPr/>
        </p:nvSpPr>
        <p:spPr>
          <a:xfrm>
            <a:off x="4786125" y="3369450"/>
            <a:ext cx="1429500" cy="642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3600">
                <a:latin typeface="Century Gothic"/>
                <a:ea typeface="Century Gothic"/>
                <a:cs typeface="Century Gothic"/>
                <a:sym typeface="Century Gothic"/>
              </a:rPr>
              <a:t> </a:t>
            </a:r>
            <a:endParaRPr sz="3600">
              <a:latin typeface="Century Gothic"/>
              <a:ea typeface="Century Gothic"/>
              <a:cs typeface="Century Gothic"/>
              <a:sym typeface="Century Gothic"/>
            </a:endParaRPr>
          </a:p>
        </p:txBody>
      </p:sp>
      <p:sp>
        <p:nvSpPr>
          <p:cNvPr id="186" name="Google Shape;186;p27"/>
          <p:cNvSpPr txBox="1"/>
          <p:nvPr/>
        </p:nvSpPr>
        <p:spPr>
          <a:xfrm>
            <a:off x="6819925" y="2817484"/>
            <a:ext cx="1748400" cy="5361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3600">
                <a:latin typeface="Century Gothic"/>
                <a:ea typeface="Century Gothic"/>
                <a:cs typeface="Century Gothic"/>
                <a:sym typeface="Century Gothic"/>
              </a:rPr>
              <a:t>good</a:t>
            </a:r>
            <a:endParaRPr sz="3600">
              <a:latin typeface="Century Gothic"/>
              <a:ea typeface="Century Gothic"/>
              <a:cs typeface="Century Gothic"/>
              <a:sym typeface="Century Gothic"/>
            </a:endParaRPr>
          </a:p>
        </p:txBody>
      </p:sp>
    </p:spTree>
  </p:cSld>
  <p:clrMapOvr>
    <a:masterClrMapping/>
  </p:clrMapOvr>
  <mc:AlternateContent xmlns:mc="http://schemas.openxmlformats.org/markup-compatibility/2006" xmlns:p14="http://schemas.microsoft.com/office/powerpoint/2010/main">
    <mc:Choice Requires="p14">
      <p:transition spd="slow" p14:dur="2500">
        <p:push/>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75"/>
                                        </p:tgtEl>
                                        <p:attrNameLst>
                                          <p:attrName>style.visibility</p:attrName>
                                        </p:attrNameLst>
                                      </p:cBhvr>
                                      <p:to>
                                        <p:strVal val="visible"/>
                                      </p:to>
                                    </p:set>
                                    <p:animEffect transition="in" filter="fade">
                                      <p:cBhvr>
                                        <p:cTn id="7" dur="1000"/>
                                        <p:tgtEl>
                                          <p:spTgt spid="17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76"/>
                                        </p:tgtEl>
                                        <p:attrNameLst>
                                          <p:attrName>style.visibility</p:attrName>
                                        </p:attrNameLst>
                                      </p:cBhvr>
                                      <p:to>
                                        <p:strVal val="visible"/>
                                      </p:to>
                                    </p:set>
                                    <p:animEffect transition="in" filter="fade">
                                      <p:cBhvr>
                                        <p:cTn id="12" dur="1000"/>
                                        <p:tgtEl>
                                          <p:spTgt spid="17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79"/>
                                        </p:tgtEl>
                                        <p:attrNameLst>
                                          <p:attrName>style.visibility</p:attrName>
                                        </p:attrNameLst>
                                      </p:cBhvr>
                                      <p:to>
                                        <p:strVal val="visible"/>
                                      </p:to>
                                    </p:set>
                                    <p:animEffect transition="in" filter="fade">
                                      <p:cBhvr>
                                        <p:cTn id="17" dur="1000"/>
                                        <p:tgtEl>
                                          <p:spTgt spid="179"/>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80"/>
                                        </p:tgtEl>
                                        <p:attrNameLst>
                                          <p:attrName>style.visibility</p:attrName>
                                        </p:attrNameLst>
                                      </p:cBhvr>
                                      <p:to>
                                        <p:strVal val="visible"/>
                                      </p:to>
                                    </p:set>
                                    <p:animEffect transition="in" filter="fade">
                                      <p:cBhvr>
                                        <p:cTn id="22" dur="1000"/>
                                        <p:tgtEl>
                                          <p:spTgt spid="180"/>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181"/>
                                        </p:tgtEl>
                                        <p:attrNameLst>
                                          <p:attrName>style.visibility</p:attrName>
                                        </p:attrNameLst>
                                      </p:cBhvr>
                                      <p:to>
                                        <p:strVal val="visible"/>
                                      </p:to>
                                    </p:set>
                                    <p:animEffect transition="in" filter="fade">
                                      <p:cBhvr>
                                        <p:cTn id="27" dur="1000"/>
                                        <p:tgtEl>
                                          <p:spTgt spid="181"/>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186"/>
                                        </p:tgtEl>
                                        <p:attrNameLst>
                                          <p:attrName>style.visibility</p:attrName>
                                        </p:attrNameLst>
                                      </p:cBhvr>
                                      <p:to>
                                        <p:strVal val="visible"/>
                                      </p:to>
                                    </p:set>
                                    <p:animEffect transition="in" filter="fade">
                                      <p:cBhvr>
                                        <p:cTn id="32" dur="1000"/>
                                        <p:tgtEl>
                                          <p:spTgt spid="186"/>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182"/>
                                        </p:tgtEl>
                                        <p:attrNameLst>
                                          <p:attrName>style.visibility</p:attrName>
                                        </p:attrNameLst>
                                      </p:cBhvr>
                                      <p:to>
                                        <p:strVal val="visible"/>
                                      </p:to>
                                    </p:set>
                                    <p:animEffect transition="in" filter="fade">
                                      <p:cBhvr>
                                        <p:cTn id="37" dur="1000"/>
                                        <p:tgtEl>
                                          <p:spTgt spid="182"/>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178"/>
                                        </p:tgtEl>
                                        <p:attrNameLst>
                                          <p:attrName>style.visibility</p:attrName>
                                        </p:attrNameLst>
                                      </p:cBhvr>
                                      <p:to>
                                        <p:strVal val="visible"/>
                                      </p:to>
                                    </p:set>
                                    <p:animEffect transition="in" filter="fade">
                                      <p:cBhvr>
                                        <p:cTn id="42" dur="1000"/>
                                        <p:tgtEl>
                                          <p:spTgt spid="178"/>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nodeType="clickEffect">
                                  <p:stCondLst>
                                    <p:cond delay="0"/>
                                  </p:stCondLst>
                                  <p:childTnLst>
                                    <p:set>
                                      <p:cBhvr>
                                        <p:cTn id="46" dur="1" fill="hold">
                                          <p:stCondLst>
                                            <p:cond delay="0"/>
                                          </p:stCondLst>
                                        </p:cTn>
                                        <p:tgtEl>
                                          <p:spTgt spid="183"/>
                                        </p:tgtEl>
                                        <p:attrNameLst>
                                          <p:attrName>style.visibility</p:attrName>
                                        </p:attrNameLst>
                                      </p:cBhvr>
                                      <p:to>
                                        <p:strVal val="visible"/>
                                      </p:to>
                                    </p:set>
                                    <p:animEffect transition="in" filter="fade">
                                      <p:cBhvr>
                                        <p:cTn id="47" dur="1000"/>
                                        <p:tgtEl>
                                          <p:spTgt spid="18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90"/>
        <p:cNvGrpSpPr/>
        <p:nvPr/>
      </p:nvGrpSpPr>
      <p:grpSpPr>
        <a:xfrm>
          <a:off x="0" y="0"/>
          <a:ext cx="0" cy="0"/>
          <a:chOff x="0" y="0"/>
          <a:chExt cx="0" cy="0"/>
        </a:xfrm>
      </p:grpSpPr>
      <p:sp>
        <p:nvSpPr>
          <p:cNvPr id="191" name="Google Shape;191;p28"/>
          <p:cNvSpPr txBox="1">
            <a:spLocks noGrp="1"/>
          </p:cNvSpPr>
          <p:nvPr>
            <p:ph type="title"/>
          </p:nvPr>
        </p:nvSpPr>
        <p:spPr>
          <a:xfrm>
            <a:off x="311700" y="44502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Transition Song</a:t>
            </a:r>
            <a:endParaRPr/>
          </a:p>
        </p:txBody>
      </p:sp>
      <p:sp>
        <p:nvSpPr>
          <p:cNvPr id="192" name="Google Shape;192;p28"/>
          <p:cNvSpPr txBox="1">
            <a:spLocks noGrp="1"/>
          </p:cNvSpPr>
          <p:nvPr>
            <p:ph type="body" idx="1"/>
          </p:nvPr>
        </p:nvSpPr>
        <p:spPr>
          <a:xfrm>
            <a:off x="486137" y="1152475"/>
            <a:ext cx="8171726" cy="3416400"/>
          </a:xfrm>
          <a:prstGeom prst="rect">
            <a:avLst/>
          </a:prstGeom>
        </p:spPr>
        <p:txBody>
          <a:bodyPr spcFirstLastPara="1" wrap="square" lIns="68575" tIns="34275" rIns="68575" bIns="34275" anchor="t" anchorCtr="0">
            <a:noAutofit/>
          </a:bodyPr>
          <a:lstStyle/>
          <a:p>
            <a:pPr marL="0" lvl="0" indent="0" algn="ctr" rtl="0">
              <a:lnSpc>
                <a:spcPct val="180000"/>
              </a:lnSpc>
              <a:spcBef>
                <a:spcPts val="800"/>
              </a:spcBef>
              <a:spcAft>
                <a:spcPts val="0"/>
              </a:spcAft>
              <a:buNone/>
            </a:pPr>
            <a:r>
              <a:rPr lang="en" sz="3000" dirty="0">
                <a:solidFill>
                  <a:srgbClr val="FF0000"/>
                </a:solidFill>
                <a:latin typeface="Century Gothic"/>
                <a:ea typeface="Century Gothic"/>
                <a:cs typeface="Century Gothic"/>
                <a:sym typeface="Century Gothic"/>
              </a:rPr>
              <a:t>“Now you will read a story, a story, a story. </a:t>
            </a:r>
            <a:endParaRPr sz="3000" dirty="0">
              <a:solidFill>
                <a:srgbClr val="FF0000"/>
              </a:solidFill>
              <a:latin typeface="Century Gothic"/>
              <a:ea typeface="Century Gothic"/>
              <a:cs typeface="Century Gothic"/>
              <a:sym typeface="Century Gothic"/>
            </a:endParaRPr>
          </a:p>
          <a:p>
            <a:pPr marL="0" lvl="0" indent="0" algn="ctr" rtl="0">
              <a:lnSpc>
                <a:spcPct val="180000"/>
              </a:lnSpc>
              <a:spcBef>
                <a:spcPts val="800"/>
              </a:spcBef>
              <a:spcAft>
                <a:spcPts val="0"/>
              </a:spcAft>
              <a:buNone/>
            </a:pPr>
            <a:r>
              <a:rPr lang="en" sz="3000" dirty="0">
                <a:solidFill>
                  <a:srgbClr val="FF0000"/>
                </a:solidFill>
                <a:latin typeface="Century Gothic"/>
                <a:ea typeface="Century Gothic"/>
                <a:cs typeface="Century Gothic"/>
                <a:sym typeface="Century Gothic"/>
              </a:rPr>
              <a:t>Now you will read a story with words that you know.”</a:t>
            </a:r>
            <a:endParaRPr sz="3000" dirty="0">
              <a:solidFill>
                <a:srgbClr val="FF0000"/>
              </a:solidFill>
              <a:latin typeface="Century Gothic"/>
              <a:ea typeface="Century Gothic"/>
              <a:cs typeface="Century Gothic"/>
              <a:sym typeface="Century Gothic"/>
            </a:endParaRPr>
          </a:p>
          <a:p>
            <a:pPr marL="0" lvl="0" indent="0" algn="l" rtl="0">
              <a:lnSpc>
                <a:spcPct val="115000"/>
              </a:lnSpc>
              <a:spcBef>
                <a:spcPts val="800"/>
              </a:spcBef>
              <a:spcAft>
                <a:spcPts val="0"/>
              </a:spcAft>
              <a:buNone/>
            </a:pPr>
            <a:endParaRPr sz="3000" dirty="0">
              <a:solidFill>
                <a:srgbClr val="FF0000"/>
              </a:solidFill>
              <a:latin typeface="Century Gothic"/>
              <a:ea typeface="Century Gothic"/>
              <a:cs typeface="Century Gothic"/>
              <a:sym typeface="Century Gothic"/>
            </a:endParaRPr>
          </a:p>
          <a:p>
            <a:pPr marL="0" lvl="0" indent="0" algn="l" rtl="0">
              <a:spcBef>
                <a:spcPts val="800"/>
              </a:spcBef>
              <a:spcAft>
                <a:spcPts val="0"/>
              </a:spcAft>
              <a:buNone/>
            </a:pPr>
            <a:endParaRPr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96"/>
        <p:cNvGrpSpPr/>
        <p:nvPr/>
      </p:nvGrpSpPr>
      <p:grpSpPr>
        <a:xfrm>
          <a:off x="0" y="0"/>
          <a:ext cx="0" cy="0"/>
          <a:chOff x="0" y="0"/>
          <a:chExt cx="0" cy="0"/>
        </a:xfrm>
      </p:grpSpPr>
      <p:sp>
        <p:nvSpPr>
          <p:cNvPr id="197" name="Google Shape;197;p29"/>
          <p:cNvSpPr txBox="1">
            <a:spLocks noGrp="1"/>
          </p:cNvSpPr>
          <p:nvPr>
            <p:ph type="title"/>
          </p:nvPr>
        </p:nvSpPr>
        <p:spPr>
          <a:xfrm>
            <a:off x="311700" y="44502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Work Time Learning Targets</a:t>
            </a:r>
            <a:endParaRPr/>
          </a:p>
        </p:txBody>
      </p:sp>
      <p:sp>
        <p:nvSpPr>
          <p:cNvPr id="198" name="Google Shape;198;p29"/>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457200" lvl="0" indent="-381000" algn="l" rtl="0">
              <a:lnSpc>
                <a:spcPct val="120000"/>
              </a:lnSpc>
              <a:spcBef>
                <a:spcPts val="800"/>
              </a:spcBef>
              <a:spcAft>
                <a:spcPts val="0"/>
              </a:spcAft>
              <a:buClr>
                <a:schemeClr val="dk1"/>
              </a:buClr>
              <a:buSzPts val="2400"/>
              <a:buFont typeface="Century Gothic"/>
              <a:buChar char="•"/>
            </a:pPr>
            <a:r>
              <a:rPr lang="en" sz="2400">
                <a:solidFill>
                  <a:schemeClr val="dk1"/>
                </a:solidFill>
                <a:latin typeface="Century Gothic"/>
                <a:ea typeface="Century Gothic"/>
                <a:cs typeface="Century Gothic"/>
                <a:sym typeface="Century Gothic"/>
              </a:rPr>
              <a:t>I can read and understand the decodable text: “</a:t>
            </a:r>
            <a:r>
              <a:rPr lang="en" sz="2400">
                <a:latin typeface="Century Gothic"/>
                <a:ea typeface="Century Gothic"/>
                <a:cs typeface="Century Gothic"/>
                <a:sym typeface="Century Gothic"/>
              </a:rPr>
              <a:t>Baby Cougars at the Zoo</a:t>
            </a:r>
            <a:r>
              <a:rPr lang="en" sz="2400">
                <a:solidFill>
                  <a:schemeClr val="dk1"/>
                </a:solidFill>
                <a:latin typeface="Century Gothic"/>
                <a:ea typeface="Century Gothic"/>
                <a:cs typeface="Century Gothic"/>
                <a:sym typeface="Century Gothic"/>
              </a:rPr>
              <a:t>.”</a:t>
            </a:r>
            <a:endParaRPr sz="2400">
              <a:solidFill>
                <a:schemeClr val="dk1"/>
              </a:solidFill>
              <a:latin typeface="Century Gothic"/>
              <a:ea typeface="Century Gothic"/>
              <a:cs typeface="Century Gothic"/>
              <a:sym typeface="Century Gothic"/>
            </a:endParaRPr>
          </a:p>
          <a:p>
            <a:pPr marL="0" lvl="0" indent="0" algn="l" rtl="0">
              <a:lnSpc>
                <a:spcPct val="115000"/>
              </a:lnSpc>
              <a:spcBef>
                <a:spcPts val="800"/>
              </a:spcBef>
              <a:spcAft>
                <a:spcPts val="0"/>
              </a:spcAft>
              <a:buNone/>
            </a:pPr>
            <a:endParaRPr sz="2400">
              <a:solidFill>
                <a:schemeClr val="dk1"/>
              </a:solidFill>
              <a:latin typeface="Times New Roman"/>
              <a:ea typeface="Times New Roman"/>
              <a:cs typeface="Times New Roman"/>
              <a:sym typeface="Times New Roman"/>
            </a:endParaRPr>
          </a:p>
          <a:p>
            <a:pPr marL="0" lvl="0" indent="0" algn="l" rtl="0">
              <a:spcBef>
                <a:spcPts val="800"/>
              </a:spcBef>
              <a:spcAft>
                <a:spcPts val="0"/>
              </a:spcAft>
              <a:buNone/>
            </a:pPr>
            <a:endParaRPr/>
          </a:p>
        </p:txBody>
      </p:sp>
      <p:pic>
        <p:nvPicPr>
          <p:cNvPr id="199" name="Google Shape;199;p29"/>
          <p:cNvPicPr preferRelativeResize="0"/>
          <p:nvPr/>
        </p:nvPicPr>
        <p:blipFill>
          <a:blip r:embed="rId3">
            <a:alphaModFix/>
          </a:blip>
          <a:stretch>
            <a:fillRect/>
          </a:stretch>
        </p:blipFill>
        <p:spPr>
          <a:xfrm>
            <a:off x="8258014" y="4247800"/>
            <a:ext cx="792000" cy="642150"/>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03"/>
        <p:cNvGrpSpPr/>
        <p:nvPr/>
      </p:nvGrpSpPr>
      <p:grpSpPr>
        <a:xfrm>
          <a:off x="0" y="0"/>
          <a:ext cx="0" cy="0"/>
          <a:chOff x="0" y="0"/>
          <a:chExt cx="0" cy="0"/>
        </a:xfrm>
      </p:grpSpPr>
      <p:sp>
        <p:nvSpPr>
          <p:cNvPr id="204" name="Google Shape;204;p30"/>
          <p:cNvSpPr txBox="1">
            <a:spLocks noGrp="1"/>
          </p:cNvSpPr>
          <p:nvPr>
            <p:ph type="title"/>
          </p:nvPr>
        </p:nvSpPr>
        <p:spPr>
          <a:xfrm>
            <a:off x="311700" y="44502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Partner Search and Read</a:t>
            </a:r>
            <a:endParaRPr/>
          </a:p>
        </p:txBody>
      </p:sp>
      <p:sp>
        <p:nvSpPr>
          <p:cNvPr id="205" name="Google Shape;205;p30"/>
          <p:cNvSpPr txBox="1"/>
          <p:nvPr/>
        </p:nvSpPr>
        <p:spPr>
          <a:xfrm>
            <a:off x="644250" y="1204025"/>
            <a:ext cx="3390300" cy="25770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100">
                <a:solidFill>
                  <a:schemeClr val="dk1"/>
                </a:solidFill>
              </a:rPr>
              <a:t>		 	 	 		</a:t>
            </a:r>
            <a:endParaRPr sz="2400">
              <a:solidFill>
                <a:schemeClr val="dk1"/>
              </a:solidFill>
            </a:endParaRPr>
          </a:p>
          <a:p>
            <a:pPr marL="0" lvl="0" indent="0" algn="l" rtl="0">
              <a:spcBef>
                <a:spcPts val="0"/>
              </a:spcBef>
              <a:spcAft>
                <a:spcPts val="0"/>
              </a:spcAft>
              <a:buClr>
                <a:schemeClr val="dk1"/>
              </a:buClr>
              <a:buSzPts val="1100"/>
              <a:buFont typeface="Arial"/>
              <a:buNone/>
            </a:pPr>
            <a:r>
              <a:rPr lang="en" sz="1100">
                <a:solidFill>
                  <a:schemeClr val="dk1"/>
                </a:solidFill>
              </a:rPr>
              <a:t>				</a:t>
            </a:r>
            <a:endParaRPr sz="1100">
              <a:solidFill>
                <a:schemeClr val="dk1"/>
              </a:solidFill>
            </a:endParaRPr>
          </a:p>
          <a:p>
            <a:pPr marL="0" lvl="0" indent="0" algn="l" rtl="0">
              <a:spcBef>
                <a:spcPts val="0"/>
              </a:spcBef>
              <a:spcAft>
                <a:spcPts val="0"/>
              </a:spcAft>
              <a:buClr>
                <a:schemeClr val="dk1"/>
              </a:buClr>
              <a:buSzPts val="1100"/>
              <a:buFont typeface="Arial"/>
              <a:buNone/>
            </a:pPr>
            <a:r>
              <a:rPr lang="en" sz="1100">
                <a:solidFill>
                  <a:schemeClr val="dk1"/>
                </a:solidFill>
              </a:rPr>
              <a:t>			</a:t>
            </a:r>
            <a:endParaRPr sz="1100">
              <a:solidFill>
                <a:schemeClr val="dk1"/>
              </a:solidFill>
            </a:endParaRPr>
          </a:p>
          <a:p>
            <a:pPr marL="0" lvl="0" indent="0" algn="l" rtl="0">
              <a:spcBef>
                <a:spcPts val="0"/>
              </a:spcBef>
              <a:spcAft>
                <a:spcPts val="0"/>
              </a:spcAft>
              <a:buClr>
                <a:schemeClr val="dk1"/>
              </a:buClr>
              <a:buSzPts val="1100"/>
              <a:buFont typeface="Arial"/>
              <a:buNone/>
            </a:pPr>
            <a:r>
              <a:rPr lang="en" sz="1100">
                <a:solidFill>
                  <a:schemeClr val="dk1"/>
                </a:solidFill>
              </a:rPr>
              <a:t>		</a:t>
            </a:r>
            <a:endParaRPr sz="1100">
              <a:solidFill>
                <a:schemeClr val="dk1"/>
              </a:solidFill>
            </a:endParaRPr>
          </a:p>
          <a:p>
            <a:pPr marL="0" lvl="0" indent="0" algn="l" rtl="0">
              <a:spcBef>
                <a:spcPts val="0"/>
              </a:spcBef>
              <a:spcAft>
                <a:spcPts val="0"/>
              </a:spcAft>
              <a:buNone/>
            </a:pPr>
            <a:endParaRPr/>
          </a:p>
        </p:txBody>
      </p:sp>
      <p:pic>
        <p:nvPicPr>
          <p:cNvPr id="206" name="Google Shape;206;p30"/>
          <p:cNvPicPr preferRelativeResize="0"/>
          <p:nvPr/>
        </p:nvPicPr>
        <p:blipFill>
          <a:blip r:embed="rId3">
            <a:alphaModFix/>
          </a:blip>
          <a:stretch>
            <a:fillRect/>
          </a:stretch>
        </p:blipFill>
        <p:spPr>
          <a:xfrm>
            <a:off x="311688" y="1298813"/>
            <a:ext cx="3476625" cy="1724025"/>
          </a:xfrm>
          <a:prstGeom prst="rect">
            <a:avLst/>
          </a:prstGeom>
          <a:noFill/>
          <a:ln>
            <a:noFill/>
          </a:ln>
        </p:spPr>
      </p:pic>
      <p:sp>
        <p:nvSpPr>
          <p:cNvPr id="207" name="Google Shape;207;p30"/>
          <p:cNvSpPr txBox="1"/>
          <p:nvPr/>
        </p:nvSpPr>
        <p:spPr>
          <a:xfrm>
            <a:off x="4420850" y="906875"/>
            <a:ext cx="4321800" cy="36132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a:p>
        </p:txBody>
      </p:sp>
      <p:pic>
        <p:nvPicPr>
          <p:cNvPr id="208" name="Google Shape;208;p30"/>
          <p:cNvPicPr preferRelativeResize="0"/>
          <p:nvPr/>
        </p:nvPicPr>
        <p:blipFill>
          <a:blip r:embed="rId4">
            <a:alphaModFix/>
          </a:blip>
          <a:stretch>
            <a:fillRect/>
          </a:stretch>
        </p:blipFill>
        <p:spPr>
          <a:xfrm>
            <a:off x="4160125" y="1416950"/>
            <a:ext cx="4582525" cy="3258950"/>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12"/>
        <p:cNvGrpSpPr/>
        <p:nvPr/>
      </p:nvGrpSpPr>
      <p:grpSpPr>
        <a:xfrm>
          <a:off x="0" y="0"/>
          <a:ext cx="0" cy="0"/>
          <a:chOff x="0" y="0"/>
          <a:chExt cx="0" cy="0"/>
        </a:xfrm>
      </p:grpSpPr>
      <p:sp>
        <p:nvSpPr>
          <p:cNvPr id="213" name="Google Shape;213;p31"/>
          <p:cNvSpPr txBox="1">
            <a:spLocks noGrp="1"/>
          </p:cNvSpPr>
          <p:nvPr>
            <p:ph type="title"/>
          </p:nvPr>
        </p:nvSpPr>
        <p:spPr>
          <a:xfrm>
            <a:off x="311700" y="44502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Partner Search and Read</a:t>
            </a:r>
            <a:endParaRPr/>
          </a:p>
        </p:txBody>
      </p:sp>
      <p:sp>
        <p:nvSpPr>
          <p:cNvPr id="214" name="Google Shape;214;p31"/>
          <p:cNvSpPr txBox="1"/>
          <p:nvPr/>
        </p:nvSpPr>
        <p:spPr>
          <a:xfrm>
            <a:off x="1538700" y="906800"/>
            <a:ext cx="6066600" cy="38871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100" dirty="0">
                <a:solidFill>
                  <a:schemeClr val="dk1"/>
                </a:solidFill>
                <a:latin typeface="Century Gothic"/>
                <a:ea typeface="Century Gothic"/>
                <a:cs typeface="Century Gothic"/>
                <a:sym typeface="Century Gothic"/>
              </a:rPr>
              <a:t>		 	 	 		</a:t>
            </a:r>
            <a:endParaRPr sz="1100"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r>
              <a:rPr lang="en" sz="3000" dirty="0">
                <a:solidFill>
                  <a:schemeClr val="dk1"/>
                </a:solidFill>
                <a:latin typeface="Century Gothic"/>
                <a:ea typeface="Century Gothic"/>
                <a:cs typeface="Century Gothic"/>
                <a:sym typeface="Century Gothic"/>
              </a:rPr>
              <a:t>“I can’t wait to see the new baby cougars! They’ll be so cute!” said Nell as she and Sam walked to school. It was finally Tuesday, the day they had been waiting for. Their class was going on a trip to the zoo.</a:t>
            </a:r>
            <a:endParaRPr sz="3000"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r>
              <a:rPr lang="en" sz="1100" dirty="0">
                <a:solidFill>
                  <a:schemeClr val="dk1"/>
                </a:solidFill>
              </a:rPr>
              <a:t>					</a:t>
            </a:r>
            <a:endParaRPr sz="1100" dirty="0">
              <a:solidFill>
                <a:schemeClr val="dk1"/>
              </a:solidFill>
            </a:endParaRPr>
          </a:p>
          <a:p>
            <a:pPr marL="0" lvl="0" indent="0" algn="l" rtl="0">
              <a:spcBef>
                <a:spcPts val="0"/>
              </a:spcBef>
              <a:spcAft>
                <a:spcPts val="0"/>
              </a:spcAft>
              <a:buNone/>
            </a:pPr>
            <a:r>
              <a:rPr lang="en" sz="1100" dirty="0">
                <a:solidFill>
                  <a:schemeClr val="dk1"/>
                </a:solidFill>
              </a:rPr>
              <a:t>				</a:t>
            </a:r>
            <a:endParaRPr sz="1100" dirty="0">
              <a:solidFill>
                <a:schemeClr val="dk1"/>
              </a:solidFill>
            </a:endParaRPr>
          </a:p>
          <a:p>
            <a:pPr marL="0" lvl="0" indent="0" algn="l" rtl="0">
              <a:spcBef>
                <a:spcPts val="0"/>
              </a:spcBef>
              <a:spcAft>
                <a:spcPts val="0"/>
              </a:spcAft>
              <a:buNone/>
            </a:pPr>
            <a:r>
              <a:rPr lang="en" sz="1100" dirty="0">
                <a:solidFill>
                  <a:schemeClr val="dk1"/>
                </a:solidFill>
              </a:rPr>
              <a:t>			</a:t>
            </a:r>
            <a:endParaRPr sz="1100" dirty="0">
              <a:solidFill>
                <a:schemeClr val="dk1"/>
              </a:solidFill>
            </a:endParaRPr>
          </a:p>
          <a:p>
            <a:pPr marL="0" lvl="0" indent="0" algn="l" rtl="0">
              <a:spcBef>
                <a:spcPts val="0"/>
              </a:spcBef>
              <a:spcAft>
                <a:spcPts val="0"/>
              </a:spcAft>
              <a:buNone/>
            </a:pPr>
            <a:r>
              <a:rPr lang="en" sz="1100" dirty="0">
                <a:solidFill>
                  <a:schemeClr val="dk1"/>
                </a:solidFill>
              </a:rPr>
              <a:t>		</a:t>
            </a:r>
            <a:endParaRPr sz="1100" dirty="0">
              <a:solidFill>
                <a:schemeClr val="dk1"/>
              </a:solidFill>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18"/>
        <p:cNvGrpSpPr/>
        <p:nvPr/>
      </p:nvGrpSpPr>
      <p:grpSpPr>
        <a:xfrm>
          <a:off x="0" y="0"/>
          <a:ext cx="0" cy="0"/>
          <a:chOff x="0" y="0"/>
          <a:chExt cx="0" cy="0"/>
        </a:xfrm>
      </p:grpSpPr>
      <p:sp>
        <p:nvSpPr>
          <p:cNvPr id="219" name="Google Shape;219;p32"/>
          <p:cNvSpPr txBox="1">
            <a:spLocks noGrp="1"/>
          </p:cNvSpPr>
          <p:nvPr>
            <p:ph type="title"/>
          </p:nvPr>
        </p:nvSpPr>
        <p:spPr>
          <a:xfrm>
            <a:off x="311700" y="44502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Partner Search and Read</a:t>
            </a:r>
            <a:endParaRPr/>
          </a:p>
        </p:txBody>
      </p:sp>
      <p:sp>
        <p:nvSpPr>
          <p:cNvPr id="220" name="Google Shape;220;p32"/>
          <p:cNvSpPr txBox="1"/>
          <p:nvPr/>
        </p:nvSpPr>
        <p:spPr>
          <a:xfrm>
            <a:off x="1266875" y="671425"/>
            <a:ext cx="6457500" cy="39591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3000">
              <a:solidFill>
                <a:schemeClr val="dk1"/>
              </a:solidFill>
              <a:latin typeface="Century Gothic"/>
              <a:ea typeface="Century Gothic"/>
              <a:cs typeface="Century Gothic"/>
              <a:sym typeface="Century Gothic"/>
            </a:endParaRPr>
          </a:p>
          <a:p>
            <a:pPr marL="0" lvl="0" indent="0" algn="l" rtl="0">
              <a:lnSpc>
                <a:spcPct val="115000"/>
              </a:lnSpc>
              <a:spcBef>
                <a:spcPts val="0"/>
              </a:spcBef>
              <a:spcAft>
                <a:spcPts val="0"/>
              </a:spcAft>
              <a:buNone/>
            </a:pPr>
            <a:r>
              <a:rPr lang="en" sz="3000">
                <a:solidFill>
                  <a:schemeClr val="dk1"/>
                </a:solidFill>
                <a:latin typeface="Century Gothic"/>
                <a:ea typeface="Century Gothic"/>
                <a:cs typeface="Century Gothic"/>
                <a:sym typeface="Century Gothic"/>
              </a:rPr>
              <a:t>“I know. It’ll be so cool to see the cubs up close. Or do you think they’ll be shy and hide from us?” asked Sam. “I don’t know. I guess we’ll find out soon!” said Nell.</a:t>
            </a:r>
            <a:endParaRPr sz="300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300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1100">
                <a:solidFill>
                  <a:schemeClr val="dk1"/>
                </a:solidFill>
              </a:rPr>
              <a:t>					</a:t>
            </a:r>
            <a:endParaRPr sz="1100">
              <a:solidFill>
                <a:schemeClr val="dk1"/>
              </a:solidFill>
            </a:endParaRPr>
          </a:p>
          <a:p>
            <a:pPr marL="0" lvl="0" indent="0" algn="l" rtl="0">
              <a:spcBef>
                <a:spcPts val="0"/>
              </a:spcBef>
              <a:spcAft>
                <a:spcPts val="0"/>
              </a:spcAft>
              <a:buClr>
                <a:schemeClr val="dk1"/>
              </a:buClr>
              <a:buSzPts val="1100"/>
              <a:buFont typeface="Arial"/>
              <a:buNone/>
            </a:pPr>
            <a:r>
              <a:rPr lang="en" sz="1100">
                <a:solidFill>
                  <a:schemeClr val="dk1"/>
                </a:solidFill>
              </a:rPr>
              <a:t>				</a:t>
            </a:r>
            <a:endParaRPr sz="1100">
              <a:solidFill>
                <a:schemeClr val="dk1"/>
              </a:solidFill>
            </a:endParaRPr>
          </a:p>
          <a:p>
            <a:pPr marL="0" lvl="0" indent="0" algn="l" rtl="0">
              <a:spcBef>
                <a:spcPts val="0"/>
              </a:spcBef>
              <a:spcAft>
                <a:spcPts val="0"/>
              </a:spcAft>
              <a:buClr>
                <a:schemeClr val="dk1"/>
              </a:buClr>
              <a:buSzPts val="1100"/>
              <a:buFont typeface="Arial"/>
              <a:buNone/>
            </a:pPr>
            <a:r>
              <a:rPr lang="en" sz="1100">
                <a:solidFill>
                  <a:schemeClr val="dk1"/>
                </a:solidFill>
              </a:rPr>
              <a:t>			</a:t>
            </a:r>
            <a:endParaRPr sz="1100">
              <a:solidFill>
                <a:schemeClr val="dk1"/>
              </a:solidFill>
            </a:endParaRPr>
          </a:p>
          <a:p>
            <a:pPr marL="0" lvl="0" indent="0" algn="l" rtl="0">
              <a:spcBef>
                <a:spcPts val="0"/>
              </a:spcBef>
              <a:spcAft>
                <a:spcPts val="0"/>
              </a:spcAft>
              <a:buClr>
                <a:schemeClr val="dk1"/>
              </a:buClr>
              <a:buSzPts val="1100"/>
              <a:buFont typeface="Arial"/>
              <a:buNone/>
            </a:pPr>
            <a:r>
              <a:rPr lang="en" sz="1100">
                <a:solidFill>
                  <a:schemeClr val="dk1"/>
                </a:solidFill>
              </a:rPr>
              <a:t>		</a:t>
            </a:r>
            <a:endParaRPr sz="1100">
              <a:solidFill>
                <a:schemeClr val="dk1"/>
              </a:solidFill>
            </a:endParaRPr>
          </a:p>
          <a:p>
            <a:pPr marL="0" lvl="0" indent="0" algn="l" rtl="0">
              <a:spcBef>
                <a:spcPts val="0"/>
              </a:spcBef>
              <a:spcAft>
                <a:spcPts val="0"/>
              </a:spcAft>
              <a:buNone/>
            </a:pPr>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224"/>
        <p:cNvGrpSpPr/>
        <p:nvPr/>
      </p:nvGrpSpPr>
      <p:grpSpPr>
        <a:xfrm>
          <a:off x="0" y="0"/>
          <a:ext cx="0" cy="0"/>
          <a:chOff x="0" y="0"/>
          <a:chExt cx="0" cy="0"/>
        </a:xfrm>
      </p:grpSpPr>
      <p:sp>
        <p:nvSpPr>
          <p:cNvPr id="225" name="Google Shape;225;p33"/>
          <p:cNvSpPr txBox="1">
            <a:spLocks noGrp="1"/>
          </p:cNvSpPr>
          <p:nvPr>
            <p:ph type="title"/>
          </p:nvPr>
        </p:nvSpPr>
        <p:spPr>
          <a:xfrm>
            <a:off x="311700" y="44502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Partner Search and Read</a:t>
            </a:r>
            <a:endParaRPr/>
          </a:p>
        </p:txBody>
      </p:sp>
      <p:sp>
        <p:nvSpPr>
          <p:cNvPr id="226" name="Google Shape;226;p33"/>
          <p:cNvSpPr txBox="1"/>
          <p:nvPr/>
        </p:nvSpPr>
        <p:spPr>
          <a:xfrm>
            <a:off x="1425825" y="855500"/>
            <a:ext cx="5865600" cy="3741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100">
                <a:solidFill>
                  <a:schemeClr val="dk1"/>
                </a:solidFill>
              </a:rPr>
              <a:t>		 	 	 		</a:t>
            </a:r>
            <a:endParaRPr sz="1100">
              <a:solidFill>
                <a:schemeClr val="dk1"/>
              </a:solidFill>
            </a:endParaRPr>
          </a:p>
          <a:p>
            <a:pPr marL="0" lvl="0" indent="0" algn="l" rtl="0">
              <a:spcBef>
                <a:spcPts val="0"/>
              </a:spcBef>
              <a:spcAft>
                <a:spcPts val="0"/>
              </a:spcAft>
              <a:buClr>
                <a:schemeClr val="dk1"/>
              </a:buClr>
              <a:buSzPts val="1100"/>
              <a:buFont typeface="Arial"/>
              <a:buNone/>
            </a:pPr>
            <a:r>
              <a:rPr lang="en" sz="1100">
                <a:solidFill>
                  <a:schemeClr val="dk1"/>
                </a:solidFill>
              </a:rPr>
              <a:t>			</a:t>
            </a:r>
            <a:endParaRPr sz="1100">
              <a:solidFill>
                <a:schemeClr val="dk1"/>
              </a:solidFill>
            </a:endParaRPr>
          </a:p>
          <a:p>
            <a:pPr marL="0" lvl="0" indent="0" algn="l" rtl="0">
              <a:lnSpc>
                <a:spcPct val="115000"/>
              </a:lnSpc>
              <a:spcBef>
                <a:spcPts val="0"/>
              </a:spcBef>
              <a:spcAft>
                <a:spcPts val="0"/>
              </a:spcAft>
              <a:buClr>
                <a:schemeClr val="dk1"/>
              </a:buClr>
              <a:buSzPts val="1100"/>
              <a:buFont typeface="Arial"/>
              <a:buNone/>
            </a:pPr>
            <a:r>
              <a:rPr lang="en" sz="3000">
                <a:solidFill>
                  <a:schemeClr val="dk1"/>
                </a:solidFill>
                <a:latin typeface="Century Gothic"/>
                <a:ea typeface="Century Gothic"/>
                <a:cs typeface="Century Gothic"/>
                <a:sym typeface="Century Gothic"/>
              </a:rPr>
              <a:t>A zoo worker met the class at the front of the zoo. “My name is Matt. I’ll be leading you on a tour of the zoo.” The class followed Matt.</a:t>
            </a:r>
            <a:endParaRPr sz="300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1100">
                <a:solidFill>
                  <a:schemeClr val="dk1"/>
                </a:solidFill>
              </a:rPr>
              <a:t>					</a:t>
            </a:r>
            <a:endParaRPr sz="1100">
              <a:solidFill>
                <a:schemeClr val="dk1"/>
              </a:solidFill>
            </a:endParaRPr>
          </a:p>
          <a:p>
            <a:pPr marL="0" lvl="0" indent="0" algn="l" rtl="0">
              <a:spcBef>
                <a:spcPts val="0"/>
              </a:spcBef>
              <a:spcAft>
                <a:spcPts val="0"/>
              </a:spcAft>
              <a:buClr>
                <a:schemeClr val="dk1"/>
              </a:buClr>
              <a:buSzPts val="1100"/>
              <a:buFont typeface="Arial"/>
              <a:buNone/>
            </a:pPr>
            <a:r>
              <a:rPr lang="en" sz="1100">
                <a:solidFill>
                  <a:schemeClr val="dk1"/>
                </a:solidFill>
              </a:rPr>
              <a:t>				</a:t>
            </a:r>
            <a:endParaRPr sz="1100">
              <a:solidFill>
                <a:schemeClr val="dk1"/>
              </a:solidFill>
            </a:endParaRPr>
          </a:p>
          <a:p>
            <a:pPr marL="0" lvl="0" indent="0" algn="l" rtl="0">
              <a:spcBef>
                <a:spcPts val="0"/>
              </a:spcBef>
              <a:spcAft>
                <a:spcPts val="0"/>
              </a:spcAft>
              <a:buClr>
                <a:schemeClr val="dk1"/>
              </a:buClr>
              <a:buSzPts val="1100"/>
              <a:buFont typeface="Arial"/>
              <a:buNone/>
            </a:pPr>
            <a:r>
              <a:rPr lang="en" sz="1100">
                <a:solidFill>
                  <a:schemeClr val="dk1"/>
                </a:solidFill>
              </a:rPr>
              <a:t>			</a:t>
            </a:r>
            <a:endParaRPr sz="1100">
              <a:solidFill>
                <a:schemeClr val="dk1"/>
              </a:solidFill>
            </a:endParaRPr>
          </a:p>
          <a:p>
            <a:pPr marL="0" lvl="0" indent="0" algn="l" rtl="0">
              <a:spcBef>
                <a:spcPts val="0"/>
              </a:spcBef>
              <a:spcAft>
                <a:spcPts val="0"/>
              </a:spcAft>
              <a:buClr>
                <a:schemeClr val="dk1"/>
              </a:buClr>
              <a:buSzPts val="1100"/>
              <a:buFont typeface="Arial"/>
              <a:buNone/>
            </a:pPr>
            <a:r>
              <a:rPr lang="en" sz="1100">
                <a:solidFill>
                  <a:schemeClr val="dk1"/>
                </a:solidFill>
              </a:rPr>
              <a:t>		</a:t>
            </a:r>
            <a:endParaRPr sz="1100">
              <a:solidFill>
                <a:schemeClr val="dk1"/>
              </a:solidFill>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04"/>
        <p:cNvGrpSpPr/>
        <p:nvPr/>
      </p:nvGrpSpPr>
      <p:grpSpPr>
        <a:xfrm>
          <a:off x="0" y="0"/>
          <a:ext cx="0" cy="0"/>
          <a:chOff x="0" y="0"/>
          <a:chExt cx="0" cy="0"/>
        </a:xfrm>
      </p:grpSpPr>
      <p:sp>
        <p:nvSpPr>
          <p:cNvPr id="105" name="Google Shape;105;p16"/>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0" lvl="0" indent="0" algn="l" rtl="0">
              <a:spcBef>
                <a:spcPts val="800"/>
              </a:spcBef>
              <a:spcAft>
                <a:spcPts val="0"/>
              </a:spcAft>
              <a:buClr>
                <a:schemeClr val="dk1"/>
              </a:buClr>
              <a:buSzPts val="1100"/>
              <a:buFont typeface="Arial"/>
              <a:buNone/>
            </a:pPr>
            <a:r>
              <a:rPr lang="en" sz="1800" b="1" dirty="0">
                <a:solidFill>
                  <a:schemeClr val="dk1"/>
                </a:solidFill>
                <a:latin typeface="Century Gothic" panose="020B0502020202020204" pitchFamily="34" charset="0"/>
              </a:rPr>
              <a:t>New Materials to Prepare in Advance: </a:t>
            </a:r>
            <a:endParaRPr sz="1800" b="1" dirty="0">
              <a:solidFill>
                <a:schemeClr val="dk1"/>
              </a:solidFill>
              <a:latin typeface="Century Gothic" panose="020B0502020202020204" pitchFamily="34" charset="0"/>
            </a:endParaRPr>
          </a:p>
          <a:p>
            <a:pPr marL="457200" lvl="0" indent="-323850" algn="l" rtl="0">
              <a:spcBef>
                <a:spcPts val="800"/>
              </a:spcBef>
              <a:spcAft>
                <a:spcPts val="0"/>
              </a:spcAft>
              <a:buClr>
                <a:schemeClr val="dk1"/>
              </a:buClr>
              <a:buSzPts val="1500"/>
              <a:buFont typeface="Century Gothic"/>
              <a:buChar char="•"/>
            </a:pPr>
            <a:r>
              <a:rPr lang="en" sz="1500" dirty="0">
                <a:solidFill>
                  <a:schemeClr val="dk1"/>
                </a:solidFill>
                <a:latin typeface="Century Gothic" panose="020B0502020202020204" pitchFamily="34" charset="0"/>
                <a:ea typeface="Century Gothic"/>
                <a:cs typeface="Century Gothic"/>
                <a:sym typeface="Century Gothic"/>
              </a:rPr>
              <a:t>Decodable Reader: </a:t>
            </a:r>
            <a:r>
              <a:rPr lang="en" sz="1500" dirty="0">
                <a:latin typeface="Century Gothic" panose="020B0502020202020204" pitchFamily="34" charset="0"/>
                <a:ea typeface="Century Gothic"/>
                <a:cs typeface="Century Gothic"/>
                <a:sym typeface="Century Gothic"/>
              </a:rPr>
              <a:t>“Baby Cougars at the Zoo”</a:t>
            </a:r>
            <a:r>
              <a:rPr lang="en" sz="1500" dirty="0">
                <a:solidFill>
                  <a:schemeClr val="dk1"/>
                </a:solidFill>
                <a:latin typeface="Century Gothic" panose="020B0502020202020204" pitchFamily="34" charset="0"/>
                <a:ea typeface="Century Gothic"/>
                <a:cs typeface="Century Gothic"/>
                <a:sym typeface="Century Gothic"/>
              </a:rPr>
              <a:t> (Provided; one per student) (Enlarged embedded in slides) </a:t>
            </a:r>
            <a:endParaRPr sz="1500" dirty="0">
              <a:solidFill>
                <a:schemeClr val="dk1"/>
              </a:solidFill>
              <a:latin typeface="Century Gothic" panose="020B0502020202020204" pitchFamily="34" charset="0"/>
              <a:ea typeface="Century Gothic"/>
              <a:cs typeface="Century Gothic"/>
              <a:sym typeface="Century Gothic"/>
            </a:endParaRPr>
          </a:p>
          <a:p>
            <a:pPr marL="457200" lvl="0" indent="-323850" algn="l" rtl="0">
              <a:spcBef>
                <a:spcPts val="0"/>
              </a:spcBef>
              <a:spcAft>
                <a:spcPts val="0"/>
              </a:spcAft>
              <a:buClr>
                <a:schemeClr val="dk1"/>
              </a:buClr>
              <a:buSzPts val="1500"/>
              <a:buFont typeface="Century Gothic"/>
              <a:buChar char="•"/>
            </a:pPr>
            <a:r>
              <a:rPr lang="en" sz="1500" dirty="0">
                <a:solidFill>
                  <a:schemeClr val="dk1"/>
                </a:solidFill>
                <a:latin typeface="Century Gothic" panose="020B0502020202020204" pitchFamily="34" charset="0"/>
                <a:ea typeface="Century Gothic"/>
                <a:cs typeface="Century Gothic"/>
                <a:sym typeface="Century Gothic"/>
              </a:rPr>
              <a:t>Engagement Text: “</a:t>
            </a:r>
            <a:r>
              <a:rPr lang="en" sz="1500" dirty="0">
                <a:latin typeface="Century Gothic" panose="020B0502020202020204" pitchFamily="34" charset="0"/>
                <a:ea typeface="Century Gothic"/>
                <a:cs typeface="Century Gothic"/>
                <a:sym typeface="Century Gothic"/>
              </a:rPr>
              <a:t>Baby Cougars Born at City Zoo</a:t>
            </a:r>
            <a:r>
              <a:rPr lang="en" sz="1500" dirty="0">
                <a:solidFill>
                  <a:schemeClr val="dk1"/>
                </a:solidFill>
                <a:latin typeface="Century Gothic" panose="020B0502020202020204" pitchFamily="34" charset="0"/>
                <a:ea typeface="Century Gothic"/>
                <a:cs typeface="Century Gothic"/>
                <a:sym typeface="Century Gothic"/>
              </a:rPr>
              <a:t>” (Embedded in slides for teacher read-aloud) </a:t>
            </a:r>
            <a:endParaRPr sz="1500" dirty="0">
              <a:solidFill>
                <a:schemeClr val="dk1"/>
              </a:solidFill>
              <a:latin typeface="Century Gothic" panose="020B0502020202020204" pitchFamily="34" charset="0"/>
              <a:ea typeface="Century Gothic"/>
              <a:cs typeface="Century Gothic"/>
              <a:sym typeface="Century Gothic"/>
            </a:endParaRPr>
          </a:p>
          <a:p>
            <a:pPr marL="457200" lvl="0" indent="-323850" algn="l" rtl="0">
              <a:spcBef>
                <a:spcPts val="0"/>
              </a:spcBef>
              <a:spcAft>
                <a:spcPts val="0"/>
              </a:spcAft>
              <a:buClr>
                <a:schemeClr val="dk1"/>
              </a:buClr>
              <a:buSzPts val="1500"/>
              <a:buFont typeface="Century Gothic"/>
              <a:buChar char="•"/>
            </a:pPr>
            <a:r>
              <a:rPr lang="en" sz="1500" dirty="0">
                <a:latin typeface="Century Gothic" panose="020B0502020202020204" pitchFamily="34" charset="0"/>
                <a:ea typeface="Century Gothic"/>
                <a:cs typeface="Century Gothic"/>
                <a:sym typeface="Century Gothic"/>
              </a:rPr>
              <a:t>Snap or Trap</a:t>
            </a:r>
            <a:r>
              <a:rPr lang="en" sz="1500" dirty="0">
                <a:solidFill>
                  <a:schemeClr val="dk1"/>
                </a:solidFill>
                <a:latin typeface="Century Gothic" panose="020B0502020202020204" pitchFamily="34" charset="0"/>
                <a:ea typeface="Century Gothic"/>
                <a:cs typeface="Century Gothic"/>
                <a:sym typeface="Century Gothic"/>
              </a:rPr>
              <a:t> Word Cards (Supporting Materials: Teacher Guide, or write on index cards) </a:t>
            </a:r>
            <a:endParaRPr sz="1500" dirty="0">
              <a:solidFill>
                <a:schemeClr val="dk1"/>
              </a:solidFill>
              <a:latin typeface="Century Gothic" panose="020B0502020202020204" pitchFamily="34" charset="0"/>
              <a:ea typeface="Century Gothic"/>
              <a:cs typeface="Century Gothic"/>
              <a:sym typeface="Century Gothic"/>
            </a:endParaRPr>
          </a:p>
          <a:p>
            <a:pPr marL="457200" lvl="0" indent="-323850" algn="l" rtl="0">
              <a:spcBef>
                <a:spcPts val="0"/>
              </a:spcBef>
              <a:spcAft>
                <a:spcPts val="0"/>
              </a:spcAft>
              <a:buClr>
                <a:schemeClr val="dk1"/>
              </a:buClr>
              <a:buSzPts val="1500"/>
              <a:buFont typeface="Century Gothic"/>
              <a:buChar char="•"/>
            </a:pPr>
            <a:r>
              <a:rPr lang="en" sz="1500" dirty="0">
                <a:solidFill>
                  <a:schemeClr val="dk1"/>
                </a:solidFill>
                <a:latin typeface="Century Gothic" panose="020B0502020202020204" pitchFamily="34" charset="0"/>
                <a:ea typeface="Century Gothic"/>
                <a:cs typeface="Century Gothic"/>
                <a:sym typeface="Century Gothic"/>
              </a:rPr>
              <a:t>Snap</a:t>
            </a:r>
            <a:r>
              <a:rPr lang="en" sz="1500" dirty="0">
                <a:latin typeface="Century Gothic" panose="020B0502020202020204" pitchFamily="34" charset="0"/>
                <a:ea typeface="Century Gothic"/>
                <a:cs typeface="Century Gothic"/>
                <a:sym typeface="Century Gothic"/>
              </a:rPr>
              <a:t> or Trap T-chart</a:t>
            </a:r>
            <a:r>
              <a:rPr lang="en" sz="1500" dirty="0">
                <a:solidFill>
                  <a:schemeClr val="dk1"/>
                </a:solidFill>
                <a:latin typeface="Century Gothic" panose="020B0502020202020204" pitchFamily="34" charset="0"/>
                <a:ea typeface="Century Gothic"/>
                <a:cs typeface="Century Gothic"/>
                <a:sym typeface="Century Gothic"/>
              </a:rPr>
              <a:t> </a:t>
            </a:r>
            <a:endParaRPr sz="1500" dirty="0">
              <a:solidFill>
                <a:schemeClr val="dk1"/>
              </a:solidFill>
              <a:latin typeface="Century Gothic" panose="020B0502020202020204" pitchFamily="34" charset="0"/>
              <a:ea typeface="Century Gothic"/>
              <a:cs typeface="Century Gothic"/>
              <a:sym typeface="Century Gothic"/>
            </a:endParaRPr>
          </a:p>
          <a:p>
            <a:pPr marL="457200" lvl="0" indent="-323850" algn="l" rtl="0">
              <a:spcBef>
                <a:spcPts val="0"/>
              </a:spcBef>
              <a:spcAft>
                <a:spcPts val="0"/>
              </a:spcAft>
              <a:buClr>
                <a:schemeClr val="dk1"/>
              </a:buClr>
              <a:buSzPts val="1500"/>
              <a:buFont typeface="Century Gothic"/>
              <a:buChar char="•"/>
            </a:pPr>
            <a:r>
              <a:rPr lang="en" sz="1500" dirty="0">
                <a:solidFill>
                  <a:schemeClr val="dk1"/>
                </a:solidFill>
                <a:latin typeface="Century Gothic" panose="020B0502020202020204" pitchFamily="34" charset="0"/>
                <a:ea typeface="Century Gothic"/>
                <a:cs typeface="Century Gothic"/>
                <a:sym typeface="Century Gothic"/>
              </a:rPr>
              <a:t>Pre-determine partnerships for retelling and reading Decodable Reader</a:t>
            </a:r>
            <a:endParaRPr sz="1500" b="1" dirty="0">
              <a:solidFill>
                <a:schemeClr val="dk1"/>
              </a:solidFill>
              <a:latin typeface="Century Gothic" panose="020B0502020202020204" pitchFamily="34" charset="0"/>
              <a:ea typeface="Century Gothic"/>
              <a:cs typeface="Century Gothic"/>
              <a:sym typeface="Century Gothic"/>
            </a:endParaRPr>
          </a:p>
          <a:p>
            <a:pPr marL="0" lvl="0" indent="0" algn="l" rtl="0">
              <a:spcBef>
                <a:spcPts val="1000"/>
              </a:spcBef>
              <a:spcAft>
                <a:spcPts val="0"/>
              </a:spcAft>
              <a:buClr>
                <a:schemeClr val="dk1"/>
              </a:buClr>
              <a:buSzPts val="1100"/>
              <a:buFont typeface="Arial"/>
              <a:buNone/>
            </a:pPr>
            <a:r>
              <a:rPr lang="en" sz="1800" b="1" dirty="0">
                <a:solidFill>
                  <a:schemeClr val="dk1"/>
                </a:solidFill>
                <a:latin typeface="Century Gothic" panose="020B0502020202020204" pitchFamily="34" charset="0"/>
                <a:ea typeface="Century Gothic"/>
                <a:cs typeface="Century Gothic"/>
                <a:sym typeface="Century Gothic"/>
              </a:rPr>
              <a:t>Materials to Gather from Previous Lessons:</a:t>
            </a:r>
            <a:endParaRPr sz="1500" dirty="0">
              <a:solidFill>
                <a:schemeClr val="dk1"/>
              </a:solidFill>
              <a:latin typeface="Century Gothic" panose="020B0502020202020204" pitchFamily="34" charset="0"/>
              <a:ea typeface="Century Gothic"/>
              <a:cs typeface="Century Gothic"/>
              <a:sym typeface="Century Gothic"/>
            </a:endParaRPr>
          </a:p>
          <a:p>
            <a:pPr marL="457200" lvl="0" indent="-323850" algn="l" rtl="0">
              <a:spcBef>
                <a:spcPts val="800"/>
              </a:spcBef>
              <a:spcAft>
                <a:spcPts val="0"/>
              </a:spcAft>
              <a:buClr>
                <a:schemeClr val="dk1"/>
              </a:buClr>
              <a:buSzPts val="1500"/>
              <a:buFont typeface="Century Gothic"/>
              <a:buChar char="•"/>
            </a:pPr>
            <a:r>
              <a:rPr lang="en" sz="1500" dirty="0">
                <a:solidFill>
                  <a:schemeClr val="dk1"/>
                </a:solidFill>
                <a:latin typeface="Century Gothic" panose="020B0502020202020204" pitchFamily="34" charset="0"/>
                <a:ea typeface="Century Gothic"/>
                <a:cs typeface="Century Gothic"/>
                <a:sym typeface="Century Gothic"/>
              </a:rPr>
              <a:t>Highlighters, highlighter tape</a:t>
            </a:r>
            <a:endParaRPr sz="1500" dirty="0">
              <a:solidFill>
                <a:schemeClr val="dk1"/>
              </a:solidFill>
              <a:latin typeface="Century Gothic" panose="020B0502020202020204" pitchFamily="34" charset="0"/>
              <a:ea typeface="Century Gothic"/>
              <a:cs typeface="Century Gothic"/>
              <a:sym typeface="Century Gothic"/>
            </a:endParaRPr>
          </a:p>
        </p:txBody>
      </p:sp>
      <p:sp>
        <p:nvSpPr>
          <p:cNvPr id="106" name="Google Shape;106;p16"/>
          <p:cNvSpPr txBox="1">
            <a:spLocks noGrp="1"/>
          </p:cNvSpPr>
          <p:nvPr>
            <p:ph type="title"/>
          </p:nvPr>
        </p:nvSpPr>
        <p:spPr>
          <a:xfrm>
            <a:off x="311700" y="445025"/>
            <a:ext cx="8520600" cy="572700"/>
          </a:xfrm>
          <a:prstGeom prst="rect">
            <a:avLst/>
          </a:prstGeom>
        </p:spPr>
        <p:txBody>
          <a:bodyPr spcFirstLastPara="1" wrap="square" lIns="68575" tIns="34275" rIns="68575" bIns="34275" anchor="ctr" anchorCtr="0">
            <a:noAutofit/>
          </a:bodyPr>
          <a:lstStyle/>
          <a:p>
            <a:pPr marL="0" lvl="0" indent="0" algn="l" rtl="0">
              <a:lnSpc>
                <a:spcPct val="90000"/>
              </a:lnSpc>
              <a:spcBef>
                <a:spcPts val="0"/>
              </a:spcBef>
              <a:spcAft>
                <a:spcPts val="0"/>
              </a:spcAft>
              <a:buClr>
                <a:schemeClr val="dk1"/>
              </a:buClr>
              <a:buSzPts val="1100"/>
              <a:buFont typeface="Arial"/>
              <a:buNone/>
            </a:pPr>
            <a:r>
              <a:rPr lang="en" sz="2800"/>
              <a:t>Grade 2: Module 2: Part 2: Cycle 11: Lesson 52</a:t>
            </a:r>
            <a:endParaRPr sz="2800"/>
          </a:p>
          <a:p>
            <a:pPr marL="0" lvl="0" indent="0" algn="l" rtl="0">
              <a:lnSpc>
                <a:spcPct val="90000"/>
              </a:lnSpc>
              <a:spcBef>
                <a:spcPts val="0"/>
              </a:spcBef>
              <a:spcAft>
                <a:spcPts val="0"/>
              </a:spcAft>
              <a:buClr>
                <a:schemeClr val="dk1"/>
              </a:buClr>
              <a:buSzPts val="1100"/>
              <a:buFont typeface="Arial"/>
              <a:buNone/>
            </a:pPr>
            <a:r>
              <a:rPr lang="en" sz="1800" b="1"/>
              <a:t>Teacher slide, before teaching.</a:t>
            </a:r>
            <a:endParaRPr sz="180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230"/>
        <p:cNvGrpSpPr/>
        <p:nvPr/>
      </p:nvGrpSpPr>
      <p:grpSpPr>
        <a:xfrm>
          <a:off x="0" y="0"/>
          <a:ext cx="0" cy="0"/>
          <a:chOff x="0" y="0"/>
          <a:chExt cx="0" cy="0"/>
        </a:xfrm>
      </p:grpSpPr>
      <p:sp>
        <p:nvSpPr>
          <p:cNvPr id="231" name="Google Shape;231;p34"/>
          <p:cNvSpPr txBox="1">
            <a:spLocks noGrp="1"/>
          </p:cNvSpPr>
          <p:nvPr>
            <p:ph type="title"/>
          </p:nvPr>
        </p:nvSpPr>
        <p:spPr>
          <a:xfrm>
            <a:off x="235125" y="150050"/>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Partner Search and Read</a:t>
            </a:r>
            <a:endParaRPr/>
          </a:p>
        </p:txBody>
      </p:sp>
      <p:sp>
        <p:nvSpPr>
          <p:cNvPr id="232" name="Google Shape;232;p34"/>
          <p:cNvSpPr txBox="1"/>
          <p:nvPr/>
        </p:nvSpPr>
        <p:spPr>
          <a:xfrm>
            <a:off x="3485675" y="866050"/>
            <a:ext cx="5346900" cy="38760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100">
                <a:solidFill>
                  <a:schemeClr val="dk1"/>
                </a:solidFill>
              </a:rPr>
              <a:t>		 	 	 		</a:t>
            </a:r>
            <a:endParaRPr sz="1100">
              <a:solidFill>
                <a:schemeClr val="dk1"/>
              </a:solidFill>
            </a:endParaRPr>
          </a:p>
          <a:p>
            <a:pPr marL="0" lvl="0" indent="0" algn="l" rtl="0">
              <a:spcBef>
                <a:spcPts val="0"/>
              </a:spcBef>
              <a:spcAft>
                <a:spcPts val="0"/>
              </a:spcAft>
              <a:buNone/>
            </a:pPr>
            <a:r>
              <a:rPr lang="en" sz="1100">
                <a:solidFill>
                  <a:schemeClr val="dk1"/>
                </a:solidFill>
              </a:rPr>
              <a:t>			</a:t>
            </a:r>
            <a:endParaRPr sz="1100">
              <a:solidFill>
                <a:schemeClr val="dk1"/>
              </a:solidFill>
            </a:endParaRPr>
          </a:p>
          <a:p>
            <a:pPr marL="0" lvl="0" indent="0" algn="l" rtl="0">
              <a:spcBef>
                <a:spcPts val="0"/>
              </a:spcBef>
              <a:spcAft>
                <a:spcPts val="0"/>
              </a:spcAft>
              <a:buNone/>
            </a:pPr>
            <a:r>
              <a:rPr lang="en" sz="1100">
                <a:solidFill>
                  <a:schemeClr val="dk1"/>
                </a:solidFill>
              </a:rPr>
              <a:t>				</a:t>
            </a:r>
            <a:endParaRPr sz="1100">
              <a:solidFill>
                <a:schemeClr val="dk1"/>
              </a:solidFill>
            </a:endParaRPr>
          </a:p>
          <a:p>
            <a:pPr marL="0" lvl="0" indent="0" algn="l" rtl="0">
              <a:spcBef>
                <a:spcPts val="0"/>
              </a:spcBef>
              <a:spcAft>
                <a:spcPts val="0"/>
              </a:spcAft>
              <a:buNone/>
            </a:pPr>
            <a:r>
              <a:rPr lang="en" sz="1100">
                <a:solidFill>
                  <a:schemeClr val="dk1"/>
                </a:solidFill>
              </a:rPr>
              <a:t>					</a:t>
            </a:r>
            <a:endParaRPr sz="1100">
              <a:solidFill>
                <a:schemeClr val="dk1"/>
              </a:solidFill>
            </a:endParaRPr>
          </a:p>
          <a:p>
            <a:pPr marL="0" lvl="0" indent="0" algn="l" rtl="0">
              <a:spcBef>
                <a:spcPts val="0"/>
              </a:spcBef>
              <a:spcAft>
                <a:spcPts val="0"/>
              </a:spcAft>
              <a:buNone/>
            </a:pPr>
            <a:endParaRPr sz="2800">
              <a:solidFill>
                <a:schemeClr val="dk1"/>
              </a:solidFill>
            </a:endParaRPr>
          </a:p>
          <a:p>
            <a:pPr marL="0" lvl="0" indent="0" algn="l" rtl="0">
              <a:spcBef>
                <a:spcPts val="0"/>
              </a:spcBef>
              <a:spcAft>
                <a:spcPts val="0"/>
              </a:spcAft>
              <a:buNone/>
            </a:pPr>
            <a:endParaRPr sz="3000">
              <a:solidFill>
                <a:schemeClr val="dk1"/>
              </a:solidFill>
              <a:latin typeface="Century Gothic"/>
              <a:ea typeface="Century Gothic"/>
              <a:cs typeface="Century Gothic"/>
              <a:sym typeface="Century Gothic"/>
            </a:endParaRPr>
          </a:p>
          <a:p>
            <a:pPr marL="0" lvl="0" indent="0" algn="l" rtl="0">
              <a:spcBef>
                <a:spcPts val="0"/>
              </a:spcBef>
              <a:spcAft>
                <a:spcPts val="0"/>
              </a:spcAft>
              <a:buNone/>
            </a:pPr>
            <a:r>
              <a:rPr lang="en" sz="1100">
                <a:solidFill>
                  <a:schemeClr val="dk1"/>
                </a:solidFill>
              </a:rPr>
              <a:t>				</a:t>
            </a:r>
            <a:endParaRPr sz="1100">
              <a:solidFill>
                <a:schemeClr val="dk1"/>
              </a:solidFill>
            </a:endParaRPr>
          </a:p>
          <a:p>
            <a:pPr marL="0" lvl="0" indent="0" algn="l" rtl="0">
              <a:spcBef>
                <a:spcPts val="0"/>
              </a:spcBef>
              <a:spcAft>
                <a:spcPts val="0"/>
              </a:spcAft>
              <a:buNone/>
            </a:pPr>
            <a:r>
              <a:rPr lang="en" sz="1100">
                <a:solidFill>
                  <a:schemeClr val="dk1"/>
                </a:solidFill>
              </a:rPr>
              <a:t>			</a:t>
            </a:r>
            <a:endParaRPr sz="1100">
              <a:solidFill>
                <a:schemeClr val="dk1"/>
              </a:solidFill>
            </a:endParaRPr>
          </a:p>
          <a:p>
            <a:pPr marL="0" lvl="0" indent="0" algn="l" rtl="0">
              <a:spcBef>
                <a:spcPts val="0"/>
              </a:spcBef>
              <a:spcAft>
                <a:spcPts val="0"/>
              </a:spcAft>
              <a:buNone/>
            </a:pPr>
            <a:r>
              <a:rPr lang="en" sz="1100">
                <a:solidFill>
                  <a:schemeClr val="dk1"/>
                </a:solidFill>
              </a:rPr>
              <a:t>		</a:t>
            </a:r>
            <a:endParaRPr sz="1100">
              <a:solidFill>
                <a:schemeClr val="dk1"/>
              </a:solidFill>
            </a:endParaRPr>
          </a:p>
          <a:p>
            <a:pPr marL="0" lvl="0" indent="0" algn="l" rtl="0">
              <a:spcBef>
                <a:spcPts val="0"/>
              </a:spcBef>
              <a:spcAft>
                <a:spcPts val="0"/>
              </a:spcAft>
              <a:buNone/>
            </a:pPr>
            <a:r>
              <a:rPr lang="en" sz="1100">
                <a:solidFill>
                  <a:schemeClr val="dk1"/>
                </a:solidFill>
              </a:rPr>
              <a:t>				</a:t>
            </a:r>
            <a:endParaRPr sz="1100">
              <a:solidFill>
                <a:schemeClr val="dk1"/>
              </a:solidFill>
            </a:endParaRPr>
          </a:p>
          <a:p>
            <a:pPr marL="0" lvl="0" indent="0" algn="l" rtl="0">
              <a:spcBef>
                <a:spcPts val="0"/>
              </a:spcBef>
              <a:spcAft>
                <a:spcPts val="0"/>
              </a:spcAft>
              <a:buNone/>
            </a:pPr>
            <a:r>
              <a:rPr lang="en" sz="1100">
                <a:solidFill>
                  <a:schemeClr val="dk1"/>
                </a:solidFill>
              </a:rPr>
              <a:t>			</a:t>
            </a:r>
            <a:endParaRPr sz="1100">
              <a:solidFill>
                <a:schemeClr val="dk1"/>
              </a:solidFill>
            </a:endParaRPr>
          </a:p>
          <a:p>
            <a:pPr marL="0" lvl="0" indent="0" algn="l" rtl="0">
              <a:spcBef>
                <a:spcPts val="0"/>
              </a:spcBef>
              <a:spcAft>
                <a:spcPts val="0"/>
              </a:spcAft>
              <a:buNone/>
            </a:pPr>
            <a:r>
              <a:rPr lang="en" sz="1100">
                <a:solidFill>
                  <a:schemeClr val="dk1"/>
                </a:solidFill>
              </a:rPr>
              <a:t>		</a:t>
            </a:r>
            <a:endParaRPr sz="1100">
              <a:solidFill>
                <a:schemeClr val="dk1"/>
              </a:solidFill>
            </a:endParaRPr>
          </a:p>
          <a:p>
            <a:pPr marL="0" lvl="0" indent="0" algn="l" rtl="0">
              <a:spcBef>
                <a:spcPts val="0"/>
              </a:spcBef>
              <a:spcAft>
                <a:spcPts val="0"/>
              </a:spcAft>
              <a:buNone/>
            </a:pPr>
            <a:endParaRPr/>
          </a:p>
        </p:txBody>
      </p:sp>
      <p:sp>
        <p:nvSpPr>
          <p:cNvPr id="233" name="Google Shape;233;p34"/>
          <p:cNvSpPr txBox="1"/>
          <p:nvPr/>
        </p:nvSpPr>
        <p:spPr>
          <a:xfrm>
            <a:off x="467600" y="1246900"/>
            <a:ext cx="2493900" cy="2649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34" name="Google Shape;234;p34"/>
          <p:cNvSpPr/>
          <p:nvPr/>
        </p:nvSpPr>
        <p:spPr>
          <a:xfrm>
            <a:off x="235125" y="1440400"/>
            <a:ext cx="2938825" cy="2057400"/>
          </a:xfrm>
          <a:prstGeom prst="rect">
            <a:avLst/>
          </a:prstGeom>
          <a:noFill/>
          <a:ln>
            <a:noFill/>
          </a:ln>
        </p:spPr>
      </p:sp>
      <p:pic>
        <p:nvPicPr>
          <p:cNvPr id="235" name="Google Shape;235;p34"/>
          <p:cNvPicPr preferRelativeResize="0"/>
          <p:nvPr/>
        </p:nvPicPr>
        <p:blipFill>
          <a:blip r:embed="rId3">
            <a:alphaModFix/>
          </a:blip>
          <a:stretch>
            <a:fillRect/>
          </a:stretch>
        </p:blipFill>
        <p:spPr>
          <a:xfrm>
            <a:off x="0" y="1133550"/>
            <a:ext cx="3485675" cy="2364250"/>
          </a:xfrm>
          <a:prstGeom prst="rect">
            <a:avLst/>
          </a:prstGeom>
          <a:noFill/>
          <a:ln>
            <a:noFill/>
          </a:ln>
        </p:spPr>
      </p:pic>
      <p:pic>
        <p:nvPicPr>
          <p:cNvPr id="236" name="Google Shape;236;p34"/>
          <p:cNvPicPr preferRelativeResize="0"/>
          <p:nvPr/>
        </p:nvPicPr>
        <p:blipFill>
          <a:blip r:embed="rId4">
            <a:alphaModFix/>
          </a:blip>
          <a:stretch>
            <a:fillRect/>
          </a:stretch>
        </p:blipFill>
        <p:spPr>
          <a:xfrm>
            <a:off x="4093029" y="1133550"/>
            <a:ext cx="4872500" cy="3469599"/>
          </a:xfrm>
          <a:prstGeom prst="rect">
            <a:avLst/>
          </a:prstGeom>
          <a:noFill/>
          <a:ln>
            <a:noFill/>
          </a:ln>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240"/>
        <p:cNvGrpSpPr/>
        <p:nvPr/>
      </p:nvGrpSpPr>
      <p:grpSpPr>
        <a:xfrm>
          <a:off x="0" y="0"/>
          <a:ext cx="0" cy="0"/>
          <a:chOff x="0" y="0"/>
          <a:chExt cx="0" cy="0"/>
        </a:xfrm>
      </p:grpSpPr>
      <p:sp>
        <p:nvSpPr>
          <p:cNvPr id="241" name="Google Shape;241;p35"/>
          <p:cNvSpPr txBox="1">
            <a:spLocks noGrp="1"/>
          </p:cNvSpPr>
          <p:nvPr>
            <p:ph type="title"/>
          </p:nvPr>
        </p:nvSpPr>
        <p:spPr>
          <a:xfrm>
            <a:off x="311700" y="44502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Partner Search and Read</a:t>
            </a:r>
            <a:endParaRPr/>
          </a:p>
        </p:txBody>
      </p:sp>
      <p:sp>
        <p:nvSpPr>
          <p:cNvPr id="242" name="Google Shape;242;p35"/>
          <p:cNvSpPr txBox="1"/>
          <p:nvPr/>
        </p:nvSpPr>
        <p:spPr>
          <a:xfrm>
            <a:off x="1309650" y="866050"/>
            <a:ext cx="5868600" cy="38760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100">
                <a:solidFill>
                  <a:schemeClr val="dk1"/>
                </a:solidFill>
              </a:rPr>
              <a:t>		 	 	 		</a:t>
            </a:r>
            <a:endParaRPr sz="1100">
              <a:solidFill>
                <a:schemeClr val="dk1"/>
              </a:solidFill>
            </a:endParaRPr>
          </a:p>
          <a:p>
            <a:pPr marL="0" lvl="0" indent="0" algn="l" rtl="0">
              <a:spcBef>
                <a:spcPts val="0"/>
              </a:spcBef>
              <a:spcAft>
                <a:spcPts val="0"/>
              </a:spcAft>
              <a:buNone/>
            </a:pPr>
            <a:r>
              <a:rPr lang="en" sz="1100">
                <a:solidFill>
                  <a:schemeClr val="dk1"/>
                </a:solidFill>
              </a:rPr>
              <a:t>			</a:t>
            </a:r>
            <a:endParaRPr sz="1100">
              <a:solidFill>
                <a:schemeClr val="dk1"/>
              </a:solidFill>
            </a:endParaRPr>
          </a:p>
          <a:p>
            <a:pPr marL="0" lvl="0" indent="0" algn="l" rtl="0">
              <a:lnSpc>
                <a:spcPct val="115000"/>
              </a:lnSpc>
              <a:spcBef>
                <a:spcPts val="0"/>
              </a:spcBef>
              <a:spcAft>
                <a:spcPts val="0"/>
              </a:spcAft>
              <a:buNone/>
            </a:pPr>
            <a:r>
              <a:rPr lang="en" sz="3000">
                <a:solidFill>
                  <a:schemeClr val="dk1"/>
                </a:solidFill>
                <a:latin typeface="Century Gothic"/>
                <a:ea typeface="Century Gothic"/>
                <a:cs typeface="Century Gothic"/>
                <a:sym typeface="Century Gothic"/>
              </a:rPr>
              <a:t>They walked out of the birdhouse. “Next, we’ll see Lou, the cougar, and her new cubs,” said Matt. Sam looked at Nell with a smile.</a:t>
            </a:r>
            <a:endParaRPr sz="300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1100">
                <a:solidFill>
                  <a:schemeClr val="dk1"/>
                </a:solidFill>
              </a:rPr>
              <a:t>					</a:t>
            </a:r>
            <a:endParaRPr sz="1100">
              <a:solidFill>
                <a:schemeClr val="dk1"/>
              </a:solidFill>
            </a:endParaRPr>
          </a:p>
          <a:p>
            <a:pPr marL="0" lvl="0" indent="0" algn="l" rtl="0">
              <a:spcBef>
                <a:spcPts val="0"/>
              </a:spcBef>
              <a:spcAft>
                <a:spcPts val="0"/>
              </a:spcAft>
              <a:buClr>
                <a:schemeClr val="dk1"/>
              </a:buClr>
              <a:buSzPts val="1100"/>
              <a:buFont typeface="Arial"/>
              <a:buNone/>
            </a:pPr>
            <a:r>
              <a:rPr lang="en" sz="1100">
                <a:solidFill>
                  <a:schemeClr val="dk1"/>
                </a:solidFill>
              </a:rPr>
              <a:t>				</a:t>
            </a:r>
            <a:endParaRPr sz="1100">
              <a:solidFill>
                <a:schemeClr val="dk1"/>
              </a:solidFill>
            </a:endParaRPr>
          </a:p>
          <a:p>
            <a:pPr marL="0" lvl="0" indent="0" algn="l" rtl="0">
              <a:spcBef>
                <a:spcPts val="0"/>
              </a:spcBef>
              <a:spcAft>
                <a:spcPts val="0"/>
              </a:spcAft>
              <a:buClr>
                <a:schemeClr val="dk1"/>
              </a:buClr>
              <a:buSzPts val="1100"/>
              <a:buFont typeface="Arial"/>
              <a:buNone/>
            </a:pPr>
            <a:r>
              <a:rPr lang="en" sz="1100">
                <a:solidFill>
                  <a:schemeClr val="dk1"/>
                </a:solidFill>
              </a:rPr>
              <a:t>			</a:t>
            </a:r>
            <a:endParaRPr sz="1100">
              <a:solidFill>
                <a:schemeClr val="dk1"/>
              </a:solidFill>
            </a:endParaRPr>
          </a:p>
          <a:p>
            <a:pPr marL="0" lvl="0" indent="0" algn="l" rtl="0">
              <a:spcBef>
                <a:spcPts val="0"/>
              </a:spcBef>
              <a:spcAft>
                <a:spcPts val="0"/>
              </a:spcAft>
              <a:buClr>
                <a:schemeClr val="dk1"/>
              </a:buClr>
              <a:buSzPts val="1100"/>
              <a:buFont typeface="Arial"/>
              <a:buNone/>
            </a:pPr>
            <a:r>
              <a:rPr lang="en" sz="1100">
                <a:solidFill>
                  <a:schemeClr val="dk1"/>
                </a:solidFill>
              </a:rPr>
              <a:t>		</a:t>
            </a:r>
            <a:endParaRPr sz="1100">
              <a:solidFill>
                <a:schemeClr val="dk1"/>
              </a:solidFill>
            </a:endParaRPr>
          </a:p>
          <a:p>
            <a:pPr marL="0" lvl="0" indent="0" algn="l" rtl="0">
              <a:spcBef>
                <a:spcPts val="0"/>
              </a:spcBef>
              <a:spcAft>
                <a:spcPts val="0"/>
              </a:spcAft>
              <a:buNone/>
            </a:pPr>
            <a:endParaRPr sz="1100">
              <a:solidFill>
                <a:schemeClr val="dk1"/>
              </a:solidFill>
            </a:endParaRPr>
          </a:p>
          <a:p>
            <a:pPr marL="0" lvl="0" indent="0" algn="l" rtl="0">
              <a:spcBef>
                <a:spcPts val="0"/>
              </a:spcBef>
              <a:spcAft>
                <a:spcPts val="0"/>
              </a:spcAft>
              <a:buNone/>
            </a:pPr>
            <a:r>
              <a:rPr lang="en" sz="1100">
                <a:solidFill>
                  <a:schemeClr val="dk1"/>
                </a:solidFill>
              </a:rPr>
              <a:t>			</a:t>
            </a:r>
            <a:endParaRPr sz="1100">
              <a:solidFill>
                <a:schemeClr val="dk1"/>
              </a:solidFill>
            </a:endParaRPr>
          </a:p>
          <a:p>
            <a:pPr marL="0" lvl="0" indent="0" algn="l" rtl="0">
              <a:spcBef>
                <a:spcPts val="0"/>
              </a:spcBef>
              <a:spcAft>
                <a:spcPts val="0"/>
              </a:spcAft>
              <a:buNone/>
            </a:pPr>
            <a:r>
              <a:rPr lang="en" sz="1100">
                <a:solidFill>
                  <a:schemeClr val="dk1"/>
                </a:solidFill>
              </a:rPr>
              <a:t>		</a:t>
            </a:r>
            <a:endParaRPr sz="1100">
              <a:solidFill>
                <a:schemeClr val="dk1"/>
              </a:solidFill>
            </a:endParaRPr>
          </a:p>
          <a:p>
            <a:pPr marL="0" lvl="0" indent="0" algn="l" rtl="0">
              <a:spcBef>
                <a:spcPts val="0"/>
              </a:spcBef>
              <a:spcAft>
                <a:spcPts val="0"/>
              </a:spcAft>
              <a:buNone/>
            </a:pPr>
            <a:r>
              <a:rPr lang="en" sz="1100">
                <a:solidFill>
                  <a:schemeClr val="dk1"/>
                </a:solidFill>
              </a:rPr>
              <a:t>				</a:t>
            </a:r>
            <a:endParaRPr sz="1100">
              <a:solidFill>
                <a:schemeClr val="dk1"/>
              </a:solidFill>
            </a:endParaRPr>
          </a:p>
          <a:p>
            <a:pPr marL="0" lvl="0" indent="0" algn="l" rtl="0">
              <a:spcBef>
                <a:spcPts val="0"/>
              </a:spcBef>
              <a:spcAft>
                <a:spcPts val="0"/>
              </a:spcAft>
              <a:buNone/>
            </a:pPr>
            <a:r>
              <a:rPr lang="en" sz="1100">
                <a:solidFill>
                  <a:schemeClr val="dk1"/>
                </a:solidFill>
              </a:rPr>
              <a:t>			</a:t>
            </a:r>
            <a:endParaRPr sz="1100">
              <a:solidFill>
                <a:schemeClr val="dk1"/>
              </a:solidFill>
            </a:endParaRPr>
          </a:p>
          <a:p>
            <a:pPr marL="0" lvl="0" indent="0" algn="l" rtl="0">
              <a:spcBef>
                <a:spcPts val="0"/>
              </a:spcBef>
              <a:spcAft>
                <a:spcPts val="0"/>
              </a:spcAft>
              <a:buNone/>
            </a:pPr>
            <a:r>
              <a:rPr lang="en" sz="1100">
                <a:solidFill>
                  <a:schemeClr val="dk1"/>
                </a:solidFill>
              </a:rPr>
              <a:t>		</a:t>
            </a:r>
            <a:endParaRPr sz="1100">
              <a:solidFill>
                <a:schemeClr val="dk1"/>
              </a:solidFill>
            </a:endParaRPr>
          </a:p>
          <a:p>
            <a:pPr marL="0" lvl="0" indent="0" algn="l" rtl="0">
              <a:spcBef>
                <a:spcPts val="0"/>
              </a:spcBef>
              <a:spcAft>
                <a:spcPts val="0"/>
              </a:spcAft>
              <a:buNone/>
            </a:pPr>
            <a:endParaRPr/>
          </a:p>
        </p:txBody>
      </p:sp>
      <p:sp>
        <p:nvSpPr>
          <p:cNvPr id="243" name="Google Shape;243;p35"/>
          <p:cNvSpPr txBox="1"/>
          <p:nvPr/>
        </p:nvSpPr>
        <p:spPr>
          <a:xfrm>
            <a:off x="7519725" y="862275"/>
            <a:ext cx="1312500" cy="3328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247"/>
        <p:cNvGrpSpPr/>
        <p:nvPr/>
      </p:nvGrpSpPr>
      <p:grpSpPr>
        <a:xfrm>
          <a:off x="0" y="0"/>
          <a:ext cx="0" cy="0"/>
          <a:chOff x="0" y="0"/>
          <a:chExt cx="0" cy="0"/>
        </a:xfrm>
      </p:grpSpPr>
      <p:sp>
        <p:nvSpPr>
          <p:cNvPr id="248" name="Google Shape;248;p36"/>
          <p:cNvSpPr txBox="1">
            <a:spLocks noGrp="1"/>
          </p:cNvSpPr>
          <p:nvPr>
            <p:ph type="title"/>
          </p:nvPr>
        </p:nvSpPr>
        <p:spPr>
          <a:xfrm>
            <a:off x="311700" y="44502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Partner Search and Read</a:t>
            </a:r>
            <a:endParaRPr/>
          </a:p>
        </p:txBody>
      </p:sp>
      <p:sp>
        <p:nvSpPr>
          <p:cNvPr id="249" name="Google Shape;249;p36"/>
          <p:cNvSpPr txBox="1"/>
          <p:nvPr/>
        </p:nvSpPr>
        <p:spPr>
          <a:xfrm>
            <a:off x="1453100" y="1605375"/>
            <a:ext cx="6356100" cy="3136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100">
                <a:solidFill>
                  <a:schemeClr val="dk1"/>
                </a:solidFill>
              </a:rPr>
              <a:t>		 	 	 		</a:t>
            </a:r>
            <a:endParaRPr sz="1100">
              <a:solidFill>
                <a:schemeClr val="dk1"/>
              </a:solidFill>
            </a:endParaRPr>
          </a:p>
          <a:p>
            <a:pPr marL="0" lvl="0" indent="0" algn="l" rtl="0">
              <a:spcBef>
                <a:spcPts val="0"/>
              </a:spcBef>
              <a:spcAft>
                <a:spcPts val="0"/>
              </a:spcAft>
              <a:buNone/>
            </a:pPr>
            <a:r>
              <a:rPr lang="en" sz="1100">
                <a:solidFill>
                  <a:schemeClr val="dk1"/>
                </a:solidFill>
              </a:rPr>
              <a:t>			</a:t>
            </a:r>
            <a:endParaRPr sz="1100">
              <a:solidFill>
                <a:schemeClr val="dk1"/>
              </a:solidFill>
            </a:endParaRPr>
          </a:p>
          <a:p>
            <a:pPr marL="0" lvl="0" indent="0" algn="l" rtl="0">
              <a:spcBef>
                <a:spcPts val="0"/>
              </a:spcBef>
              <a:spcAft>
                <a:spcPts val="0"/>
              </a:spcAft>
              <a:buNone/>
            </a:pPr>
            <a:r>
              <a:rPr lang="en" sz="1100">
                <a:solidFill>
                  <a:schemeClr val="dk1"/>
                </a:solidFill>
              </a:rPr>
              <a:t>				</a:t>
            </a:r>
            <a:endParaRPr sz="1100">
              <a:solidFill>
                <a:schemeClr val="dk1"/>
              </a:solidFill>
            </a:endParaRPr>
          </a:p>
          <a:p>
            <a:pPr marL="0" lvl="0" indent="0" algn="l" rtl="0">
              <a:spcBef>
                <a:spcPts val="0"/>
              </a:spcBef>
              <a:spcAft>
                <a:spcPts val="0"/>
              </a:spcAft>
              <a:buNone/>
            </a:pPr>
            <a:r>
              <a:rPr lang="en" sz="1100">
                <a:solidFill>
                  <a:schemeClr val="dk1"/>
                </a:solidFill>
              </a:rPr>
              <a:t>					</a:t>
            </a:r>
            <a:endParaRPr sz="1100">
              <a:solidFill>
                <a:schemeClr val="dk1"/>
              </a:solidFill>
            </a:endParaRPr>
          </a:p>
          <a:p>
            <a:pPr marL="0" lvl="0" indent="0" algn="l" rtl="0">
              <a:spcBef>
                <a:spcPts val="0"/>
              </a:spcBef>
              <a:spcAft>
                <a:spcPts val="0"/>
              </a:spcAft>
              <a:buNone/>
            </a:pPr>
            <a:endParaRPr sz="2800">
              <a:solidFill>
                <a:schemeClr val="dk1"/>
              </a:solidFill>
            </a:endParaRPr>
          </a:p>
          <a:p>
            <a:pPr marL="0" lvl="0" indent="0" algn="l" rtl="0">
              <a:spcBef>
                <a:spcPts val="0"/>
              </a:spcBef>
              <a:spcAft>
                <a:spcPts val="0"/>
              </a:spcAft>
              <a:buNone/>
            </a:pPr>
            <a:r>
              <a:rPr lang="en" sz="1100">
                <a:solidFill>
                  <a:schemeClr val="dk1"/>
                </a:solidFill>
              </a:rPr>
              <a:t>			</a:t>
            </a:r>
            <a:endParaRPr sz="1100">
              <a:solidFill>
                <a:schemeClr val="dk1"/>
              </a:solidFill>
            </a:endParaRPr>
          </a:p>
          <a:p>
            <a:pPr marL="0" lvl="0" indent="0" algn="l" rtl="0">
              <a:spcBef>
                <a:spcPts val="0"/>
              </a:spcBef>
              <a:spcAft>
                <a:spcPts val="0"/>
              </a:spcAft>
              <a:buNone/>
            </a:pPr>
            <a:r>
              <a:rPr lang="en" sz="1100">
                <a:solidFill>
                  <a:schemeClr val="dk1"/>
                </a:solidFill>
              </a:rPr>
              <a:t>		</a:t>
            </a:r>
            <a:endParaRPr sz="1100">
              <a:solidFill>
                <a:schemeClr val="dk1"/>
              </a:solidFill>
            </a:endParaRPr>
          </a:p>
          <a:p>
            <a:pPr marL="0" lvl="0" indent="0" algn="l" rtl="0">
              <a:spcBef>
                <a:spcPts val="0"/>
              </a:spcBef>
              <a:spcAft>
                <a:spcPts val="0"/>
              </a:spcAft>
              <a:buNone/>
            </a:pPr>
            <a:r>
              <a:rPr lang="en" sz="1100">
                <a:solidFill>
                  <a:schemeClr val="dk1"/>
                </a:solidFill>
              </a:rPr>
              <a:t>				</a:t>
            </a:r>
            <a:endParaRPr sz="1100">
              <a:solidFill>
                <a:schemeClr val="dk1"/>
              </a:solidFill>
            </a:endParaRPr>
          </a:p>
          <a:p>
            <a:pPr marL="0" lvl="0" indent="0" algn="l" rtl="0">
              <a:spcBef>
                <a:spcPts val="0"/>
              </a:spcBef>
              <a:spcAft>
                <a:spcPts val="0"/>
              </a:spcAft>
              <a:buNone/>
            </a:pPr>
            <a:r>
              <a:rPr lang="en" sz="1100">
                <a:solidFill>
                  <a:schemeClr val="dk1"/>
                </a:solidFill>
              </a:rPr>
              <a:t>			</a:t>
            </a:r>
            <a:endParaRPr sz="1100">
              <a:solidFill>
                <a:schemeClr val="dk1"/>
              </a:solidFill>
            </a:endParaRPr>
          </a:p>
          <a:p>
            <a:pPr marL="0" lvl="0" indent="0" algn="l" rtl="0">
              <a:spcBef>
                <a:spcPts val="0"/>
              </a:spcBef>
              <a:spcAft>
                <a:spcPts val="0"/>
              </a:spcAft>
              <a:buNone/>
            </a:pPr>
            <a:r>
              <a:rPr lang="en" sz="1100">
                <a:solidFill>
                  <a:schemeClr val="dk1"/>
                </a:solidFill>
              </a:rPr>
              <a:t>		</a:t>
            </a:r>
            <a:endParaRPr sz="1100">
              <a:solidFill>
                <a:schemeClr val="dk1"/>
              </a:solidFill>
            </a:endParaRPr>
          </a:p>
          <a:p>
            <a:pPr marL="0" lvl="0" indent="0" algn="l" rtl="0">
              <a:spcBef>
                <a:spcPts val="0"/>
              </a:spcBef>
              <a:spcAft>
                <a:spcPts val="0"/>
              </a:spcAft>
              <a:buNone/>
            </a:pPr>
            <a:endParaRPr/>
          </a:p>
        </p:txBody>
      </p:sp>
      <p:sp>
        <p:nvSpPr>
          <p:cNvPr id="250" name="Google Shape;250;p36"/>
          <p:cNvSpPr txBox="1"/>
          <p:nvPr/>
        </p:nvSpPr>
        <p:spPr>
          <a:xfrm>
            <a:off x="792124" y="945300"/>
            <a:ext cx="6043975" cy="3252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100" dirty="0">
                <a:solidFill>
                  <a:schemeClr val="dk1"/>
                </a:solidFill>
              </a:rPr>
              <a:t>		 	 	 		</a:t>
            </a:r>
            <a:endParaRPr sz="1100" dirty="0">
              <a:solidFill>
                <a:schemeClr val="dk1"/>
              </a:solidFill>
            </a:endParaRPr>
          </a:p>
          <a:p>
            <a:pPr marL="0" lvl="0" indent="0" algn="l" rtl="0">
              <a:lnSpc>
                <a:spcPct val="115000"/>
              </a:lnSpc>
              <a:spcBef>
                <a:spcPts val="0"/>
              </a:spcBef>
              <a:spcAft>
                <a:spcPts val="0"/>
              </a:spcAft>
              <a:buClr>
                <a:schemeClr val="dk1"/>
              </a:buClr>
              <a:buSzPts val="1100"/>
              <a:buFont typeface="Arial"/>
              <a:buNone/>
            </a:pPr>
            <a:r>
              <a:rPr lang="en" sz="3000" dirty="0">
                <a:solidFill>
                  <a:schemeClr val="dk1"/>
                </a:solidFill>
                <a:latin typeface="Century Gothic"/>
                <a:ea typeface="Century Gothic"/>
                <a:cs typeface="Century Gothic"/>
                <a:sym typeface="Century Gothic"/>
              </a:rPr>
              <a:t>The kids crowded around. They had a good view of the cougar den, but did not see anything at first. But then Sam said, “I see Lou, and her cubs, too!”</a:t>
            </a:r>
            <a:endParaRPr sz="3000"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1100" dirty="0">
                <a:solidFill>
                  <a:schemeClr val="dk1"/>
                </a:solidFill>
                <a:latin typeface="Century Gothic"/>
                <a:ea typeface="Century Gothic"/>
                <a:cs typeface="Century Gothic"/>
                <a:sym typeface="Century Gothic"/>
              </a:rPr>
              <a:t>					</a:t>
            </a:r>
            <a:endParaRPr sz="1100"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1100" dirty="0">
                <a:solidFill>
                  <a:schemeClr val="dk1"/>
                </a:solidFill>
              </a:rPr>
              <a:t>				</a:t>
            </a:r>
            <a:endParaRPr sz="1100" dirty="0">
              <a:solidFill>
                <a:schemeClr val="dk1"/>
              </a:solidFill>
            </a:endParaRPr>
          </a:p>
          <a:p>
            <a:pPr marL="0" lvl="0" indent="0" algn="l" rtl="0">
              <a:spcBef>
                <a:spcPts val="0"/>
              </a:spcBef>
              <a:spcAft>
                <a:spcPts val="0"/>
              </a:spcAft>
              <a:buClr>
                <a:schemeClr val="dk1"/>
              </a:buClr>
              <a:buSzPts val="1100"/>
              <a:buFont typeface="Arial"/>
              <a:buNone/>
            </a:pPr>
            <a:r>
              <a:rPr lang="en" sz="1100" dirty="0">
                <a:solidFill>
                  <a:schemeClr val="dk1"/>
                </a:solidFill>
              </a:rPr>
              <a:t>			</a:t>
            </a:r>
            <a:endParaRPr sz="1100" dirty="0">
              <a:solidFill>
                <a:schemeClr val="dk1"/>
              </a:solidFill>
            </a:endParaRPr>
          </a:p>
          <a:p>
            <a:pPr marL="0" lvl="0" indent="0" algn="l" rtl="0">
              <a:spcBef>
                <a:spcPts val="0"/>
              </a:spcBef>
              <a:spcAft>
                <a:spcPts val="0"/>
              </a:spcAft>
              <a:buClr>
                <a:schemeClr val="dk1"/>
              </a:buClr>
              <a:buSzPts val="1100"/>
              <a:buFont typeface="Arial"/>
              <a:buNone/>
            </a:pPr>
            <a:r>
              <a:rPr lang="en" sz="1100" dirty="0">
                <a:solidFill>
                  <a:schemeClr val="dk1"/>
                </a:solidFill>
              </a:rPr>
              <a:t>		</a:t>
            </a:r>
            <a:endParaRPr sz="1100" dirty="0">
              <a:solidFill>
                <a:schemeClr val="dk1"/>
              </a:solidFill>
            </a:endParaRPr>
          </a:p>
        </p:txBody>
      </p:sp>
      <p:sp>
        <p:nvSpPr>
          <p:cNvPr id="251" name="Google Shape;251;p36"/>
          <p:cNvSpPr txBox="1"/>
          <p:nvPr/>
        </p:nvSpPr>
        <p:spPr>
          <a:xfrm>
            <a:off x="6970650" y="654825"/>
            <a:ext cx="1996200" cy="20172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255"/>
        <p:cNvGrpSpPr/>
        <p:nvPr/>
      </p:nvGrpSpPr>
      <p:grpSpPr>
        <a:xfrm>
          <a:off x="0" y="0"/>
          <a:ext cx="0" cy="0"/>
          <a:chOff x="0" y="0"/>
          <a:chExt cx="0" cy="0"/>
        </a:xfrm>
      </p:grpSpPr>
      <p:sp>
        <p:nvSpPr>
          <p:cNvPr id="256" name="Google Shape;256;p37"/>
          <p:cNvSpPr txBox="1">
            <a:spLocks noGrp="1"/>
          </p:cNvSpPr>
          <p:nvPr>
            <p:ph type="title"/>
          </p:nvPr>
        </p:nvSpPr>
        <p:spPr>
          <a:xfrm>
            <a:off x="311700" y="44502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Partner Search and Read</a:t>
            </a:r>
            <a:endParaRPr/>
          </a:p>
        </p:txBody>
      </p:sp>
      <p:sp>
        <p:nvSpPr>
          <p:cNvPr id="257" name="Google Shape;257;p37"/>
          <p:cNvSpPr txBox="1"/>
          <p:nvPr/>
        </p:nvSpPr>
        <p:spPr>
          <a:xfrm>
            <a:off x="1499750" y="1193450"/>
            <a:ext cx="6632700" cy="3495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3000">
              <a:latin typeface="Century Gothic"/>
              <a:ea typeface="Century Gothic"/>
              <a:cs typeface="Century Gothic"/>
              <a:sym typeface="Century Gothic"/>
            </a:endParaRPr>
          </a:p>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l" rtl="0">
              <a:spcBef>
                <a:spcPts val="0"/>
              </a:spcBef>
              <a:spcAft>
                <a:spcPts val="0"/>
              </a:spcAft>
              <a:buNone/>
            </a:pPr>
            <a:endParaRPr/>
          </a:p>
        </p:txBody>
      </p:sp>
      <p:pic>
        <p:nvPicPr>
          <p:cNvPr id="258" name="Google Shape;258;p37"/>
          <p:cNvPicPr preferRelativeResize="0"/>
          <p:nvPr/>
        </p:nvPicPr>
        <p:blipFill>
          <a:blip r:embed="rId3">
            <a:alphaModFix/>
          </a:blip>
          <a:stretch>
            <a:fillRect/>
          </a:stretch>
        </p:blipFill>
        <p:spPr>
          <a:xfrm>
            <a:off x="1416950" y="902450"/>
            <a:ext cx="6038389" cy="3495900"/>
          </a:xfrm>
          <a:prstGeom prst="rect">
            <a:avLst/>
          </a:prstGeom>
          <a:noFill/>
          <a:ln>
            <a:noFill/>
          </a:ln>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262"/>
        <p:cNvGrpSpPr/>
        <p:nvPr/>
      </p:nvGrpSpPr>
      <p:grpSpPr>
        <a:xfrm>
          <a:off x="0" y="0"/>
          <a:ext cx="0" cy="0"/>
          <a:chOff x="0" y="0"/>
          <a:chExt cx="0" cy="0"/>
        </a:xfrm>
      </p:grpSpPr>
      <p:sp>
        <p:nvSpPr>
          <p:cNvPr id="263" name="Google Shape;263;p38"/>
          <p:cNvSpPr txBox="1">
            <a:spLocks noGrp="1"/>
          </p:cNvSpPr>
          <p:nvPr>
            <p:ph type="title"/>
          </p:nvPr>
        </p:nvSpPr>
        <p:spPr>
          <a:xfrm>
            <a:off x="311700" y="44502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Partner Search and Read</a:t>
            </a:r>
            <a:endParaRPr/>
          </a:p>
        </p:txBody>
      </p:sp>
      <p:sp>
        <p:nvSpPr>
          <p:cNvPr id="264" name="Google Shape;264;p38"/>
          <p:cNvSpPr txBox="1"/>
          <p:nvPr/>
        </p:nvSpPr>
        <p:spPr>
          <a:xfrm>
            <a:off x="1543293" y="929207"/>
            <a:ext cx="5739250" cy="37929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Clr>
                <a:schemeClr val="dk1"/>
              </a:buClr>
              <a:buSzPts val="1100"/>
              <a:buFont typeface="Arial"/>
              <a:buNone/>
            </a:pPr>
            <a:r>
              <a:rPr lang="en" sz="3000" dirty="0">
                <a:solidFill>
                  <a:schemeClr val="dk1"/>
                </a:solidFill>
                <a:latin typeface="Century Gothic"/>
                <a:ea typeface="Century Gothic"/>
                <a:cs typeface="Century Gothic"/>
                <a:sym typeface="Century Gothic"/>
              </a:rPr>
              <a:t>The tiny cubs were next to Lou. They started to play. The boy cub chewed on the girl’s fur. They rolled around. “This is the cutest thing I have ever seen!” said Nell. “This is the best zoo tour ever,” said Sam.</a:t>
            </a:r>
            <a:endParaRPr sz="3000"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1100" dirty="0">
                <a:solidFill>
                  <a:schemeClr val="dk1"/>
                </a:solidFill>
              </a:rPr>
              <a:t>					</a:t>
            </a:r>
            <a:endParaRPr sz="1100" dirty="0">
              <a:solidFill>
                <a:schemeClr val="dk1"/>
              </a:solidFill>
            </a:endParaRPr>
          </a:p>
          <a:p>
            <a:pPr marL="0" lvl="0" indent="0" algn="l" rtl="0">
              <a:spcBef>
                <a:spcPts val="0"/>
              </a:spcBef>
              <a:spcAft>
                <a:spcPts val="0"/>
              </a:spcAft>
              <a:buClr>
                <a:schemeClr val="dk1"/>
              </a:buClr>
              <a:buSzPts val="1100"/>
              <a:buFont typeface="Arial"/>
              <a:buNone/>
            </a:pPr>
            <a:r>
              <a:rPr lang="en" sz="1100" dirty="0">
                <a:solidFill>
                  <a:schemeClr val="dk1"/>
                </a:solidFill>
              </a:rPr>
              <a:t>				</a:t>
            </a:r>
            <a:endParaRPr sz="1100" dirty="0">
              <a:solidFill>
                <a:schemeClr val="dk1"/>
              </a:solidFill>
            </a:endParaRPr>
          </a:p>
          <a:p>
            <a:pPr marL="0" lvl="0" indent="0" algn="l" rtl="0">
              <a:spcBef>
                <a:spcPts val="0"/>
              </a:spcBef>
              <a:spcAft>
                <a:spcPts val="0"/>
              </a:spcAft>
              <a:buClr>
                <a:schemeClr val="dk1"/>
              </a:buClr>
              <a:buSzPts val="1100"/>
              <a:buFont typeface="Arial"/>
              <a:buNone/>
            </a:pPr>
            <a:r>
              <a:rPr lang="en" sz="1100" dirty="0">
                <a:solidFill>
                  <a:schemeClr val="dk1"/>
                </a:solidFill>
              </a:rPr>
              <a:t>			</a:t>
            </a:r>
            <a:endParaRPr sz="1100" dirty="0">
              <a:solidFill>
                <a:schemeClr val="dk1"/>
              </a:solidFill>
            </a:endParaRPr>
          </a:p>
          <a:p>
            <a:pPr marL="0" lvl="0" indent="0" algn="l" rtl="0">
              <a:spcBef>
                <a:spcPts val="0"/>
              </a:spcBef>
              <a:spcAft>
                <a:spcPts val="0"/>
              </a:spcAft>
              <a:buClr>
                <a:schemeClr val="dk1"/>
              </a:buClr>
              <a:buSzPts val="1100"/>
              <a:buFont typeface="Arial"/>
              <a:buNone/>
            </a:pPr>
            <a:r>
              <a:rPr lang="en" sz="1100" dirty="0">
                <a:solidFill>
                  <a:schemeClr val="dk1"/>
                </a:solidFill>
              </a:rPr>
              <a:t>		</a:t>
            </a:r>
            <a:endParaRPr sz="1100" dirty="0">
              <a:solidFill>
                <a:schemeClr val="dk1"/>
              </a:solidFill>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268"/>
        <p:cNvGrpSpPr/>
        <p:nvPr/>
      </p:nvGrpSpPr>
      <p:grpSpPr>
        <a:xfrm>
          <a:off x="0" y="0"/>
          <a:ext cx="0" cy="0"/>
          <a:chOff x="0" y="0"/>
          <a:chExt cx="0" cy="0"/>
        </a:xfrm>
      </p:grpSpPr>
      <p:sp>
        <p:nvSpPr>
          <p:cNvPr id="269" name="Google Shape;269;p39"/>
          <p:cNvSpPr txBox="1">
            <a:spLocks noGrp="1"/>
          </p:cNvSpPr>
          <p:nvPr>
            <p:ph type="title"/>
          </p:nvPr>
        </p:nvSpPr>
        <p:spPr>
          <a:xfrm>
            <a:off x="311700" y="44502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endParaRPr/>
          </a:p>
          <a:p>
            <a:pPr marL="0" lvl="0" indent="0" algn="l" rtl="0">
              <a:spcBef>
                <a:spcPts val="0"/>
              </a:spcBef>
              <a:spcAft>
                <a:spcPts val="0"/>
              </a:spcAft>
              <a:buNone/>
            </a:pPr>
            <a:r>
              <a:rPr lang="en"/>
              <a:t>Partner Search </a:t>
            </a:r>
            <a:endParaRPr/>
          </a:p>
          <a:p>
            <a:pPr marL="0" lvl="0" indent="0" algn="l" rtl="0">
              <a:spcBef>
                <a:spcPts val="0"/>
              </a:spcBef>
              <a:spcAft>
                <a:spcPts val="0"/>
              </a:spcAft>
              <a:buNone/>
            </a:pPr>
            <a:r>
              <a:rPr lang="en"/>
              <a:t>and Read</a:t>
            </a:r>
            <a:endParaRPr/>
          </a:p>
        </p:txBody>
      </p:sp>
      <p:sp>
        <p:nvSpPr>
          <p:cNvPr id="270" name="Google Shape;270;p39"/>
          <p:cNvSpPr txBox="1"/>
          <p:nvPr/>
        </p:nvSpPr>
        <p:spPr>
          <a:xfrm>
            <a:off x="4801925" y="206575"/>
            <a:ext cx="3516900" cy="44043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a:p>
        </p:txBody>
      </p:sp>
      <p:pic>
        <p:nvPicPr>
          <p:cNvPr id="271" name="Google Shape;271;p39"/>
          <p:cNvPicPr preferRelativeResize="0"/>
          <p:nvPr/>
        </p:nvPicPr>
        <p:blipFill>
          <a:blip r:embed="rId3">
            <a:alphaModFix/>
          </a:blip>
          <a:stretch>
            <a:fillRect/>
          </a:stretch>
        </p:blipFill>
        <p:spPr>
          <a:xfrm>
            <a:off x="4206429" y="147513"/>
            <a:ext cx="3392446" cy="4522425"/>
          </a:xfrm>
          <a:prstGeom prst="rect">
            <a:avLst/>
          </a:prstGeom>
          <a:noFill/>
          <a:ln w="28575" cap="flat" cmpd="sng">
            <a:solidFill>
              <a:schemeClr val="dk2"/>
            </a:solidFill>
            <a:prstDash val="solid"/>
            <a:round/>
            <a:headEnd type="none" w="sm" len="sm"/>
            <a:tailEnd type="none" w="sm" len="sm"/>
          </a:ln>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277"/>
        <p:cNvGrpSpPr/>
        <p:nvPr/>
      </p:nvGrpSpPr>
      <p:grpSpPr>
        <a:xfrm>
          <a:off x="0" y="0"/>
          <a:ext cx="0" cy="0"/>
          <a:chOff x="0" y="0"/>
          <a:chExt cx="0" cy="0"/>
        </a:xfrm>
      </p:grpSpPr>
      <p:sp>
        <p:nvSpPr>
          <p:cNvPr id="278" name="Google Shape;278;p40"/>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noAutofit/>
          </a:bodyPr>
          <a:lstStyle/>
          <a:p>
            <a:pPr marL="0" marR="0" lvl="0" indent="0" algn="l" rtl="0">
              <a:lnSpc>
                <a:spcPct val="90000"/>
              </a:lnSpc>
              <a:spcBef>
                <a:spcPts val="0"/>
              </a:spcBef>
              <a:spcAft>
                <a:spcPts val="0"/>
              </a:spcAft>
              <a:buClr>
                <a:schemeClr val="dk1"/>
              </a:buClr>
              <a:buSzPts val="2400"/>
              <a:buFont typeface="Century Gothic"/>
              <a:buNone/>
            </a:pPr>
            <a:r>
              <a:rPr lang="en" sz="2400" b="0" i="0" u="none" strike="noStrike" cap="none">
                <a:solidFill>
                  <a:schemeClr val="dk1"/>
                </a:solidFill>
                <a:latin typeface="Century Gothic"/>
                <a:ea typeface="Century Gothic"/>
                <a:cs typeface="Century Gothic"/>
                <a:sym typeface="Century Gothic"/>
              </a:rPr>
              <a:t>Reflection Time </a:t>
            </a:r>
            <a:endParaRPr/>
          </a:p>
        </p:txBody>
      </p:sp>
      <p:sp>
        <p:nvSpPr>
          <p:cNvPr id="279" name="Google Shape;279;p40"/>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noAutofit/>
          </a:bodyPr>
          <a:lstStyle/>
          <a:p>
            <a:pPr marL="342900" marR="0" lvl="0" indent="-317500" algn="l" rtl="0">
              <a:lnSpc>
                <a:spcPct val="90000"/>
              </a:lnSpc>
              <a:spcBef>
                <a:spcPts val="0"/>
              </a:spcBef>
              <a:spcAft>
                <a:spcPts val="0"/>
              </a:spcAft>
              <a:buClr>
                <a:schemeClr val="dk1"/>
              </a:buClr>
              <a:buSzPts val="2400"/>
              <a:buFont typeface="Century Gothic"/>
              <a:buChar char="•"/>
            </a:pPr>
            <a:r>
              <a:rPr lang="en" sz="2400" b="0" i="0" u="none" strike="noStrike" cap="none">
                <a:solidFill>
                  <a:schemeClr val="dk1"/>
                </a:solidFill>
                <a:latin typeface="Century Gothic"/>
                <a:ea typeface="Century Gothic"/>
                <a:cs typeface="Century Gothic"/>
                <a:sym typeface="Century Gothic"/>
              </a:rPr>
              <a:t>What did you do or will you do today that </a:t>
            </a:r>
            <a:r>
              <a:rPr lang="en">
                <a:latin typeface="Century Gothic"/>
                <a:ea typeface="Century Gothic"/>
                <a:cs typeface="Century Gothic"/>
                <a:sym typeface="Century Gothic"/>
              </a:rPr>
              <a:t>will</a:t>
            </a:r>
            <a:r>
              <a:rPr lang="en" sz="2400" b="0" i="0" u="none" strike="noStrike" cap="none">
                <a:solidFill>
                  <a:schemeClr val="dk1"/>
                </a:solidFill>
                <a:latin typeface="Century Gothic"/>
                <a:ea typeface="Century Gothic"/>
                <a:cs typeface="Century Gothic"/>
                <a:sym typeface="Century Gothic"/>
              </a:rPr>
              <a:t> he</a:t>
            </a:r>
            <a:r>
              <a:rPr lang="en">
                <a:latin typeface="Century Gothic"/>
                <a:ea typeface="Century Gothic"/>
                <a:cs typeface="Century Gothic"/>
                <a:sym typeface="Century Gothic"/>
              </a:rPr>
              <a:t>lp</a:t>
            </a:r>
            <a:r>
              <a:rPr lang="en" sz="2400" b="0" i="0" u="none" strike="noStrike" cap="none">
                <a:solidFill>
                  <a:schemeClr val="dk1"/>
                </a:solidFill>
                <a:latin typeface="Century Gothic"/>
                <a:ea typeface="Century Gothic"/>
                <a:cs typeface="Century Gothic"/>
                <a:sym typeface="Century Gothic"/>
              </a:rPr>
              <a:t> you become a more proficient reader? </a:t>
            </a:r>
            <a:endParaRPr/>
          </a:p>
        </p:txBody>
      </p:sp>
      <p:pic>
        <p:nvPicPr>
          <p:cNvPr id="280" name="Google Shape;280;p40"/>
          <p:cNvPicPr preferRelativeResize="0"/>
          <p:nvPr/>
        </p:nvPicPr>
        <p:blipFill>
          <a:blip r:embed="rId3">
            <a:alphaModFix/>
          </a:blip>
          <a:stretch>
            <a:fillRect/>
          </a:stretch>
        </p:blipFill>
        <p:spPr>
          <a:xfrm>
            <a:off x="1016272" y="1607347"/>
            <a:ext cx="2425800" cy="2425776"/>
          </a:xfrm>
          <a:prstGeom prst="rect">
            <a:avLst/>
          </a:prstGeom>
          <a:noFill/>
          <a:ln>
            <a:noFill/>
          </a:ln>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284"/>
        <p:cNvGrpSpPr/>
        <p:nvPr/>
      </p:nvGrpSpPr>
      <p:grpSpPr>
        <a:xfrm>
          <a:off x="0" y="0"/>
          <a:ext cx="0" cy="0"/>
          <a:chOff x="0" y="0"/>
          <a:chExt cx="0" cy="0"/>
        </a:xfrm>
      </p:grpSpPr>
      <p:sp>
        <p:nvSpPr>
          <p:cNvPr id="285" name="Google Shape;285;p41"/>
          <p:cNvSpPr txBox="1">
            <a:spLocks noGrp="1"/>
          </p:cNvSpPr>
          <p:nvPr>
            <p:ph type="title"/>
          </p:nvPr>
        </p:nvSpPr>
        <p:spPr>
          <a:xfrm>
            <a:off x="311700" y="44502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Transition Song</a:t>
            </a:r>
            <a:endParaRPr/>
          </a:p>
        </p:txBody>
      </p:sp>
      <p:sp>
        <p:nvSpPr>
          <p:cNvPr id="286" name="Google Shape;286;p41"/>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0" lvl="0" indent="0" algn="ctr" rtl="0">
              <a:spcBef>
                <a:spcPts val="800"/>
              </a:spcBef>
              <a:spcAft>
                <a:spcPts val="0"/>
              </a:spcAft>
              <a:buClr>
                <a:schemeClr val="dk1"/>
              </a:buClr>
              <a:buSzPts val="1100"/>
              <a:buFont typeface="Arial"/>
              <a:buNone/>
            </a:pPr>
            <a:r>
              <a:rPr lang="en" sz="3000" dirty="0">
                <a:solidFill>
                  <a:schemeClr val="dk1"/>
                </a:solidFill>
                <a:latin typeface="Century Gothic"/>
                <a:ea typeface="Century Gothic"/>
                <a:cs typeface="Century Gothic"/>
                <a:sym typeface="Century Gothic"/>
              </a:rPr>
              <a:t>It’s Time to Go to Work</a:t>
            </a:r>
            <a:endParaRPr dirty="0">
              <a:solidFill>
                <a:schemeClr val="dk1"/>
              </a:solidFill>
              <a:latin typeface="Century Gothic"/>
              <a:ea typeface="Century Gothic"/>
              <a:cs typeface="Century Gothic"/>
              <a:sym typeface="Century Gothic"/>
            </a:endParaRPr>
          </a:p>
          <a:p>
            <a:pPr marL="0" lvl="0" indent="0" algn="ctr" rtl="0">
              <a:lnSpc>
                <a:spcPct val="115000"/>
              </a:lnSpc>
              <a:spcBef>
                <a:spcPts val="800"/>
              </a:spcBef>
              <a:spcAft>
                <a:spcPts val="0"/>
              </a:spcAft>
              <a:buClr>
                <a:schemeClr val="dk1"/>
              </a:buClr>
              <a:buSzPts val="1100"/>
              <a:buFont typeface="Arial"/>
              <a:buNone/>
            </a:pPr>
            <a:r>
              <a:rPr lang="en" sz="3000" dirty="0">
                <a:solidFill>
                  <a:srgbClr val="FF0000"/>
                </a:solidFill>
                <a:latin typeface="Century Gothic"/>
                <a:ea typeface="Century Gothic"/>
                <a:cs typeface="Century Gothic"/>
                <a:sym typeface="Century Gothic"/>
              </a:rPr>
              <a:t>“It’s time to go to work.</a:t>
            </a:r>
            <a:endParaRPr sz="3000" dirty="0">
              <a:solidFill>
                <a:srgbClr val="FF0000"/>
              </a:solidFill>
              <a:latin typeface="Century Gothic"/>
              <a:ea typeface="Century Gothic"/>
              <a:cs typeface="Century Gothic"/>
              <a:sym typeface="Century Gothic"/>
            </a:endParaRPr>
          </a:p>
          <a:p>
            <a:pPr marL="0" lvl="0" indent="0" algn="ctr" rtl="0">
              <a:lnSpc>
                <a:spcPct val="115000"/>
              </a:lnSpc>
              <a:spcBef>
                <a:spcPts val="800"/>
              </a:spcBef>
              <a:spcAft>
                <a:spcPts val="0"/>
              </a:spcAft>
              <a:buClr>
                <a:schemeClr val="dk1"/>
              </a:buClr>
              <a:buSzPts val="1100"/>
              <a:buFont typeface="Arial"/>
              <a:buNone/>
            </a:pPr>
            <a:r>
              <a:rPr lang="en" sz="3000" dirty="0">
                <a:solidFill>
                  <a:srgbClr val="FF0000"/>
                </a:solidFill>
                <a:latin typeface="Century Gothic"/>
                <a:ea typeface="Century Gothic"/>
                <a:cs typeface="Century Gothic"/>
                <a:sym typeface="Century Gothic"/>
              </a:rPr>
              <a:t>It’s time to go to work.</a:t>
            </a:r>
            <a:endParaRPr sz="3000" dirty="0">
              <a:solidFill>
                <a:srgbClr val="FF0000"/>
              </a:solidFill>
              <a:latin typeface="Century Gothic"/>
              <a:ea typeface="Century Gothic"/>
              <a:cs typeface="Century Gothic"/>
              <a:sym typeface="Century Gothic"/>
            </a:endParaRPr>
          </a:p>
          <a:p>
            <a:pPr marL="0" lvl="0" indent="0" algn="ctr" rtl="0">
              <a:lnSpc>
                <a:spcPct val="115000"/>
              </a:lnSpc>
              <a:spcBef>
                <a:spcPts val="800"/>
              </a:spcBef>
              <a:spcAft>
                <a:spcPts val="0"/>
              </a:spcAft>
              <a:buClr>
                <a:schemeClr val="dk1"/>
              </a:buClr>
              <a:buSzPts val="1100"/>
              <a:buFont typeface="Arial"/>
              <a:buNone/>
            </a:pPr>
            <a:r>
              <a:rPr lang="en" sz="3000" dirty="0">
                <a:solidFill>
                  <a:srgbClr val="FF0000"/>
                </a:solidFill>
                <a:latin typeface="Century Gothic"/>
                <a:ea typeface="Century Gothic"/>
                <a:cs typeface="Century Gothic"/>
                <a:sym typeface="Century Gothic"/>
              </a:rPr>
              <a:t>It’s time to practice what we learned.</a:t>
            </a:r>
            <a:endParaRPr sz="3000" dirty="0">
              <a:solidFill>
                <a:srgbClr val="FF0000"/>
              </a:solidFill>
              <a:latin typeface="Century Gothic"/>
              <a:ea typeface="Century Gothic"/>
              <a:cs typeface="Century Gothic"/>
              <a:sym typeface="Century Gothic"/>
            </a:endParaRPr>
          </a:p>
          <a:p>
            <a:pPr marL="0" lvl="0" indent="0" algn="ctr" rtl="0">
              <a:lnSpc>
                <a:spcPct val="115000"/>
              </a:lnSpc>
              <a:spcBef>
                <a:spcPts val="800"/>
              </a:spcBef>
              <a:spcAft>
                <a:spcPts val="0"/>
              </a:spcAft>
              <a:buClr>
                <a:schemeClr val="dk1"/>
              </a:buClr>
              <a:buSzPts val="1100"/>
              <a:buFont typeface="Arial"/>
              <a:buNone/>
            </a:pPr>
            <a:r>
              <a:rPr lang="en" sz="3000" dirty="0">
                <a:solidFill>
                  <a:srgbClr val="FF0000"/>
                </a:solidFill>
                <a:latin typeface="Century Gothic"/>
                <a:ea typeface="Century Gothic"/>
                <a:cs typeface="Century Gothic"/>
                <a:sym typeface="Century Gothic"/>
              </a:rPr>
              <a:t>It’s time to go to work.”</a:t>
            </a:r>
            <a:endParaRPr sz="3000" dirty="0">
              <a:solidFill>
                <a:srgbClr val="FF0000"/>
              </a:solidFill>
              <a:latin typeface="Century Gothic"/>
              <a:ea typeface="Century Gothic"/>
              <a:cs typeface="Century Gothic"/>
              <a:sym typeface="Century Gothic"/>
            </a:endParaRPr>
          </a:p>
          <a:p>
            <a:pPr marL="0" lvl="0" indent="0" algn="ctr" rtl="0">
              <a:lnSpc>
                <a:spcPct val="180000"/>
              </a:lnSpc>
              <a:spcBef>
                <a:spcPts val="800"/>
              </a:spcBef>
              <a:spcAft>
                <a:spcPts val="0"/>
              </a:spcAft>
              <a:buNone/>
            </a:pPr>
            <a:endParaRPr sz="3000" i="1" dirty="0">
              <a:solidFill>
                <a:srgbClr val="FF0000"/>
              </a:solidFill>
              <a:latin typeface="Century Gothic"/>
              <a:ea typeface="Century Gothic"/>
              <a:cs typeface="Century Gothic"/>
              <a:sym typeface="Century Gothic"/>
            </a:endParaRPr>
          </a:p>
          <a:p>
            <a:pPr marL="0" lvl="0" indent="0" algn="l" rtl="0">
              <a:lnSpc>
                <a:spcPct val="115000"/>
              </a:lnSpc>
              <a:spcBef>
                <a:spcPts val="800"/>
              </a:spcBef>
              <a:spcAft>
                <a:spcPts val="0"/>
              </a:spcAft>
              <a:buNone/>
            </a:pPr>
            <a:endParaRPr sz="3000" i="1" dirty="0">
              <a:solidFill>
                <a:srgbClr val="FF0000"/>
              </a:solidFill>
              <a:latin typeface="Times New Roman"/>
              <a:ea typeface="Times New Roman"/>
              <a:cs typeface="Times New Roman"/>
              <a:sym typeface="Times New Roman"/>
            </a:endParaRPr>
          </a:p>
          <a:p>
            <a:pPr marL="0" lvl="0" indent="0" algn="l" rtl="0">
              <a:spcBef>
                <a:spcPts val="800"/>
              </a:spcBef>
              <a:spcAft>
                <a:spcPts val="0"/>
              </a:spcAft>
              <a:buNone/>
            </a:pPr>
            <a:endParaRPr dirty="0"/>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290"/>
        <p:cNvGrpSpPr/>
        <p:nvPr/>
      </p:nvGrpSpPr>
      <p:grpSpPr>
        <a:xfrm>
          <a:off x="0" y="0"/>
          <a:ext cx="0" cy="0"/>
          <a:chOff x="0" y="0"/>
          <a:chExt cx="0" cy="0"/>
        </a:xfrm>
      </p:grpSpPr>
      <p:sp>
        <p:nvSpPr>
          <p:cNvPr id="291" name="Google Shape;291;p42"/>
          <p:cNvSpPr txBox="1">
            <a:spLocks noGrp="1"/>
          </p:cNvSpPr>
          <p:nvPr>
            <p:ph type="title"/>
          </p:nvPr>
        </p:nvSpPr>
        <p:spPr>
          <a:xfrm>
            <a:off x="311700" y="44502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a:t>Independent Work Time Learning Targets</a:t>
            </a:r>
            <a:endParaRPr sz="3000"/>
          </a:p>
        </p:txBody>
      </p:sp>
      <p:sp>
        <p:nvSpPr>
          <p:cNvPr id="292" name="Google Shape;292;p42"/>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457200" lvl="0" indent="-381000" algn="l" rtl="0">
              <a:lnSpc>
                <a:spcPct val="120000"/>
              </a:lnSpc>
              <a:spcBef>
                <a:spcPts val="800"/>
              </a:spcBef>
              <a:spcAft>
                <a:spcPts val="0"/>
              </a:spcAft>
              <a:buClr>
                <a:srgbClr val="000000"/>
              </a:buClr>
              <a:buSzPts val="2400"/>
              <a:buFont typeface="Century Gothic"/>
              <a:buChar char="•"/>
            </a:pPr>
            <a:r>
              <a:rPr lang="en" sz="2400" dirty="0">
                <a:solidFill>
                  <a:srgbClr val="000000"/>
                </a:solidFill>
                <a:latin typeface="Century Gothic"/>
                <a:ea typeface="Century Gothic"/>
                <a:cs typeface="Century Gothic"/>
                <a:sym typeface="Century Gothic"/>
              </a:rPr>
              <a:t>I can read and understand the decodable text: “Baby Cougars at the Zoo.”</a:t>
            </a:r>
            <a:endParaRPr sz="2400" dirty="0">
              <a:solidFill>
                <a:srgbClr val="000000"/>
              </a:solidFill>
              <a:latin typeface="Century Gothic"/>
              <a:ea typeface="Century Gothic"/>
              <a:cs typeface="Century Gothic"/>
              <a:sym typeface="Century Gothic"/>
            </a:endParaRPr>
          </a:p>
          <a:p>
            <a:pPr marL="457200" lvl="0" indent="-381000" algn="l" rtl="0">
              <a:lnSpc>
                <a:spcPct val="120000"/>
              </a:lnSpc>
              <a:spcBef>
                <a:spcPts val="0"/>
              </a:spcBef>
              <a:spcAft>
                <a:spcPts val="0"/>
              </a:spcAft>
              <a:buClr>
                <a:srgbClr val="000000"/>
              </a:buClr>
              <a:buSzPts val="2400"/>
              <a:buFont typeface="Century Gothic"/>
              <a:buChar char="•"/>
            </a:pPr>
            <a:r>
              <a:rPr lang="en" sz="2400" dirty="0">
                <a:solidFill>
                  <a:srgbClr val="000000"/>
                </a:solidFill>
                <a:latin typeface="Century Gothic"/>
                <a:ea typeface="Century Gothic"/>
                <a:cs typeface="Century Gothic"/>
                <a:sym typeface="Century Gothic"/>
              </a:rPr>
              <a:t>I can use what I know to read and write high-frequency words and words that have vowel teams.</a:t>
            </a:r>
            <a:endParaRPr sz="2400" dirty="0">
              <a:solidFill>
                <a:srgbClr val="000000"/>
              </a:solidFill>
              <a:latin typeface="Century Gothic"/>
              <a:ea typeface="Century Gothic"/>
              <a:cs typeface="Century Gothic"/>
              <a:sym typeface="Century Gothic"/>
            </a:endParaRPr>
          </a:p>
          <a:p>
            <a:pPr marL="0" lvl="0" indent="0" algn="l" rtl="0">
              <a:lnSpc>
                <a:spcPct val="115000"/>
              </a:lnSpc>
              <a:spcBef>
                <a:spcPts val="800"/>
              </a:spcBef>
              <a:spcAft>
                <a:spcPts val="0"/>
              </a:spcAft>
              <a:buNone/>
            </a:pPr>
            <a:endParaRPr sz="2400" dirty="0">
              <a:solidFill>
                <a:schemeClr val="dk1"/>
              </a:solidFill>
              <a:latin typeface="Times New Roman"/>
              <a:ea typeface="Times New Roman"/>
              <a:cs typeface="Times New Roman"/>
              <a:sym typeface="Times New Roman"/>
            </a:endParaRPr>
          </a:p>
          <a:p>
            <a:pPr marL="0" lvl="0" indent="0" algn="l" rtl="0">
              <a:spcBef>
                <a:spcPts val="800"/>
              </a:spcBef>
              <a:spcAft>
                <a:spcPts val="0"/>
              </a:spcAft>
              <a:buNone/>
            </a:pPr>
            <a:endParaRPr dirty="0"/>
          </a:p>
        </p:txBody>
      </p:sp>
      <p:pic>
        <p:nvPicPr>
          <p:cNvPr id="293" name="Google Shape;293;p42"/>
          <p:cNvPicPr preferRelativeResize="0"/>
          <p:nvPr/>
        </p:nvPicPr>
        <p:blipFill>
          <a:blip r:embed="rId3">
            <a:alphaModFix/>
          </a:blip>
          <a:stretch>
            <a:fillRect/>
          </a:stretch>
        </p:blipFill>
        <p:spPr>
          <a:xfrm>
            <a:off x="8323330" y="4247800"/>
            <a:ext cx="792000" cy="642150"/>
          </a:xfrm>
          <a:prstGeom prst="rect">
            <a:avLst/>
          </a:prstGeom>
          <a:noFill/>
          <a:ln>
            <a:noFill/>
          </a:ln>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297"/>
        <p:cNvGrpSpPr/>
        <p:nvPr/>
      </p:nvGrpSpPr>
      <p:grpSpPr>
        <a:xfrm>
          <a:off x="0" y="0"/>
          <a:ext cx="0" cy="0"/>
          <a:chOff x="0" y="0"/>
          <a:chExt cx="0" cy="0"/>
        </a:xfrm>
      </p:grpSpPr>
      <p:graphicFrame>
        <p:nvGraphicFramePr>
          <p:cNvPr id="298" name="Google Shape;298;p43"/>
          <p:cNvGraphicFramePr/>
          <p:nvPr>
            <p:extLst>
              <p:ext uri="{D42A27DB-BD31-4B8C-83A1-F6EECF244321}">
                <p14:modId xmlns:p14="http://schemas.microsoft.com/office/powerpoint/2010/main" val="1484830400"/>
              </p:ext>
            </p:extLst>
          </p:nvPr>
        </p:nvGraphicFramePr>
        <p:xfrm>
          <a:off x="58875" y="118696"/>
          <a:ext cx="9085125" cy="4733593"/>
        </p:xfrm>
        <a:graphic>
          <a:graphicData uri="http://schemas.openxmlformats.org/drawingml/2006/table">
            <a:tbl>
              <a:tblPr>
                <a:noFill/>
                <a:tableStyleId>{512B7335-E470-415F-B4CE-A15158ECC85C}</a:tableStyleId>
              </a:tblPr>
              <a:tblGrid>
                <a:gridCol w="3028375">
                  <a:extLst>
                    <a:ext uri="{9D8B030D-6E8A-4147-A177-3AD203B41FA5}">
                      <a16:colId xmlns:a16="http://schemas.microsoft.com/office/drawing/2014/main" val="20000"/>
                    </a:ext>
                  </a:extLst>
                </a:gridCol>
                <a:gridCol w="3028375">
                  <a:extLst>
                    <a:ext uri="{9D8B030D-6E8A-4147-A177-3AD203B41FA5}">
                      <a16:colId xmlns:a16="http://schemas.microsoft.com/office/drawing/2014/main" val="20001"/>
                    </a:ext>
                  </a:extLst>
                </a:gridCol>
                <a:gridCol w="3028375">
                  <a:extLst>
                    <a:ext uri="{9D8B030D-6E8A-4147-A177-3AD203B41FA5}">
                      <a16:colId xmlns:a16="http://schemas.microsoft.com/office/drawing/2014/main" val="20002"/>
                    </a:ext>
                  </a:extLst>
                </a:gridCol>
              </a:tblGrid>
              <a:tr h="335075">
                <a:tc>
                  <a:txBody>
                    <a:bodyPr/>
                    <a:lstStyle/>
                    <a:p>
                      <a:pPr marL="0" lvl="0" indent="0" algn="ctr" rtl="0">
                        <a:spcBef>
                          <a:spcPts val="0"/>
                        </a:spcBef>
                        <a:spcAft>
                          <a:spcPts val="0"/>
                        </a:spcAft>
                        <a:buNone/>
                      </a:pPr>
                      <a:r>
                        <a:rPr lang="en" sz="1600" b="1" dirty="0">
                          <a:latin typeface="Century Gothic"/>
                          <a:ea typeface="Century Gothic"/>
                          <a:cs typeface="Century Gothic"/>
                          <a:sym typeface="Century Gothic"/>
                        </a:rPr>
                        <a:t>Word Work: Word Detective!</a:t>
                      </a:r>
                      <a:endParaRPr sz="1600" b="1" dirty="0">
                        <a:latin typeface="Century Gothic"/>
                        <a:ea typeface="Century Gothic"/>
                        <a:cs typeface="Century Gothic"/>
                        <a:sym typeface="Century Gothic"/>
                      </a:endParaRPr>
                    </a:p>
                  </a:txBody>
                  <a:tcPr marL="91425" marR="91425" marT="91425" marB="91425"/>
                </a:tc>
                <a:tc>
                  <a:txBody>
                    <a:bodyPr/>
                    <a:lstStyle/>
                    <a:p>
                      <a:pPr marL="0" lvl="0" indent="0" algn="ctr" rtl="0">
                        <a:spcBef>
                          <a:spcPts val="0"/>
                        </a:spcBef>
                        <a:spcAft>
                          <a:spcPts val="0"/>
                        </a:spcAft>
                        <a:buNone/>
                      </a:pPr>
                      <a:r>
                        <a:rPr lang="en" sz="1600" b="1" dirty="0">
                          <a:latin typeface="Century Gothic"/>
                          <a:ea typeface="Century Gothic"/>
                          <a:cs typeface="Century Gothic"/>
                          <a:sym typeface="Century Gothic"/>
                        </a:rPr>
                        <a:t>Partner Writing</a:t>
                      </a:r>
                      <a:endParaRPr sz="1600" b="1" dirty="0">
                        <a:latin typeface="Century Gothic"/>
                        <a:ea typeface="Century Gothic"/>
                        <a:cs typeface="Century Gothic"/>
                        <a:sym typeface="Century Gothic"/>
                      </a:endParaRPr>
                    </a:p>
                  </a:txBody>
                  <a:tcPr marL="91425" marR="91425" marT="91425" marB="91425"/>
                </a:tc>
                <a:tc>
                  <a:txBody>
                    <a:bodyPr/>
                    <a:lstStyle/>
                    <a:p>
                      <a:pPr marL="0" lvl="0" indent="0" algn="ctr" rtl="0">
                        <a:spcBef>
                          <a:spcPts val="0"/>
                        </a:spcBef>
                        <a:spcAft>
                          <a:spcPts val="0"/>
                        </a:spcAft>
                        <a:buNone/>
                      </a:pPr>
                      <a:r>
                        <a:rPr lang="en" sz="1600" b="1" dirty="0">
                          <a:latin typeface="Century Gothic"/>
                          <a:ea typeface="Century Gothic"/>
                          <a:cs typeface="Century Gothic"/>
                          <a:sym typeface="Century Gothic"/>
                        </a:rPr>
                        <a:t>Partner Reading</a:t>
                      </a:r>
                      <a:endParaRPr sz="1600" b="1" dirty="0">
                        <a:latin typeface="Century Gothic"/>
                        <a:ea typeface="Century Gothic"/>
                        <a:cs typeface="Century Gothic"/>
                        <a:sym typeface="Century Gothic"/>
                      </a:endParaRPr>
                    </a:p>
                  </a:txBody>
                  <a:tcPr marL="91425" marR="91425" marT="91425" marB="91425"/>
                </a:tc>
                <a:extLst>
                  <a:ext uri="{0D108BD9-81ED-4DB2-BD59-A6C34878D82A}">
                    <a16:rowId xmlns:a16="http://schemas.microsoft.com/office/drawing/2014/main" val="10000"/>
                  </a:ext>
                </a:extLst>
              </a:tr>
              <a:tr h="4306903">
                <a:tc>
                  <a:txBody>
                    <a:bodyPr/>
                    <a:lstStyle/>
                    <a:p>
                      <a:pPr marL="342900" lvl="0" indent="-342900" algn="l" rtl="0">
                        <a:lnSpc>
                          <a:spcPct val="115000"/>
                        </a:lnSpc>
                        <a:spcBef>
                          <a:spcPts val="0"/>
                        </a:spcBef>
                        <a:spcAft>
                          <a:spcPts val="0"/>
                        </a:spcAft>
                        <a:buClr>
                          <a:schemeClr val="dk1"/>
                        </a:buClr>
                        <a:buSzPct val="100000"/>
                        <a:buFont typeface="+mj-lt"/>
                        <a:buAutoNum type="arabicPeriod"/>
                      </a:pPr>
                      <a:r>
                        <a:rPr lang="en" sz="1500" dirty="0">
                          <a:solidFill>
                            <a:schemeClr val="dk1"/>
                          </a:solidFill>
                          <a:latin typeface="Century Gothic"/>
                          <a:ea typeface="Century Gothic"/>
                          <a:cs typeface="Century Gothic"/>
                          <a:sym typeface="Century Gothic"/>
                        </a:rPr>
                        <a:t>Read your book and find the high-frequency words  (they’ll, we’ll, it’ll, finally, through, good, guess). </a:t>
                      </a:r>
                    </a:p>
                    <a:p>
                      <a:pPr marL="342900" lvl="0" indent="-342900" algn="l" rtl="0">
                        <a:lnSpc>
                          <a:spcPct val="115000"/>
                        </a:lnSpc>
                        <a:spcBef>
                          <a:spcPts val="0"/>
                        </a:spcBef>
                        <a:spcAft>
                          <a:spcPts val="0"/>
                        </a:spcAft>
                        <a:buClr>
                          <a:schemeClr val="dk1"/>
                        </a:buClr>
                        <a:buSzPct val="100000"/>
                        <a:buFont typeface="+mj-lt"/>
                        <a:buAutoNum type="arabicPeriod"/>
                      </a:pPr>
                      <a:r>
                        <a:rPr lang="en" sz="1500" dirty="0">
                          <a:solidFill>
                            <a:schemeClr val="dk1"/>
                          </a:solidFill>
                          <a:latin typeface="Century Gothic"/>
                          <a:ea typeface="Century Gothic"/>
                          <a:cs typeface="Century Gothic"/>
                          <a:sym typeface="Century Gothic"/>
                        </a:rPr>
                        <a:t>Whisper read them, spell them to yourself, and circle the words.</a:t>
                      </a:r>
                    </a:p>
                    <a:p>
                      <a:pPr marL="342900" lvl="0" indent="-342900" algn="l" rtl="0">
                        <a:lnSpc>
                          <a:spcPct val="115000"/>
                        </a:lnSpc>
                        <a:spcBef>
                          <a:spcPts val="0"/>
                        </a:spcBef>
                        <a:spcAft>
                          <a:spcPts val="0"/>
                        </a:spcAft>
                        <a:buClr>
                          <a:schemeClr val="dk1"/>
                        </a:buClr>
                        <a:buSzPct val="100000"/>
                        <a:buFont typeface="+mj-lt"/>
                        <a:buAutoNum type="arabicPeriod"/>
                      </a:pPr>
                      <a:r>
                        <a:rPr lang="en" sz="1500" dirty="0">
                          <a:solidFill>
                            <a:schemeClr val="dk1"/>
                          </a:solidFill>
                          <a:latin typeface="Century Gothic"/>
                          <a:ea typeface="Century Gothic"/>
                          <a:cs typeface="Century Gothic"/>
                          <a:sym typeface="Century Gothic"/>
                        </a:rPr>
                        <a:t>Find and circle all the words with:  “oo,” “ou,” “ui,” “ue,” and “ew.”</a:t>
                      </a:r>
                    </a:p>
                    <a:p>
                      <a:pPr marL="342900" lvl="0" indent="-342900" algn="l" rtl="0">
                        <a:lnSpc>
                          <a:spcPct val="115000"/>
                        </a:lnSpc>
                        <a:spcBef>
                          <a:spcPts val="0"/>
                        </a:spcBef>
                        <a:spcAft>
                          <a:spcPts val="0"/>
                        </a:spcAft>
                        <a:buClr>
                          <a:schemeClr val="dk1"/>
                        </a:buClr>
                        <a:buSzPct val="100000"/>
                        <a:buFont typeface="+mj-lt"/>
                        <a:buAutoNum type="arabicPeriod"/>
                      </a:pPr>
                      <a:r>
                        <a:rPr lang="en" sz="1500" dirty="0">
                          <a:solidFill>
                            <a:schemeClr val="dk1"/>
                          </a:solidFill>
                          <a:latin typeface="Century Gothic"/>
                          <a:ea typeface="Century Gothic"/>
                          <a:cs typeface="Century Gothic"/>
                          <a:sym typeface="Century Gothic"/>
                        </a:rPr>
                        <a:t>If you can’t read a word, underline the syllables and try again.  </a:t>
                      </a:r>
                    </a:p>
                    <a:p>
                      <a:pPr marL="342900" lvl="0" indent="-342900" algn="l" rtl="0">
                        <a:lnSpc>
                          <a:spcPct val="115000"/>
                        </a:lnSpc>
                        <a:spcBef>
                          <a:spcPts val="0"/>
                        </a:spcBef>
                        <a:spcAft>
                          <a:spcPts val="0"/>
                        </a:spcAft>
                        <a:buClr>
                          <a:schemeClr val="dk1"/>
                        </a:buClr>
                        <a:buSzPct val="100000"/>
                        <a:buFont typeface="+mj-lt"/>
                        <a:buAutoNum type="arabicPeriod"/>
                      </a:pPr>
                      <a:r>
                        <a:rPr lang="en" sz="1500" dirty="0">
                          <a:solidFill>
                            <a:schemeClr val="dk1"/>
                          </a:solidFill>
                          <a:latin typeface="Century Gothic"/>
                          <a:ea typeface="Century Gothic"/>
                          <a:cs typeface="Century Gothic"/>
                          <a:sym typeface="Century Gothic"/>
                        </a:rPr>
                        <a:t>Work with your partner to read all the words.  </a:t>
                      </a:r>
                      <a:endParaRPr sz="1500" dirty="0">
                        <a:latin typeface="Century Gothic"/>
                        <a:ea typeface="Century Gothic"/>
                        <a:cs typeface="Century Gothic"/>
                        <a:sym typeface="Century Gothic"/>
                      </a:endParaRPr>
                    </a:p>
                  </a:txBody>
                  <a:tcPr marL="91425" marR="91425" marT="91425" marB="91425"/>
                </a:tc>
                <a:tc>
                  <a:txBody>
                    <a:bodyPr/>
                    <a:lstStyle/>
                    <a:p>
                      <a:pPr marL="342900" lvl="0" indent="-342900" algn="l" rtl="0">
                        <a:lnSpc>
                          <a:spcPct val="120000"/>
                        </a:lnSpc>
                        <a:spcBef>
                          <a:spcPts val="0"/>
                        </a:spcBef>
                        <a:spcAft>
                          <a:spcPts val="0"/>
                        </a:spcAft>
                        <a:buFont typeface="+mj-lt"/>
                        <a:buAutoNum type="arabicPeriod"/>
                      </a:pPr>
                      <a:r>
                        <a:rPr lang="en" sz="1500" dirty="0">
                          <a:solidFill>
                            <a:schemeClr val="dk1"/>
                          </a:solidFill>
                          <a:latin typeface="Century Gothic"/>
                          <a:ea typeface="Century Gothic"/>
                          <a:cs typeface="Century Gothic"/>
                          <a:sym typeface="Century Gothic"/>
                        </a:rPr>
                        <a:t>Complete the Word Detective Work with “Baby Cougars at the Zoo.”</a:t>
                      </a:r>
                    </a:p>
                    <a:p>
                      <a:pPr marL="342900" lvl="0" indent="-342900" algn="l" rtl="0">
                        <a:lnSpc>
                          <a:spcPct val="120000"/>
                        </a:lnSpc>
                        <a:spcBef>
                          <a:spcPts val="0"/>
                        </a:spcBef>
                        <a:spcAft>
                          <a:spcPts val="0"/>
                        </a:spcAft>
                        <a:buFont typeface="+mj-lt"/>
                        <a:buAutoNum type="arabicPeriod"/>
                      </a:pPr>
                      <a:r>
                        <a:rPr lang="en" sz="1500" dirty="0">
                          <a:solidFill>
                            <a:schemeClr val="dk1"/>
                          </a:solidFill>
                          <a:latin typeface="Century Gothic"/>
                          <a:ea typeface="Century Gothic"/>
                          <a:cs typeface="Century Gothic"/>
                          <a:sym typeface="Century Gothic"/>
                        </a:rPr>
                        <a:t>With a partner write about what you would do if you took care of baby cougars at the zoo.</a:t>
                      </a:r>
                    </a:p>
                    <a:p>
                      <a:pPr marL="342900" lvl="0" indent="-342900" algn="l" rtl="0">
                        <a:lnSpc>
                          <a:spcPct val="120000"/>
                        </a:lnSpc>
                        <a:spcBef>
                          <a:spcPts val="0"/>
                        </a:spcBef>
                        <a:spcAft>
                          <a:spcPts val="0"/>
                        </a:spcAft>
                        <a:buFont typeface="+mj-lt"/>
                        <a:buAutoNum type="arabicPeriod"/>
                      </a:pPr>
                      <a:r>
                        <a:rPr lang="en" sz="1500" dirty="0">
                          <a:solidFill>
                            <a:schemeClr val="dk1"/>
                          </a:solidFill>
                          <a:latin typeface="Century Gothic"/>
                          <a:ea typeface="Century Gothic"/>
                          <a:cs typeface="Century Gothic"/>
                          <a:sym typeface="Century Gothic"/>
                        </a:rPr>
                        <a:t>Use as many words that have “oo,” “ou,” “ui,” “ue,” </a:t>
                      </a:r>
                      <a:r>
                        <a:rPr lang="en-US" sz="1500" dirty="0">
                          <a:solidFill>
                            <a:schemeClr val="dk1"/>
                          </a:solidFill>
                          <a:latin typeface="Century Gothic"/>
                          <a:ea typeface="Century Gothic"/>
                          <a:cs typeface="Century Gothic"/>
                          <a:sym typeface="Century Gothic"/>
                        </a:rPr>
                        <a:t>and </a:t>
                      </a:r>
                      <a:r>
                        <a:rPr lang="en" sz="1500" dirty="0">
                          <a:solidFill>
                            <a:schemeClr val="dk1"/>
                          </a:solidFill>
                          <a:latin typeface="Century Gothic"/>
                          <a:ea typeface="Century Gothic"/>
                          <a:cs typeface="Century Gothic"/>
                          <a:sym typeface="Century Gothic"/>
                        </a:rPr>
                        <a:t>“ew” as you can.</a:t>
                      </a:r>
                    </a:p>
                    <a:p>
                      <a:pPr marL="342900" lvl="0" indent="-342900" algn="l" rtl="0">
                        <a:lnSpc>
                          <a:spcPct val="120000"/>
                        </a:lnSpc>
                        <a:spcBef>
                          <a:spcPts val="0"/>
                        </a:spcBef>
                        <a:spcAft>
                          <a:spcPts val="0"/>
                        </a:spcAft>
                        <a:buFont typeface="+mj-lt"/>
                        <a:buAutoNum type="arabicPeriod"/>
                      </a:pPr>
                      <a:r>
                        <a:rPr lang="en" sz="1500" dirty="0">
                          <a:solidFill>
                            <a:schemeClr val="dk1"/>
                          </a:solidFill>
                          <a:latin typeface="Century Gothic"/>
                          <a:ea typeface="Century Gothic"/>
                          <a:cs typeface="Century Gothic"/>
                          <a:sym typeface="Century Gothic"/>
                        </a:rPr>
                        <a:t>Take turns reading your writing to your partner. Follow the Rules of Fluency! </a:t>
                      </a:r>
                      <a:endParaRPr sz="1500" dirty="0">
                        <a:solidFill>
                          <a:schemeClr val="dk1"/>
                        </a:solidFill>
                        <a:latin typeface="Century Gothic"/>
                        <a:ea typeface="Century Gothic"/>
                        <a:cs typeface="Century Gothic"/>
                        <a:sym typeface="Century Gothic"/>
                      </a:endParaRPr>
                    </a:p>
                  </a:txBody>
                  <a:tcPr marL="91425" marR="91425" marT="91425" marB="91425"/>
                </a:tc>
                <a:tc>
                  <a:txBody>
                    <a:bodyPr/>
                    <a:lstStyle/>
                    <a:p>
                      <a:pPr marL="342900" lvl="0" indent="-342900" algn="l" rtl="0">
                        <a:lnSpc>
                          <a:spcPct val="120000"/>
                        </a:lnSpc>
                        <a:spcBef>
                          <a:spcPts val="0"/>
                        </a:spcBef>
                        <a:spcAft>
                          <a:spcPts val="0"/>
                        </a:spcAft>
                        <a:buFont typeface="+mj-lt"/>
                        <a:buAutoNum type="arabicPeriod"/>
                      </a:pPr>
                      <a:r>
                        <a:rPr lang="en" sz="1500" dirty="0">
                          <a:solidFill>
                            <a:schemeClr val="dk1"/>
                          </a:solidFill>
                          <a:latin typeface="Century Gothic"/>
                          <a:ea typeface="Century Gothic"/>
                          <a:cs typeface="Century Gothic"/>
                          <a:sym typeface="Century Gothic"/>
                        </a:rPr>
                        <a:t>Read “Baby Cougars at the Zoo” with a partner. </a:t>
                      </a:r>
                      <a:r>
                        <a:rPr lang="en-US" sz="1500" dirty="0">
                          <a:solidFill>
                            <a:schemeClr val="dk1"/>
                          </a:solidFill>
                          <a:latin typeface="Century Gothic"/>
                          <a:ea typeface="Century Gothic"/>
                          <a:cs typeface="Century Gothic"/>
                          <a:sym typeface="Century Gothic"/>
                        </a:rPr>
                        <a:t>C</a:t>
                      </a:r>
                      <a:r>
                        <a:rPr lang="en" sz="1500" dirty="0">
                          <a:solidFill>
                            <a:schemeClr val="dk1"/>
                          </a:solidFill>
                          <a:latin typeface="Century Gothic"/>
                          <a:ea typeface="Century Gothic"/>
                          <a:cs typeface="Century Gothic"/>
                          <a:sym typeface="Century Gothic"/>
                        </a:rPr>
                        <a:t>ircle all the words that have “oo,” “ou,” “ue,” “ui,” </a:t>
                      </a:r>
                      <a:r>
                        <a:rPr lang="en-US" sz="1500" dirty="0">
                          <a:solidFill>
                            <a:schemeClr val="dk1"/>
                          </a:solidFill>
                          <a:latin typeface="Century Gothic"/>
                          <a:ea typeface="Century Gothic"/>
                          <a:cs typeface="Century Gothic"/>
                          <a:sym typeface="Century Gothic"/>
                        </a:rPr>
                        <a:t>and</a:t>
                      </a:r>
                      <a:r>
                        <a:rPr lang="en" sz="1500" dirty="0">
                          <a:solidFill>
                            <a:schemeClr val="dk1"/>
                          </a:solidFill>
                          <a:latin typeface="Century Gothic"/>
                          <a:ea typeface="Century Gothic"/>
                          <a:cs typeface="Century Gothic"/>
                          <a:sym typeface="Century Gothic"/>
                        </a:rPr>
                        <a:t> “ew.”</a:t>
                      </a:r>
                    </a:p>
                    <a:p>
                      <a:pPr marL="342900" lvl="0" indent="-342900" algn="l" rtl="0">
                        <a:lnSpc>
                          <a:spcPct val="120000"/>
                        </a:lnSpc>
                        <a:spcBef>
                          <a:spcPts val="0"/>
                        </a:spcBef>
                        <a:spcAft>
                          <a:spcPts val="0"/>
                        </a:spcAft>
                        <a:buFont typeface="+mj-lt"/>
                        <a:buAutoNum type="arabicPeriod"/>
                      </a:pPr>
                      <a:r>
                        <a:rPr lang="en" sz="1500" dirty="0">
                          <a:solidFill>
                            <a:schemeClr val="dk1"/>
                          </a:solidFill>
                          <a:latin typeface="Century Gothic"/>
                          <a:ea typeface="Century Gothic"/>
                          <a:cs typeface="Century Gothic"/>
                          <a:sym typeface="Century Gothic"/>
                        </a:rPr>
                        <a:t>Circle “</a:t>
                      </a:r>
                      <a:r>
                        <a:rPr lang="en" sz="1500" b="0" dirty="0">
                          <a:solidFill>
                            <a:schemeClr val="dk1"/>
                          </a:solidFill>
                          <a:latin typeface="Century Gothic"/>
                          <a:ea typeface="Century Gothic"/>
                          <a:cs typeface="Century Gothic"/>
                          <a:sym typeface="Century Gothic"/>
                        </a:rPr>
                        <a:t>they’ll,” “we’ll,” “it’ll,” “finally,” “guess,” “through,” </a:t>
                      </a:r>
                      <a:r>
                        <a:rPr lang="en-US" sz="1500" b="0" dirty="0">
                          <a:solidFill>
                            <a:schemeClr val="dk1"/>
                          </a:solidFill>
                          <a:latin typeface="Century Gothic"/>
                          <a:ea typeface="Century Gothic"/>
                          <a:cs typeface="Century Gothic"/>
                          <a:sym typeface="Century Gothic"/>
                        </a:rPr>
                        <a:t>and</a:t>
                      </a:r>
                      <a:r>
                        <a:rPr lang="en" sz="1500" b="0" dirty="0">
                          <a:solidFill>
                            <a:schemeClr val="dk1"/>
                          </a:solidFill>
                          <a:latin typeface="Century Gothic"/>
                          <a:ea typeface="Century Gothic"/>
                          <a:cs typeface="Century Gothic"/>
                          <a:sym typeface="Century Gothic"/>
                        </a:rPr>
                        <a:t> “good.” </a:t>
                      </a:r>
                    </a:p>
                    <a:p>
                      <a:pPr marL="342900" lvl="0" indent="-342900" algn="l" rtl="0">
                        <a:lnSpc>
                          <a:spcPct val="120000"/>
                        </a:lnSpc>
                        <a:spcBef>
                          <a:spcPts val="0"/>
                        </a:spcBef>
                        <a:spcAft>
                          <a:spcPts val="0"/>
                        </a:spcAft>
                        <a:buFont typeface="+mj-lt"/>
                        <a:buAutoNum type="arabicPeriod"/>
                      </a:pPr>
                      <a:r>
                        <a:rPr lang="en" sz="1500" dirty="0">
                          <a:solidFill>
                            <a:schemeClr val="dk1"/>
                          </a:solidFill>
                          <a:latin typeface="Century Gothic"/>
                          <a:ea typeface="Century Gothic"/>
                          <a:cs typeface="Century Gothic"/>
                          <a:sym typeface="Century Gothic"/>
                        </a:rPr>
                        <a:t>Read the story again.</a:t>
                      </a:r>
                    </a:p>
                    <a:p>
                      <a:pPr marL="342900" lvl="0" indent="-342900" algn="l" rtl="0">
                        <a:lnSpc>
                          <a:spcPct val="120000"/>
                        </a:lnSpc>
                        <a:spcBef>
                          <a:spcPts val="0"/>
                        </a:spcBef>
                        <a:spcAft>
                          <a:spcPts val="0"/>
                        </a:spcAft>
                        <a:buFont typeface="+mj-lt"/>
                        <a:buAutoNum type="arabicPeriod"/>
                      </a:pPr>
                      <a:r>
                        <a:rPr lang="en" sz="1500" dirty="0">
                          <a:solidFill>
                            <a:schemeClr val="dk1"/>
                          </a:solidFill>
                          <a:latin typeface="Century Gothic"/>
                          <a:ea typeface="Century Gothic"/>
                          <a:cs typeface="Century Gothic"/>
                          <a:sym typeface="Century Gothic"/>
                        </a:rPr>
                        <a:t>If you have time, find another partner that read the story and read each other’</a:t>
                      </a:r>
                      <a:r>
                        <a:rPr lang="en-US" sz="1500" dirty="0">
                          <a:solidFill>
                            <a:schemeClr val="dk1"/>
                          </a:solidFill>
                          <a:latin typeface="Century Gothic"/>
                          <a:ea typeface="Century Gothic"/>
                          <a:cs typeface="Century Gothic"/>
                          <a:sym typeface="Century Gothic"/>
                        </a:rPr>
                        <a:t>s</a:t>
                      </a:r>
                      <a:r>
                        <a:rPr lang="en" sz="1500" dirty="0">
                          <a:solidFill>
                            <a:schemeClr val="dk1"/>
                          </a:solidFill>
                          <a:latin typeface="Century Gothic"/>
                          <a:ea typeface="Century Gothic"/>
                          <a:cs typeface="Century Gothic"/>
                          <a:sym typeface="Century Gothic"/>
                        </a:rPr>
                        <a:t> sentences with the words you circled.</a:t>
                      </a:r>
                      <a:endParaRPr sz="1500"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endParaRPr sz="1500" dirty="0">
                        <a:latin typeface="Century Gothic"/>
                        <a:ea typeface="Century Gothic"/>
                        <a:cs typeface="Century Gothic"/>
                        <a:sym typeface="Century Gothic"/>
                      </a:endParaRPr>
                    </a:p>
                  </a:txBody>
                  <a:tcPr marL="91425" marR="91425" marT="91425" marB="91425"/>
                </a:tc>
                <a:extLst>
                  <a:ext uri="{0D108BD9-81ED-4DB2-BD59-A6C34878D82A}">
                    <a16:rowId xmlns:a16="http://schemas.microsoft.com/office/drawing/2014/main" val="10001"/>
                  </a:ext>
                </a:extLst>
              </a:tr>
            </a:tbl>
          </a:graphicData>
        </a:graphic>
      </p:graphicFrame>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10"/>
        <p:cNvGrpSpPr/>
        <p:nvPr/>
      </p:nvGrpSpPr>
      <p:grpSpPr>
        <a:xfrm>
          <a:off x="0" y="0"/>
          <a:ext cx="0" cy="0"/>
          <a:chOff x="0" y="0"/>
          <a:chExt cx="0" cy="0"/>
        </a:xfrm>
      </p:grpSpPr>
      <p:sp>
        <p:nvSpPr>
          <p:cNvPr id="111" name="Google Shape;111;p17"/>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0" lvl="0" indent="0" algn="l" rtl="0">
              <a:lnSpc>
                <a:spcPct val="90000"/>
              </a:lnSpc>
              <a:spcBef>
                <a:spcPts val="800"/>
              </a:spcBef>
              <a:spcAft>
                <a:spcPts val="0"/>
              </a:spcAft>
              <a:buClr>
                <a:schemeClr val="dk1"/>
              </a:buClr>
              <a:buSzPts val="2500"/>
              <a:buFont typeface="Arial"/>
              <a:buNone/>
            </a:pPr>
            <a:r>
              <a:rPr lang="en" b="1" dirty="0">
                <a:solidFill>
                  <a:schemeClr val="dk1"/>
                </a:solidFill>
                <a:latin typeface="Century Gothic"/>
                <a:ea typeface="Century Gothic"/>
                <a:cs typeface="Century Gothic"/>
                <a:sym typeface="Century Gothic"/>
              </a:rPr>
              <a:t>Preparing for Lesson </a:t>
            </a:r>
            <a:r>
              <a:rPr lang="en" b="1" dirty="0">
                <a:latin typeface="Century Gothic"/>
                <a:ea typeface="Century Gothic"/>
                <a:cs typeface="Century Gothic"/>
                <a:sym typeface="Century Gothic"/>
              </a:rPr>
              <a:t>52:</a:t>
            </a:r>
            <a:endParaRPr i="1" dirty="0">
              <a:solidFill>
                <a:schemeClr val="dk1"/>
              </a:solidFill>
              <a:latin typeface="Century Gothic"/>
              <a:ea typeface="Century Gothic"/>
              <a:cs typeface="Century Gothic"/>
              <a:sym typeface="Century Gothic"/>
            </a:endParaRPr>
          </a:p>
          <a:p>
            <a:pPr marL="0" lvl="0" indent="0" algn="l" rtl="0">
              <a:lnSpc>
                <a:spcPct val="90000"/>
              </a:lnSpc>
              <a:spcBef>
                <a:spcPts val="1000"/>
              </a:spcBef>
              <a:spcAft>
                <a:spcPts val="0"/>
              </a:spcAft>
              <a:buNone/>
            </a:pPr>
            <a:r>
              <a:rPr lang="en" dirty="0">
                <a:solidFill>
                  <a:schemeClr val="dk1"/>
                </a:solidFill>
                <a:latin typeface="Century Gothic"/>
                <a:ea typeface="Century Gothic"/>
                <a:cs typeface="Century Gothic"/>
                <a:sym typeface="Century Gothic"/>
              </a:rPr>
              <a:t>Reading and protocols to read in preparation:</a:t>
            </a:r>
            <a:endParaRPr dirty="0">
              <a:solidFill>
                <a:schemeClr val="dk1"/>
              </a:solidFill>
              <a:latin typeface="Century Gothic"/>
              <a:ea typeface="Century Gothic"/>
              <a:cs typeface="Century Gothic"/>
              <a:sym typeface="Century Gothic"/>
            </a:endParaRPr>
          </a:p>
          <a:p>
            <a:pPr marL="457200" lvl="0" indent="-342900" algn="l" rtl="0">
              <a:lnSpc>
                <a:spcPct val="108000"/>
              </a:lnSpc>
              <a:spcBef>
                <a:spcPts val="1000"/>
              </a:spcBef>
              <a:spcAft>
                <a:spcPts val="0"/>
              </a:spcAft>
              <a:buClr>
                <a:schemeClr val="dk1"/>
              </a:buClr>
              <a:buSzPts val="1800"/>
              <a:buFont typeface="Century Gothic"/>
              <a:buChar char="•"/>
            </a:pPr>
            <a:r>
              <a:rPr lang="en" dirty="0">
                <a:solidFill>
                  <a:schemeClr val="dk1"/>
                </a:solidFill>
                <a:latin typeface="Century Gothic"/>
                <a:ea typeface="Century Gothic"/>
                <a:cs typeface="Century Gothic"/>
                <a:sym typeface="Century Gothic"/>
              </a:rPr>
              <a:t>Watch the video (as needed)</a:t>
            </a:r>
            <a:r>
              <a:rPr lang="en" sz="2400" dirty="0">
                <a:solidFill>
                  <a:srgbClr val="333333"/>
                </a:solidFill>
                <a:highlight>
                  <a:srgbClr val="FFFFFF"/>
                </a:highlight>
                <a:latin typeface="Century Gothic"/>
                <a:ea typeface="Century Gothic"/>
                <a:cs typeface="Century Gothic"/>
                <a:sym typeface="Century Gothic"/>
              </a:rPr>
              <a:t>, “</a:t>
            </a:r>
            <a:r>
              <a:rPr lang="en" dirty="0">
                <a:solidFill>
                  <a:srgbClr val="333333"/>
                </a:solidFill>
                <a:highlight>
                  <a:srgbClr val="FFFFFF"/>
                </a:highlight>
                <a:latin typeface="Century Gothic"/>
                <a:ea typeface="Century Gothic"/>
                <a:cs typeface="Century Gothic"/>
                <a:sym typeface="Century Gothic"/>
              </a:rPr>
              <a:t>From Engagement Text to Decodables”</a:t>
            </a:r>
            <a:r>
              <a:rPr lang="en" dirty="0">
                <a:solidFill>
                  <a:srgbClr val="333333"/>
                </a:solidFill>
                <a:highlight>
                  <a:srgbClr val="FFFFFF"/>
                </a:highlight>
                <a:uFill>
                  <a:noFill/>
                </a:uFill>
                <a:latin typeface="Century Gothic"/>
                <a:ea typeface="Century Gothic"/>
                <a:cs typeface="Century Gothic"/>
                <a:sym typeface="Century Gothic"/>
                <a:hlinkClick r:id="rId3"/>
              </a:rPr>
              <a:t> </a:t>
            </a:r>
            <a:r>
              <a:rPr lang="en" u="sng" dirty="0">
                <a:solidFill>
                  <a:srgbClr val="0563C1"/>
                </a:solidFill>
                <a:highlight>
                  <a:srgbClr val="FFFFFF"/>
                </a:highlight>
                <a:latin typeface="Century Gothic"/>
                <a:ea typeface="Century Gothic"/>
                <a:cs typeface="Century Gothic"/>
                <a:sym typeface="Century Gothic"/>
                <a:hlinkClick r:id="rId3"/>
              </a:rPr>
              <a:t>https://vimeo.com/168991756</a:t>
            </a:r>
            <a:endParaRPr u="sng" dirty="0">
              <a:solidFill>
                <a:srgbClr val="0563C1"/>
              </a:solidFill>
              <a:highlight>
                <a:srgbClr val="FFFFFF"/>
              </a:highlight>
              <a:latin typeface="Century Gothic"/>
              <a:ea typeface="Century Gothic"/>
              <a:cs typeface="Century Gothic"/>
              <a:sym typeface="Century Gothic"/>
              <a:hlinkClick r:id="rId3"/>
            </a:endParaRPr>
          </a:p>
          <a:p>
            <a:pPr marL="457200" lvl="0" indent="-342900" algn="l" rtl="0">
              <a:lnSpc>
                <a:spcPct val="108000"/>
              </a:lnSpc>
              <a:spcBef>
                <a:spcPts val="0"/>
              </a:spcBef>
              <a:spcAft>
                <a:spcPts val="0"/>
              </a:spcAft>
              <a:buClr>
                <a:schemeClr val="dk1"/>
              </a:buClr>
              <a:buSzPts val="1800"/>
              <a:buFont typeface="Century Gothic"/>
              <a:buChar char="•"/>
            </a:pPr>
            <a:r>
              <a:rPr lang="en" dirty="0">
                <a:solidFill>
                  <a:schemeClr val="dk1"/>
                </a:solidFill>
                <a:latin typeface="Century Gothic"/>
                <a:ea typeface="Century Gothic"/>
                <a:cs typeface="Century Gothic"/>
                <a:sym typeface="Century Gothic"/>
              </a:rPr>
              <a:t>Read the Engagement Text “</a:t>
            </a:r>
            <a:r>
              <a:rPr lang="en" dirty="0">
                <a:latin typeface="Century Gothic"/>
                <a:ea typeface="Century Gothic"/>
                <a:cs typeface="Century Gothic"/>
                <a:sym typeface="Century Gothic"/>
              </a:rPr>
              <a:t>Baby Cougars Born at City Zoo.” </a:t>
            </a:r>
            <a:endParaRPr dirty="0">
              <a:solidFill>
                <a:schemeClr val="dk1"/>
              </a:solidFill>
              <a:latin typeface="Century Gothic"/>
              <a:ea typeface="Century Gothic"/>
              <a:cs typeface="Century Gothic"/>
              <a:sym typeface="Century Gothic"/>
            </a:endParaRPr>
          </a:p>
          <a:p>
            <a:pPr marL="0" lvl="0" indent="0" algn="l" rtl="0">
              <a:lnSpc>
                <a:spcPct val="115000"/>
              </a:lnSpc>
              <a:spcBef>
                <a:spcPts val="800"/>
              </a:spcBef>
              <a:spcAft>
                <a:spcPts val="0"/>
              </a:spcAft>
              <a:buClr>
                <a:schemeClr val="dk1"/>
              </a:buClr>
              <a:buSzPts val="1100"/>
              <a:buFont typeface="Arial"/>
              <a:buNone/>
            </a:pPr>
            <a:endParaRPr dirty="0">
              <a:solidFill>
                <a:schemeClr val="dk1"/>
              </a:solidFill>
              <a:latin typeface="Century Gothic"/>
              <a:ea typeface="Century Gothic"/>
              <a:cs typeface="Century Gothic"/>
              <a:sym typeface="Century Gothic"/>
            </a:endParaRPr>
          </a:p>
          <a:p>
            <a:pPr marL="0" lvl="0" indent="0" algn="l" rtl="0">
              <a:lnSpc>
                <a:spcPct val="90000"/>
              </a:lnSpc>
              <a:spcBef>
                <a:spcPts val="1000"/>
              </a:spcBef>
              <a:spcAft>
                <a:spcPts val="0"/>
              </a:spcAft>
              <a:buNone/>
            </a:pPr>
            <a:endParaRPr dirty="0">
              <a:solidFill>
                <a:schemeClr val="dk1"/>
              </a:solidFill>
            </a:endParaRPr>
          </a:p>
        </p:txBody>
      </p:sp>
      <p:sp>
        <p:nvSpPr>
          <p:cNvPr id="112" name="Google Shape;112;p17"/>
          <p:cNvSpPr txBox="1">
            <a:spLocks noGrp="1"/>
          </p:cNvSpPr>
          <p:nvPr>
            <p:ph type="title"/>
          </p:nvPr>
        </p:nvSpPr>
        <p:spPr>
          <a:xfrm>
            <a:off x="311700" y="445025"/>
            <a:ext cx="8520600" cy="572700"/>
          </a:xfrm>
          <a:prstGeom prst="rect">
            <a:avLst/>
          </a:prstGeom>
        </p:spPr>
        <p:txBody>
          <a:bodyPr spcFirstLastPara="1" wrap="square" lIns="68575" tIns="34275" rIns="68575" bIns="34275" anchor="ctr" anchorCtr="0">
            <a:noAutofit/>
          </a:bodyPr>
          <a:lstStyle/>
          <a:p>
            <a:pPr marL="0" lvl="0" indent="0" algn="l" rtl="0">
              <a:lnSpc>
                <a:spcPct val="90000"/>
              </a:lnSpc>
              <a:spcBef>
                <a:spcPts val="0"/>
              </a:spcBef>
              <a:spcAft>
                <a:spcPts val="0"/>
              </a:spcAft>
              <a:buClr>
                <a:schemeClr val="dk1"/>
              </a:buClr>
              <a:buSzPts val="1100"/>
              <a:buFont typeface="Arial"/>
              <a:buNone/>
            </a:pPr>
            <a:r>
              <a:rPr lang="en" sz="2800"/>
              <a:t>Grade 2: Module 2: Part 2: Cycle 11: Lesson 52</a:t>
            </a:r>
            <a:endParaRPr sz="2800"/>
          </a:p>
          <a:p>
            <a:pPr marL="0" lvl="0" indent="0" algn="l" rtl="0">
              <a:lnSpc>
                <a:spcPct val="90000"/>
              </a:lnSpc>
              <a:spcBef>
                <a:spcPts val="0"/>
              </a:spcBef>
              <a:spcAft>
                <a:spcPts val="0"/>
              </a:spcAft>
              <a:buClr>
                <a:schemeClr val="dk1"/>
              </a:buClr>
              <a:buSzPts val="1100"/>
              <a:buFont typeface="Arial"/>
              <a:buNone/>
            </a:pPr>
            <a:r>
              <a:rPr lang="en" sz="1800" b="1"/>
              <a:t>Teacher slide, before teaching.</a:t>
            </a:r>
            <a:endParaRPr sz="180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16"/>
        <p:cNvGrpSpPr/>
        <p:nvPr/>
      </p:nvGrpSpPr>
      <p:grpSpPr>
        <a:xfrm>
          <a:off x="0" y="0"/>
          <a:ext cx="0" cy="0"/>
          <a:chOff x="0" y="0"/>
          <a:chExt cx="0" cy="0"/>
        </a:xfrm>
      </p:grpSpPr>
      <p:pic>
        <p:nvPicPr>
          <p:cNvPr id="117" name="Google Shape;117;p18"/>
          <p:cNvPicPr preferRelativeResize="0"/>
          <p:nvPr/>
        </p:nvPicPr>
        <p:blipFill rotWithShape="1">
          <a:blip r:embed="rId3">
            <a:alphaModFix/>
          </a:blip>
          <a:srcRect/>
          <a:stretch/>
        </p:blipFill>
        <p:spPr>
          <a:xfrm>
            <a:off x="1304357" y="351733"/>
            <a:ext cx="6553824" cy="2654300"/>
          </a:xfrm>
          <a:prstGeom prst="rect">
            <a:avLst/>
          </a:prstGeom>
          <a:noFill/>
          <a:ln>
            <a:noFill/>
          </a:ln>
        </p:spPr>
      </p:pic>
      <p:sp>
        <p:nvSpPr>
          <p:cNvPr id="118" name="Google Shape;118;p18"/>
          <p:cNvSpPr/>
          <p:nvPr/>
        </p:nvSpPr>
        <p:spPr>
          <a:xfrm>
            <a:off x="0" y="3688882"/>
            <a:ext cx="9144000" cy="1454700"/>
          </a:xfrm>
          <a:prstGeom prst="rect">
            <a:avLst/>
          </a:prstGeom>
          <a:solidFill>
            <a:srgbClr val="404040"/>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rgbClr val="FFFFFF"/>
              </a:solidFill>
              <a:latin typeface="Calibri"/>
              <a:ea typeface="Calibri"/>
              <a:cs typeface="Calibri"/>
              <a:sym typeface="Calibri"/>
            </a:endParaRPr>
          </a:p>
        </p:txBody>
      </p:sp>
      <p:sp>
        <p:nvSpPr>
          <p:cNvPr id="119" name="Google Shape;119;p18"/>
          <p:cNvSpPr txBox="1"/>
          <p:nvPr/>
        </p:nvSpPr>
        <p:spPr>
          <a:xfrm>
            <a:off x="1200150" y="3201962"/>
            <a:ext cx="6743700" cy="948600"/>
          </a:xfrm>
          <a:prstGeom prst="rect">
            <a:avLst/>
          </a:prstGeom>
          <a:solidFill>
            <a:srgbClr val="FFFFFF"/>
          </a:solidFill>
          <a:ln w="38100" cap="flat" cmpd="sng">
            <a:solidFill>
              <a:srgbClr val="404040"/>
            </a:solidFill>
            <a:prstDash val="solid"/>
            <a:miter lim="800000"/>
            <a:headEnd type="none" w="sm" len="sm"/>
            <a:tailEnd type="none" w="sm" len="sm"/>
          </a:ln>
        </p:spPr>
        <p:txBody>
          <a:bodyPr spcFirstLastPara="1" wrap="square" lIns="68575" tIns="34275" rIns="68575" bIns="34275" anchor="ctr" anchorCtr="0">
            <a:noAutofit/>
          </a:bodyPr>
          <a:lstStyle/>
          <a:p>
            <a:pPr marL="0" lvl="0" indent="0" algn="ctr" rtl="0">
              <a:lnSpc>
                <a:spcPct val="90000"/>
              </a:lnSpc>
              <a:spcBef>
                <a:spcPts val="0"/>
              </a:spcBef>
              <a:spcAft>
                <a:spcPts val="0"/>
              </a:spcAft>
              <a:buNone/>
            </a:pPr>
            <a:r>
              <a:rPr lang="en" sz="3200" b="1">
                <a:solidFill>
                  <a:srgbClr val="404040"/>
                </a:solidFill>
                <a:latin typeface="Century Gothic"/>
                <a:ea typeface="Century Gothic"/>
                <a:cs typeface="Century Gothic"/>
                <a:sym typeface="Century Gothic"/>
              </a:rPr>
              <a:t>Grade 2: Module 2: Part 2: </a:t>
            </a:r>
            <a:endParaRPr sz="3200" b="1">
              <a:solidFill>
                <a:srgbClr val="404040"/>
              </a:solidFill>
              <a:latin typeface="Century Gothic"/>
              <a:ea typeface="Century Gothic"/>
              <a:cs typeface="Century Gothic"/>
              <a:sym typeface="Century Gothic"/>
            </a:endParaRPr>
          </a:p>
          <a:p>
            <a:pPr marL="0" lvl="0" indent="0" algn="ctr" rtl="0">
              <a:lnSpc>
                <a:spcPct val="90000"/>
              </a:lnSpc>
              <a:spcBef>
                <a:spcPts val="0"/>
              </a:spcBef>
              <a:spcAft>
                <a:spcPts val="0"/>
              </a:spcAft>
              <a:buNone/>
            </a:pPr>
            <a:r>
              <a:rPr lang="en" sz="3200" b="1">
                <a:solidFill>
                  <a:srgbClr val="404040"/>
                </a:solidFill>
                <a:latin typeface="Century Gothic"/>
                <a:ea typeface="Century Gothic"/>
                <a:cs typeface="Century Gothic"/>
                <a:sym typeface="Century Gothic"/>
              </a:rPr>
              <a:t>Cycle 11: Lesson 52</a:t>
            </a:r>
            <a:endParaRPr sz="3200" b="1">
              <a:solidFill>
                <a:srgbClr val="404040"/>
              </a:solidFill>
              <a:latin typeface="Century Gothic"/>
              <a:ea typeface="Century Gothic"/>
              <a:cs typeface="Century Gothic"/>
              <a:sym typeface="Century Gothic"/>
            </a:endParaRPr>
          </a:p>
        </p:txBody>
      </p:sp>
      <p:pic>
        <p:nvPicPr>
          <p:cNvPr id="120" name="Google Shape;120;p18"/>
          <p:cNvPicPr preferRelativeResize="0"/>
          <p:nvPr/>
        </p:nvPicPr>
        <p:blipFill rotWithShape="1">
          <a:blip r:embed="rId4">
            <a:alphaModFix/>
          </a:blip>
          <a:srcRect/>
          <a:stretch/>
        </p:blipFill>
        <p:spPr>
          <a:xfrm>
            <a:off x="0" y="4648268"/>
            <a:ext cx="594279" cy="495232"/>
          </a:xfrm>
          <a:prstGeom prst="rect">
            <a:avLst/>
          </a:prstGeom>
          <a:noFill/>
          <a:ln>
            <a:noFill/>
          </a:ln>
        </p:spPr>
      </p:pic>
      <p:pic>
        <p:nvPicPr>
          <p:cNvPr id="121" name="Google Shape;121;p18"/>
          <p:cNvPicPr preferRelativeResize="0"/>
          <p:nvPr/>
        </p:nvPicPr>
        <p:blipFill rotWithShape="1">
          <a:blip r:embed="rId5">
            <a:alphaModFix/>
          </a:blip>
          <a:srcRect/>
          <a:stretch/>
        </p:blipFill>
        <p:spPr>
          <a:xfrm>
            <a:off x="8217438" y="4950982"/>
            <a:ext cx="929136" cy="174213"/>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25"/>
        <p:cNvGrpSpPr/>
        <p:nvPr/>
      </p:nvGrpSpPr>
      <p:grpSpPr>
        <a:xfrm>
          <a:off x="0" y="0"/>
          <a:ext cx="0" cy="0"/>
          <a:chOff x="0" y="0"/>
          <a:chExt cx="0" cy="0"/>
        </a:xfrm>
      </p:grpSpPr>
      <p:sp>
        <p:nvSpPr>
          <p:cNvPr id="126" name="Google Shape;126;p19"/>
          <p:cNvSpPr txBox="1">
            <a:spLocks noGrp="1"/>
          </p:cNvSpPr>
          <p:nvPr>
            <p:ph type="title"/>
          </p:nvPr>
        </p:nvSpPr>
        <p:spPr>
          <a:xfrm>
            <a:off x="311700" y="44502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Transition Song</a:t>
            </a:r>
            <a:endParaRPr/>
          </a:p>
        </p:txBody>
      </p:sp>
      <p:sp>
        <p:nvSpPr>
          <p:cNvPr id="127" name="Google Shape;127;p19"/>
          <p:cNvSpPr txBox="1">
            <a:spLocks noGrp="1"/>
          </p:cNvSpPr>
          <p:nvPr>
            <p:ph type="body" idx="1"/>
          </p:nvPr>
        </p:nvSpPr>
        <p:spPr>
          <a:xfrm>
            <a:off x="737755" y="1152475"/>
            <a:ext cx="7668490" cy="3416400"/>
          </a:xfrm>
          <a:prstGeom prst="rect">
            <a:avLst/>
          </a:prstGeom>
        </p:spPr>
        <p:txBody>
          <a:bodyPr spcFirstLastPara="1" wrap="square" lIns="68575" tIns="34275" rIns="68575" bIns="34275" anchor="t" anchorCtr="0">
            <a:noAutofit/>
          </a:bodyPr>
          <a:lstStyle/>
          <a:p>
            <a:pPr marL="0" lvl="0" indent="0" algn="ctr" rtl="0">
              <a:lnSpc>
                <a:spcPct val="180000"/>
              </a:lnSpc>
              <a:spcBef>
                <a:spcPts val="800"/>
              </a:spcBef>
              <a:spcAft>
                <a:spcPts val="0"/>
              </a:spcAft>
              <a:buClr>
                <a:schemeClr val="dk1"/>
              </a:buClr>
              <a:buSzPts val="1100"/>
              <a:buFont typeface="Arial"/>
              <a:buNone/>
            </a:pPr>
            <a:r>
              <a:rPr lang="en" sz="2800" dirty="0">
                <a:solidFill>
                  <a:srgbClr val="FF0000"/>
                </a:solidFill>
                <a:latin typeface="Century Gothic"/>
                <a:ea typeface="Century Gothic"/>
                <a:cs typeface="Century Gothic"/>
                <a:sym typeface="Century Gothic"/>
              </a:rPr>
              <a:t>“Gather round together, together, together. It’s time to hear a story and say what you’ve learned.”</a:t>
            </a:r>
            <a:endParaRPr sz="2800" dirty="0">
              <a:latin typeface="Century Gothic"/>
              <a:ea typeface="Century Gothic"/>
              <a:cs typeface="Century Gothic"/>
              <a:sym typeface="Century Gothic"/>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31"/>
        <p:cNvGrpSpPr/>
        <p:nvPr/>
      </p:nvGrpSpPr>
      <p:grpSpPr>
        <a:xfrm>
          <a:off x="0" y="0"/>
          <a:ext cx="0" cy="0"/>
          <a:chOff x="0" y="0"/>
          <a:chExt cx="0" cy="0"/>
        </a:xfrm>
      </p:grpSpPr>
      <p:sp>
        <p:nvSpPr>
          <p:cNvPr id="132" name="Google Shape;132;p20"/>
          <p:cNvSpPr txBox="1">
            <a:spLocks noGrp="1"/>
          </p:cNvSpPr>
          <p:nvPr>
            <p:ph type="title"/>
          </p:nvPr>
        </p:nvSpPr>
        <p:spPr>
          <a:xfrm>
            <a:off x="311700" y="44502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Opening Learning Targets</a:t>
            </a:r>
            <a:endParaRPr/>
          </a:p>
        </p:txBody>
      </p:sp>
      <p:sp>
        <p:nvSpPr>
          <p:cNvPr id="133" name="Google Shape;133;p20"/>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457200" lvl="0" indent="-381000" algn="l" rtl="0">
              <a:lnSpc>
                <a:spcPct val="120000"/>
              </a:lnSpc>
              <a:spcBef>
                <a:spcPts val="800"/>
              </a:spcBef>
              <a:spcAft>
                <a:spcPts val="0"/>
              </a:spcAft>
              <a:buClr>
                <a:schemeClr val="dk1"/>
              </a:buClr>
              <a:buSzPts val="2400"/>
              <a:buFont typeface="Century Gothic"/>
              <a:buChar char="•"/>
            </a:pPr>
            <a:r>
              <a:rPr lang="en" sz="2400">
                <a:solidFill>
                  <a:schemeClr val="dk1"/>
                </a:solidFill>
                <a:latin typeface="Century Gothic"/>
                <a:ea typeface="Century Gothic"/>
                <a:cs typeface="Century Gothic"/>
                <a:sym typeface="Century Gothic"/>
              </a:rPr>
              <a:t>I can retell the events from </a:t>
            </a:r>
            <a:r>
              <a:rPr lang="en" sz="2400">
                <a:latin typeface="Century Gothic"/>
                <a:ea typeface="Century Gothic"/>
                <a:cs typeface="Century Gothic"/>
                <a:sym typeface="Century Gothic"/>
              </a:rPr>
              <a:t>Sunny Gazette article</a:t>
            </a:r>
            <a:r>
              <a:rPr lang="en" sz="2400">
                <a:solidFill>
                  <a:schemeClr val="dk1"/>
                </a:solidFill>
                <a:latin typeface="Century Gothic"/>
                <a:ea typeface="Century Gothic"/>
                <a:cs typeface="Century Gothic"/>
                <a:sym typeface="Century Gothic"/>
              </a:rPr>
              <a:t>: “</a:t>
            </a:r>
            <a:r>
              <a:rPr lang="en" sz="2400">
                <a:latin typeface="Century Gothic"/>
                <a:ea typeface="Century Gothic"/>
                <a:cs typeface="Century Gothic"/>
                <a:sym typeface="Century Gothic"/>
              </a:rPr>
              <a:t>Baby Cougars Born at City Zoo</a:t>
            </a:r>
            <a:r>
              <a:rPr lang="en" sz="2400">
                <a:solidFill>
                  <a:schemeClr val="dk1"/>
                </a:solidFill>
                <a:latin typeface="Century Gothic"/>
                <a:ea typeface="Century Gothic"/>
                <a:cs typeface="Century Gothic"/>
                <a:sym typeface="Century Gothic"/>
              </a:rPr>
              <a:t>.”</a:t>
            </a:r>
            <a:endParaRPr sz="2400">
              <a:solidFill>
                <a:schemeClr val="dk1"/>
              </a:solidFill>
              <a:latin typeface="Century Gothic"/>
              <a:ea typeface="Century Gothic"/>
              <a:cs typeface="Century Gothic"/>
              <a:sym typeface="Century Gothic"/>
            </a:endParaRPr>
          </a:p>
          <a:p>
            <a:pPr marL="457200" lvl="0" indent="-381000" algn="l" rtl="0">
              <a:lnSpc>
                <a:spcPct val="120000"/>
              </a:lnSpc>
              <a:spcBef>
                <a:spcPts val="0"/>
              </a:spcBef>
              <a:spcAft>
                <a:spcPts val="0"/>
              </a:spcAft>
              <a:buClr>
                <a:schemeClr val="dk1"/>
              </a:buClr>
              <a:buSzPts val="2400"/>
              <a:buFont typeface="Century Gothic"/>
              <a:buChar char="•"/>
            </a:pPr>
            <a:r>
              <a:rPr lang="en" sz="2400">
                <a:solidFill>
                  <a:schemeClr val="dk1"/>
                </a:solidFill>
                <a:latin typeface="Century Gothic"/>
                <a:ea typeface="Century Gothic"/>
                <a:cs typeface="Century Gothic"/>
                <a:sym typeface="Century Gothic"/>
              </a:rPr>
              <a:t>Using evidence from the text, I can answer questions about the </a:t>
            </a:r>
            <a:r>
              <a:rPr lang="en" sz="2400">
                <a:latin typeface="Century Gothic"/>
                <a:ea typeface="Century Gothic"/>
                <a:cs typeface="Century Gothic"/>
                <a:sym typeface="Century Gothic"/>
              </a:rPr>
              <a:t>Sunny Gazette article</a:t>
            </a:r>
            <a:r>
              <a:rPr lang="en" sz="2400">
                <a:solidFill>
                  <a:schemeClr val="dk1"/>
                </a:solidFill>
                <a:latin typeface="Century Gothic"/>
                <a:ea typeface="Century Gothic"/>
                <a:cs typeface="Century Gothic"/>
                <a:sym typeface="Century Gothic"/>
              </a:rPr>
              <a:t> “</a:t>
            </a:r>
            <a:r>
              <a:rPr lang="en" sz="2400">
                <a:latin typeface="Century Gothic"/>
                <a:ea typeface="Century Gothic"/>
                <a:cs typeface="Century Gothic"/>
                <a:sym typeface="Century Gothic"/>
              </a:rPr>
              <a:t>Baby Cougars Born at City Zoo</a:t>
            </a:r>
            <a:r>
              <a:rPr lang="en" sz="2400">
                <a:solidFill>
                  <a:schemeClr val="dk1"/>
                </a:solidFill>
                <a:latin typeface="Century Gothic"/>
                <a:ea typeface="Century Gothic"/>
                <a:cs typeface="Century Gothic"/>
                <a:sym typeface="Century Gothic"/>
              </a:rPr>
              <a:t>.”</a:t>
            </a:r>
            <a:endParaRPr sz="2400">
              <a:solidFill>
                <a:schemeClr val="dk1"/>
              </a:solidFill>
              <a:latin typeface="Century Gothic"/>
              <a:ea typeface="Century Gothic"/>
              <a:cs typeface="Century Gothic"/>
              <a:sym typeface="Century Gothic"/>
            </a:endParaRPr>
          </a:p>
          <a:p>
            <a:pPr marL="0" lvl="0" indent="0" algn="l" rtl="0">
              <a:lnSpc>
                <a:spcPct val="115000"/>
              </a:lnSpc>
              <a:spcBef>
                <a:spcPts val="800"/>
              </a:spcBef>
              <a:spcAft>
                <a:spcPts val="0"/>
              </a:spcAft>
              <a:buClr>
                <a:schemeClr val="dk1"/>
              </a:buClr>
              <a:buSzPts val="1100"/>
              <a:buFont typeface="Arial"/>
              <a:buNone/>
            </a:pPr>
            <a:endParaRPr sz="2400">
              <a:solidFill>
                <a:schemeClr val="dk1"/>
              </a:solidFill>
              <a:latin typeface="Times New Roman"/>
              <a:ea typeface="Times New Roman"/>
              <a:cs typeface="Times New Roman"/>
              <a:sym typeface="Times New Roman"/>
            </a:endParaRPr>
          </a:p>
          <a:p>
            <a:pPr marL="0" lvl="0" indent="0" algn="l" rtl="0">
              <a:spcBef>
                <a:spcPts val="800"/>
              </a:spcBef>
              <a:spcAft>
                <a:spcPts val="0"/>
              </a:spcAft>
              <a:buNone/>
            </a:pPr>
            <a:endParaRPr/>
          </a:p>
        </p:txBody>
      </p:sp>
      <p:pic>
        <p:nvPicPr>
          <p:cNvPr id="134" name="Google Shape;134;p20"/>
          <p:cNvPicPr preferRelativeResize="0"/>
          <p:nvPr/>
        </p:nvPicPr>
        <p:blipFill>
          <a:blip r:embed="rId3">
            <a:alphaModFix/>
          </a:blip>
          <a:stretch>
            <a:fillRect/>
          </a:stretch>
        </p:blipFill>
        <p:spPr>
          <a:xfrm>
            <a:off x="8327572" y="4334641"/>
            <a:ext cx="744214" cy="599100"/>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38"/>
        <p:cNvGrpSpPr/>
        <p:nvPr/>
      </p:nvGrpSpPr>
      <p:grpSpPr>
        <a:xfrm>
          <a:off x="0" y="0"/>
          <a:ext cx="0" cy="0"/>
          <a:chOff x="0" y="0"/>
          <a:chExt cx="0" cy="0"/>
        </a:xfrm>
      </p:grpSpPr>
      <p:sp>
        <p:nvSpPr>
          <p:cNvPr id="139" name="Google Shape;139;p21"/>
          <p:cNvSpPr txBox="1">
            <a:spLocks noGrp="1"/>
          </p:cNvSpPr>
          <p:nvPr>
            <p:ph type="title"/>
          </p:nvPr>
        </p:nvSpPr>
        <p:spPr>
          <a:xfrm>
            <a:off x="258875" y="-337950"/>
            <a:ext cx="2539800" cy="19752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endParaRPr sz="2600"/>
          </a:p>
          <a:p>
            <a:pPr marL="0" lvl="0" indent="0" algn="l" rtl="0">
              <a:spcBef>
                <a:spcPts val="0"/>
              </a:spcBef>
              <a:spcAft>
                <a:spcPts val="0"/>
              </a:spcAft>
              <a:buNone/>
            </a:pPr>
            <a:endParaRPr sz="2400"/>
          </a:p>
        </p:txBody>
      </p:sp>
      <p:pic>
        <p:nvPicPr>
          <p:cNvPr id="140" name="Google Shape;140;p21"/>
          <p:cNvPicPr preferRelativeResize="0"/>
          <p:nvPr/>
        </p:nvPicPr>
        <p:blipFill>
          <a:blip r:embed="rId3">
            <a:alphaModFix/>
          </a:blip>
          <a:stretch>
            <a:fillRect/>
          </a:stretch>
        </p:blipFill>
        <p:spPr>
          <a:xfrm>
            <a:off x="1172425" y="70875"/>
            <a:ext cx="6302600" cy="4686776"/>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44"/>
        <p:cNvGrpSpPr/>
        <p:nvPr/>
      </p:nvGrpSpPr>
      <p:grpSpPr>
        <a:xfrm>
          <a:off x="0" y="0"/>
          <a:ext cx="0" cy="0"/>
          <a:chOff x="0" y="0"/>
          <a:chExt cx="0" cy="0"/>
        </a:xfrm>
      </p:grpSpPr>
      <p:pic>
        <p:nvPicPr>
          <p:cNvPr id="145" name="Google Shape;145;p22"/>
          <p:cNvPicPr preferRelativeResize="0"/>
          <p:nvPr/>
        </p:nvPicPr>
        <p:blipFill>
          <a:blip r:embed="rId3">
            <a:alphaModFix/>
          </a:blip>
          <a:stretch>
            <a:fillRect/>
          </a:stretch>
        </p:blipFill>
        <p:spPr>
          <a:xfrm>
            <a:off x="435429" y="163286"/>
            <a:ext cx="8382000" cy="4495800"/>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49"/>
        <p:cNvGrpSpPr/>
        <p:nvPr/>
      </p:nvGrpSpPr>
      <p:grpSpPr>
        <a:xfrm>
          <a:off x="0" y="0"/>
          <a:ext cx="0" cy="0"/>
          <a:chOff x="0" y="0"/>
          <a:chExt cx="0" cy="0"/>
        </a:xfrm>
      </p:grpSpPr>
      <p:sp>
        <p:nvSpPr>
          <p:cNvPr id="150" name="Google Shape;150;p23"/>
          <p:cNvSpPr txBox="1">
            <a:spLocks noGrp="1"/>
          </p:cNvSpPr>
          <p:nvPr>
            <p:ph type="title"/>
          </p:nvPr>
        </p:nvSpPr>
        <p:spPr>
          <a:xfrm>
            <a:off x="311700" y="44502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Comprehension Conversation</a:t>
            </a:r>
            <a:endParaRPr/>
          </a:p>
        </p:txBody>
      </p:sp>
      <p:sp>
        <p:nvSpPr>
          <p:cNvPr id="151" name="Google Shape;151;p23"/>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0" lvl="0" indent="0" algn="l" rtl="0">
              <a:lnSpc>
                <a:spcPct val="120000"/>
              </a:lnSpc>
              <a:spcBef>
                <a:spcPts val="800"/>
              </a:spcBef>
              <a:spcAft>
                <a:spcPts val="0"/>
              </a:spcAft>
              <a:buNone/>
            </a:pPr>
            <a:endParaRPr dirty="0">
              <a:latin typeface="Century Gothic"/>
              <a:ea typeface="Century Gothic"/>
              <a:cs typeface="Century Gothic"/>
              <a:sym typeface="Century Gothic"/>
            </a:endParaRPr>
          </a:p>
          <a:p>
            <a:pPr marL="457200" lvl="0" indent="-361950" algn="l" rtl="0">
              <a:lnSpc>
                <a:spcPct val="120000"/>
              </a:lnSpc>
              <a:spcBef>
                <a:spcPts val="800"/>
              </a:spcBef>
              <a:spcAft>
                <a:spcPts val="0"/>
              </a:spcAft>
              <a:buSzPts val="2100"/>
              <a:buFont typeface="Century Gothic"/>
              <a:buAutoNum type="arabicPeriod"/>
            </a:pPr>
            <a:r>
              <a:rPr lang="en" dirty="0">
                <a:latin typeface="Century Gothic"/>
                <a:ea typeface="Century Gothic"/>
                <a:cs typeface="Century Gothic"/>
                <a:sym typeface="Century Gothic"/>
              </a:rPr>
              <a:t>What kind of babies were born at the zoo?</a:t>
            </a:r>
            <a:endParaRPr dirty="0">
              <a:latin typeface="Century Gothic"/>
              <a:ea typeface="Century Gothic"/>
              <a:cs typeface="Century Gothic"/>
              <a:sym typeface="Century Gothic"/>
            </a:endParaRPr>
          </a:p>
          <a:p>
            <a:pPr marL="457200" lvl="0" indent="-361950" algn="l" rtl="0">
              <a:lnSpc>
                <a:spcPct val="120000"/>
              </a:lnSpc>
              <a:spcBef>
                <a:spcPts val="0"/>
              </a:spcBef>
              <a:spcAft>
                <a:spcPts val="0"/>
              </a:spcAft>
              <a:buSzPts val="2100"/>
              <a:buFont typeface="Century Gothic"/>
              <a:buAutoNum type="arabicPeriod"/>
            </a:pPr>
            <a:r>
              <a:rPr lang="en" dirty="0">
                <a:latin typeface="Century Gothic"/>
                <a:ea typeface="Century Gothic"/>
                <a:cs typeface="Century Gothic"/>
                <a:sym typeface="Century Gothic"/>
              </a:rPr>
              <a:t>How many cougar cubs were born? </a:t>
            </a:r>
            <a:endParaRPr dirty="0">
              <a:latin typeface="Century Gothic"/>
              <a:ea typeface="Century Gothic"/>
              <a:cs typeface="Century Gothic"/>
              <a:sym typeface="Century Gothic"/>
            </a:endParaRPr>
          </a:p>
          <a:p>
            <a:pPr marL="457200" lvl="0" indent="-361950" algn="l" rtl="0">
              <a:lnSpc>
                <a:spcPct val="120000"/>
              </a:lnSpc>
              <a:spcBef>
                <a:spcPts val="0"/>
              </a:spcBef>
              <a:spcAft>
                <a:spcPts val="0"/>
              </a:spcAft>
              <a:buSzPts val="2100"/>
              <a:buFont typeface="Century Gothic"/>
              <a:buAutoNum type="arabicPeriod"/>
            </a:pPr>
            <a:r>
              <a:rPr lang="en" dirty="0">
                <a:latin typeface="Century Gothic"/>
                <a:ea typeface="Century Gothic"/>
                <a:cs typeface="Century Gothic"/>
                <a:sym typeface="Century Gothic"/>
              </a:rPr>
              <a:t>What do cougar cubs look like when they’re born?</a:t>
            </a:r>
            <a:endParaRPr dirty="0">
              <a:latin typeface="Century Gothic"/>
              <a:ea typeface="Century Gothic"/>
              <a:cs typeface="Century Gothic"/>
              <a:sym typeface="Century Gothic"/>
            </a:endParaRPr>
          </a:p>
          <a:p>
            <a:pPr marL="457200" lvl="0" indent="-361950" algn="l" rtl="0">
              <a:lnSpc>
                <a:spcPct val="120000"/>
              </a:lnSpc>
              <a:spcBef>
                <a:spcPts val="0"/>
              </a:spcBef>
              <a:spcAft>
                <a:spcPts val="0"/>
              </a:spcAft>
              <a:buSzPts val="2100"/>
              <a:buFont typeface="Century Gothic"/>
              <a:buAutoNum type="arabicPeriod"/>
            </a:pPr>
            <a:r>
              <a:rPr lang="en" dirty="0">
                <a:latin typeface="Century Gothic"/>
                <a:ea typeface="Century Gothic"/>
                <a:cs typeface="Century Gothic"/>
                <a:sym typeface="Century Gothic"/>
              </a:rPr>
              <a:t>Why do the cougar cubs stay close to their mother for their first few weeks?</a:t>
            </a:r>
            <a:endParaRPr dirty="0">
              <a:latin typeface="Century Gothic"/>
              <a:ea typeface="Century Gothic"/>
              <a:cs typeface="Century Gothic"/>
              <a:sym typeface="Century Gothic"/>
            </a:endParaRPr>
          </a:p>
          <a:p>
            <a:pPr marL="457200" lvl="0" indent="0" algn="l" rtl="0">
              <a:lnSpc>
                <a:spcPct val="120000"/>
              </a:lnSpc>
              <a:spcBef>
                <a:spcPts val="800"/>
              </a:spcBef>
              <a:spcAft>
                <a:spcPts val="0"/>
              </a:spcAft>
              <a:buNone/>
            </a:pPr>
            <a:endParaRPr i="1" dirty="0"/>
          </a:p>
          <a:p>
            <a:pPr marL="0" lvl="0" indent="0" algn="l" rtl="0">
              <a:lnSpc>
                <a:spcPct val="120000"/>
              </a:lnSpc>
              <a:spcBef>
                <a:spcPts val="800"/>
              </a:spcBef>
              <a:spcAft>
                <a:spcPts val="0"/>
              </a:spcAft>
              <a:buNone/>
            </a:pPr>
            <a:endParaRPr dirty="0"/>
          </a:p>
          <a:p>
            <a:pPr marL="0" lvl="0" indent="0" algn="l" rtl="0">
              <a:spcBef>
                <a:spcPts val="800"/>
              </a:spcBef>
              <a:spcAft>
                <a:spcPts val="0"/>
              </a:spcAft>
              <a:buNone/>
            </a:pPr>
            <a:endParaRPr dirty="0"/>
          </a:p>
        </p:txBody>
      </p:sp>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1c2a0817c29949b626bf6bd275e08996">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dac89cfcfffeb9e1e83686012bbf445d"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5B7285E3-B593-4751-B62D-1CABAE02E903}"/>
</file>

<file path=customXml/itemProps2.xml><?xml version="1.0" encoding="utf-8"?>
<ds:datastoreItem xmlns:ds="http://schemas.openxmlformats.org/officeDocument/2006/customXml" ds:itemID="{8E1390A5-89A8-46D8-995F-F95F62CC2A99}"/>
</file>

<file path=customXml/itemProps3.xml><?xml version="1.0" encoding="utf-8"?>
<ds:datastoreItem xmlns:ds="http://schemas.openxmlformats.org/officeDocument/2006/customXml" ds:itemID="{09871A73-AAE9-4D47-ADDE-BA1E5C4B11E3}"/>
</file>

<file path=docProps/app.xml><?xml version="1.0" encoding="utf-8"?>
<Properties xmlns="http://schemas.openxmlformats.org/officeDocument/2006/extended-properties" xmlns:vt="http://schemas.openxmlformats.org/officeDocument/2006/docPropsVTypes">
  <TotalTime>1081</TotalTime>
  <Words>6292</Words>
  <Application>Microsoft Office PowerPoint</Application>
  <PresentationFormat>On-screen Show (16:9)</PresentationFormat>
  <Paragraphs>607</Paragraphs>
  <Slides>29</Slides>
  <Notes>29</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29</vt:i4>
      </vt:variant>
    </vt:vector>
  </HeadingPairs>
  <TitlesOfParts>
    <vt:vector size="34" baseType="lpstr">
      <vt:lpstr>Century Gothic</vt:lpstr>
      <vt:lpstr>Arial</vt:lpstr>
      <vt:lpstr>Times New Roman</vt:lpstr>
      <vt:lpstr>Calibri</vt:lpstr>
      <vt:lpstr>Office Theme</vt:lpstr>
      <vt:lpstr>Grade 2: Module 2: Part 2: Cycle 11: Lesson 52 Teacher slide, before teaching.</vt:lpstr>
      <vt:lpstr>Grade 2: Module 2: Part 2: Cycle 11: Lesson 52 Teacher slide, before teaching.</vt:lpstr>
      <vt:lpstr>Grade 2: Module 2: Part 2: Cycle 11: Lesson 52 Teacher slide, before teaching.</vt:lpstr>
      <vt:lpstr>PowerPoint Presentation</vt:lpstr>
      <vt:lpstr>Transition Song</vt:lpstr>
      <vt:lpstr>Opening Learning Targets</vt:lpstr>
      <vt:lpstr> </vt:lpstr>
      <vt:lpstr>PowerPoint Presentation</vt:lpstr>
      <vt:lpstr>Comprehension Conversation</vt:lpstr>
      <vt:lpstr>Vocabulary and Language</vt:lpstr>
      <vt:lpstr>Transition Song</vt:lpstr>
      <vt:lpstr>Work Time Learning Targets</vt:lpstr>
      <vt:lpstr>Snap or Trap</vt:lpstr>
      <vt:lpstr>Transition Song</vt:lpstr>
      <vt:lpstr>Work Time Learning Targets</vt:lpstr>
      <vt:lpstr>Partner Search and Read</vt:lpstr>
      <vt:lpstr>Partner Search and Read</vt:lpstr>
      <vt:lpstr>Partner Search and Read</vt:lpstr>
      <vt:lpstr>Partner Search and Read</vt:lpstr>
      <vt:lpstr>Partner Search and Read</vt:lpstr>
      <vt:lpstr>Partner Search and Read</vt:lpstr>
      <vt:lpstr>Partner Search and Read</vt:lpstr>
      <vt:lpstr>Partner Search and Read</vt:lpstr>
      <vt:lpstr>Partner Search and Read</vt:lpstr>
      <vt:lpstr> Partner Search  and Read</vt:lpstr>
      <vt:lpstr>Reflection Time </vt:lpstr>
      <vt:lpstr>Transition Song</vt:lpstr>
      <vt:lpstr>Independent Work Time Learning Targets</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Grade 2: Module 2: Part 2: Cycle 11: Lesson 52 Teacher slide, before teaching.</dc:title>
  <dc:creator>nbravo</dc:creator>
  <cp:lastModifiedBy>me@briannadasilva.com</cp:lastModifiedBy>
  <cp:revision>11</cp:revision>
  <dcterms:modified xsi:type="dcterms:W3CDTF">2018-12-14T17:41:06Z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