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31"/>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Lst>
  <p:sldSz cx="12192000" cy="6858000"/>
  <p:notesSz cx="6858000" cy="9144000"/>
  <p:embeddedFontLst>
    <p:embeddedFont>
      <p:font typeface="Calibri" panose="020F0502020204030204" pitchFamily="34" charset="0"/>
      <p:regular r:id="rId32"/>
      <p:bold r:id="rId33"/>
      <p:italic r:id="rId34"/>
      <p:boldItalic r:id="rId35"/>
    </p:embeddedFont>
    <p:embeddedFont>
      <p:font typeface="Century Gothic" panose="020B0502020202020204" pitchFamily="34" charset="0"/>
      <p:regular r:id="rId36"/>
      <p:bold r:id="rId37"/>
      <p:italic r:id="rId38"/>
      <p:boldItalic r:id="rId39"/>
    </p:embeddedFont>
    <p:embeddedFont>
      <p:font typeface="Overlock" panose="020B0604020202020204" charset="0"/>
      <p:regular r:id="rId40"/>
      <p:bold r:id="rId41"/>
      <p:italic r:id="rId42"/>
      <p:boldItalic r:id="rId4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804D5F-54B2-449E-84FF-761EB8DFD6A3}" v="18" dt="2018-09-06T17:49:32.626"/>
  </p1510:revLst>
</p1510:revInfo>
</file>

<file path=ppt/tableStyles.xml><?xml version="1.0" encoding="utf-8"?>
<a:tblStyleLst xmlns:a="http://schemas.openxmlformats.org/drawingml/2006/main" def="{C656BDDC-06B3-477E-BE9C-CA6D65CE0D8E}">
  <a:tblStyle styleId="{C656BDDC-06B3-477E-BE9C-CA6D65CE0D8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6894" autoAdjust="0"/>
  </p:normalViewPr>
  <p:slideViewPr>
    <p:cSldViewPr snapToGrid="0">
      <p:cViewPr varScale="1">
        <p:scale>
          <a:sx n="103" d="100"/>
          <a:sy n="103" d="100"/>
        </p:scale>
        <p:origin x="144" y="27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8.fntdata"/><Relationship Id="rId21" Type="http://schemas.openxmlformats.org/officeDocument/2006/relationships/slide" Target="slides/slide17.xml"/><Relationship Id="rId34" Type="http://schemas.openxmlformats.org/officeDocument/2006/relationships/font" Target="fonts/font3.fntdata"/><Relationship Id="rId42" Type="http://schemas.openxmlformats.org/officeDocument/2006/relationships/font" Target="fonts/font11.fntdata"/><Relationship Id="rId47"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1.fntdata"/><Relationship Id="rId37" Type="http://schemas.openxmlformats.org/officeDocument/2006/relationships/font" Target="fonts/font6.fntdata"/><Relationship Id="rId40" Type="http://schemas.openxmlformats.org/officeDocument/2006/relationships/font" Target="fonts/font9.fntdata"/><Relationship Id="rId45"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5.fntdata"/><Relationship Id="rId49"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notesMaster" Target="notesMasters/notesMaster1.xml"/><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4.fntdata"/><Relationship Id="rId43" Type="http://schemas.openxmlformats.org/officeDocument/2006/relationships/font" Target="fonts/font12.fntdata"/><Relationship Id="rId48" Type="http://schemas.microsoft.com/office/2016/11/relationships/changesInfo" Target="changesInfos/changesInfo1.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2.fntdata"/><Relationship Id="rId38" Type="http://schemas.openxmlformats.org/officeDocument/2006/relationships/font" Target="fonts/font7.fntdata"/><Relationship Id="rId46" Type="http://schemas.openxmlformats.org/officeDocument/2006/relationships/theme" Target="theme/theme1.xml"/><Relationship Id="rId20" Type="http://schemas.openxmlformats.org/officeDocument/2006/relationships/slide" Target="slides/slide16.xml"/><Relationship Id="rId41" Type="http://schemas.openxmlformats.org/officeDocument/2006/relationships/font" Target="fonts/font10.fntdata"/><Relationship Id="rId1" Type="http://schemas.openxmlformats.org/officeDocument/2006/relationships/customXml" Target="../customXml/item1.xml"/><Relationship Id="rId6"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84804D5F-54B2-449E-84FF-761EB8DFD6A3}"/>
    <pc:docChg chg="modSld modMainMaster">
      <pc:chgData name="Natalie Ivey" userId="2c81a4b0-7596-4a42-b4da-e7aac4dfeff9" providerId="ADAL" clId="{84804D5F-54B2-449E-84FF-761EB8DFD6A3}" dt="2018-09-06T17:49:32.626" v="17" actId="1076"/>
      <pc:docMkLst>
        <pc:docMk/>
      </pc:docMkLst>
      <pc:sldChg chg="addSp modSp">
        <pc:chgData name="Natalie Ivey" userId="2c81a4b0-7596-4a42-b4da-e7aac4dfeff9" providerId="ADAL" clId="{84804D5F-54B2-449E-84FF-761EB8DFD6A3}" dt="2018-09-06T17:49:32.626" v="17" actId="1076"/>
        <pc:sldMkLst>
          <pc:docMk/>
          <pc:sldMk cId="0" sldId="258"/>
        </pc:sldMkLst>
        <pc:picChg chg="add mod">
          <ac:chgData name="Natalie Ivey" userId="2c81a4b0-7596-4a42-b4da-e7aac4dfeff9" providerId="ADAL" clId="{84804D5F-54B2-449E-84FF-761EB8DFD6A3}" dt="2018-09-06T17:49:32.626" v="17" actId="1076"/>
          <ac:picMkLst>
            <pc:docMk/>
            <pc:sldMk cId="0" sldId="258"/>
            <ac:picMk id="3" creationId="{FEB3F1CD-7BD3-409E-80DE-86B79649F4B3}"/>
          </ac:picMkLst>
        </pc:picChg>
      </pc:sldChg>
      <pc:sldChg chg="addSp modSp">
        <pc:chgData name="Natalie Ivey" userId="2c81a4b0-7596-4a42-b4da-e7aac4dfeff9" providerId="ADAL" clId="{84804D5F-54B2-449E-84FF-761EB8DFD6A3}" dt="2018-09-06T17:49:06.642" v="11" actId="1076"/>
        <pc:sldMkLst>
          <pc:docMk/>
          <pc:sldMk cId="1557437770" sldId="275"/>
        </pc:sldMkLst>
        <pc:picChg chg="add mod">
          <ac:chgData name="Natalie Ivey" userId="2c81a4b0-7596-4a42-b4da-e7aac4dfeff9" providerId="ADAL" clId="{84804D5F-54B2-449E-84FF-761EB8DFD6A3}" dt="2018-09-06T17:49:06.642" v="11" actId="1076"/>
          <ac:picMkLst>
            <pc:docMk/>
            <pc:sldMk cId="1557437770" sldId="275"/>
            <ac:picMk id="3" creationId="{0A1D3BCF-9E97-4F98-BB80-41DA4D173258}"/>
          </ac:picMkLst>
        </pc:picChg>
      </pc:sldChg>
      <pc:sldMasterChg chg="addSp modSp">
        <pc:chgData name="Natalie Ivey" userId="2c81a4b0-7596-4a42-b4da-e7aac4dfeff9" providerId="ADAL" clId="{84804D5F-54B2-449E-84FF-761EB8DFD6A3}" dt="2018-09-06T17:48:41.080" v="6" actId="1076"/>
        <pc:sldMasterMkLst>
          <pc:docMk/>
          <pc:sldMasterMk cId="0" sldId="2147483659"/>
        </pc:sldMasterMkLst>
        <pc:picChg chg="add mod">
          <ac:chgData name="Natalie Ivey" userId="2c81a4b0-7596-4a42-b4da-e7aac4dfeff9" providerId="ADAL" clId="{84804D5F-54B2-449E-84FF-761EB8DFD6A3}" dt="2018-09-06T17:48:20.826" v="1" actId="1076"/>
          <ac:picMkLst>
            <pc:docMk/>
            <pc:sldMasterMk cId="0" sldId="2147483659"/>
            <ac:picMk id="3" creationId="{E4CBF6DE-8A15-41BA-A28E-D1AF176CFB40}"/>
          </ac:picMkLst>
        </pc:picChg>
        <pc:picChg chg="add mod">
          <ac:chgData name="Natalie Ivey" userId="2c81a4b0-7596-4a42-b4da-e7aac4dfeff9" providerId="ADAL" clId="{84804D5F-54B2-449E-84FF-761EB8DFD6A3}" dt="2018-09-06T17:48:31.152" v="4" actId="1076"/>
          <ac:picMkLst>
            <pc:docMk/>
            <pc:sldMasterMk cId="0" sldId="2147483659"/>
            <ac:picMk id="5" creationId="{129C0B39-62B9-4CE0-AA71-98706F59E47F}"/>
          </ac:picMkLst>
        </pc:picChg>
        <pc:picChg chg="add mod">
          <ac:chgData name="Natalie Ivey" userId="2c81a4b0-7596-4a42-b4da-e7aac4dfeff9" providerId="ADAL" clId="{84804D5F-54B2-449E-84FF-761EB8DFD6A3}" dt="2018-09-06T17:48:41.080" v="6" actId="1076"/>
          <ac:picMkLst>
            <pc:docMk/>
            <pc:sldMasterMk cId="0" sldId="2147483659"/>
            <ac:picMk id="7" creationId="{F4931860-C8F0-4E0B-930D-48BDFA289C18}"/>
          </ac:picMkLst>
        </pc:picChg>
      </pc:sldMasterChg>
    </pc:docChg>
  </pc:docChgLst>
  <pc:docChgLst>
    <pc:chgData name="April Imperio" userId="S::april.imperio@detroitk12.org::016b43d7-eba5-4d9b-8296-c2a9482fb2a0" providerId="AD" clId="Web-{A5B38DA4-6880-6095-D521-F050B838A0B6}"/>
    <pc:docChg chg="addSld">
      <pc:chgData name="April Imperio" userId="S::april.imperio@detroitk12.org::016b43d7-eba5-4d9b-8296-c2a9482fb2a0" providerId="AD" clId="Web-{A5B38DA4-6880-6095-D521-F050B838A0B6}" dt="2019-03-26T00:39:11.466" v="0"/>
      <pc:docMkLst>
        <pc:docMk/>
      </pc:docMkLst>
      <pc:sldChg chg="add">
        <pc:chgData name="April Imperio" userId="S::april.imperio@detroitk12.org::016b43d7-eba5-4d9b-8296-c2a9482fb2a0" providerId="AD" clId="Web-{A5B38DA4-6880-6095-D521-F050B838A0B6}" dt="2019-03-26T00:39:11.466" v="0"/>
        <pc:sldMkLst>
          <pc:docMk/>
          <pc:sldMk cId="3100077304" sldId="281"/>
        </pc:sldMkLst>
      </pc:sldChg>
    </pc:docChg>
  </pc:docChgLst>
  <pc:docChgLst>
    <pc:chgData clId="Web-{E2F13797-B9A1-4330-B547-1CB70DFE2E28}"/>
    <pc:docChg chg="modSld">
      <pc:chgData name="" userId="" providerId="" clId="Web-{E2F13797-B9A1-4330-B547-1CB70DFE2E28}" dt="2018-08-09T23:44:46.559" v="20"/>
      <pc:docMkLst>
        <pc:docMk/>
      </pc:docMkLst>
      <pc:sldChg chg="addSp modSp">
        <pc:chgData name="" userId="" providerId="" clId="Web-{E2F13797-B9A1-4330-B547-1CB70DFE2E28}" dt="2018-08-09T23:28:37.699" v="3" actId="1076"/>
        <pc:sldMkLst>
          <pc:docMk/>
          <pc:sldMk cId="0" sldId="260"/>
        </pc:sldMkLst>
        <pc:picChg chg="add mod">
          <ac:chgData name="" userId="" providerId="" clId="Web-{E2F13797-B9A1-4330-B547-1CB70DFE2E28}" dt="2018-08-09T23:28:37.699" v="3" actId="1076"/>
          <ac:picMkLst>
            <pc:docMk/>
            <pc:sldMk cId="0" sldId="260"/>
            <ac:picMk id="2" creationId="{AF88657E-AD1C-4BCD-9B6B-7E892E4BB505}"/>
          </ac:picMkLst>
        </pc:picChg>
      </pc:sldChg>
      <pc:sldChg chg="addSp modSp">
        <pc:chgData name="" userId="" providerId="" clId="Web-{E2F13797-B9A1-4330-B547-1CB70DFE2E28}" dt="2018-08-09T23:29:02.996" v="6" actId="14100"/>
        <pc:sldMkLst>
          <pc:docMk/>
          <pc:sldMk cId="0" sldId="262"/>
        </pc:sldMkLst>
        <pc:picChg chg="add mod">
          <ac:chgData name="" userId="" providerId="" clId="Web-{E2F13797-B9A1-4330-B547-1CB70DFE2E28}" dt="2018-08-09T23:29:02.996" v="6" actId="14100"/>
          <ac:picMkLst>
            <pc:docMk/>
            <pc:sldMk cId="0" sldId="262"/>
            <ac:picMk id="2" creationId="{100B2461-62C0-40B8-B89B-3C9A8CD6DC5A}"/>
          </ac:picMkLst>
        </pc:picChg>
      </pc:sldChg>
      <pc:sldChg chg="addSp modSp">
        <pc:chgData name="" userId="" providerId="" clId="Web-{E2F13797-B9A1-4330-B547-1CB70DFE2E28}" dt="2018-08-09T23:29:39.230" v="9" actId="14100"/>
        <pc:sldMkLst>
          <pc:docMk/>
          <pc:sldMk cId="0" sldId="265"/>
        </pc:sldMkLst>
        <pc:picChg chg="add mod">
          <ac:chgData name="" userId="" providerId="" clId="Web-{E2F13797-B9A1-4330-B547-1CB70DFE2E28}" dt="2018-08-09T23:29:39.230" v="9" actId="14100"/>
          <ac:picMkLst>
            <pc:docMk/>
            <pc:sldMk cId="0" sldId="265"/>
            <ac:picMk id="2" creationId="{595D39C5-86B0-4F59-981C-07EFB8B1C8E1}"/>
          </ac:picMkLst>
        </pc:picChg>
      </pc:sldChg>
      <pc:sldChg chg="addSp modSp">
        <pc:chgData name="" userId="" providerId="" clId="Web-{E2F13797-B9A1-4330-B547-1CB70DFE2E28}" dt="2018-08-09T23:31:22.418" v="15" actId="1076"/>
        <pc:sldMkLst>
          <pc:docMk/>
          <pc:sldMk cId="0" sldId="266"/>
        </pc:sldMkLst>
        <pc:spChg chg="mod">
          <ac:chgData name="" userId="" providerId="" clId="Web-{E2F13797-B9A1-4330-B547-1CB70DFE2E28}" dt="2018-08-09T23:31:18.824" v="14" actId="20577"/>
          <ac:spMkLst>
            <pc:docMk/>
            <pc:sldMk cId="0" sldId="266"/>
            <ac:spMk id="166" creationId="{00000000-0000-0000-0000-000000000000}"/>
          </ac:spMkLst>
        </pc:spChg>
        <pc:picChg chg="add mod">
          <ac:chgData name="" userId="" providerId="" clId="Web-{E2F13797-B9A1-4330-B547-1CB70DFE2E28}" dt="2018-08-09T23:31:22.418" v="15" actId="1076"/>
          <ac:picMkLst>
            <pc:docMk/>
            <pc:sldMk cId="0" sldId="266"/>
            <ac:picMk id="2" creationId="{D5314736-7EB9-4866-BB95-F5246BDCFDC4}"/>
          </ac:picMkLst>
        </pc:picChg>
      </pc:sldChg>
      <pc:sldChg chg="addSp modSp">
        <pc:chgData name="" userId="" providerId="" clId="Web-{E2F13797-B9A1-4330-B547-1CB70DFE2E28}" dt="2018-08-09T23:44:13.215" v="18" actId="14100"/>
        <pc:sldMkLst>
          <pc:docMk/>
          <pc:sldMk cId="0" sldId="272"/>
        </pc:sldMkLst>
        <pc:picChg chg="add mod">
          <ac:chgData name="" userId="" providerId="" clId="Web-{E2F13797-B9A1-4330-B547-1CB70DFE2E28}" dt="2018-08-09T23:44:13.215" v="18" actId="14100"/>
          <ac:picMkLst>
            <pc:docMk/>
            <pc:sldMk cId="0" sldId="272"/>
            <ac:picMk id="2" creationId="{4C1CE358-23D1-41DB-9E9D-93D739E39B2C}"/>
          </ac:picMkLst>
        </pc:picChg>
      </pc:sldChg>
      <pc:sldChg chg="addSp">
        <pc:chgData name="" userId="" providerId="" clId="Web-{E2F13797-B9A1-4330-B547-1CB70DFE2E28}" dt="2018-08-09T23:44:28.715" v="19"/>
        <pc:sldMkLst>
          <pc:docMk/>
          <pc:sldMk cId="0" sldId="273"/>
        </pc:sldMkLst>
        <pc:picChg chg="add">
          <ac:chgData name="" userId="" providerId="" clId="Web-{E2F13797-B9A1-4330-B547-1CB70DFE2E28}" dt="2018-08-09T23:44:28.715" v="19"/>
          <ac:picMkLst>
            <pc:docMk/>
            <pc:sldMk cId="0" sldId="273"/>
            <ac:picMk id="2" creationId="{C8888815-CE30-4222-A665-A98845A172C1}"/>
          </ac:picMkLst>
        </pc:picChg>
      </pc:sldChg>
      <pc:sldChg chg="addSp">
        <pc:chgData name="" userId="" providerId="" clId="Web-{E2F13797-B9A1-4330-B547-1CB70DFE2E28}" dt="2018-08-09T23:44:46.559" v="20"/>
        <pc:sldMkLst>
          <pc:docMk/>
          <pc:sldMk cId="99631229" sldId="278"/>
        </pc:sldMkLst>
        <pc:picChg chg="add">
          <ac:chgData name="" userId="" providerId="" clId="Web-{E2F13797-B9A1-4330-B547-1CB70DFE2E28}" dt="2018-08-09T23:44:46.559" v="20"/>
          <ac:picMkLst>
            <pc:docMk/>
            <pc:sldMk cId="99631229" sldId="278"/>
            <ac:picMk id="2" creationId="{4E946528-7EEB-45CC-82EC-2B4D13E10D1D}"/>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4066158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aterforsudan.org/drilling-in-south-sudan/"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serves as a culminating discussion of </a:t>
            </a:r>
            <a:r>
              <a:rPr lang="en-US" i="1" dirty="0"/>
              <a:t>A Long Walk to Water</a:t>
            </a:r>
            <a:r>
              <a:rPr lang="en-US" dirty="0"/>
              <a:t>. This lesson uses the same World Café protocol that students were introduced to in Unit 1, Lesson 9.</a:t>
            </a:r>
            <a:endParaRPr dirty="0"/>
          </a:p>
          <a:p>
            <a:pPr marL="457200" lvl="0" indent="-304800" rtl="0">
              <a:spcBef>
                <a:spcPts val="0"/>
              </a:spcBef>
              <a:spcAft>
                <a:spcPts val="0"/>
              </a:spcAft>
              <a:buSzPts val="1200"/>
              <a:buFont typeface="Calibri"/>
              <a:buChar char="●"/>
            </a:pPr>
            <a:r>
              <a:rPr lang="en-US" dirty="0"/>
              <a:t>The specific discussion questions in the World Café are designed to help students synthesize their thinking around questions that have been of continuing importance: the factors that allowed </a:t>
            </a:r>
            <a:r>
              <a:rPr lang="en-US" dirty="0" err="1"/>
              <a:t>Salva</a:t>
            </a:r>
            <a:r>
              <a:rPr lang="en-US" dirty="0"/>
              <a:t> and </a:t>
            </a:r>
            <a:r>
              <a:rPr lang="en-US" dirty="0" err="1"/>
              <a:t>Nya</a:t>
            </a:r>
            <a:r>
              <a:rPr lang="en-US" dirty="0"/>
              <a:t> to survive, and the ways the author compares and contrasts </a:t>
            </a:r>
            <a:r>
              <a:rPr lang="en-US" dirty="0" err="1"/>
              <a:t>Salva</a:t>
            </a:r>
            <a:r>
              <a:rPr lang="en-US" dirty="0"/>
              <a:t> and </a:t>
            </a:r>
            <a:r>
              <a:rPr lang="en-US" dirty="0" err="1"/>
              <a:t>Nya</a:t>
            </a:r>
            <a:r>
              <a:rPr lang="en-US" dirty="0"/>
              <a:t> in order to convey ideas about how people survive in Sudan. The Opening routines have been condensed to provide more time for the discussion and to allow an in-depth preview of the homework assignment.</a:t>
            </a:r>
            <a:endParaRPr dirty="0"/>
          </a:p>
          <a:p>
            <a:pPr marL="457200" lvl="0" indent="-304800" rtl="0">
              <a:spcBef>
                <a:spcPts val="0"/>
              </a:spcBef>
              <a:spcAft>
                <a:spcPts val="0"/>
              </a:spcAft>
              <a:buSzPts val="1200"/>
              <a:buFont typeface="Calibri"/>
              <a:buChar char="●"/>
            </a:pPr>
            <a:r>
              <a:rPr lang="en-US" dirty="0"/>
              <a:t>The homework assignment is the text that will be used for the Mid-Unit 2 Assessment of RL.7.9. The text is from the website of </a:t>
            </a:r>
            <a:r>
              <a:rPr lang="en-US" dirty="0" err="1"/>
              <a:t>Salva’s</a:t>
            </a:r>
            <a:r>
              <a:rPr lang="en-US" dirty="0"/>
              <a:t> organization, Water for South Sudan, and this lesson includes time to show students the website and a video on it. This will help them more clearly understand the process of drilling a well, generate enthusiasm for the reading assignment, and provide an opportunity to discuss the purpose of the text they will read. The homework assignment is excerpts from the website.</a:t>
            </a:r>
            <a:endParaRPr dirty="0"/>
          </a:p>
          <a:p>
            <a:pPr marL="457200" lvl="0" indent="-304800" rtl="0">
              <a:spcBef>
                <a:spcPts val="0"/>
              </a:spcBef>
              <a:spcAft>
                <a:spcPts val="0"/>
              </a:spcAft>
              <a:buSzPts val="1200"/>
              <a:buFont typeface="Calibri"/>
              <a:buChar char="●"/>
            </a:pPr>
            <a:r>
              <a:rPr lang="en-US" dirty="0"/>
              <a:t>In advance: Review Chapters 16–18 of </a:t>
            </a:r>
            <a:r>
              <a:rPr lang="en-US" i="1" dirty="0"/>
              <a:t>A Long Walk to Water</a:t>
            </a:r>
            <a:r>
              <a:rPr lang="en-US" dirty="0"/>
              <a:t>.</a:t>
            </a:r>
            <a:endParaRPr dirty="0"/>
          </a:p>
          <a:p>
            <a:pPr marL="457200" lvl="0" indent="-304800" rtl="0">
              <a:spcBef>
                <a:spcPts val="0"/>
              </a:spcBef>
              <a:spcAft>
                <a:spcPts val="0"/>
              </a:spcAft>
              <a:buSzPts val="1200"/>
              <a:buFont typeface="Calibri"/>
              <a:buChar char="●"/>
            </a:pPr>
            <a:r>
              <a:rPr lang="en-US" dirty="0"/>
              <a:t>Review the World Café protocol (embedded in this lesson; also in Unit 1, Lesson 9).</a:t>
            </a:r>
            <a:endParaRPr dirty="0"/>
          </a:p>
          <a:p>
            <a:pPr marL="457200" lvl="0" indent="-304800" rtl="0">
              <a:spcBef>
                <a:spcPts val="0"/>
              </a:spcBef>
              <a:spcAft>
                <a:spcPts val="0"/>
              </a:spcAft>
              <a:buSzPts val="1200"/>
              <a:buFont typeface="Calibri"/>
              <a:buChar char="●"/>
            </a:pPr>
            <a:r>
              <a:rPr lang="en-US" dirty="0"/>
              <a:t>Decide if you would like to collect the </a:t>
            </a:r>
            <a:r>
              <a:rPr lang="en-US" b="1" dirty="0"/>
              <a:t>Reader’s Notes </a:t>
            </a:r>
            <a:r>
              <a:rPr lang="en-US" b="0" dirty="0"/>
              <a:t>and</a:t>
            </a:r>
            <a:r>
              <a:rPr lang="en-US" b="1" dirty="0"/>
              <a:t> Gathering Textual Evidence graphic organizer </a:t>
            </a:r>
            <a:r>
              <a:rPr lang="en-US" dirty="0"/>
              <a:t>for the whole novel in order to assess students’ work. If so, plan to do so in this lesson. Students may want to refer to their </a:t>
            </a:r>
            <a:r>
              <a:rPr lang="en-US" b="1" dirty="0"/>
              <a:t>Reader’s Notes </a:t>
            </a:r>
            <a:r>
              <a:rPr lang="en-US" dirty="0"/>
              <a:t>in Lesson 9, and they will need to use both documents daily in class beginning in Lesson 10.</a:t>
            </a:r>
            <a:endParaRPr dirty="0"/>
          </a:p>
          <a:p>
            <a:pPr marL="457200" lvl="0" indent="-304800" rtl="0">
              <a:spcBef>
                <a:spcPts val="0"/>
              </a:spcBef>
              <a:spcAft>
                <a:spcPts val="0"/>
              </a:spcAft>
              <a:buSzPts val="1200"/>
              <a:buFont typeface="Calibri"/>
              <a:buChar char="●"/>
            </a:pPr>
            <a:r>
              <a:rPr lang="en-US" dirty="0"/>
              <a:t>Go to </a:t>
            </a:r>
            <a:r>
              <a:rPr lang="en-US" dirty="0" err="1"/>
              <a:t>www.waterforsouthsudan.org</a:t>
            </a:r>
            <a:r>
              <a:rPr lang="en-US" dirty="0"/>
              <a:t> and explore the website. You will share this with students in preparation for their homework assignment. This lesson suggests a particular video, but you may find that another video or section of the website more precisely matches your students’ needs or interests.</a:t>
            </a:r>
            <a:endParaRPr dirty="0"/>
          </a:p>
          <a:p>
            <a:pPr marL="457200" lvl="0" indent="-304800" rtl="0">
              <a:spcBef>
                <a:spcPts val="0"/>
              </a:spcBef>
              <a:spcAft>
                <a:spcPts val="0"/>
              </a:spcAft>
              <a:buSzPts val="1200"/>
              <a:buFont typeface="Calibri"/>
              <a:buChar char="●"/>
            </a:pPr>
            <a:r>
              <a:rPr lang="en-US" dirty="0"/>
              <a:t>Prepare necessary technology to show the video.</a:t>
            </a:r>
            <a:endParaRPr dirty="0"/>
          </a:p>
          <a:p>
            <a:pPr marL="457200" lvl="0" indent="-304800" rtl="0">
              <a:spcBef>
                <a:spcPts val="0"/>
              </a:spcBef>
              <a:spcAft>
                <a:spcPts val="0"/>
              </a:spcAft>
              <a:buSzPts val="1200"/>
              <a:buFont typeface="Calibri"/>
              <a:buChar char="●"/>
            </a:pPr>
            <a:r>
              <a:rPr lang="en-US" dirty="0"/>
              <a:t>Post: learning targets, entry task, </a:t>
            </a:r>
            <a:r>
              <a:rPr lang="en-US" b="1" dirty="0" err="1"/>
              <a:t>Salva</a:t>
            </a:r>
            <a:r>
              <a:rPr lang="en-US" b="1" dirty="0"/>
              <a:t>/</a:t>
            </a:r>
            <a:r>
              <a:rPr lang="en-US" b="1" dirty="0" err="1"/>
              <a:t>Nya</a:t>
            </a:r>
            <a:r>
              <a:rPr lang="en-US" b="1" dirty="0"/>
              <a:t> anchor chart, Survival anchor chart</a:t>
            </a:r>
            <a:r>
              <a:rPr lang="en-US" dirty="0"/>
              <a:t>.</a:t>
            </a:r>
            <a:endParaRPr dirty="0"/>
          </a:p>
          <a:p>
            <a:pPr marL="457200" lvl="0" indent="-304800" rtl="0">
              <a:spcBef>
                <a:spcPts val="0"/>
              </a:spcBef>
              <a:spcAft>
                <a:spcPts val="0"/>
              </a:spcAft>
              <a:buSzPts val="1200"/>
              <a:buFont typeface="Calibri"/>
              <a:buChar char="●"/>
            </a:pPr>
            <a:r>
              <a:rPr lang="en-US" dirty="0"/>
              <a:t>Before teaching this lesson, review the Unit 3 mid-unit assessment. In your conversation with students, try to avoid specific discussion of those examples of juxtaposition. (Both are from chapters 17 and 18: </a:t>
            </a:r>
            <a:r>
              <a:rPr lang="en-US" dirty="0" err="1"/>
              <a:t>Salva’s</a:t>
            </a:r>
            <a:r>
              <a:rPr lang="en-US" dirty="0"/>
              <a:t> step by step work to start his organization juxtaposed with </a:t>
            </a:r>
            <a:r>
              <a:rPr lang="en-US" dirty="0" err="1"/>
              <a:t>Nya’s</a:t>
            </a:r>
            <a:r>
              <a:rPr lang="en-US" dirty="0"/>
              <a:t> village’s step by step change because of the well; </a:t>
            </a:r>
            <a:r>
              <a:rPr lang="en-US" dirty="0" err="1"/>
              <a:t>Nya’s</a:t>
            </a:r>
            <a:r>
              <a:rPr lang="en-US" dirty="0"/>
              <a:t> joy in going to school juxtaposed with </a:t>
            </a:r>
            <a:r>
              <a:rPr lang="en-US" dirty="0" err="1"/>
              <a:t>Salva’s</a:t>
            </a:r>
            <a:r>
              <a:rPr lang="en-US" dirty="0"/>
              <a:t> joy in finding his father.)</a:t>
            </a:r>
            <a:endParaRPr dirty="0"/>
          </a:p>
          <a:p>
            <a:pPr marL="457200" lvl="0" indent="0" rtl="0">
              <a:spcBef>
                <a:spcPts val="0"/>
              </a:spcBef>
              <a:spcAft>
                <a:spcPts val="0"/>
              </a:spcAft>
              <a:buNone/>
            </a:pPr>
            <a:endParaRPr dirty="0"/>
          </a:p>
        </p:txBody>
      </p:sp>
    </p:spTree>
    <p:extLst>
      <p:ext uri="{BB962C8B-B14F-4D97-AF65-F5344CB8AC3E}">
        <p14:creationId xmlns:p14="http://schemas.microsoft.com/office/powerpoint/2010/main" val="2129452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cf9b7843c_0_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cf9b7843c_0_2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Use of protocols (like World Café) allows for total participation of students. It encourages critical thinking, collaboration, and social construction of knowledge. It also helps students practice their speaking and listening skills.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 World Café protocol can be difficult to explain through written instructions and visual cues. Students benefit from guided prompts along the way, in particular providing kinesthetic cues to orient them to the steps of the World Café.</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discussion protocol intentionally moves at a fast pace. This is because students will be rotating through a series of three questions, so classmates are often just reiterating the ideas that others have recorded in a previous round.</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Ask students to raise their hand in response to this question:  </a:t>
            </a:r>
            <a:r>
              <a:rPr lang="en-US" i="1" dirty="0">
                <a:solidFill>
                  <a:srgbClr val="000000"/>
                </a:solidFill>
              </a:rPr>
              <a:t>“Who was surprised by the book’s ending?”</a:t>
            </a:r>
            <a:endParaRPr i="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Do not explain that </a:t>
            </a:r>
            <a:r>
              <a:rPr lang="en-US" dirty="0" err="1">
                <a:solidFill>
                  <a:srgbClr val="000000"/>
                </a:solidFill>
              </a:rPr>
              <a:t>Salva</a:t>
            </a:r>
            <a:r>
              <a:rPr lang="en-US" dirty="0">
                <a:solidFill>
                  <a:srgbClr val="000000"/>
                </a:solidFill>
              </a:rPr>
              <a:t> and </a:t>
            </a:r>
            <a:r>
              <a:rPr lang="en-US" dirty="0" err="1">
                <a:solidFill>
                  <a:srgbClr val="000000"/>
                </a:solidFill>
              </a:rPr>
              <a:t>Nya</a:t>
            </a:r>
            <a:r>
              <a:rPr lang="en-US" dirty="0">
                <a:solidFill>
                  <a:srgbClr val="000000"/>
                </a:solidFill>
              </a:rPr>
              <a:t> meet at the end of the book—leave that for students to articulate in the World Café protocol. Tell students that today they will have the chance to talk about the end of the book.</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Remind students that they are becoming stronger readers both through the reading and thinking they are doing on their own, as well as through their conversations with each other. In Unit 1, they used the World Café protocol to talk about the first part of the book. Today they will use the same protocol to deepen their understanding of the two characters’ points of view and the theme of survival.</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Direct students’ attention to the learning target on the slide:  “I can effectively engage in discussions with my classmates about our reading.”</a:t>
            </a:r>
            <a:endParaRPr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Ask:  “</a:t>
            </a:r>
            <a:r>
              <a:rPr lang="en-US" i="1" dirty="0">
                <a:solidFill>
                  <a:srgbClr val="000000"/>
                </a:solidFill>
              </a:rPr>
              <a:t>What can you do to make sure your conversations help everyone think more deeply about the book? When you have thought of two things, raise your hand.”</a:t>
            </a:r>
            <a:endParaRPr i="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Wait until most of the class has a hand up, and then call on several students to share their thinking.</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listening to the teacher and peers.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sz="1200" b="0" i="0" u="none" strike="noStrike" cap="none" dirty="0">
              <a:solidFill>
                <a:schemeClr val="dk1"/>
              </a:solidFill>
              <a:latin typeface="Calibri"/>
              <a:ea typeface="Calibri"/>
              <a:cs typeface="Calibri"/>
              <a:sym typeface="Calibri"/>
            </a:endParaRPr>
          </a:p>
        </p:txBody>
      </p:sp>
      <p:sp>
        <p:nvSpPr>
          <p:cNvPr id="155" name="Google Shape;155;g3cf9b7843c_0_2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1589928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cff517207_0_8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2" name="Google Shape;162;g3cff517207_0_8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Use of protocols (like World Café) allows for total participation of students. It encourages critical thinking, collaboration, and social construction of knowledge. It also helps students practice their speaking and listening skills.</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 World Café protocol can be difficult to explain through written instructions and visual cues. Students benefit from guided prompts along the way, in particular providing kinesthetic cues to orient them to the steps of the World Café.</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discussion protocol intentionally moves at a fast pace. This is because students will be rotating through a series of three questions, so classmates are often just reiterating the ideas that others have recorded in a previous round.</a:t>
            </a:r>
          </a:p>
          <a:p>
            <a:pPr marL="457200" marR="0" lvl="0" indent="-304800" algn="l" rtl="0">
              <a:lnSpc>
                <a:spcPct val="100000"/>
              </a:lnSpc>
              <a:spcBef>
                <a:spcPts val="0"/>
              </a:spcBef>
              <a:spcAft>
                <a:spcPts val="0"/>
              </a:spcAft>
              <a:buClr>
                <a:schemeClr val="dk1"/>
              </a:buClr>
              <a:buSzPts val="1200"/>
              <a:buFont typeface="Calibri"/>
              <a:buChar char="●"/>
            </a:pPr>
            <a:r>
              <a:rPr lang="en-US" dirty="0"/>
              <a:t>OTHER VARIATIONS OF WORLD CAFE PROTOCOL: </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dirty="0"/>
              <a:t>Teachers can move the questions instead of having the students move.</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dirty="0"/>
              <a:t>Students could stay in their groups and discuss all three questions.</a:t>
            </a:r>
          </a:p>
          <a:p>
            <a:pPr marL="914400" marR="0" lvl="1" indent="-304800" algn="l" rtl="0">
              <a:lnSpc>
                <a:spcPct val="100000"/>
              </a:lnSpc>
              <a:spcBef>
                <a:spcPts val="0"/>
              </a:spcBef>
              <a:spcAft>
                <a:spcPts val="0"/>
              </a:spcAft>
              <a:buClr>
                <a:schemeClr val="dk1"/>
              </a:buClr>
              <a:buSzPts val="1200"/>
              <a:buFont typeface="Courier New" panose="02070309020205020404" pitchFamily="49" charset="0"/>
              <a:buChar char="o"/>
            </a:pPr>
            <a:r>
              <a:rPr lang="en-US" dirty="0"/>
              <a:t>To reduce movement, but still have it, the recorder for each group could move instead of the other students.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questions on the slides or ask students to read them.  Explain that these are the questions that will be discussed and that you will now review the protocol over the next few slides.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listening to the teacher and peers.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sz="1200" b="0" i="0" u="none" strike="noStrike" cap="none" dirty="0">
              <a:solidFill>
                <a:schemeClr val="dk1"/>
              </a:solidFill>
              <a:latin typeface="Calibri"/>
              <a:ea typeface="Calibri"/>
              <a:cs typeface="Calibri"/>
              <a:sym typeface="Calibri"/>
            </a:endParaRPr>
          </a:p>
        </p:txBody>
      </p:sp>
      <p:sp>
        <p:nvSpPr>
          <p:cNvPr id="163" name="Google Shape;163;g3cff517207_0_8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4500456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3cff517207_0_3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g3cff517207_0_3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a:t>
            </a:r>
            <a:r>
              <a:rPr lang="en-US" b="1" i="0" u="none" strike="noStrike" cap="none" dirty="0">
                <a:solidFill>
                  <a:schemeClr val="dk1"/>
                </a:solidFill>
              </a:rPr>
              <a:t> minutes (for slides 1</a:t>
            </a:r>
            <a:r>
              <a:rPr lang="en-US" b="1" dirty="0"/>
              <a:t>2</a:t>
            </a:r>
            <a:r>
              <a:rPr lang="en-US" b="1" i="0" u="none" strike="noStrike" cap="none" dirty="0">
                <a:solidFill>
                  <a:schemeClr val="dk1"/>
                </a:solidFill>
              </a:rPr>
              <a:t>-1</a:t>
            </a:r>
            <a:r>
              <a:rPr lang="en-US" b="1" dirty="0"/>
              <a:t>6</a:t>
            </a:r>
            <a:r>
              <a:rPr lang="en-US" b="1" i="0" u="none" strike="noStrike" cap="none" dirty="0">
                <a:solidFill>
                  <a:schemeClr val="dk1"/>
                </a:solidFill>
              </a:rPr>
              <a:t>)</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Small Groups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lvl="0" indent="-317500" rtl="0">
              <a:lnSpc>
                <a:spcPct val="115000"/>
              </a:lnSpc>
              <a:spcBef>
                <a:spcPts val="0"/>
              </a:spcBef>
              <a:spcAft>
                <a:spcPts val="0"/>
              </a:spcAft>
              <a:buSzPct val="100000"/>
              <a:buChar char="●"/>
            </a:pPr>
            <a:r>
              <a:rPr lang="en-US" dirty="0"/>
              <a:t>Directions for the World Café protocol are on the slides. They are almost identical to the directions in Unit 1, Lesson 9, except that teachers offer specific praise for strong discussions (instead of smooth transitions).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solidFill>
                <a:srgbClr val="000000"/>
              </a:solidFill>
            </a:endParaRPr>
          </a:p>
          <a:p>
            <a:pPr marL="457200" lvl="0" indent="-304800" rtl="0">
              <a:lnSpc>
                <a:spcPct val="115000"/>
              </a:lnSpc>
              <a:spcBef>
                <a:spcPts val="0"/>
              </a:spcBef>
              <a:spcAft>
                <a:spcPts val="0"/>
              </a:spcAft>
              <a:buSzPts val="1200"/>
              <a:buFont typeface="Calibri"/>
              <a:buAutoNum type="arabicPeriod"/>
            </a:pPr>
            <a:r>
              <a:rPr lang="en-US" dirty="0"/>
              <a:t>Ask students to take out their text, </a:t>
            </a:r>
            <a:r>
              <a:rPr lang="en-US" i="1" dirty="0"/>
              <a:t>A Long Walk to Water,</a:t>
            </a:r>
            <a:r>
              <a:rPr lang="en-US" dirty="0"/>
              <a:t> as well as their </a:t>
            </a:r>
            <a:r>
              <a:rPr lang="en-US" b="1" dirty="0"/>
              <a:t>Reader’s Notes </a:t>
            </a:r>
            <a:r>
              <a:rPr lang="en-US" b="0" dirty="0"/>
              <a:t>and</a:t>
            </a:r>
            <a:r>
              <a:rPr lang="en-US" b="1" dirty="0"/>
              <a:t> Gathering Textual Evidence graphic organizer </a:t>
            </a:r>
            <a:r>
              <a:rPr lang="en-US" dirty="0"/>
              <a:t>for Chapters 6–18.</a:t>
            </a:r>
            <a:endParaRPr dirty="0"/>
          </a:p>
          <a:p>
            <a:pPr marL="457200" lvl="0" indent="-304800" rtl="0">
              <a:lnSpc>
                <a:spcPct val="115000"/>
              </a:lnSpc>
              <a:spcBef>
                <a:spcPts val="0"/>
              </a:spcBef>
              <a:spcAft>
                <a:spcPts val="0"/>
              </a:spcAft>
              <a:buSzPts val="1200"/>
              <a:buFont typeface="Calibri"/>
              <a:buAutoNum type="arabicPeriod"/>
            </a:pPr>
            <a:r>
              <a:rPr lang="en-US" dirty="0"/>
              <a:t>Arrange students into triads, with each triad sitting at a table with materials for the World Café: </a:t>
            </a:r>
            <a:r>
              <a:rPr lang="en-US" b="0" dirty="0"/>
              <a:t>recording chart, a marker, and one table card prompt </a:t>
            </a:r>
            <a:r>
              <a:rPr lang="en-US" dirty="0"/>
              <a:t>(see Materials at the end of this lesson).</a:t>
            </a:r>
            <a:endParaRPr dirty="0"/>
          </a:p>
          <a:p>
            <a:pPr marL="457200" lvl="0" indent="-304800" rtl="0">
              <a:lnSpc>
                <a:spcPct val="115000"/>
              </a:lnSpc>
              <a:spcBef>
                <a:spcPts val="0"/>
              </a:spcBef>
              <a:spcAft>
                <a:spcPts val="0"/>
              </a:spcAft>
              <a:buSzPts val="1200"/>
              <a:buFont typeface="Calibri"/>
              <a:buAutoNum type="arabicPeriod"/>
            </a:pPr>
            <a:r>
              <a:rPr lang="en-US" dirty="0"/>
              <a:t>Display the </a:t>
            </a:r>
            <a:r>
              <a:rPr lang="en-US" b="1" dirty="0"/>
              <a:t>World Café protocol direction slides</a:t>
            </a:r>
            <a:r>
              <a:rPr lang="en-US" dirty="0"/>
              <a:t> or on a chart. Briefly review the protocol directions.</a:t>
            </a:r>
            <a:endParaRPr dirty="0"/>
          </a:p>
          <a:p>
            <a:pPr marL="457200" lvl="0" indent="-304800" rtl="0">
              <a:lnSpc>
                <a:spcPct val="115000"/>
              </a:lnSpc>
              <a:spcBef>
                <a:spcPts val="0"/>
              </a:spcBef>
              <a:spcAft>
                <a:spcPts val="0"/>
              </a:spcAft>
              <a:buSzPts val="1200"/>
              <a:buFont typeface="Calibri"/>
              <a:buAutoNum type="arabicPeriod"/>
            </a:pPr>
            <a:r>
              <a:rPr lang="en-US" dirty="0"/>
              <a:t>Remind students that they have done this protocol once before, in Unit 1. Remind them that it will feel fast-paced at first, because it’s designed to give every student a chance to think for a little bit about each question. Caution students that you will interrupt their conversations, but they’ll have a chance to keep working with their ideas at the end of the activity. Review the simple signal you will use to indicate when each round is done (e.g., raising hands, clapping).</a:t>
            </a:r>
            <a:endParaRPr dirty="0">
              <a:solidFill>
                <a:srgbClr val="000000"/>
              </a:solidFill>
            </a:endParaRPr>
          </a:p>
          <a:p>
            <a:pPr marL="457200" lvl="0" indent="-304800" rtl="0">
              <a:lnSpc>
                <a:spcPct val="115000"/>
              </a:lnSpc>
              <a:spcBef>
                <a:spcPts val="0"/>
              </a:spcBef>
              <a:spcAft>
                <a:spcPts val="0"/>
              </a:spcAft>
              <a:buSzPts val="1200"/>
              <a:buFont typeface="Calibri"/>
              <a:buAutoNum type="arabicPeriod"/>
            </a:pPr>
            <a:r>
              <a:rPr lang="en-US" dirty="0"/>
              <a:t>Begin the world cafe activity by dividing students into pre-assigned groups.  </a:t>
            </a:r>
            <a:endParaRPr dirty="0"/>
          </a:p>
          <a:p>
            <a:pPr marL="457200" lvl="0" indent="-304800" rtl="0">
              <a:lnSpc>
                <a:spcPct val="115000"/>
              </a:lnSpc>
              <a:spcBef>
                <a:spcPts val="0"/>
              </a:spcBef>
              <a:spcAft>
                <a:spcPts val="0"/>
              </a:spcAft>
              <a:buSzPts val="1200"/>
              <a:buFont typeface="Calibri"/>
              <a:buAutoNum type="arabicPeriod"/>
            </a:pPr>
            <a:r>
              <a:rPr lang="en-US" dirty="0"/>
              <a:t>Allow 3-5 minutes for  each question. </a:t>
            </a:r>
            <a:endParaRPr dirty="0"/>
          </a:p>
          <a:p>
            <a:pPr marL="76200" lvl="0" indent="0" rtl="0">
              <a:lnSpc>
                <a:spcPct val="115000"/>
              </a:lnSpc>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for engaging conversations that include evidence from the novel.</a:t>
            </a:r>
            <a:endParaRPr dirty="0"/>
          </a:p>
          <a:p>
            <a:pPr marL="0" lvl="0" indent="0" rtl="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17500" rtl="0">
              <a:spcBef>
                <a:spcPts val="0"/>
              </a:spcBef>
              <a:spcAft>
                <a:spcPts val="0"/>
              </a:spcAft>
              <a:buSzPct val="100000"/>
              <a:buChar char="●"/>
            </a:pPr>
            <a:r>
              <a:rPr lang="en-US" dirty="0"/>
              <a:t>Circulate and observe.  </a:t>
            </a:r>
          </a:p>
          <a:p>
            <a:pPr marL="457200" lvl="0" indent="-317500" rtl="0">
              <a:spcBef>
                <a:spcPts val="0"/>
              </a:spcBef>
              <a:spcAft>
                <a:spcPts val="0"/>
              </a:spcAft>
              <a:buSzPct val="100000"/>
              <a:buChar char="●"/>
            </a:pPr>
            <a:r>
              <a:rPr lang="en-US" dirty="0"/>
              <a:t>Because students will be interrupted in the midst of the World Café protocol, it’s important to remind them of an agreed-upon signal that you will use to respectfully get their attention. If such a signal is not already in use in the classroom, consider using a combination of a visual and auditory signal, such as a chime and hand-raising.</a:t>
            </a:r>
          </a:p>
          <a:p>
            <a:pPr marL="457200" lvl="0" indent="-317500" rtl="0">
              <a:spcBef>
                <a:spcPts val="0"/>
              </a:spcBef>
              <a:spcAft>
                <a:spcPts val="0"/>
              </a:spcAft>
              <a:buSzPct val="100000"/>
              <a:buChar char="●"/>
            </a:pPr>
            <a:r>
              <a:rPr lang="en-US" dirty="0"/>
              <a:t>Because the students are working with three different table prompts in this World Café and the students acting as Recorders in the first round will remain seated for the transition to the second round, it is necessary to hold four rounds. This ensures that all students have had time to discuss all three posted table card prompts. Often, students will increase efficiency in their discussions as the World Café progresses. This is a great time to circulate and prompt them to look at specific areas in their notes or the text to add to their discussion.</a:t>
            </a:r>
          </a:p>
          <a:p>
            <a:pPr marL="457200" lvl="0" indent="-317500" rtl="0">
              <a:spcBef>
                <a:spcPts val="0"/>
              </a:spcBef>
              <a:spcAft>
                <a:spcPts val="0"/>
              </a:spcAft>
              <a:buSzPct val="100000"/>
              <a:buChar char="●"/>
            </a:pPr>
            <a:r>
              <a:rPr lang="en-US" dirty="0"/>
              <a:t>Keep the final World Café charts from each group, as students may want to refer to them in the assessments for Units 2 and 3.</a:t>
            </a:r>
            <a:endParaRPr dirty="0"/>
          </a:p>
          <a:p>
            <a:pPr marL="0" marR="0" lvl="0" indent="0" algn="l" rtl="0">
              <a:lnSpc>
                <a:spcPct val="100000"/>
              </a:lnSpc>
              <a:spcBef>
                <a:spcPts val="0"/>
              </a:spcBef>
              <a:spcAft>
                <a:spcPts val="0"/>
              </a:spcAft>
              <a:buNone/>
            </a:pPr>
            <a:endParaRPr dirty="0"/>
          </a:p>
        </p:txBody>
      </p:sp>
      <p:sp>
        <p:nvSpPr>
          <p:cNvPr id="171" name="Google Shape;171;g3cff517207_0_3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5597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cff517207_0_5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g3cff517207_0_5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30-35</a:t>
            </a:r>
            <a:r>
              <a:rPr lang="en-US" b="1" i="0" u="none" strike="noStrike" cap="none">
                <a:solidFill>
                  <a:schemeClr val="dk1"/>
                </a:solidFill>
              </a:rPr>
              <a:t> minutes </a:t>
            </a:r>
            <a:r>
              <a:rPr lang="en-US" b="1"/>
              <a:t>(for slides 12-16)</a:t>
            </a:r>
            <a:endParaRPr b="1"/>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a:t>
            </a:r>
            <a:r>
              <a:rPr lang="en-US" b="1"/>
              <a:t> Small Groups</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Work Time A. World Café </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:None</a:t>
            </a: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i="0" u="none" strike="noStrike" cap="none">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a:t>Read the slide to guide the transition</a:t>
            </a:r>
            <a:endParaRPr/>
          </a:p>
          <a:p>
            <a:pPr marL="0" lvl="0" indent="0" rtl="0">
              <a:lnSpc>
                <a:spcPct val="115000"/>
              </a:lnSpc>
              <a:spcBef>
                <a:spcPts val="0"/>
              </a:spcBef>
              <a:spcAft>
                <a:spcPts val="0"/>
              </a:spcAft>
              <a:buClr>
                <a:srgbClr val="000000"/>
              </a:buClr>
              <a:buSzPts val="1100"/>
              <a:buFont typeface="Arial"/>
              <a:buNone/>
            </a:pPr>
            <a:endParaRPr>
              <a:solidFill>
                <a:srgbClr val="000000"/>
              </a:solidFill>
            </a:endParaRPr>
          </a:p>
          <a:p>
            <a:pPr marL="0" lvl="0" indent="0" rtl="0">
              <a:spcBef>
                <a:spcPts val="0"/>
              </a:spcBef>
              <a:spcAft>
                <a:spcPts val="0"/>
              </a:spcAft>
              <a:buNone/>
            </a:pPr>
            <a:r>
              <a:rPr lang="en-US"/>
              <a:t>Student Look-Fors/Listen-Fors: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listening to the teacher and peers.</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i="0" u="none" strike="noStrike" cap="none">
              <a:solidFill>
                <a:schemeClr val="dk1"/>
              </a:solidFill>
            </a:endParaRPr>
          </a:p>
        </p:txBody>
      </p:sp>
      <p:sp>
        <p:nvSpPr>
          <p:cNvPr id="179" name="Google Shape;179;g3cff517207_0_5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328199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3cff517207_0_6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g3cff517207_0_6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a:t>
            </a:r>
            <a:r>
              <a:rPr lang="en-US" b="1" i="0" u="none" strike="noStrike" cap="none" dirty="0">
                <a:solidFill>
                  <a:schemeClr val="dk1"/>
                </a:solidFill>
              </a:rPr>
              <a:t> minutes </a:t>
            </a:r>
            <a:r>
              <a:rPr lang="en-US" b="1" dirty="0"/>
              <a:t>(for slides 12-16)</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 Student Grouping: </a:t>
            </a:r>
            <a:r>
              <a:rPr lang="en-US" b="1" dirty="0"/>
              <a:t>Small Groups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b="1" dirty="0">
              <a:solidFill>
                <a:srgbClr val="000000"/>
              </a:solidFill>
            </a:endParaRPr>
          </a:p>
          <a:p>
            <a:pPr marL="457200" lvl="0" indent="-304800" rtl="0">
              <a:lnSpc>
                <a:spcPct val="115000"/>
              </a:lnSpc>
              <a:spcBef>
                <a:spcPts val="0"/>
              </a:spcBef>
              <a:spcAft>
                <a:spcPts val="0"/>
              </a:spcAft>
              <a:buClr>
                <a:srgbClr val="000000"/>
              </a:buClr>
              <a:buSzPts val="1200"/>
              <a:buFont typeface="Calibri"/>
              <a:buAutoNum type="arabicPeriod"/>
            </a:pPr>
            <a:r>
              <a:rPr lang="en-US" dirty="0">
                <a:solidFill>
                  <a:srgbClr val="000000"/>
                </a:solidFill>
              </a:rPr>
              <a:t>Read the  directions for the World Café protocol on the slide.</a:t>
            </a:r>
            <a:endParaRPr dirty="0">
              <a:solidFill>
                <a:srgbClr val="000000"/>
              </a:solidFill>
            </a:endParaRPr>
          </a:p>
          <a:p>
            <a:pPr marL="76200" lvl="0" indent="0" rtl="0">
              <a:lnSpc>
                <a:spcPct val="115000"/>
              </a:lnSpc>
              <a:spcBef>
                <a:spcPts val="0"/>
              </a:spcBef>
              <a:spcAft>
                <a:spcPts val="0"/>
              </a:spcAft>
              <a:buClr>
                <a:srgbClr val="000000"/>
              </a:buClr>
              <a:buSzPts val="1100"/>
              <a:buFont typeface="Arial"/>
              <a:buNone/>
            </a:pPr>
            <a:endParaRPr dirty="0">
              <a:solidFill>
                <a:srgbClr val="000000"/>
              </a:solidFill>
            </a:endParaRPr>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17500" rtl="0">
              <a:lnSpc>
                <a:spcPct val="115000"/>
              </a:lnSpc>
              <a:spcBef>
                <a:spcPts val="0"/>
              </a:spcBef>
              <a:spcAft>
                <a:spcPts val="0"/>
              </a:spcAft>
              <a:buSzPct val="100000"/>
              <a:buChar char="●"/>
            </a:pPr>
            <a:r>
              <a:rPr lang="en-US" dirty="0"/>
              <a:t>Look and listen for engaging conversations where evidence from the novel is being used.</a:t>
            </a:r>
            <a:endParaRPr dirty="0"/>
          </a:p>
          <a:p>
            <a:pPr marL="457200" lvl="0" indent="0" rtl="0">
              <a:lnSpc>
                <a:spcPct val="115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17500" rtl="0">
              <a:spcBef>
                <a:spcPts val="0"/>
              </a:spcBef>
              <a:spcAft>
                <a:spcPts val="0"/>
              </a:spcAft>
              <a:buSzPct val="100000"/>
              <a:buChar char="●"/>
            </a:pPr>
            <a:r>
              <a:rPr lang="en-US" dirty="0"/>
              <a:t>Circulate and observe.  Assist by asking more questions if students get stuck..</a:t>
            </a:r>
            <a:endParaRPr dirty="0"/>
          </a:p>
          <a:p>
            <a:pPr marL="0" marR="0" lvl="0" indent="0" algn="l" rtl="0">
              <a:lnSpc>
                <a:spcPct val="100000"/>
              </a:lnSpc>
              <a:spcBef>
                <a:spcPts val="0"/>
              </a:spcBef>
              <a:spcAft>
                <a:spcPts val="0"/>
              </a:spcAft>
              <a:buNone/>
            </a:pPr>
            <a:endParaRPr dirty="0"/>
          </a:p>
        </p:txBody>
      </p:sp>
      <p:sp>
        <p:nvSpPr>
          <p:cNvPr id="187" name="Google Shape;187;g3cff517207_0_6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00476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3cff517207_0_7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g3cff517207_0_7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a:t>
            </a:r>
            <a:r>
              <a:rPr lang="en-US" b="1" i="0" u="none" strike="noStrike" cap="none" dirty="0">
                <a:solidFill>
                  <a:schemeClr val="dk1"/>
                </a:solidFill>
              </a:rPr>
              <a:t> minutes </a:t>
            </a:r>
            <a:r>
              <a:rPr lang="en-US" b="1" dirty="0"/>
              <a:t>(for slides 12-16)</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 Student Grouping: </a:t>
            </a:r>
            <a:r>
              <a:rPr lang="en-US" b="1" dirty="0"/>
              <a:t>Small Groups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 to guide a smooth transition.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and listen for engaging conversations that reference evidence from the novel.</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Circulate and observe.  Help groups that get stuck by asking questions related to the prompts.</a:t>
            </a:r>
            <a:endParaRPr sz="1200" i="0" u="none" strike="noStrike" cap="none" dirty="0">
              <a:solidFill>
                <a:schemeClr val="dk1"/>
              </a:solidFill>
            </a:endParaRPr>
          </a:p>
        </p:txBody>
      </p:sp>
      <p:sp>
        <p:nvSpPr>
          <p:cNvPr id="195" name="Google Shape;195;g3cff517207_0_7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88387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3cff517207_0_7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g3cff517207_0_7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30-35</a:t>
            </a:r>
            <a:r>
              <a:rPr lang="en-US" b="1" i="0" u="none" strike="noStrike" cap="none" dirty="0">
                <a:solidFill>
                  <a:schemeClr val="dk1"/>
                </a:solidFill>
              </a:rPr>
              <a:t> minutes </a:t>
            </a:r>
            <a:r>
              <a:rPr lang="en-US" b="1" dirty="0"/>
              <a:t>(for slides 12-16)</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Small Groups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World Café </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b="1" dirty="0"/>
          </a:p>
          <a:p>
            <a:pPr marL="457200" lvl="0" indent="-304800" rtl="0">
              <a:lnSpc>
                <a:spcPct val="115000"/>
              </a:lnSpc>
              <a:spcBef>
                <a:spcPts val="0"/>
              </a:spcBef>
              <a:spcAft>
                <a:spcPts val="0"/>
              </a:spcAft>
              <a:buSzPts val="1200"/>
              <a:buFont typeface="Calibri"/>
              <a:buAutoNum type="arabicPeriod"/>
            </a:pPr>
            <a:r>
              <a:rPr lang="en-US" dirty="0"/>
              <a:t>Read the  directions for the World Café protocol on the slide.</a:t>
            </a:r>
            <a:endParaRPr dirty="0"/>
          </a:p>
          <a:p>
            <a:pPr marL="76200" lvl="0" indent="0" rtl="0">
              <a:lnSpc>
                <a:spcPct val="115000"/>
              </a:lnSpc>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17500" rtl="0">
              <a:lnSpc>
                <a:spcPct val="115000"/>
              </a:lnSpc>
              <a:spcBef>
                <a:spcPts val="0"/>
              </a:spcBef>
              <a:spcAft>
                <a:spcPts val="0"/>
              </a:spcAft>
              <a:buClr>
                <a:schemeClr val="dk1"/>
              </a:buClr>
              <a:buSzPct val="100000"/>
              <a:buChar char="●"/>
            </a:pPr>
            <a:r>
              <a:rPr lang="en-US" dirty="0"/>
              <a:t>Look and listen for engaging conversations where evidence from the novel is being used.</a:t>
            </a:r>
            <a:endParaRPr dirty="0"/>
          </a:p>
          <a:p>
            <a:pPr marL="457200" lvl="0" indent="0" rtl="0">
              <a:lnSpc>
                <a:spcPct val="115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Circulate and observe.  Assist by asking more questions if students get stuck..</a:t>
            </a:r>
            <a:endParaRPr dirty="0"/>
          </a:p>
          <a:p>
            <a:pPr marL="0" lvl="0" indent="0" rtl="0">
              <a:spcBef>
                <a:spcPts val="0"/>
              </a:spcBef>
              <a:spcAft>
                <a:spcPts val="0"/>
              </a:spcAft>
              <a:buClr>
                <a:srgbClr val="000000"/>
              </a:buClr>
              <a:buSzPts val="1100"/>
              <a:buFont typeface="Arial"/>
              <a:buNone/>
            </a:pPr>
            <a:endParaRPr dirty="0"/>
          </a:p>
          <a:p>
            <a:pPr marL="457200" marR="0" lvl="0" indent="0" algn="l" rtl="0">
              <a:lnSpc>
                <a:spcPct val="100000"/>
              </a:lnSpc>
              <a:spcBef>
                <a:spcPts val="0"/>
              </a:spcBef>
              <a:spcAft>
                <a:spcPts val="0"/>
              </a:spcAft>
              <a:buNone/>
            </a:pPr>
            <a:endParaRPr dirty="0">
              <a:solidFill>
                <a:srgbClr val="000000"/>
              </a:solidFill>
            </a:endParaRPr>
          </a:p>
        </p:txBody>
      </p:sp>
      <p:sp>
        <p:nvSpPr>
          <p:cNvPr id="203" name="Google Shape;203;g3cff517207_0_7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242488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f9b7843c_0_2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0" name="Google Shape;210;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and Partner</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Closing and Assessment: A. Previewing Water for Sudan Homework Assignment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sz="1100" b="1" dirty="0">
              <a:latin typeface="Arial"/>
              <a:ea typeface="Arial"/>
              <a:cs typeface="Arial"/>
              <a:sym typeface="Arial"/>
            </a:endParaRPr>
          </a:p>
          <a:p>
            <a:pPr marL="457200" lvl="0" indent="-304800" rtl="0">
              <a:lnSpc>
                <a:spcPct val="115000"/>
              </a:lnSpc>
              <a:spcBef>
                <a:spcPts val="0"/>
              </a:spcBef>
              <a:spcAft>
                <a:spcPts val="0"/>
              </a:spcAft>
              <a:buClr>
                <a:schemeClr val="dk1"/>
              </a:buClr>
              <a:buSzPts val="1200"/>
              <a:buFont typeface="Calibri"/>
              <a:buChar char="●"/>
            </a:pPr>
            <a:r>
              <a:rPr lang="en-US" dirty="0"/>
              <a:t>Exploring this website serves to build students’ background knowledge about Sudan. This is a place many of them have never been, with circumstances beyond most of their experiences. Seeing this place and these people on video improves engagement and builds important foundational knowledge.</a:t>
            </a:r>
            <a:endParaRPr dirty="0"/>
          </a:p>
          <a:p>
            <a:pPr marL="457200" lvl="0" indent="0" rtl="0">
              <a:lnSpc>
                <a:spcPct val="115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spcBef>
                <a:spcPts val="0"/>
              </a:spcBef>
              <a:spcAft>
                <a:spcPts val="0"/>
              </a:spcAft>
              <a:buSzPts val="1200"/>
              <a:buFont typeface="Calibri"/>
              <a:buAutoNum type="arabicPeriod"/>
            </a:pPr>
            <a:r>
              <a:rPr lang="en-US" dirty="0"/>
              <a:t>Share with students that this is the website for the organization that </a:t>
            </a:r>
            <a:r>
              <a:rPr lang="en-US" dirty="0" err="1"/>
              <a:t>Salva</a:t>
            </a:r>
            <a:r>
              <a:rPr lang="en-US" dirty="0"/>
              <a:t> </a:t>
            </a:r>
            <a:r>
              <a:rPr lang="en-US" dirty="0" err="1"/>
              <a:t>Dut</a:t>
            </a:r>
            <a:r>
              <a:rPr lang="en-US" dirty="0"/>
              <a:t> founded, Water for South Sudan (also called Water for Sudan). Tell students that the purpose of this website is both to inform people about the organization’s work and to advocate for its importance. Define </a:t>
            </a:r>
            <a:r>
              <a:rPr lang="en-US" i="1" dirty="0"/>
              <a:t>advocate</a:t>
            </a:r>
            <a:r>
              <a:rPr lang="en-US" dirty="0"/>
              <a:t>: to publicly call for something. For example, “The student government advocated for another dance.”</a:t>
            </a:r>
            <a:endParaRPr dirty="0"/>
          </a:p>
          <a:p>
            <a:pPr marL="457200" lvl="0" indent="-304800" rtl="0">
              <a:lnSpc>
                <a:spcPct val="90000"/>
              </a:lnSpc>
              <a:spcBef>
                <a:spcPts val="0"/>
              </a:spcBef>
              <a:spcAft>
                <a:spcPts val="0"/>
              </a:spcAft>
              <a:buSzPts val="1200"/>
              <a:buFont typeface="Calibri"/>
              <a:buAutoNum type="arabicPeriod"/>
            </a:pPr>
            <a:r>
              <a:rPr lang="en-US" dirty="0"/>
              <a:t>Ask students to turn and talk</a:t>
            </a:r>
            <a:r>
              <a:rPr lang="en-US" i="1" dirty="0"/>
              <a:t>:  “Given the website’s purpose to inform and advocate, what types of information might it include? What might it not include?”</a:t>
            </a:r>
            <a:endParaRPr i="1" dirty="0"/>
          </a:p>
          <a:p>
            <a:pPr marL="457200" marR="0" lvl="0" indent="-304800" algn="l" rtl="0">
              <a:lnSpc>
                <a:spcPct val="100000"/>
              </a:lnSpc>
              <a:spcBef>
                <a:spcPts val="0"/>
              </a:spcBef>
              <a:spcAft>
                <a:spcPts val="0"/>
              </a:spcAft>
              <a:buSzPts val="1200"/>
              <a:buFont typeface="Calibri"/>
              <a:buAutoNum type="arabicPeriod"/>
            </a:pPr>
            <a:r>
              <a:rPr lang="en-US" dirty="0"/>
              <a:t>Call on several students to share their thinking, making sure that the class understands that the website will argue that this work is very important and that this organization is very effective. It is not likely to explain problems with the organization.</a:t>
            </a:r>
            <a:endParaRPr dirty="0"/>
          </a:p>
          <a:p>
            <a:pPr marL="457200" lvl="0" indent="-304800" rtl="0">
              <a:lnSpc>
                <a:spcPct val="90000"/>
              </a:lnSpc>
              <a:spcBef>
                <a:spcPts val="0"/>
              </a:spcBef>
              <a:spcAft>
                <a:spcPts val="0"/>
              </a:spcAft>
              <a:buSzPts val="1200"/>
              <a:buFont typeface="Calibri"/>
              <a:buAutoNum type="arabicPeriod"/>
            </a:pPr>
            <a:r>
              <a:rPr lang="en-US" dirty="0"/>
              <a:t>Tell students that tonight for homework, they will read a few pages from this website, which will be the basis of an assessment the following day. They are welcome to dig around on the website at home in addition to doing their homework. It features many videos and stories that relate to the novel that they might find interesting.</a:t>
            </a:r>
            <a:endParaRPr dirty="0"/>
          </a:p>
          <a:p>
            <a:pPr marL="457200" lvl="0" indent="-304800" rtl="0">
              <a:lnSpc>
                <a:spcPct val="90000"/>
              </a:lnSpc>
              <a:spcBef>
                <a:spcPts val="0"/>
              </a:spcBef>
              <a:spcAft>
                <a:spcPts val="0"/>
              </a:spcAft>
              <a:buSzPts val="1200"/>
              <a:buFont typeface="Calibri"/>
              <a:buAutoNum type="arabicPeriod"/>
            </a:pPr>
            <a:r>
              <a:rPr lang="en-US" dirty="0"/>
              <a:t>Show students a short video (this one focuses on the actual process of drilling for water): </a:t>
            </a:r>
            <a:r>
              <a:rPr lang="en-US" u="sng" dirty="0">
                <a:solidFill>
                  <a:schemeClr val="hlink"/>
                </a:solidFill>
                <a:hlinkClick r:id="rId3"/>
              </a:rPr>
              <a:t>http://waterforsudan.org/drilling-in-south-sudan/</a:t>
            </a:r>
            <a:r>
              <a:rPr lang="en-US" dirty="0"/>
              <a:t>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listening and participating.</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11" name="Google Shape;211;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32304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d7d03fa5c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8" name="Google Shape;218;g3d7d03fa5c_0_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2-3</a:t>
            </a:r>
            <a:r>
              <a:rPr lang="en-US" b="1" i="0" u="none" strike="noStrike" cap="none" dirty="0">
                <a:solidFill>
                  <a:schemeClr val="dk1"/>
                </a:solidFill>
              </a:rPr>
              <a:t> minutes</a:t>
            </a:r>
            <a:endParaRPr dirty="0"/>
          </a:p>
          <a:p>
            <a:pPr marL="0" lvl="0" indent="0" rtl="0">
              <a:spcBef>
                <a:spcPts val="0"/>
              </a:spcBef>
              <a:spcAft>
                <a:spcPts val="0"/>
              </a:spcAft>
              <a:buClr>
                <a:schemeClr val="dk1"/>
              </a:buClr>
              <a:buSzPts val="1200"/>
              <a:buFont typeface="Calibri"/>
              <a:buNone/>
            </a:pPr>
            <a:r>
              <a:rPr lang="en-US" b="1" dirty="0"/>
              <a:t>Grouping: Whole Group</a:t>
            </a:r>
            <a:endParaRPr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a:t>
            </a:r>
            <a:r>
              <a:rPr lang="en-US" b="1" dirty="0"/>
              <a:t>t Closing and Assessment: A. Previewing Water for Sudan Homework Assignment</a:t>
            </a:r>
            <a:r>
              <a:rPr lang="en-US" b="1" i="0" u="none" strike="noStrike" cap="none" dirty="0">
                <a:solidFill>
                  <a:schemeClr val="dk1"/>
                </a:solidFill>
              </a:rPr>
              <a:t>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This gives students the opportunity to connect the novel to real life.  Seeing the video should have been powerful for some students.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question on the slide.</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students to turn and talk about what they earned from the video</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some students to share answers.</a:t>
            </a:r>
            <a:endParaRPr dirty="0">
              <a:solidFill>
                <a:srgbClr val="000000"/>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text to life connections.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219" name="Google Shape;219;g3d7d03fa5c_0_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923245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Google Shape;226;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sz="1100" dirty="0">
              <a:latin typeface="Arial"/>
              <a:ea typeface="Arial"/>
              <a:cs typeface="Arial"/>
              <a:sym typeface="Arial"/>
            </a:endParaRPr>
          </a:p>
          <a:p>
            <a:pPr marL="457200" lvl="0" indent="-304800" rtl="0">
              <a:spcBef>
                <a:spcPts val="0"/>
              </a:spcBef>
              <a:spcAft>
                <a:spcPts val="0"/>
              </a:spcAft>
              <a:buClr>
                <a:schemeClr val="dk1"/>
              </a:buClr>
              <a:buSzPts val="1200"/>
              <a:buFont typeface="Calibri"/>
              <a:buAutoNum type="arabicPeriod"/>
            </a:pPr>
            <a:r>
              <a:rPr lang="en-US" dirty="0"/>
              <a:t>Distribute </a:t>
            </a:r>
            <a:r>
              <a:rPr lang="en-US" b="0" dirty="0"/>
              <a:t>Water for South Sudan homework </a:t>
            </a:r>
            <a:r>
              <a:rPr lang="en-US" dirty="0"/>
              <a:t>and make sure students understand the task.</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227" name="Google Shape;227;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19</a:t>
            </a:fld>
            <a:endParaRPr/>
          </a:p>
        </p:txBody>
      </p:sp>
    </p:spTree>
    <p:extLst>
      <p:ext uri="{BB962C8B-B14F-4D97-AF65-F5344CB8AC3E}">
        <p14:creationId xmlns:p14="http://schemas.microsoft.com/office/powerpoint/2010/main" val="873939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17500" rtl="0">
              <a:lnSpc>
                <a:spcPct val="100000"/>
              </a:lnSpc>
              <a:spcBef>
                <a:spcPts val="0"/>
              </a:spcBef>
              <a:spcAft>
                <a:spcPts val="0"/>
              </a:spcAft>
              <a:buSzPct val="100000"/>
              <a:buChar char="●"/>
            </a:pPr>
            <a:r>
              <a:rPr lang="en-US" dirty="0"/>
              <a:t>Vocabulary Entry Task (one per student)</a:t>
            </a:r>
            <a:endParaRPr dirty="0"/>
          </a:p>
          <a:p>
            <a:pPr marL="457200" lvl="0" indent="-317500" rtl="0">
              <a:lnSpc>
                <a:spcPct val="100000"/>
              </a:lnSpc>
              <a:spcBef>
                <a:spcPts val="0"/>
              </a:spcBef>
              <a:spcAft>
                <a:spcPts val="0"/>
              </a:spcAft>
              <a:buSzPct val="100000"/>
              <a:buChar char="●"/>
            </a:pPr>
            <a:r>
              <a:rPr lang="en-US" dirty="0"/>
              <a:t>World Cafe Protocol directions (one for projector or charted on the board)</a:t>
            </a:r>
            <a:endParaRPr dirty="0"/>
          </a:p>
          <a:p>
            <a:pPr marL="457200" lvl="0" indent="-317500" rtl="0">
              <a:spcBef>
                <a:spcPts val="0"/>
              </a:spcBef>
              <a:spcAft>
                <a:spcPts val="0"/>
              </a:spcAft>
              <a:buSzPct val="100000"/>
              <a:buChar char="●"/>
            </a:pPr>
            <a:r>
              <a:rPr lang="en-US" dirty="0"/>
              <a:t>Table card prompts (There will be three sections.  Each section will have different prompts, but you may need more than one set of cards depending on how many tables you have in each section)</a:t>
            </a:r>
            <a:endParaRPr dirty="0"/>
          </a:p>
          <a:p>
            <a:pPr marL="457200" lvl="0" indent="-317500" rtl="0">
              <a:spcBef>
                <a:spcPts val="0"/>
              </a:spcBef>
              <a:spcAft>
                <a:spcPts val="0"/>
              </a:spcAft>
              <a:buSzPct val="100000"/>
              <a:buChar char="●"/>
            </a:pPr>
            <a:r>
              <a:rPr lang="en-US" dirty="0"/>
              <a:t>Recording chart and marker for each triad</a:t>
            </a:r>
            <a:endParaRPr dirty="0"/>
          </a:p>
          <a:p>
            <a:pPr marL="457200" lvl="0" indent="-317500" rtl="0">
              <a:spcBef>
                <a:spcPts val="0"/>
              </a:spcBef>
              <a:spcAft>
                <a:spcPts val="0"/>
              </a:spcAft>
              <a:buSzPct val="100000"/>
              <a:buChar char="●"/>
            </a:pPr>
            <a:r>
              <a:rPr lang="en-US" dirty="0"/>
              <a:t>Water for South Sudan homework assignment (one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17500" rtl="0">
              <a:lnSpc>
                <a:spcPct val="90000"/>
              </a:lnSpc>
              <a:spcBef>
                <a:spcPts val="0"/>
              </a:spcBef>
              <a:spcAft>
                <a:spcPts val="0"/>
              </a:spcAft>
              <a:buSzPct val="100000"/>
              <a:buChar char="●"/>
            </a:pPr>
            <a:r>
              <a:rPr lang="en-US" b="1" dirty="0"/>
              <a:t>Salva/Nya anchor chart </a:t>
            </a:r>
            <a:r>
              <a:rPr lang="en-US" dirty="0"/>
              <a:t>(begun in Lesson 2)</a:t>
            </a:r>
            <a:endParaRPr dirty="0"/>
          </a:p>
          <a:p>
            <a:pPr marL="457200" lvl="0" indent="-317500" rtl="0">
              <a:lnSpc>
                <a:spcPct val="90000"/>
              </a:lnSpc>
              <a:spcBef>
                <a:spcPts val="0"/>
              </a:spcBef>
              <a:spcAft>
                <a:spcPts val="0"/>
              </a:spcAft>
              <a:buSzPct val="100000"/>
              <a:buChar char="●"/>
            </a:pPr>
            <a:r>
              <a:rPr lang="en-US" b="1" dirty="0"/>
              <a:t>Survival anchor chart </a:t>
            </a:r>
            <a:r>
              <a:rPr lang="en-US" dirty="0"/>
              <a:t>(begun in Lesson 1)</a:t>
            </a:r>
            <a:endParaRPr dirty="0"/>
          </a:p>
          <a:p>
            <a:pPr marL="457200" lvl="0" indent="-317500" rtl="0">
              <a:lnSpc>
                <a:spcPct val="90000"/>
              </a:lnSpc>
              <a:spcBef>
                <a:spcPts val="0"/>
              </a:spcBef>
              <a:spcAft>
                <a:spcPts val="0"/>
              </a:spcAft>
              <a:buSzPct val="100000"/>
              <a:buChar char="●"/>
            </a:pPr>
            <a:r>
              <a:rPr lang="en-US" b="1" dirty="0"/>
              <a:t>Survival anchor chart </a:t>
            </a:r>
            <a:r>
              <a:rPr lang="en-US" dirty="0"/>
              <a:t>(Student’s Notes; begun in Lesson 1)</a:t>
            </a:r>
            <a:endParaRPr dirty="0"/>
          </a:p>
          <a:p>
            <a:pPr marL="457200" marR="0" lvl="0" indent="-317500" algn="l" rtl="0">
              <a:lnSpc>
                <a:spcPct val="100000"/>
              </a:lnSpc>
              <a:spcBef>
                <a:spcPts val="0"/>
              </a:spcBef>
              <a:spcAft>
                <a:spcPts val="0"/>
              </a:spcAft>
              <a:buSzPct val="100000"/>
              <a:buChar char="●"/>
            </a:pPr>
            <a:r>
              <a:rPr lang="en-US" i="1" dirty="0"/>
              <a:t>A Long Walk to Water </a:t>
            </a:r>
            <a:r>
              <a:rPr lang="en-US" dirty="0"/>
              <a:t>(book; one per student)</a:t>
            </a:r>
            <a:endParaRPr dirty="0"/>
          </a:p>
          <a:p>
            <a:pPr marL="457200" marR="0" lvl="0" indent="-317500" algn="l" rtl="0">
              <a:lnSpc>
                <a:spcPct val="100000"/>
              </a:lnSpc>
              <a:spcBef>
                <a:spcPts val="0"/>
              </a:spcBef>
              <a:spcAft>
                <a:spcPts val="0"/>
              </a:spcAft>
              <a:buSzPct val="100000"/>
              <a:buChar char="●"/>
            </a:pPr>
            <a:r>
              <a:rPr lang="en-US" dirty="0"/>
              <a:t>Document camera, if available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World Cafe in Unit 1: Lesson 9</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17500" rtl="0">
              <a:spcBef>
                <a:spcPts val="0"/>
              </a:spcBef>
              <a:spcAft>
                <a:spcPts val="0"/>
              </a:spcAft>
              <a:buSzPct val="100000"/>
              <a:buChar char="●"/>
            </a:pPr>
            <a:r>
              <a:rPr lang="en-US" dirty="0"/>
              <a:t>Classroom divided into three sections, with each having enough room for one-third of the class to sit at tables in small groups of three (triads)</a:t>
            </a:r>
            <a:endParaRPr dirty="0"/>
          </a:p>
          <a:p>
            <a:pPr marL="457200" lvl="0" indent="-317500" rtl="0">
              <a:spcBef>
                <a:spcPts val="0"/>
              </a:spcBef>
              <a:spcAft>
                <a:spcPts val="0"/>
              </a:spcAft>
              <a:buSzPct val="100000"/>
              <a:buChar char="●"/>
            </a:pPr>
            <a:r>
              <a:rPr lang="en-US" dirty="0"/>
              <a:t>Table card prompts (with tables in each section having the same question and each section having a different question)</a:t>
            </a:r>
            <a:endParaRPr dirty="0"/>
          </a:p>
          <a:p>
            <a:pPr marL="457200" lvl="0" indent="-317500" rtl="0">
              <a:spcBef>
                <a:spcPts val="0"/>
              </a:spcBef>
              <a:spcAft>
                <a:spcPts val="0"/>
              </a:spcAft>
              <a:buSzPct val="100000"/>
              <a:buChar char="●"/>
            </a:pPr>
            <a:r>
              <a:rPr lang="en-US" dirty="0"/>
              <a:t>One recording chart and marker for each triad</a:t>
            </a:r>
            <a:endParaRPr sz="1400" dirty="0">
              <a:latin typeface="Century Gothic"/>
              <a:ea typeface="Century Gothic"/>
              <a:cs typeface="Century Gothic"/>
              <a:sym typeface="Century Gothic"/>
            </a:endParaRPr>
          </a:p>
          <a:p>
            <a:pPr marL="457200" lvl="0" indent="0" rtl="0">
              <a:spcBef>
                <a:spcPts val="100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17145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8369435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3443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682877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3271249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2835087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935875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41439660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Whole Group</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i="0" u="none" strike="noStrike" cap="none" dirty="0">
                <a:solidFill>
                  <a:schemeClr val="dk1"/>
                </a:solidFill>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i="0" u="none" strike="noStrike" cap="none" dirty="0">
                <a:solidFill>
                  <a:schemeClr val="dk1"/>
                </a:solidFill>
              </a:rPr>
              <a:t> </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845339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lesson serves as a culminating discussion of </a:t>
            </a:r>
            <a:r>
              <a:rPr lang="en-US" i="1" dirty="0"/>
              <a:t>A Long Walk to Water</a:t>
            </a:r>
            <a:r>
              <a:rPr lang="en-US" dirty="0"/>
              <a:t>. This lesson uses the same World Café protocol that students were introduced to in Unit 1, Lesson 9.</a:t>
            </a:r>
            <a:endParaRPr dirty="0"/>
          </a:p>
          <a:p>
            <a:pPr marL="457200" lvl="0" indent="-304800" rtl="0">
              <a:spcBef>
                <a:spcPts val="0"/>
              </a:spcBef>
              <a:spcAft>
                <a:spcPts val="0"/>
              </a:spcAft>
              <a:buClr>
                <a:schemeClr val="dk1"/>
              </a:buClr>
              <a:buSzPts val="1200"/>
              <a:buFont typeface="Calibri"/>
              <a:buChar char="●"/>
            </a:pPr>
            <a:r>
              <a:rPr lang="en-US" dirty="0"/>
              <a:t>The specific discussion questions in the World Café are designed to help students synthesize their thinking around questions that have been of continuing importance: the factors that allowed </a:t>
            </a:r>
            <a:r>
              <a:rPr lang="en-US" dirty="0" err="1"/>
              <a:t>Salva</a:t>
            </a:r>
            <a:r>
              <a:rPr lang="en-US" dirty="0"/>
              <a:t> and </a:t>
            </a:r>
            <a:r>
              <a:rPr lang="en-US" dirty="0" err="1"/>
              <a:t>Nya</a:t>
            </a:r>
            <a:r>
              <a:rPr lang="en-US" dirty="0"/>
              <a:t> to survive, and the ways the author compares and contrasts </a:t>
            </a:r>
            <a:r>
              <a:rPr lang="en-US" dirty="0" err="1"/>
              <a:t>Salva</a:t>
            </a:r>
            <a:r>
              <a:rPr lang="en-US" dirty="0"/>
              <a:t> and </a:t>
            </a:r>
            <a:r>
              <a:rPr lang="en-US" dirty="0" err="1"/>
              <a:t>Nya</a:t>
            </a:r>
            <a:r>
              <a:rPr lang="en-US" dirty="0"/>
              <a:t> in order to convey ideas about how people survive in Sudan. </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Ask students to briefly turn and talk with their partner about what they think they will be working on today, based on these learning targets.</a:t>
            </a:r>
            <a:endParaRPr dirty="0"/>
          </a:p>
          <a:p>
            <a:pPr marL="457200" lvl="0" indent="-304800" rtl="0">
              <a:spcBef>
                <a:spcPts val="0"/>
              </a:spcBef>
              <a:spcAft>
                <a:spcPts val="0"/>
              </a:spcAft>
              <a:buClr>
                <a:schemeClr val="dk1"/>
              </a:buClr>
              <a:buSzPts val="1200"/>
              <a:buFont typeface="Calibri"/>
              <a:buAutoNum type="arabicPeriod"/>
            </a:pPr>
            <a:r>
              <a:rPr lang="en-US" dirty="0"/>
              <a:t>Ask students what tools they have to help them meet the second and third targets. They have anchor charts that are already filled out to help guide their discussions.  Encourage students to use those during World Cafe.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45358498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Google Shape;121;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5-8</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practicing using strategies for determining the meanings of words and gathering information by looking at page 100 to answer the questions.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While students work, check their </a:t>
            </a:r>
            <a:r>
              <a:rPr lang="en-US" sz="1100" dirty="0">
                <a:latin typeface="Arial"/>
                <a:ea typeface="Arial"/>
                <a:cs typeface="Arial"/>
                <a:sym typeface="Arial"/>
              </a:rPr>
              <a:t>homework </a:t>
            </a:r>
            <a:r>
              <a:rPr lang="en-US" dirty="0"/>
              <a:t>(</a:t>
            </a:r>
            <a:r>
              <a:rPr lang="en-US" b="1" dirty="0"/>
              <a:t>Reader’s Notes </a:t>
            </a:r>
            <a:r>
              <a:rPr lang="en-US" dirty="0"/>
              <a:t>for Chapters 16–18 and </a:t>
            </a:r>
            <a:r>
              <a:rPr lang="en-US" b="1" dirty="0"/>
              <a:t>Gathering Textual Evidence graphic organizer</a:t>
            </a:r>
            <a:r>
              <a:rPr lang="en-US" dirty="0"/>
              <a:t> for Chapters 14–18).</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When students are finished, cold call several of them to share their thinking.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Keep track of who has completed the homework. </a:t>
            </a:r>
          </a:p>
          <a:p>
            <a:pPr marL="457200" marR="0" lvl="0" indent="-304800" algn="l" rtl="0">
              <a:lnSpc>
                <a:spcPct val="100000"/>
              </a:lnSpc>
              <a:spcBef>
                <a:spcPts val="0"/>
              </a:spcBef>
              <a:spcAft>
                <a:spcPts val="0"/>
              </a:spcAft>
              <a:buClr>
                <a:schemeClr val="dk1"/>
              </a:buClr>
              <a:buSzPts val="1200"/>
              <a:buFont typeface="Calibri"/>
              <a:buChar char="●"/>
            </a:pPr>
            <a:r>
              <a:rPr lang="en-US" dirty="0"/>
              <a:t>Listen for conversations regarding what the answers to the questions are while reinforcing when you hear use of context clues.</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 If students did not complete the homework or say they do not understand the evidence, encourage their partner to explain their thinking around it.</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2" name="Google Shape;122;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88310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sz="1200" b="1" dirty="0">
                <a:latin typeface="Calibri" panose="020F0502020204030204" pitchFamily="34" charset="0"/>
              </a:rPr>
              <a:t>Suggested slide pacing</a:t>
            </a:r>
            <a:r>
              <a:rPr lang="en-US" sz="1200" b="1" i="0" u="none" strike="noStrike" cap="none" dirty="0">
                <a:solidFill>
                  <a:schemeClr val="dk1"/>
                </a:solidFill>
                <a:latin typeface="Calibri" panose="020F0502020204030204" pitchFamily="34" charset="0"/>
              </a:rPr>
              <a:t>: </a:t>
            </a:r>
            <a:r>
              <a:rPr lang="en-US" sz="1200" b="1" dirty="0">
                <a:latin typeface="Calibri" panose="020F0502020204030204" pitchFamily="34" charset="0"/>
              </a:rPr>
              <a:t>3-5</a:t>
            </a:r>
            <a:r>
              <a:rPr lang="en-US" sz="1200" b="1" i="0" u="none" strike="noStrike" cap="none" dirty="0">
                <a:solidFill>
                  <a:schemeClr val="dk1"/>
                </a:solidFill>
                <a:latin typeface="Calibri" panose="020F0502020204030204" pitchFamily="34" charset="0"/>
              </a:rPr>
              <a:t> minutes</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b="1" i="0" u="none" strike="noStrike" cap="none" dirty="0">
                <a:solidFill>
                  <a:schemeClr val="dk1"/>
                </a:solidFill>
                <a:latin typeface="Calibri" panose="020F0502020204030204" pitchFamily="34" charset="0"/>
              </a:rPr>
              <a:t>Student Grouping: </a:t>
            </a:r>
            <a:r>
              <a:rPr lang="en-US" sz="1200" b="1" dirty="0">
                <a:latin typeface="Calibri" panose="020F0502020204030204" pitchFamily="34" charset="0"/>
              </a:rPr>
              <a:t>Whole Group and Partners</a:t>
            </a: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b="1" dirty="0">
                <a:latin typeface="Calibri" panose="020F0502020204030204" pitchFamily="34" charset="0"/>
              </a:rPr>
              <a:t>Opening A:  Vocabulary Entry Task</a:t>
            </a:r>
            <a:endParaRPr sz="1200" b="1"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endParaRPr sz="1200" b="1" i="0" u="none" strike="noStrike" cap="none" dirty="0">
              <a:solidFill>
                <a:schemeClr val="dk1"/>
              </a:solidFill>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dirty="0">
                <a:latin typeface="Calibri" panose="020F0502020204030204" pitchFamily="34" charset="0"/>
              </a:rPr>
              <a:t>Teaching Notes</a:t>
            </a:r>
            <a:r>
              <a:rPr lang="en-US" sz="1200" i="0" u="none" strike="noStrike" cap="none" dirty="0">
                <a:solidFill>
                  <a:schemeClr val="dk1"/>
                </a:solidFill>
                <a:latin typeface="Calibri" panose="020F0502020204030204" pitchFamily="34" charset="0"/>
              </a:rPr>
              <a:t>:</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This reflection allows students the opportunity to recall why they are working on these skills and recognize their personal growth.</a:t>
            </a:r>
            <a:endParaRPr sz="1200" dirty="0">
              <a:latin typeface="Calibri" panose="020F0502020204030204" pitchFamily="34" charset="0"/>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alibri"/>
              <a:buNone/>
            </a:pPr>
            <a:endParaRPr sz="1200" dirty="0">
              <a:latin typeface="Calibri" panose="020F0502020204030204" pitchFamily="34" charset="0"/>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latin typeface="Calibri" panose="020F0502020204030204" pitchFamily="34" charset="0"/>
              </a:rPr>
              <a:t>Teacher Actions:</a:t>
            </a:r>
            <a:endParaRPr sz="1200" i="0" u="none" strike="noStrike" cap="none" dirty="0">
              <a:solidFill>
                <a:schemeClr val="dk1"/>
              </a:solidFill>
              <a:latin typeface="Calibri" panose="020F0502020204030204" pitchFamily="34" charset="0"/>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sz="1200" dirty="0">
                <a:solidFill>
                  <a:srgbClr val="000000"/>
                </a:solidFill>
                <a:latin typeface="Calibri" panose="020F0502020204030204" pitchFamily="34" charset="0"/>
              </a:rPr>
              <a:t>Read the slide.</a:t>
            </a:r>
            <a:endParaRPr sz="1200" dirty="0">
              <a:solidFill>
                <a:srgbClr val="000000"/>
              </a:solidFill>
              <a:latin typeface="Calibri" panose="020F0502020204030204" pitchFamily="34" charset="0"/>
            </a:endParaRPr>
          </a:p>
          <a:p>
            <a:pPr marL="457200" lvl="0" indent="-304800" rtl="0">
              <a:lnSpc>
                <a:spcPct val="90000"/>
              </a:lnSpc>
              <a:spcBef>
                <a:spcPts val="0"/>
              </a:spcBef>
              <a:spcAft>
                <a:spcPts val="0"/>
              </a:spcAft>
              <a:buSzPts val="1200"/>
              <a:buFont typeface="Calibri"/>
              <a:buAutoNum type="arabicPeriod"/>
            </a:pPr>
            <a:r>
              <a:rPr lang="en-US" sz="1200" dirty="0">
                <a:latin typeface="Calibri" panose="020F0502020204030204" pitchFamily="34" charset="0"/>
                <a:ea typeface="Times New Roman"/>
                <a:cs typeface="Times New Roman"/>
                <a:sym typeface="Times New Roman"/>
              </a:rPr>
              <a:t>Ask several students to share their growth. Celebrate class progress with this skill and point out that their willingness to both think hard on their own and to tackle these questions collaboratively is making them stronger readers.</a:t>
            </a:r>
            <a:endParaRPr sz="1200" dirty="0">
              <a:latin typeface="Calibri" panose="020F0502020204030204" pitchFamily="34" charset="0"/>
              <a:ea typeface="Times New Roman"/>
              <a:cs typeface="Times New Roman"/>
              <a:sym typeface="Times New Roman"/>
            </a:endParaRPr>
          </a:p>
          <a:p>
            <a:pPr marL="457200" lvl="0" indent="-304800" rtl="0">
              <a:lnSpc>
                <a:spcPct val="90000"/>
              </a:lnSpc>
              <a:spcBef>
                <a:spcPts val="0"/>
              </a:spcBef>
              <a:spcAft>
                <a:spcPts val="0"/>
              </a:spcAft>
              <a:buSzPts val="1200"/>
              <a:buFont typeface="Calibri"/>
              <a:buAutoNum type="arabicPeriod"/>
            </a:pPr>
            <a:r>
              <a:rPr lang="en-US" sz="1200" dirty="0">
                <a:latin typeface="Calibri" panose="020F0502020204030204" pitchFamily="34" charset="0"/>
                <a:ea typeface="Times New Roman"/>
                <a:cs typeface="Times New Roman"/>
                <a:sym typeface="Times New Roman"/>
              </a:rPr>
              <a:t>Call on several to share.</a:t>
            </a:r>
            <a:endParaRPr sz="1200" dirty="0">
              <a:solidFill>
                <a:srgbClr val="000000"/>
              </a:solidFill>
              <a:latin typeface="Calibri" panose="020F0502020204030204" pitchFamily="34" charset="0"/>
            </a:endParaRPr>
          </a:p>
          <a:p>
            <a:pPr marL="457200" marR="0" lvl="0" indent="0" algn="l" rtl="0">
              <a:lnSpc>
                <a:spcPct val="100000"/>
              </a:lnSpc>
              <a:spcBef>
                <a:spcPts val="0"/>
              </a:spcBef>
              <a:spcAft>
                <a:spcPts val="0"/>
              </a:spcAft>
              <a:buNone/>
            </a:pPr>
            <a:endParaRPr sz="1200" dirty="0">
              <a:latin typeface="Calibri" panose="020F0502020204030204" pitchFamily="34" charset="0"/>
            </a:endParaRPr>
          </a:p>
          <a:p>
            <a:pPr marL="0" lvl="0" indent="0" rtl="0">
              <a:spcBef>
                <a:spcPts val="0"/>
              </a:spcBef>
              <a:spcAft>
                <a:spcPts val="0"/>
              </a:spcAft>
              <a:buNone/>
            </a:pPr>
            <a:r>
              <a:rPr lang="en-US" sz="1200" dirty="0">
                <a:latin typeface="Calibri" panose="020F0502020204030204" pitchFamily="34" charset="0"/>
              </a:rPr>
              <a:t>Student Look-</a:t>
            </a:r>
            <a:r>
              <a:rPr lang="en-US" sz="1200" dirty="0" err="1">
                <a:latin typeface="Calibri" panose="020F0502020204030204" pitchFamily="34" charset="0"/>
              </a:rPr>
              <a:t>Fors</a:t>
            </a:r>
            <a:r>
              <a:rPr lang="en-US" sz="1200" dirty="0">
                <a:latin typeface="Calibri" panose="020F0502020204030204" pitchFamily="34" charset="0"/>
              </a:rPr>
              <a:t>/Listen-</a:t>
            </a:r>
            <a:r>
              <a:rPr lang="en-US" sz="1200" dirty="0" err="1">
                <a:latin typeface="Calibri" panose="020F0502020204030204" pitchFamily="34" charset="0"/>
              </a:rPr>
              <a:t>Fors</a:t>
            </a:r>
            <a:r>
              <a:rPr lang="en-US" sz="1200" dirty="0">
                <a:latin typeface="Calibri" panose="020F0502020204030204" pitchFamily="34" charset="0"/>
              </a:rPr>
              <a:t>: </a:t>
            </a:r>
            <a:endParaRPr sz="1200" dirty="0">
              <a:latin typeface="Calibri" panose="020F0502020204030204" pitchFamily="34" charset="0"/>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latin typeface="Calibri" panose="020F0502020204030204" pitchFamily="34" charset="0"/>
              </a:rPr>
              <a:t>Listen for students taking ownership of their growth.  Celebrate with them.</a:t>
            </a:r>
            <a:endParaRPr sz="1200" dirty="0">
              <a:latin typeface="Calibri" panose="020F0502020204030204" pitchFamily="34" charset="0"/>
            </a:endParaRPr>
          </a:p>
          <a:p>
            <a:pPr marL="457200" marR="0" lvl="0" indent="0" algn="l" rtl="0">
              <a:lnSpc>
                <a:spcPct val="100000"/>
              </a:lnSpc>
              <a:spcBef>
                <a:spcPts val="0"/>
              </a:spcBef>
              <a:spcAft>
                <a:spcPts val="0"/>
              </a:spcAft>
              <a:buNone/>
            </a:pPr>
            <a:endParaRPr sz="1200" dirty="0">
              <a:latin typeface="Calibri" panose="020F0502020204030204" pitchFamily="34" charset="0"/>
            </a:endParaRPr>
          </a:p>
          <a:p>
            <a:pPr marL="0" lvl="0" indent="0" rtl="0">
              <a:spcBef>
                <a:spcPts val="0"/>
              </a:spcBef>
              <a:spcAft>
                <a:spcPts val="0"/>
              </a:spcAft>
              <a:buClr>
                <a:schemeClr val="dk1"/>
              </a:buClr>
              <a:buSzPts val="1100"/>
              <a:buFont typeface="Arial"/>
              <a:buNone/>
            </a:pPr>
            <a:r>
              <a:rPr lang="en-US" sz="1200" dirty="0">
                <a:latin typeface="Calibri" panose="020F0502020204030204" pitchFamily="34" charset="0"/>
              </a:rPr>
              <a:t>Support for Any Students Who Need It:</a:t>
            </a:r>
            <a:endParaRPr sz="1200" dirty="0">
              <a:latin typeface="Calibri" panose="020F0502020204030204" pitchFamily="34" charset="0"/>
            </a:endParaRPr>
          </a:p>
          <a:p>
            <a:pPr marL="457200" marR="0" lvl="0" indent="-304800" algn="l" rtl="0">
              <a:lnSpc>
                <a:spcPct val="100000"/>
              </a:lnSpc>
              <a:spcBef>
                <a:spcPts val="0"/>
              </a:spcBef>
              <a:spcAft>
                <a:spcPts val="0"/>
              </a:spcAft>
              <a:buSzPts val="1200"/>
              <a:buChar char="●"/>
            </a:pPr>
            <a:r>
              <a:rPr lang="en-US" sz="1200" dirty="0">
                <a:latin typeface="Calibri" panose="020F0502020204030204" pitchFamily="34" charset="0"/>
              </a:rPr>
              <a:t>Circulate and observe. If students did not complete the homework or say they do not understand the evidence, encourage their partner to explain their thinking around it.</a:t>
            </a:r>
            <a:endParaRPr sz="1200" dirty="0">
              <a:latin typeface="Calibri" panose="020F0502020204030204" pitchFamily="34" charset="0"/>
            </a:endParaRPr>
          </a:p>
          <a:p>
            <a:pPr marL="0" marR="0" lvl="0" indent="0" algn="l" rtl="0">
              <a:lnSpc>
                <a:spcPct val="100000"/>
              </a:lnSpc>
              <a:spcBef>
                <a:spcPts val="0"/>
              </a:spcBef>
              <a:spcAft>
                <a:spcPts val="0"/>
              </a:spcAft>
              <a:buNone/>
            </a:pPr>
            <a:endParaRPr sz="1200" b="0" i="0" u="none" strike="noStrike" cap="none" dirty="0">
              <a:solidFill>
                <a:schemeClr val="dk1"/>
              </a:solidFill>
              <a:latin typeface="Calibri" panose="020F0502020204030204" pitchFamily="34" charset="0"/>
              <a:ea typeface="Calibri"/>
              <a:cs typeface="Calibri"/>
              <a:sym typeface="Calibri"/>
            </a:endParaRPr>
          </a:p>
        </p:txBody>
      </p:sp>
      <p:sp>
        <p:nvSpPr>
          <p:cNvPr id="130" name="Google Shape;130;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84644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cff517207_0_1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3cff517207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B:  Reviewing Reader’s Dictionary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self check their vocabulary work.</a:t>
            </a:r>
            <a:endParaRPr sz="26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solidFill>
                  <a:srgbClr val="000000"/>
                </a:solidFill>
              </a:rPr>
              <a:t>Post definitions from Chapters 16–18 and ask students to review their dictionaries and correct as necessary.</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Ask students, </a:t>
            </a:r>
            <a:r>
              <a:rPr lang="en-US" i="1" dirty="0"/>
              <a:t>“How did keeping this dictionary help you learn about </a:t>
            </a:r>
            <a:r>
              <a:rPr lang="en-US" i="1" dirty="0" err="1"/>
              <a:t>Salva</a:t>
            </a:r>
            <a:r>
              <a:rPr lang="en-US" i="1" dirty="0"/>
              <a:t> and </a:t>
            </a:r>
            <a:r>
              <a:rPr lang="en-US" i="1" dirty="0" err="1"/>
              <a:t>Nya</a:t>
            </a:r>
            <a:r>
              <a:rPr lang="en-US" i="1" dirty="0"/>
              <a:t>? About the world? About the theme of survival?” </a:t>
            </a:r>
            <a:r>
              <a:rPr lang="en-US" dirty="0"/>
              <a:t>As time permits, invite a few volunteers to share out.</a:t>
            </a:r>
            <a:endParaRPr dirty="0"/>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Emphasize that building one’s vocabulary is a powerful way to learn more about the world and enables students to apply this learning in their own writing, which they will do later in the unit.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students taking ownership of their growth.  Celebrate with them.</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8" name="Google Shape;138;g3cff517207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761113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Google Shape;146;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5-10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Pairs and </a:t>
            </a:r>
            <a:r>
              <a:rPr lang="en-US" b="1" i="0" u="none" strike="noStrike" cap="none" dirty="0">
                <a:solidFill>
                  <a:schemeClr val="dk1"/>
                </a:solidFill>
              </a:rPr>
              <a:t>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B: Adding to </a:t>
            </a:r>
            <a:r>
              <a:rPr lang="en-US" b="1" dirty="0" err="1"/>
              <a:t>Salva</a:t>
            </a:r>
            <a:r>
              <a:rPr lang="en-US" b="1" dirty="0"/>
              <a:t>/</a:t>
            </a:r>
            <a:r>
              <a:rPr lang="en-US" b="1" dirty="0" err="1"/>
              <a:t>Nya</a:t>
            </a:r>
            <a:r>
              <a:rPr lang="en-US" b="1" dirty="0"/>
              <a:t> Anchor Chart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This should be a procedure that the students are used to. Completing these charts, wraps the novel up for these topics.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a:t>
            </a:r>
            <a:endParaRPr dirty="0">
              <a:solidFill>
                <a:srgbClr val="000000"/>
              </a:solidFill>
            </a:endParaRPr>
          </a:p>
          <a:p>
            <a:pPr marL="457200" lvl="0" indent="-304800" rtl="0">
              <a:spcBef>
                <a:spcPts val="0"/>
              </a:spcBef>
              <a:spcAft>
                <a:spcPts val="0"/>
              </a:spcAft>
              <a:buSzPts val="1200"/>
              <a:buFont typeface="Calibri"/>
              <a:buAutoNum type="arabicPeriod"/>
            </a:pPr>
            <a:r>
              <a:rPr lang="en-US" dirty="0"/>
              <a:t>Select one pair of students to use their </a:t>
            </a:r>
            <a:r>
              <a:rPr lang="en-US" b="1" dirty="0"/>
              <a:t>Reader’s Notes </a:t>
            </a:r>
            <a:r>
              <a:rPr lang="en-US" dirty="0"/>
              <a:t>to add to the </a:t>
            </a:r>
            <a:r>
              <a:rPr lang="en-US" b="1" dirty="0" err="1"/>
              <a:t>Salva</a:t>
            </a:r>
            <a:r>
              <a:rPr lang="en-US" b="1" dirty="0"/>
              <a:t>/</a:t>
            </a:r>
            <a:r>
              <a:rPr lang="en-US" b="1" dirty="0" err="1"/>
              <a:t>Nya</a:t>
            </a:r>
            <a:r>
              <a:rPr lang="en-US" b="1" dirty="0"/>
              <a:t> anchor chart</a:t>
            </a:r>
            <a:r>
              <a:rPr lang="en-US" dirty="0"/>
              <a:t>.</a:t>
            </a:r>
            <a:endParaRPr dirty="0">
              <a:solidFill>
                <a:srgbClr val="000000"/>
              </a:solidFill>
            </a:endParaRPr>
          </a:p>
          <a:p>
            <a:pPr marL="457200" lvl="0" indent="-304800" rtl="0">
              <a:spcBef>
                <a:spcPts val="0"/>
              </a:spcBef>
              <a:spcAft>
                <a:spcPts val="0"/>
              </a:spcAft>
              <a:buSzPts val="1200"/>
              <a:buFont typeface="Calibri"/>
              <a:buAutoNum type="arabicPeriod"/>
            </a:pPr>
            <a:r>
              <a:rPr lang="en-US" dirty="0"/>
              <a:t>Other pairs use their </a:t>
            </a:r>
            <a:r>
              <a:rPr lang="en-US" b="1" dirty="0"/>
              <a:t>Reader’s Notes </a:t>
            </a:r>
            <a:r>
              <a:rPr lang="en-US" dirty="0"/>
              <a:t>to find ideas to add to the </a:t>
            </a:r>
            <a:r>
              <a:rPr lang="en-US" b="1" dirty="0"/>
              <a:t>Survival anchor chart</a:t>
            </a:r>
            <a:r>
              <a:rPr lang="en-US" dirty="0"/>
              <a:t>. </a:t>
            </a:r>
            <a:endParaRPr dirty="0"/>
          </a:p>
          <a:p>
            <a:pPr marL="457200" lvl="0" indent="-304800" rtl="0">
              <a:spcBef>
                <a:spcPts val="0"/>
              </a:spcBef>
              <a:spcAft>
                <a:spcPts val="0"/>
              </a:spcAft>
              <a:buSzPts val="1200"/>
              <a:buFont typeface="Calibri"/>
              <a:buAutoNum type="arabicPeriod"/>
            </a:pPr>
            <a:r>
              <a:rPr lang="en-US" dirty="0"/>
              <a:t>Cold call pairs of students to add to the </a:t>
            </a:r>
            <a:r>
              <a:rPr lang="en-US" b="1" dirty="0"/>
              <a:t>Survival anchor chart </a:t>
            </a:r>
            <a:r>
              <a:rPr lang="en-US" dirty="0"/>
              <a:t>without elaboration.</a:t>
            </a:r>
            <a:endParaRPr dirty="0"/>
          </a:p>
          <a:p>
            <a:pPr marL="457200" lvl="0" indent="-304800" rtl="0">
              <a:lnSpc>
                <a:spcPct val="90000"/>
              </a:lnSpc>
              <a:spcBef>
                <a:spcPts val="0"/>
              </a:spcBef>
              <a:spcAft>
                <a:spcPts val="0"/>
              </a:spcAft>
              <a:buSzPts val="1200"/>
              <a:buFont typeface="Calibri"/>
              <a:buAutoNum type="arabicPeriod"/>
            </a:pPr>
            <a:r>
              <a:rPr lang="en-US" dirty="0"/>
              <a:t>Direct students to use the </a:t>
            </a:r>
            <a:r>
              <a:rPr lang="en-US" b="1" dirty="0" err="1"/>
              <a:t>Salva</a:t>
            </a:r>
            <a:r>
              <a:rPr lang="en-US" b="1" dirty="0"/>
              <a:t>/</a:t>
            </a:r>
            <a:r>
              <a:rPr lang="en-US" b="1" dirty="0" err="1"/>
              <a:t>Nya</a:t>
            </a:r>
            <a:r>
              <a:rPr lang="en-US" b="1" dirty="0"/>
              <a:t> anchor chart </a:t>
            </a:r>
            <a:r>
              <a:rPr lang="en-US" dirty="0"/>
              <a:t>to make sure their </a:t>
            </a:r>
            <a:r>
              <a:rPr lang="en-US" b="1" dirty="0"/>
              <a:t>Reader’s Notes </a:t>
            </a:r>
            <a:r>
              <a:rPr lang="en-US" dirty="0"/>
              <a:t>are accurate and complete. Prompt students to update their </a:t>
            </a:r>
            <a:r>
              <a:rPr lang="en-US" b="1" dirty="0"/>
              <a:t>Survival anchor chart </a:t>
            </a:r>
            <a:r>
              <a:rPr lang="en-US" b="0" dirty="0"/>
              <a:t>(Student’s Notes).</a:t>
            </a:r>
            <a:endParaRPr b="0"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actively engaged.</a:t>
            </a:r>
          </a:p>
          <a:p>
            <a:pPr marL="457200" marR="0" lvl="0" indent="-304800" algn="l" rtl="0">
              <a:lnSpc>
                <a:spcPct val="100000"/>
              </a:lnSpc>
              <a:spcBef>
                <a:spcPts val="0"/>
              </a:spcBef>
              <a:spcAft>
                <a:spcPts val="0"/>
              </a:spcAft>
              <a:buClr>
                <a:schemeClr val="dk1"/>
              </a:buClr>
              <a:buSzPts val="1200"/>
              <a:buFont typeface="Calibri"/>
              <a:buChar char="●"/>
            </a:pPr>
            <a:r>
              <a:rPr lang="en-US" dirty="0"/>
              <a:t>Make sure students complete both parts of the task by spot checking.</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 If students are having trouble, have them copy their partner’s charts.</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7" name="Google Shape;147;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10333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E4CBF6DE-8A15-41BA-A28E-D1AF176CFB40}"/>
              </a:ext>
            </a:extLst>
          </p:cNvPr>
          <p:cNvPicPr>
            <a:picLocks noChangeAspect="1"/>
          </p:cNvPicPr>
          <p:nvPr userDrawn="1"/>
        </p:nvPicPr>
        <p:blipFill>
          <a:blip r:embed="rId13"/>
          <a:stretch>
            <a:fillRect/>
          </a:stretch>
        </p:blipFill>
        <p:spPr>
          <a:xfrm>
            <a:off x="10830697" y="6650037"/>
            <a:ext cx="762000" cy="142875"/>
          </a:xfrm>
          <a:prstGeom prst="rect">
            <a:avLst/>
          </a:prstGeom>
        </p:spPr>
      </p:pic>
      <p:pic>
        <p:nvPicPr>
          <p:cNvPr id="5" name="Picture 4">
            <a:extLst>
              <a:ext uri="{FF2B5EF4-FFF2-40B4-BE49-F238E27FC236}">
                <a16:creationId xmlns:a16="http://schemas.microsoft.com/office/drawing/2014/main" id="{129C0B39-62B9-4CE0-AA71-98706F59E47F}"/>
              </a:ext>
            </a:extLst>
          </p:cNvPr>
          <p:cNvPicPr>
            <a:picLocks noChangeAspect="1"/>
          </p:cNvPicPr>
          <p:nvPr userDrawn="1"/>
        </p:nvPicPr>
        <p:blipFill>
          <a:blip r:embed="rId14"/>
          <a:stretch>
            <a:fillRect/>
          </a:stretch>
        </p:blipFill>
        <p:spPr>
          <a:xfrm>
            <a:off x="5881816" y="6311900"/>
            <a:ext cx="584886" cy="487405"/>
          </a:xfrm>
          <a:prstGeom prst="rect">
            <a:avLst/>
          </a:prstGeom>
        </p:spPr>
      </p:pic>
      <p:pic>
        <p:nvPicPr>
          <p:cNvPr id="7" name="Picture 6">
            <a:extLst>
              <a:ext uri="{FF2B5EF4-FFF2-40B4-BE49-F238E27FC236}">
                <a16:creationId xmlns:a16="http://schemas.microsoft.com/office/drawing/2014/main" id="{F4931860-C8F0-4E0B-930D-48BDFA289C18}"/>
              </a:ext>
            </a:extLst>
          </p:cNvPr>
          <p:cNvPicPr>
            <a:picLocks noChangeAspect="1"/>
          </p:cNvPicPr>
          <p:nvPr userDrawn="1"/>
        </p:nvPicPr>
        <p:blipFill>
          <a:blip r:embed="rId15"/>
          <a:stretch>
            <a:fillRect/>
          </a:stretch>
        </p:blipFill>
        <p:spPr>
          <a:xfrm>
            <a:off x="-4254" y="6264901"/>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7.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www.waterforsouthsudan.org"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4.jpg"/></Relationships>
</file>

<file path=ppt/slides/_rels/slide1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1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9.xml"/><Relationship Id="rId1" Type="http://schemas.openxmlformats.org/officeDocument/2006/relationships/slideLayout" Target="../slideLayouts/slideLayout1.xml"/><Relationship Id="rId4" Type="http://schemas.openxmlformats.org/officeDocument/2006/relationships/hyperlink" Target="http://www.waterforsouthsudan.org."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515781"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8</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613200" y="1559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t>
            </a:r>
            <a:r>
              <a:rPr lang="en-US" sz="2600" i="0" u="none" strike="noStrike" cap="none">
                <a:solidFill>
                  <a:schemeClr val="dk1"/>
                </a:solidFill>
                <a:latin typeface="Century Gothic"/>
                <a:ea typeface="Century Gothic"/>
                <a:cs typeface="Century Gothic"/>
                <a:sym typeface="Century Gothic"/>
              </a:rPr>
              <a:t>approximately </a:t>
            </a:r>
            <a:r>
              <a:rPr lang="en-US" sz="2600" dirty="0">
                <a:latin typeface="Century Gothic"/>
                <a:ea typeface="Century Gothic"/>
                <a:cs typeface="Century Gothic"/>
                <a:sym typeface="Century Gothic"/>
              </a:rPr>
              <a:t>5</a:t>
            </a:r>
            <a:r>
              <a:rPr lang="en-US" sz="2600">
                <a:latin typeface="Century Gothic"/>
                <a:ea typeface="Century Gothic"/>
                <a:cs typeface="Century Gothic"/>
                <a:sym typeface="Century Gothic"/>
              </a:rPr>
              <a:t>0 </a:t>
            </a:r>
            <a:r>
              <a:rPr lang="en-US" sz="2600" dirty="0">
                <a:latin typeface="Century Gothic"/>
                <a:ea typeface="Century Gothic"/>
                <a:cs typeface="Century Gothic"/>
                <a:sym typeface="Century Gothic"/>
              </a:rPr>
              <a:t>- 85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continue connecting informational text with the novel and preparing to write.</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effectively engage in discussions with my classmates about our reading.</a:t>
            </a:r>
            <a:endParaRPr sz="2400" b="1" dirty="0">
              <a:latin typeface="Century Gothic"/>
              <a:ea typeface="Century Gothic"/>
              <a:cs typeface="Century Gothic"/>
              <a:sym typeface="Century Gothic"/>
            </a:endParaRPr>
          </a:p>
          <a:p>
            <a:pPr marR="0" lvl="0" indent="-457200" algn="l" rtl="0">
              <a:lnSpc>
                <a:spcPct val="90000"/>
              </a:lnSpc>
              <a:spcBef>
                <a:spcPts val="1000"/>
              </a:spcBef>
              <a:spcAft>
                <a:spcPts val="0"/>
              </a:spcAft>
              <a:buClr>
                <a:schemeClr val="dk1"/>
              </a:buClr>
              <a:buSzPct val="100000"/>
              <a:buFont typeface="+mj-lt"/>
              <a:buAutoNum type="arabicPeriod"/>
            </a:pPr>
            <a:r>
              <a:rPr lang="en-US" sz="2400" b="1" dirty="0">
                <a:latin typeface="Century Gothic"/>
                <a:ea typeface="Century Gothic"/>
                <a:cs typeface="Century Gothic"/>
                <a:sym typeface="Century Gothic"/>
              </a:rPr>
              <a:t>I can explain how comparing and contrasting Salva’s and Nya’s points of view in the second part of the novel helps Park convey ideas about how people in Sudan survive.</a:t>
            </a:r>
            <a:endParaRPr sz="2400" b="1" dirty="0">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explain the physical and emotional factors that helped Nya and Salva to survive in </a:t>
            </a:r>
            <a:r>
              <a:rPr lang="en-US" sz="2400" b="1" i="1" dirty="0">
                <a:latin typeface="Century Gothic"/>
                <a:ea typeface="Century Gothic"/>
                <a:cs typeface="Century Gothic"/>
                <a:sym typeface="Century Gothic"/>
              </a:rPr>
              <a:t>A Long Walk to Water</a:t>
            </a:r>
            <a:r>
              <a:rPr lang="en-US" sz="2400" b="1" dirty="0">
                <a:latin typeface="Century Gothic"/>
                <a:ea typeface="Century Gothic"/>
                <a:cs typeface="Century Gothic"/>
                <a:sym typeface="Century Gothic"/>
              </a:rPr>
              <a:t>.</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4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get ready to discuss</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2"/>
          <p:cNvSpPr txBox="1">
            <a:spLocks noGrp="1"/>
          </p:cNvSpPr>
          <p:nvPr>
            <p:ph type="body" idx="1"/>
          </p:nvPr>
        </p:nvSpPr>
        <p:spPr>
          <a:xfrm>
            <a:off x="640200" y="1664400"/>
            <a:ext cx="10911600" cy="4683300"/>
          </a:xfrm>
          <a:prstGeom prst="rect">
            <a:avLst/>
          </a:prstGeom>
          <a:noFill/>
          <a:ln>
            <a:noFill/>
          </a:ln>
        </p:spPr>
        <p:txBody>
          <a:bodyPr spcFirstLastPara="1" wrap="square" lIns="91425" tIns="45700" rIns="91425" bIns="45700" anchor="t" anchorCtr="0">
            <a:noAutofit/>
          </a:bodyPr>
          <a:lstStyle/>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Remember this Learning Target?</a:t>
            </a:r>
            <a:r>
              <a:rPr lang="en-US" sz="2400" b="1">
                <a:latin typeface="Century Gothic"/>
                <a:ea typeface="Century Gothic"/>
                <a:cs typeface="Century Gothic"/>
                <a:sym typeface="Century Gothic"/>
              </a:rPr>
              <a:t>  </a:t>
            </a: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b="1">
                <a:latin typeface="Century Gothic"/>
                <a:ea typeface="Century Gothic"/>
                <a:cs typeface="Century Gothic"/>
                <a:sym typeface="Century Gothic"/>
              </a:rPr>
              <a:t>I can effectively engage in discussions with my classmates about our reading.</a:t>
            </a: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200">
              <a:latin typeface="Calibri"/>
              <a:ea typeface="Calibri"/>
              <a:cs typeface="Calibri"/>
              <a:sym typeface="Calibri"/>
            </a:endParaRPr>
          </a:p>
          <a:p>
            <a:pPr marL="76200" lvl="0" indent="0" rtl="0">
              <a:lnSpc>
                <a:spcPct val="115000"/>
              </a:lnSpc>
              <a:spcBef>
                <a:spcPts val="0"/>
              </a:spcBef>
              <a:spcAft>
                <a:spcPts val="0"/>
              </a:spcAft>
              <a:buNone/>
            </a:pPr>
            <a:endParaRPr sz="1200">
              <a:latin typeface="Calibri"/>
              <a:ea typeface="Calibri"/>
              <a:cs typeface="Calibri"/>
              <a:sym typeface="Calibri"/>
            </a:endParaRPr>
          </a:p>
          <a:p>
            <a:pPr marL="76200" lvl="0" indent="0" rtl="0">
              <a:lnSpc>
                <a:spcPct val="115000"/>
              </a:lnSpc>
              <a:spcBef>
                <a:spcPts val="0"/>
              </a:spcBef>
              <a:spcAft>
                <a:spcPts val="0"/>
              </a:spcAft>
              <a:buNone/>
            </a:pPr>
            <a:endParaRPr sz="2400">
              <a:latin typeface="Century Gothic"/>
              <a:ea typeface="Century Gothic"/>
              <a:cs typeface="Century Gothic"/>
              <a:sym typeface="Century Gothic"/>
            </a:endParaRPr>
          </a:p>
          <a:p>
            <a:pPr marL="76200" lvl="0" indent="0" rtl="0">
              <a:lnSpc>
                <a:spcPct val="115000"/>
              </a:lnSpc>
              <a:spcBef>
                <a:spcPts val="0"/>
              </a:spcBef>
              <a:spcAft>
                <a:spcPts val="0"/>
              </a:spcAft>
              <a:buNone/>
            </a:pPr>
            <a:r>
              <a:rPr lang="en-US" sz="2400">
                <a:latin typeface="Century Gothic"/>
                <a:ea typeface="Century Gothic"/>
                <a:cs typeface="Century Gothic"/>
                <a:sym typeface="Century Gothic"/>
              </a:rPr>
              <a:t>What can you do to make sure your conversations help everyone think more deeply about the book?</a:t>
            </a: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2400" b="1">
              <a:latin typeface="Century Gothic"/>
              <a:ea typeface="Century Gothic"/>
              <a:cs typeface="Century Gothic"/>
              <a:sym typeface="Century Gothic"/>
            </a:endParaRPr>
          </a:p>
          <a:p>
            <a:pPr marL="76200" lvl="0" indent="0" rtl="0">
              <a:lnSpc>
                <a:spcPct val="115000"/>
              </a:lnSpc>
              <a:spcBef>
                <a:spcPts val="0"/>
              </a:spcBef>
              <a:spcAft>
                <a:spcPts val="0"/>
              </a:spcAft>
              <a:buClr>
                <a:schemeClr val="dk1"/>
              </a:buClr>
              <a:buSzPts val="1100"/>
              <a:buFont typeface="Arial"/>
              <a:buNone/>
            </a:pPr>
            <a:endParaRPr sz="2400" b="1">
              <a:latin typeface="Century Gothic"/>
              <a:ea typeface="Century Gothic"/>
              <a:cs typeface="Century Gothic"/>
              <a:sym typeface="Century Gothic"/>
            </a:endParaRPr>
          </a:p>
        </p:txBody>
      </p:sp>
      <p:pic>
        <p:nvPicPr>
          <p:cNvPr id="159" name="Google Shape;159;p22"/>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595D39C5-86B0-4F59-981C-07EFB8B1C8E1}"/>
              </a:ext>
            </a:extLst>
          </p:cNvPr>
          <p:cNvPicPr>
            <a:picLocks noChangeAspect="1"/>
          </p:cNvPicPr>
          <p:nvPr/>
        </p:nvPicPr>
        <p:blipFill>
          <a:blip r:embed="rId4"/>
          <a:stretch>
            <a:fillRect/>
          </a:stretch>
        </p:blipFill>
        <p:spPr>
          <a:xfrm>
            <a:off x="11070048" y="5854626"/>
            <a:ext cx="963504" cy="771524"/>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the World Cafe questions</a:t>
            </a:r>
            <a:endParaRPr sz="3400" i="0" u="none" strike="noStrike" cap="none" dirty="0">
              <a:solidFill>
                <a:schemeClr val="dk1"/>
              </a:solidFill>
              <a:latin typeface="Century Gothic"/>
              <a:ea typeface="Century Gothic"/>
              <a:cs typeface="Century Gothic"/>
              <a:sym typeface="Century Gothic"/>
            </a:endParaRPr>
          </a:p>
        </p:txBody>
      </p:sp>
      <p:sp>
        <p:nvSpPr>
          <p:cNvPr id="166" name="Google Shape;166;p23"/>
          <p:cNvSpPr txBox="1">
            <a:spLocks noGrp="1"/>
          </p:cNvSpPr>
          <p:nvPr>
            <p:ph type="body" idx="1"/>
          </p:nvPr>
        </p:nvSpPr>
        <p:spPr>
          <a:xfrm>
            <a:off x="640200" y="1581675"/>
            <a:ext cx="10911600" cy="4766100"/>
          </a:xfrm>
          <a:prstGeom prst="rect">
            <a:avLst/>
          </a:prstGeom>
          <a:noFill/>
          <a:ln>
            <a:noFill/>
          </a:ln>
        </p:spPr>
        <p:txBody>
          <a:bodyPr spcFirstLastPara="1" wrap="square" lIns="91425" tIns="45700" rIns="91425" bIns="45700" anchor="t" anchorCtr="0">
            <a:noAutofit/>
          </a:bodyPr>
          <a:lstStyle/>
          <a:p>
            <a:pPr lvl="0" indent="-342900" rtl="0">
              <a:lnSpc>
                <a:spcPct val="115000"/>
              </a:lnSpc>
              <a:spcBef>
                <a:spcPts val="0"/>
              </a:spcBef>
              <a:spcAft>
                <a:spcPts val="0"/>
              </a:spcAft>
              <a:buSzPts val="1800"/>
              <a:buFont typeface="+mj-lt"/>
              <a:buAutoNum type="arabicPeriod"/>
            </a:pPr>
            <a:r>
              <a:rPr lang="en-US" sz="1900" dirty="0">
                <a:latin typeface="Century Gothic"/>
                <a:ea typeface="Century Gothic"/>
                <a:cs typeface="Century Gothic"/>
                <a:sym typeface="Century Gothic"/>
              </a:rPr>
              <a:t>What do we learn about Salva as a leader in Chapter 13?</a:t>
            </a:r>
          </a:p>
          <a:p>
            <a:pPr lvl="1" indent="-342900">
              <a:lnSpc>
                <a:spcPct val="115000"/>
              </a:lnSpc>
              <a:spcBef>
                <a:spcPts val="0"/>
              </a:spcBef>
              <a:buSzPts val="1800"/>
              <a:buFont typeface="Courier New" panose="02070309020205020404" pitchFamily="49" charset="0"/>
              <a:buChar char="o"/>
            </a:pPr>
            <a:r>
              <a:rPr lang="en-US" sz="1900" dirty="0">
                <a:latin typeface="Century Gothic"/>
                <a:ea typeface="Century Gothic"/>
                <a:cs typeface="Century Gothic"/>
                <a:sym typeface="Century Gothic"/>
              </a:rPr>
              <a:t>Who is he leading as a boy? As an adult?</a:t>
            </a:r>
          </a:p>
          <a:p>
            <a:pPr lvl="1" indent="-342900">
              <a:lnSpc>
                <a:spcPct val="115000"/>
              </a:lnSpc>
              <a:spcBef>
                <a:spcPts val="0"/>
              </a:spcBef>
              <a:buSzPts val="1800"/>
              <a:buFont typeface="Courier New" panose="02070309020205020404" pitchFamily="49" charset="0"/>
              <a:buChar char="o"/>
            </a:pPr>
            <a:r>
              <a:rPr lang="en-US" sz="1900" dirty="0">
                <a:latin typeface="Century Gothic"/>
                <a:ea typeface="Century Gothic"/>
                <a:cs typeface="Century Gothic"/>
                <a:sym typeface="Century Gothic"/>
              </a:rPr>
              <a:t>What makes him an effective leader?</a:t>
            </a:r>
          </a:p>
          <a:p>
            <a:pPr marL="571500" lvl="1" indent="0">
              <a:lnSpc>
                <a:spcPct val="115000"/>
              </a:lnSpc>
              <a:spcBef>
                <a:spcPts val="0"/>
              </a:spcBef>
              <a:buSzPts val="1800"/>
              <a:buNone/>
            </a:pPr>
            <a:endParaRPr lang="en-US" sz="1900" dirty="0">
              <a:latin typeface="Century Gothic"/>
              <a:ea typeface="Century Gothic"/>
              <a:cs typeface="Century Gothic"/>
            </a:endParaRPr>
          </a:p>
          <a:p>
            <a:pPr marL="571500" indent="-457200">
              <a:lnSpc>
                <a:spcPct val="115000"/>
              </a:lnSpc>
              <a:spcBef>
                <a:spcPts val="0"/>
              </a:spcBef>
              <a:buSzPts val="1800"/>
              <a:buFont typeface="+mj-lt"/>
              <a:buAutoNum type="arabicPeriod"/>
            </a:pPr>
            <a:r>
              <a:rPr lang="en-US" sz="1900" dirty="0">
                <a:latin typeface="Century Gothic"/>
                <a:ea typeface="Century Gothic"/>
                <a:cs typeface="Century Gothic"/>
                <a:sym typeface="Century Gothic"/>
              </a:rPr>
              <a:t>How does the author juxtapose Salva and Nya in the final chapters of the novel?</a:t>
            </a:r>
          </a:p>
          <a:p>
            <a:pPr marL="1028700" lvl="1" indent="-457200">
              <a:lnSpc>
                <a:spcPct val="115000"/>
              </a:lnSpc>
              <a:spcBef>
                <a:spcPts val="0"/>
              </a:spcBef>
              <a:buSzPts val="1800"/>
              <a:buFont typeface="Courier New" panose="02070309020205020404" pitchFamily="49" charset="0"/>
              <a:buChar char="o"/>
            </a:pPr>
            <a:r>
              <a:rPr lang="en-US" sz="1900" dirty="0">
                <a:latin typeface="Century Gothic"/>
                <a:ea typeface="Century Gothic"/>
                <a:cs typeface="Century Gothic"/>
                <a:sym typeface="Century Gothic"/>
              </a:rPr>
              <a:t>How has Salva’s point of view about the Nuer changed?</a:t>
            </a:r>
          </a:p>
          <a:p>
            <a:pPr marL="1028700" lvl="1" indent="-457200">
              <a:lnSpc>
                <a:spcPct val="115000"/>
              </a:lnSpc>
              <a:spcBef>
                <a:spcPts val="0"/>
              </a:spcBef>
              <a:buSzPts val="1800"/>
              <a:buFont typeface="Courier New" panose="02070309020205020404" pitchFamily="49" charset="0"/>
              <a:buChar char="o"/>
            </a:pPr>
            <a:r>
              <a:rPr lang="en-US" sz="1900" dirty="0">
                <a:latin typeface="Century Gothic"/>
                <a:ea typeface="Century Gothic"/>
                <a:cs typeface="Century Gothic"/>
                <a:sym typeface="Century Gothic"/>
              </a:rPr>
              <a:t>How has Nya’s point of view about the Dinka changed?</a:t>
            </a:r>
          </a:p>
          <a:p>
            <a:pPr marL="1028700" lvl="1" indent="-457200">
              <a:lnSpc>
                <a:spcPct val="115000"/>
              </a:lnSpc>
              <a:spcBef>
                <a:spcPts val="0"/>
              </a:spcBef>
              <a:buSzPts val="1800"/>
              <a:buFont typeface="Courier New" panose="02070309020205020404" pitchFamily="49" charset="0"/>
              <a:buChar char="o"/>
            </a:pPr>
            <a:r>
              <a:rPr lang="en-US" sz="1900" dirty="0">
                <a:latin typeface="Century Gothic"/>
                <a:ea typeface="Century Gothic"/>
                <a:cs typeface="Century Gothic"/>
                <a:sym typeface="Century Gothic"/>
              </a:rPr>
              <a:t>What does this help us understand about what might help people survive in Sudan? </a:t>
            </a:r>
          </a:p>
          <a:p>
            <a:pPr marL="571500" lvl="1" indent="0">
              <a:lnSpc>
                <a:spcPct val="115000"/>
              </a:lnSpc>
              <a:spcBef>
                <a:spcPts val="0"/>
              </a:spcBef>
              <a:buSzPts val="1800"/>
              <a:buNone/>
            </a:pPr>
            <a:endParaRPr lang="en-US" sz="1900" dirty="0">
              <a:latin typeface="Century Gothic"/>
              <a:ea typeface="Century Gothic"/>
              <a:cs typeface="Century Gothic"/>
              <a:sym typeface="Century Gothic"/>
            </a:endParaRPr>
          </a:p>
          <a:p>
            <a:pPr marL="571500" indent="-457200">
              <a:lnSpc>
                <a:spcPct val="115000"/>
              </a:lnSpc>
              <a:spcBef>
                <a:spcPts val="0"/>
              </a:spcBef>
              <a:buSzPts val="1800"/>
              <a:buFont typeface="+mj-lt"/>
              <a:buAutoNum type="arabicPeriod"/>
            </a:pPr>
            <a:r>
              <a:rPr lang="en-US" sz="1900" dirty="0">
                <a:latin typeface="Century Gothic"/>
                <a:ea typeface="Century Gothic"/>
                <a:cs typeface="Century Gothic"/>
                <a:sym typeface="Century Gothic"/>
              </a:rPr>
              <a:t>What are the physical and emotional resources that enable Salva and Nya to survive?</a:t>
            </a:r>
          </a:p>
          <a:p>
            <a:pPr marL="1028700" lvl="1" indent="-457200">
              <a:lnSpc>
                <a:spcPct val="115000"/>
              </a:lnSpc>
              <a:spcBef>
                <a:spcPts val="0"/>
              </a:spcBef>
              <a:buSzPct val="100000"/>
              <a:buFont typeface="Courier New" panose="02070309020205020404" pitchFamily="49" charset="0"/>
              <a:buChar char="o"/>
            </a:pPr>
            <a:r>
              <a:rPr lang="en-US" sz="1900" dirty="0">
                <a:latin typeface="Century Gothic"/>
                <a:ea typeface="Century Gothic"/>
                <a:cs typeface="Century Gothic"/>
                <a:sym typeface="Century Gothic"/>
              </a:rPr>
              <a:t>What do you think the author’s opinion is about which type of resource is more important for survival? What makes you say that?</a:t>
            </a:r>
          </a:p>
          <a:p>
            <a:pPr marL="1028700" lvl="1" indent="-457200">
              <a:lnSpc>
                <a:spcPct val="115000"/>
              </a:lnSpc>
              <a:spcBef>
                <a:spcPts val="0"/>
              </a:spcBef>
              <a:buSzPct val="100000"/>
              <a:buFont typeface="Courier New" panose="02070309020205020404" pitchFamily="49" charset="0"/>
              <a:buChar char="o"/>
            </a:pPr>
            <a:r>
              <a:rPr lang="en-US" sz="1900" dirty="0">
                <a:latin typeface="Century Gothic"/>
                <a:ea typeface="Century Gothic"/>
                <a:cs typeface="Century Gothic"/>
                <a:sym typeface="Century Gothic"/>
              </a:rPr>
              <a:t>What is </a:t>
            </a:r>
            <a:r>
              <a:rPr lang="en-US" sz="1900" i="1" dirty="0">
                <a:latin typeface="Century Gothic"/>
                <a:ea typeface="Century Gothic"/>
                <a:cs typeface="Century Gothic"/>
                <a:sym typeface="Century Gothic"/>
              </a:rPr>
              <a:t>your </a:t>
            </a:r>
            <a:r>
              <a:rPr lang="en-US" sz="1900" dirty="0">
                <a:latin typeface="Century Gothic"/>
                <a:ea typeface="Century Gothic"/>
                <a:cs typeface="Century Gothic"/>
                <a:sym typeface="Century Gothic"/>
              </a:rPr>
              <a:t>opinion about which type of resource is more important for survival? Why?</a:t>
            </a:r>
            <a:endParaRPr sz="1900"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900" dirty="0">
              <a:latin typeface="Century Gothic"/>
              <a:ea typeface="Century Gothic"/>
              <a:cs typeface="Century Gothic"/>
              <a:sym typeface="Century Gothic"/>
            </a:endParaRPr>
          </a:p>
        </p:txBody>
      </p:sp>
      <p:pic>
        <p:nvPicPr>
          <p:cNvPr id="167" name="Google Shape;167;p23"/>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D5314736-7EB9-4866-BB95-F5246BDCFDC4}"/>
              </a:ext>
            </a:extLst>
          </p:cNvPr>
          <p:cNvPicPr>
            <a:picLocks noChangeAspect="1"/>
          </p:cNvPicPr>
          <p:nvPr/>
        </p:nvPicPr>
        <p:blipFill>
          <a:blip r:embed="rId4"/>
          <a:stretch>
            <a:fillRect/>
          </a:stretch>
        </p:blipFill>
        <p:spPr>
          <a:xfrm>
            <a:off x="11169742" y="5965717"/>
            <a:ext cx="764116" cy="764116"/>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4"/>
          <p:cNvSpPr txBox="1">
            <a:spLocks noGrp="1"/>
          </p:cNvSpPr>
          <p:nvPr>
            <p:ph type="title"/>
          </p:nvPr>
        </p:nvSpPr>
        <p:spPr>
          <a:xfrm>
            <a:off x="546075"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a:t>
            </a:r>
            <a:endParaRPr sz="3400" i="0" u="none" strike="noStrike" cap="none" dirty="0">
              <a:solidFill>
                <a:schemeClr val="dk1"/>
              </a:solidFill>
              <a:latin typeface="Century Gothic"/>
              <a:ea typeface="Century Gothic"/>
              <a:cs typeface="Century Gothic"/>
              <a:sym typeface="Century Gothic"/>
            </a:endParaRPr>
          </a:p>
        </p:txBody>
      </p:sp>
      <p:sp>
        <p:nvSpPr>
          <p:cNvPr id="174" name="Google Shape;174;p24"/>
          <p:cNvSpPr txBox="1">
            <a:spLocks noGrp="1"/>
          </p:cNvSpPr>
          <p:nvPr>
            <p:ph type="body" idx="1"/>
          </p:nvPr>
        </p:nvSpPr>
        <p:spPr>
          <a:xfrm>
            <a:off x="546075" y="1237725"/>
            <a:ext cx="10911600" cy="54192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r>
              <a:rPr lang="en-US" sz="2400" b="1" u="sng" dirty="0">
                <a:latin typeface="Century Gothic"/>
                <a:ea typeface="Century Gothic"/>
                <a:cs typeface="Century Gothic"/>
                <a:sym typeface="Century Gothic"/>
              </a:rPr>
              <a:t>Round I:</a:t>
            </a:r>
            <a:endParaRPr sz="24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Choose a student to be the “Recorder” for the first round. The Recorder will write down ideas from the group’s conversation on the recording chart at the table. </a:t>
            </a:r>
            <a:endParaRPr sz="24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Read the question aloud and then discuss that question. The Recorder should take notes on the table’s recording chart.</a:t>
            </a:r>
          </a:p>
          <a:p>
            <a:pPr marL="76200" lvl="0" indent="0" rtl="0">
              <a:spcBef>
                <a:spcPts val="1000"/>
              </a:spcBef>
              <a:spcAft>
                <a:spcPts val="0"/>
              </a:spcAft>
              <a:buSzPts val="2400"/>
              <a:buNone/>
            </a:pP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Use your Reader’s Notes, Gathering Textual Evidence graphic organizers, and the novel to support discussions.</a:t>
            </a: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dirty="0">
                <a:latin typeface="Century Gothic"/>
                <a:ea typeface="Century Gothic"/>
                <a:cs typeface="Century Gothic"/>
                <a:sym typeface="Century Gothic"/>
              </a:rPr>
              <a:t>Don’t forget about the goals we set in the opening part of class about conversations that deepen everyone’s understanding of the book!</a:t>
            </a: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Recorders:  make sure your letters are about 1 inch in height so we can see your amazing ideas!</a:t>
            </a:r>
            <a:endParaRPr sz="2400" b="1" dirty="0">
              <a:latin typeface="Century Gothic"/>
              <a:ea typeface="Century Gothic"/>
              <a:cs typeface="Century Gothic"/>
              <a:sym typeface="Century Gothic"/>
            </a:endParaRPr>
          </a:p>
          <a:p>
            <a:pPr marL="0" lvl="0" indent="0" rtl="0">
              <a:spcBef>
                <a:spcPts val="1000"/>
              </a:spcBef>
              <a:spcAft>
                <a:spcPts val="0"/>
              </a:spcAft>
              <a:buNone/>
            </a:pPr>
            <a:endParaRPr sz="2400" dirty="0">
              <a:latin typeface="Century Gothic"/>
              <a:ea typeface="Century Gothic"/>
              <a:cs typeface="Century Gothic"/>
              <a:sym typeface="Century Gothic"/>
            </a:endParaRPr>
          </a:p>
        </p:txBody>
      </p:sp>
      <p:pic>
        <p:nvPicPr>
          <p:cNvPr id="175" name="Google Shape;175;p24"/>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25"/>
          <p:cNvSpPr txBox="1">
            <a:spLocks noGrp="1"/>
          </p:cNvSpPr>
          <p:nvPr>
            <p:ph type="title"/>
          </p:nvPr>
        </p:nvSpPr>
        <p:spPr>
          <a:xfrm>
            <a:off x="633103"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move</a:t>
            </a:r>
            <a:endParaRPr sz="3400" i="0" u="none" strike="noStrike" cap="none" dirty="0">
              <a:solidFill>
                <a:schemeClr val="dk1"/>
              </a:solidFill>
              <a:latin typeface="Century Gothic"/>
              <a:ea typeface="Century Gothic"/>
              <a:cs typeface="Century Gothic"/>
              <a:sym typeface="Century Gothic"/>
            </a:endParaRPr>
          </a:p>
        </p:txBody>
      </p:sp>
      <p:sp>
        <p:nvSpPr>
          <p:cNvPr id="182" name="Google Shape;182;p25"/>
          <p:cNvSpPr txBox="1">
            <a:spLocks noGrp="1"/>
          </p:cNvSpPr>
          <p:nvPr>
            <p:ph type="body" idx="1"/>
          </p:nvPr>
        </p:nvSpPr>
        <p:spPr>
          <a:xfrm>
            <a:off x="572975" y="1264625"/>
            <a:ext cx="10911600" cy="54192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endParaRPr sz="2400">
              <a:latin typeface="Century Gothic"/>
              <a:ea typeface="Century Gothic"/>
              <a:cs typeface="Century Gothic"/>
              <a:sym typeface="Century Gothic"/>
            </a:endParaRPr>
          </a:p>
          <a:p>
            <a:pPr marL="0" lvl="0" indent="0">
              <a:spcBef>
                <a:spcPts val="1000"/>
              </a:spcBef>
              <a:spcAft>
                <a:spcPts val="0"/>
              </a:spcAft>
              <a:buNone/>
            </a:pPr>
            <a:r>
              <a:rPr lang="en-US" sz="3000" b="1">
                <a:latin typeface="Century Gothic"/>
                <a:ea typeface="Century Gothic"/>
                <a:cs typeface="Century Gothic"/>
                <a:sym typeface="Century Gothic"/>
              </a:rPr>
              <a:t>The Recorders will stay seated at the table where they have been working.</a:t>
            </a:r>
            <a:endParaRPr sz="3000" b="1">
              <a:latin typeface="Century Gothic"/>
              <a:ea typeface="Century Gothic"/>
              <a:cs typeface="Century Gothic"/>
              <a:sym typeface="Century Gothic"/>
            </a:endParaRPr>
          </a:p>
          <a:p>
            <a:pPr marL="0" lvl="0" indent="0">
              <a:spcBef>
                <a:spcPts val="1000"/>
              </a:spcBef>
              <a:spcAft>
                <a:spcPts val="0"/>
              </a:spcAft>
              <a:buNone/>
            </a:pPr>
            <a:endParaRPr sz="3000">
              <a:latin typeface="Century Gothic"/>
              <a:ea typeface="Century Gothic"/>
              <a:cs typeface="Century Gothic"/>
              <a:sym typeface="Century Gothic"/>
            </a:endParaRPr>
          </a:p>
          <a:p>
            <a:pPr marL="0" lvl="0" indent="0">
              <a:spcBef>
                <a:spcPts val="1000"/>
              </a:spcBef>
              <a:spcAft>
                <a:spcPts val="0"/>
              </a:spcAft>
              <a:buNone/>
            </a:pPr>
            <a:r>
              <a:rPr lang="en-US" sz="3000">
                <a:latin typeface="Century Gothic"/>
                <a:ea typeface="Century Gothic"/>
                <a:cs typeface="Century Gothic"/>
                <a:sym typeface="Century Gothic"/>
              </a:rPr>
              <a:t>The other pair of students in each triad will stand and rotate together to the table in the next section with different table card prompts.</a:t>
            </a:r>
            <a:endParaRPr sz="3000">
              <a:latin typeface="Century Gothic"/>
              <a:ea typeface="Century Gothic"/>
              <a:cs typeface="Century Gothic"/>
              <a:sym typeface="Century Gothic"/>
            </a:endParaRPr>
          </a:p>
          <a:p>
            <a:pPr marL="0" lvl="0" indent="0" rtl="0">
              <a:spcBef>
                <a:spcPts val="1000"/>
              </a:spcBef>
              <a:spcAft>
                <a:spcPts val="0"/>
              </a:spcAft>
              <a:buNone/>
            </a:pPr>
            <a:endParaRPr sz="1800" b="1" u="sng">
              <a:latin typeface="Century Gothic"/>
              <a:ea typeface="Century Gothic"/>
              <a:cs typeface="Century Gothic"/>
              <a:sym typeface="Century Gothic"/>
            </a:endParaRPr>
          </a:p>
        </p:txBody>
      </p:sp>
      <p:pic>
        <p:nvPicPr>
          <p:cNvPr id="183" name="Google Shape;183;p25"/>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26"/>
          <p:cNvSpPr txBox="1">
            <a:spLocks noGrp="1"/>
          </p:cNvSpPr>
          <p:nvPr>
            <p:ph type="title"/>
          </p:nvPr>
        </p:nvSpPr>
        <p:spPr>
          <a:xfrm>
            <a:off x="559525"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a:t>
            </a:r>
            <a:endParaRPr sz="3400" i="0" u="none" strike="noStrike" cap="none" dirty="0">
              <a:solidFill>
                <a:schemeClr val="dk1"/>
              </a:solidFill>
              <a:latin typeface="Century Gothic"/>
              <a:ea typeface="Century Gothic"/>
              <a:cs typeface="Century Gothic"/>
              <a:sym typeface="Century Gothic"/>
            </a:endParaRPr>
          </a:p>
        </p:txBody>
      </p:sp>
      <p:sp>
        <p:nvSpPr>
          <p:cNvPr id="190" name="Google Shape;190;p26"/>
          <p:cNvSpPr txBox="1">
            <a:spLocks noGrp="1"/>
          </p:cNvSpPr>
          <p:nvPr>
            <p:ph type="body" idx="1"/>
          </p:nvPr>
        </p:nvSpPr>
        <p:spPr>
          <a:xfrm>
            <a:off x="559525" y="1237725"/>
            <a:ext cx="10911600" cy="5419200"/>
          </a:xfrm>
          <a:prstGeom prst="rect">
            <a:avLst/>
          </a:prstGeom>
          <a:noFill/>
          <a:ln>
            <a:noFill/>
          </a:ln>
        </p:spPr>
        <p:txBody>
          <a:bodyPr spcFirstLastPara="1" wrap="square" lIns="91425" tIns="45700" rIns="91425" bIns="45700" anchor="t" anchorCtr="0">
            <a:noAutofit/>
          </a:bodyPr>
          <a:lstStyle/>
          <a:p>
            <a:pPr marL="0" lvl="0" indent="0" rtl="0">
              <a:spcBef>
                <a:spcPts val="1000"/>
              </a:spcBef>
              <a:spcAft>
                <a:spcPts val="0"/>
              </a:spcAft>
              <a:buNone/>
            </a:pPr>
            <a:r>
              <a:rPr lang="en-US" sz="2400" b="1" u="sng" dirty="0">
                <a:latin typeface="Century Gothic"/>
                <a:ea typeface="Century Gothic"/>
                <a:cs typeface="Century Gothic"/>
                <a:sym typeface="Century Gothic"/>
              </a:rPr>
              <a:t>Round II:</a:t>
            </a:r>
            <a:endParaRPr sz="2400" b="1" u="sng"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The Round I Recorder summarizes the conversation that happened at that table during Round I.</a:t>
            </a:r>
            <a:endParaRPr sz="2400"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Choose a new Round II Recorder.</a:t>
            </a:r>
            <a:endParaRPr sz="24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Read the question aloud and then discuss that question. The Recorder should take notes on the table’s recording chart.</a:t>
            </a:r>
          </a:p>
          <a:p>
            <a:pPr marL="76200" lvl="0" indent="0" rtl="0">
              <a:spcBef>
                <a:spcPts val="1000"/>
              </a:spcBef>
              <a:spcAft>
                <a:spcPts val="0"/>
              </a:spcAft>
              <a:buSzPts val="2400"/>
              <a:buNone/>
            </a:pP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Use your Reader’s Notes, Gathering Textual Evidence graphic organizers, and the novel to support discussions.</a:t>
            </a: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rtl="0">
              <a:spcBef>
                <a:spcPts val="1000"/>
              </a:spcBef>
              <a:spcAft>
                <a:spcPts val="0"/>
              </a:spcAft>
              <a:buNone/>
            </a:pPr>
            <a:r>
              <a:rPr lang="en-US" sz="2400" dirty="0">
                <a:latin typeface="Century Gothic"/>
                <a:ea typeface="Century Gothic"/>
                <a:cs typeface="Century Gothic"/>
                <a:sym typeface="Century Gothic"/>
              </a:rPr>
              <a:t>Don’t forget about the goals we set in the opening part of class about conversations that deepen everyone’s understanding of the book!</a:t>
            </a:r>
            <a:endParaRPr sz="24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400" b="1" dirty="0">
                <a:latin typeface="Century Gothic"/>
                <a:ea typeface="Century Gothic"/>
                <a:cs typeface="Century Gothic"/>
                <a:sym typeface="Century Gothic"/>
              </a:rPr>
              <a:t>Recorders:  make sure your letters are about 1 inch in height so we can see your amazing ideas!</a:t>
            </a:r>
            <a:endParaRPr sz="2400" b="1" dirty="0">
              <a:latin typeface="Century Gothic"/>
              <a:ea typeface="Century Gothic"/>
              <a:cs typeface="Century Gothic"/>
              <a:sym typeface="Century Gothic"/>
            </a:endParaRPr>
          </a:p>
          <a:p>
            <a:pPr marL="76200" lvl="0" indent="0" rtl="0">
              <a:lnSpc>
                <a:spcPct val="115000"/>
              </a:lnSpc>
              <a:spcBef>
                <a:spcPts val="0"/>
              </a:spcBef>
              <a:spcAft>
                <a:spcPts val="0"/>
              </a:spcAft>
              <a:buNone/>
            </a:pPr>
            <a:endParaRPr sz="1100" dirty="0">
              <a:solidFill>
                <a:srgbClr val="000000"/>
              </a:solidFill>
              <a:latin typeface="Arial"/>
              <a:ea typeface="Arial"/>
              <a:cs typeface="Arial"/>
              <a:sym typeface="Arial"/>
            </a:endParaRPr>
          </a:p>
          <a:p>
            <a:pPr marL="0" lvl="0" indent="0" rtl="0">
              <a:spcBef>
                <a:spcPts val="1000"/>
              </a:spcBef>
              <a:spcAft>
                <a:spcPts val="0"/>
              </a:spcAft>
              <a:buNone/>
            </a:pPr>
            <a:endParaRPr sz="3000" b="1" dirty="0">
              <a:latin typeface="Century Gothic"/>
              <a:ea typeface="Century Gothic"/>
              <a:cs typeface="Century Gothic"/>
              <a:sym typeface="Century Gothic"/>
            </a:endParaRPr>
          </a:p>
        </p:txBody>
      </p:sp>
      <p:pic>
        <p:nvPicPr>
          <p:cNvPr id="191" name="Google Shape;191;p2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27"/>
          <p:cNvSpPr txBox="1">
            <a:spLocks noGrp="1"/>
          </p:cNvSpPr>
          <p:nvPr>
            <p:ph type="title"/>
          </p:nvPr>
        </p:nvSpPr>
        <p:spPr>
          <a:xfrm>
            <a:off x="572975"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move</a:t>
            </a:r>
            <a:endParaRPr sz="3400" i="0" u="none" strike="noStrike" cap="none" dirty="0">
              <a:solidFill>
                <a:schemeClr val="dk1"/>
              </a:solidFill>
              <a:latin typeface="Century Gothic"/>
              <a:ea typeface="Century Gothic"/>
              <a:cs typeface="Century Gothic"/>
              <a:sym typeface="Century Gothic"/>
            </a:endParaRPr>
          </a:p>
        </p:txBody>
      </p:sp>
      <p:sp>
        <p:nvSpPr>
          <p:cNvPr id="198" name="Google Shape;198;p27"/>
          <p:cNvSpPr txBox="1">
            <a:spLocks noGrp="1"/>
          </p:cNvSpPr>
          <p:nvPr>
            <p:ph type="body" idx="1"/>
          </p:nvPr>
        </p:nvSpPr>
        <p:spPr>
          <a:xfrm>
            <a:off x="572975" y="1264625"/>
            <a:ext cx="10911600" cy="5419200"/>
          </a:xfrm>
          <a:prstGeom prst="rect">
            <a:avLst/>
          </a:prstGeom>
          <a:noFill/>
          <a:ln>
            <a:noFill/>
          </a:ln>
        </p:spPr>
        <p:txBody>
          <a:bodyPr spcFirstLastPara="1" wrap="square" lIns="91425" tIns="45700" rIns="91425" bIns="45700" anchor="t" anchorCtr="0">
            <a:noAutofit/>
          </a:bodyPr>
          <a:lstStyle/>
          <a:p>
            <a:pPr marL="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lvl="0" indent="0" rtl="0">
              <a:lnSpc>
                <a:spcPct val="115000"/>
              </a:lnSpc>
              <a:spcBef>
                <a:spcPts val="0"/>
              </a:spcBef>
              <a:spcAft>
                <a:spcPts val="0"/>
              </a:spcAft>
              <a:buNone/>
            </a:pPr>
            <a:endParaRPr sz="1100">
              <a:solidFill>
                <a:srgbClr val="000000"/>
              </a:solidFill>
              <a:latin typeface="Arial"/>
              <a:ea typeface="Arial"/>
              <a:cs typeface="Arial"/>
              <a:sym typeface="Arial"/>
            </a:endParaRPr>
          </a:p>
          <a:p>
            <a:pPr marL="0" lvl="0" indent="0">
              <a:spcBef>
                <a:spcPts val="1000"/>
              </a:spcBef>
              <a:spcAft>
                <a:spcPts val="0"/>
              </a:spcAft>
              <a:buNone/>
            </a:pPr>
            <a:r>
              <a:rPr lang="en-US" sz="3000" b="1">
                <a:latin typeface="Century Gothic"/>
                <a:ea typeface="Century Gothic"/>
                <a:cs typeface="Century Gothic"/>
                <a:sym typeface="Century Gothic"/>
              </a:rPr>
              <a:t>Round II Recorders will stay seated at the table where they have been working.</a:t>
            </a:r>
            <a:endParaRPr sz="3000" b="1">
              <a:latin typeface="Century Gothic"/>
              <a:ea typeface="Century Gothic"/>
              <a:cs typeface="Century Gothic"/>
              <a:sym typeface="Century Gothic"/>
            </a:endParaRPr>
          </a:p>
          <a:p>
            <a:pPr marL="0" lvl="0" indent="0">
              <a:spcBef>
                <a:spcPts val="1000"/>
              </a:spcBef>
              <a:spcAft>
                <a:spcPts val="0"/>
              </a:spcAft>
              <a:buNone/>
            </a:pPr>
            <a:endParaRPr sz="3000">
              <a:latin typeface="Century Gothic"/>
              <a:ea typeface="Century Gothic"/>
              <a:cs typeface="Century Gothic"/>
              <a:sym typeface="Century Gothic"/>
            </a:endParaRPr>
          </a:p>
          <a:p>
            <a:pPr marL="0" lvl="0" indent="0" rtl="0">
              <a:spcBef>
                <a:spcPts val="1000"/>
              </a:spcBef>
              <a:spcAft>
                <a:spcPts val="0"/>
              </a:spcAft>
              <a:buNone/>
            </a:pPr>
            <a:r>
              <a:rPr lang="en-US" sz="3000">
                <a:latin typeface="Century Gothic"/>
                <a:ea typeface="Century Gothic"/>
                <a:cs typeface="Century Gothic"/>
                <a:sym typeface="Century Gothic"/>
              </a:rPr>
              <a:t>The other pair of students in each triad will stand and rotate together to the table in the next section with different table card prompts.</a:t>
            </a:r>
            <a:endParaRPr sz="1100" b="1">
              <a:solidFill>
                <a:srgbClr val="000000"/>
              </a:solidFill>
              <a:latin typeface="Arial"/>
              <a:ea typeface="Arial"/>
              <a:cs typeface="Arial"/>
              <a:sym typeface="Arial"/>
            </a:endParaRPr>
          </a:p>
        </p:txBody>
      </p:sp>
      <p:pic>
        <p:nvPicPr>
          <p:cNvPr id="199" name="Google Shape;199;p2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28"/>
          <p:cNvSpPr txBox="1">
            <a:spLocks noGrp="1"/>
          </p:cNvSpPr>
          <p:nvPr>
            <p:ph type="title"/>
          </p:nvPr>
        </p:nvSpPr>
        <p:spPr>
          <a:xfrm>
            <a:off x="572975" y="378725"/>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a:t>
            </a:r>
            <a:endParaRPr sz="3400" i="0" u="none" strike="noStrike" cap="none" dirty="0">
              <a:solidFill>
                <a:schemeClr val="dk1"/>
              </a:solidFill>
              <a:latin typeface="Century Gothic"/>
              <a:ea typeface="Century Gothic"/>
              <a:cs typeface="Century Gothic"/>
              <a:sym typeface="Century Gothic"/>
            </a:endParaRPr>
          </a:p>
        </p:txBody>
      </p:sp>
      <p:sp>
        <p:nvSpPr>
          <p:cNvPr id="206" name="Google Shape;206;p28"/>
          <p:cNvSpPr txBox="1">
            <a:spLocks noGrp="1"/>
          </p:cNvSpPr>
          <p:nvPr>
            <p:ph type="body" idx="1"/>
          </p:nvPr>
        </p:nvSpPr>
        <p:spPr>
          <a:xfrm>
            <a:off x="572975" y="1264625"/>
            <a:ext cx="10911600" cy="54192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r>
              <a:rPr lang="en-US" sz="2400" b="1" u="sng" dirty="0">
                <a:latin typeface="Century Gothic"/>
                <a:ea typeface="Century Gothic"/>
                <a:cs typeface="Century Gothic"/>
                <a:sym typeface="Century Gothic"/>
              </a:rPr>
              <a:t>Round III:</a:t>
            </a:r>
            <a:endParaRPr sz="2400" b="1" u="sng"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The Round III Recorder summarizes the conversation that happened at that table during Round II.</a:t>
            </a:r>
            <a:endParaRPr sz="2400" dirty="0">
              <a:latin typeface="Century Gothic"/>
              <a:ea typeface="Century Gothic"/>
              <a:cs typeface="Century Gothic"/>
              <a:sym typeface="Century Gothic"/>
            </a:endParaRPr>
          </a:p>
          <a:p>
            <a:pPr marL="457200" lvl="0" indent="-381000" rtl="0">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Choose a new Round III Recorder.</a:t>
            </a:r>
            <a:endParaRPr sz="2400" dirty="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Read the question aloud and then discuss that question. The Recorder should take notes on the table’s recording chart.</a:t>
            </a:r>
          </a:p>
          <a:p>
            <a:pPr marL="76200" lvl="0" indent="0" rtl="0">
              <a:spcBef>
                <a:spcPts val="1000"/>
              </a:spcBef>
              <a:spcAft>
                <a:spcPts val="0"/>
              </a:spcAft>
              <a:buSzPts val="2400"/>
              <a:buNone/>
            </a:pP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Use your Reader’s Notes, Gathering Textual Evidence graphic organizers, and the novel to support discussions.</a:t>
            </a:r>
            <a:r>
              <a:rPr lang="en-US"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dirty="0">
                <a:latin typeface="Century Gothic"/>
                <a:ea typeface="Century Gothic"/>
                <a:cs typeface="Century Gothic"/>
                <a:sym typeface="Century Gothic"/>
              </a:rPr>
              <a:t>Don’t forget about the goals we set in the opening part of class about conversations that deepen everyone’s understanding of the book!</a:t>
            </a:r>
            <a:endParaRPr sz="2400"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Recorders:  make sure your letters are about 1 inch in height so we can see your amazing ideas!</a:t>
            </a:r>
            <a:endParaRPr sz="2400" b="1" dirty="0">
              <a:latin typeface="Century Gothic"/>
              <a:ea typeface="Century Gothic"/>
              <a:cs typeface="Century Gothic"/>
              <a:sym typeface="Century Gothic"/>
            </a:endParaRPr>
          </a:p>
          <a:p>
            <a:pPr marL="0" lvl="0" indent="0" rtl="0">
              <a:spcBef>
                <a:spcPts val="1000"/>
              </a:spcBef>
              <a:spcAft>
                <a:spcPts val="0"/>
              </a:spcAft>
              <a:buNone/>
            </a:pPr>
            <a:endParaRPr sz="1100" b="1" dirty="0">
              <a:solidFill>
                <a:srgbClr val="000000"/>
              </a:solidFill>
              <a:latin typeface="Arial"/>
              <a:ea typeface="Arial"/>
              <a:cs typeface="Arial"/>
              <a:sym typeface="Arial"/>
            </a:endParaRPr>
          </a:p>
        </p:txBody>
      </p:sp>
      <p:pic>
        <p:nvPicPr>
          <p:cNvPr id="207" name="Google Shape;207;p2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2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make connections</a:t>
            </a:r>
            <a:endParaRPr sz="3400" i="0" u="none" strike="noStrike" cap="none" dirty="0">
              <a:solidFill>
                <a:schemeClr val="dk1"/>
              </a:solidFill>
              <a:latin typeface="Century Gothic"/>
              <a:ea typeface="Century Gothic"/>
              <a:cs typeface="Century Gothic"/>
              <a:sym typeface="Century Gothic"/>
            </a:endParaRPr>
          </a:p>
        </p:txBody>
      </p:sp>
      <p:sp>
        <p:nvSpPr>
          <p:cNvPr id="214" name="Google Shape;214;p29"/>
          <p:cNvSpPr txBox="1">
            <a:spLocks noGrp="1"/>
          </p:cNvSpPr>
          <p:nvPr>
            <p:ph type="body" idx="1"/>
          </p:nvPr>
        </p:nvSpPr>
        <p:spPr>
          <a:xfrm>
            <a:off x="693225" y="1597150"/>
            <a:ext cx="11195100" cy="5097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b="1" u="sng">
                <a:solidFill>
                  <a:schemeClr val="hlink"/>
                </a:solidFill>
                <a:latin typeface="Century Gothic"/>
                <a:ea typeface="Century Gothic"/>
                <a:cs typeface="Century Gothic"/>
                <a:sym typeface="Century Gothic"/>
                <a:hlinkClick r:id="rId3"/>
              </a:rPr>
              <a:t>www.waterforsouthsudan.org</a:t>
            </a:r>
            <a:r>
              <a:rPr lang="en-US" sz="2600" b="1">
                <a:latin typeface="Century Gothic"/>
                <a:ea typeface="Century Gothic"/>
                <a:cs typeface="Century Gothic"/>
                <a:sym typeface="Century Gothic"/>
              </a:rPr>
              <a:t> </a:t>
            </a:r>
            <a:r>
              <a:rPr lang="en-US" sz="2600">
                <a:latin typeface="Century Gothic"/>
                <a:ea typeface="Century Gothic"/>
                <a:cs typeface="Century Gothic"/>
                <a:sym typeface="Century Gothic"/>
              </a:rPr>
              <a:t>is the website for the organization Salva founded, Water for South Sudan. The purpose of this website is to inform people about the organization’s work and to </a:t>
            </a:r>
            <a:r>
              <a:rPr lang="en-US" sz="2600" b="1">
                <a:latin typeface="Century Gothic"/>
                <a:ea typeface="Century Gothic"/>
                <a:cs typeface="Century Gothic"/>
                <a:sym typeface="Century Gothic"/>
              </a:rPr>
              <a:t>advocate</a:t>
            </a:r>
            <a:r>
              <a:rPr lang="en-US" sz="2600">
                <a:latin typeface="Century Gothic"/>
                <a:ea typeface="Century Gothic"/>
                <a:cs typeface="Century Gothic"/>
                <a:sym typeface="Century Gothic"/>
              </a:rPr>
              <a:t> for its importance?</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0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a:latin typeface="Century Gothic"/>
                <a:ea typeface="Century Gothic"/>
                <a:cs typeface="Century Gothic"/>
                <a:sym typeface="Century Gothic"/>
              </a:rPr>
              <a:t>advocate</a:t>
            </a:r>
            <a:r>
              <a:rPr lang="en-US" sz="2600">
                <a:latin typeface="Century Gothic"/>
                <a:ea typeface="Century Gothic"/>
                <a:cs typeface="Century Gothic"/>
                <a:sym typeface="Century Gothic"/>
              </a:rPr>
              <a:t> means to publicly call for something.  For example, The student government advocated for another dance.</a:t>
            </a: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a:latin typeface="Century Gothic"/>
                <a:ea typeface="Century Gothic"/>
                <a:cs typeface="Century Gothic"/>
                <a:sym typeface="Century Gothic"/>
              </a:rPr>
              <a:t>Turn and talk about the questions below:</a:t>
            </a: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a:latin typeface="Century Gothic"/>
                <a:ea typeface="Century Gothic"/>
                <a:cs typeface="Century Gothic"/>
                <a:sym typeface="Century Gothic"/>
              </a:rPr>
              <a:t>Given the website’s purpose to inform and advocate, what types of information might it include? What might it not include?</a:t>
            </a:r>
            <a:endParaRPr sz="1100">
              <a:latin typeface="Arial"/>
              <a:ea typeface="Arial"/>
              <a:cs typeface="Arial"/>
              <a:sym typeface="Arial"/>
            </a:endParaRPr>
          </a:p>
          <a:p>
            <a:pPr marL="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p:txBody>
      </p:sp>
      <p:pic>
        <p:nvPicPr>
          <p:cNvPr id="215" name="Google Shape;215;p29"/>
          <p:cNvPicPr preferRelativeResize="0"/>
          <p:nvPr/>
        </p:nvPicPr>
        <p:blipFill rotWithShape="1">
          <a:blip r:embed="rId4">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4C1CE358-23D1-41DB-9E9D-93D739E39B2C}"/>
              </a:ext>
            </a:extLst>
          </p:cNvPr>
          <p:cNvPicPr>
            <a:picLocks noChangeAspect="1"/>
          </p:cNvPicPr>
          <p:nvPr/>
        </p:nvPicPr>
        <p:blipFill>
          <a:blip r:embed="rId5"/>
          <a:stretch>
            <a:fillRect/>
          </a:stretch>
        </p:blipFill>
        <p:spPr>
          <a:xfrm>
            <a:off x="11162265" y="5977642"/>
            <a:ext cx="726060" cy="717108"/>
          </a:xfrm>
          <a:prstGeom prst="rect">
            <a:avLst/>
          </a:prstGeom>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learn something new</a:t>
            </a:r>
            <a:endParaRPr sz="3400" i="0" u="none" strike="noStrike" cap="none" dirty="0">
              <a:solidFill>
                <a:schemeClr val="dk1"/>
              </a:solidFill>
              <a:latin typeface="Century Gothic"/>
              <a:ea typeface="Century Gothic"/>
              <a:cs typeface="Century Gothic"/>
              <a:sym typeface="Century Gothic"/>
            </a:endParaRPr>
          </a:p>
        </p:txBody>
      </p:sp>
      <p:sp>
        <p:nvSpPr>
          <p:cNvPr id="222" name="Google Shape;222;p30"/>
          <p:cNvSpPr txBox="1">
            <a:spLocks noGrp="1"/>
          </p:cNvSpPr>
          <p:nvPr>
            <p:ph type="body" idx="1"/>
          </p:nvPr>
        </p:nvSpPr>
        <p:spPr>
          <a:xfrm>
            <a:off x="693225" y="1581675"/>
            <a:ext cx="11195100" cy="5097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b="1">
                <a:latin typeface="Century Gothic"/>
                <a:ea typeface="Century Gothic"/>
                <a:cs typeface="Century Gothic"/>
                <a:sym typeface="Century Gothic"/>
              </a:rPr>
              <a:t>Turn and talk about the question below:</a:t>
            </a:r>
            <a:endParaRPr sz="26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What did you learn from this video that you did not learn from the novel?</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2600" b="1">
              <a:latin typeface="Century Gothic"/>
              <a:ea typeface="Century Gothic"/>
              <a:cs typeface="Century Gothic"/>
              <a:sym typeface="Century Gothic"/>
            </a:endParaRPr>
          </a:p>
        </p:txBody>
      </p:sp>
      <p:pic>
        <p:nvPicPr>
          <p:cNvPr id="223" name="Google Shape;223;p30"/>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descr="A close up of a logo&#10;&#10;Description generated with very high confidence">
            <a:extLst>
              <a:ext uri="{FF2B5EF4-FFF2-40B4-BE49-F238E27FC236}">
                <a16:creationId xmlns:a16="http://schemas.microsoft.com/office/drawing/2014/main" id="{4C1CE358-23D1-41DB-9E9D-93D739E39B2C}"/>
              </a:ext>
            </a:extLst>
          </p:cNvPr>
          <p:cNvPicPr>
            <a:picLocks noChangeAspect="1"/>
          </p:cNvPicPr>
          <p:nvPr/>
        </p:nvPicPr>
        <p:blipFill>
          <a:blip r:embed="rId4"/>
          <a:stretch>
            <a:fillRect/>
          </a:stretch>
        </p:blipFill>
        <p:spPr>
          <a:xfrm>
            <a:off x="11162265" y="5977642"/>
            <a:ext cx="726060" cy="717108"/>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29" name="Google Shape;229;p3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30" name="Google Shape;230;p3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31" name="Google Shape;231;p31"/>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800">
                <a:solidFill>
                  <a:schemeClr val="dk1"/>
                </a:solidFill>
                <a:latin typeface="Century Gothic"/>
                <a:ea typeface="Century Gothic"/>
                <a:cs typeface="Century Gothic"/>
                <a:sym typeface="Century Gothic"/>
              </a:rPr>
              <a:t>Tonight, you will learn about the organization that Salva Dut began, called Water for South Sudan. The organization’s website is at </a:t>
            </a:r>
            <a:r>
              <a:rPr lang="en-US" sz="2800" u="sng">
                <a:solidFill>
                  <a:schemeClr val="hlink"/>
                </a:solidFill>
                <a:latin typeface="Century Gothic"/>
                <a:ea typeface="Century Gothic"/>
                <a:cs typeface="Century Gothic"/>
                <a:sym typeface="Century Gothic"/>
                <a:hlinkClick r:id="rId4"/>
              </a:rPr>
              <a:t>www.waterforsouthsudan.org.</a:t>
            </a:r>
            <a:r>
              <a:rPr lang="en-US" sz="2800">
                <a:solidFill>
                  <a:schemeClr val="dk1"/>
                </a:solidFill>
                <a:latin typeface="Century Gothic"/>
                <a:ea typeface="Century Gothic"/>
                <a:cs typeface="Century Gothic"/>
                <a:sym typeface="Century Gothic"/>
              </a:rPr>
              <a:t> Your homework is to read parts of the website (printed out) and answer the questions. We will be discussing these texts tomorrow and using them for an assessment.</a:t>
            </a:r>
            <a:endParaRPr sz="28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a:solidFill>
                <a:schemeClr val="dk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515781" y="1559875"/>
            <a:ext cx="11699100" cy="5432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8: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1000" i="1" dirty="0">
              <a:latin typeface="Century Gothic"/>
              <a:ea typeface="Century Gothic"/>
              <a:cs typeface="Century Gothic"/>
              <a:sym typeface="Century Gothic"/>
            </a:endParaRPr>
          </a:p>
          <a:p>
            <a:pPr marR="0" lvl="0" indent="0" algn="l" rtl="0">
              <a:lnSpc>
                <a:spcPct val="100000"/>
              </a:lnSpc>
              <a:spcBef>
                <a:spcPts val="0"/>
              </a:spcBef>
              <a:spcAft>
                <a:spcPts val="0"/>
              </a:spcAft>
            </a:pPr>
            <a:r>
              <a:rPr lang="en-US" sz="1400" dirty="0">
                <a:latin typeface="Century Gothic"/>
                <a:ea typeface="Century Gothic"/>
                <a:cs typeface="Century Gothic"/>
                <a:sym typeface="Century Gothic"/>
              </a:rPr>
              <a:t>• </a:t>
            </a:r>
            <a:r>
              <a:rPr lang="en-US" sz="1400" dirty="0">
                <a:latin typeface="Arial"/>
                <a:ea typeface="Arial"/>
                <a:cs typeface="Arial"/>
                <a:sym typeface="Arial"/>
              </a:rPr>
              <a:t>    </a:t>
            </a:r>
            <a:r>
              <a:rPr lang="en-US" sz="1400" dirty="0">
                <a:latin typeface="Century Gothic"/>
                <a:ea typeface="Century Gothic"/>
                <a:cs typeface="Century Gothic"/>
                <a:sym typeface="Century Gothic"/>
              </a:rPr>
              <a:t>Vocabulary Entry Task (one per student)</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a:t>
            </a:r>
            <a:r>
              <a:rPr lang="en-US" sz="1400" b="1" dirty="0">
                <a:latin typeface="Century Gothic"/>
                <a:ea typeface="Century Gothic"/>
                <a:cs typeface="Century Gothic"/>
                <a:sym typeface="Century Gothic"/>
              </a:rPr>
              <a:t>Salva/Nya anchor chart </a:t>
            </a:r>
            <a:r>
              <a:rPr lang="en-US" sz="1400" dirty="0">
                <a:latin typeface="Century Gothic"/>
                <a:ea typeface="Century Gothic"/>
                <a:cs typeface="Century Gothic"/>
                <a:sym typeface="Century Gothic"/>
              </a:rPr>
              <a:t>(begun in Lesson 2)</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a:t>
            </a:r>
            <a:r>
              <a:rPr lang="en-US" sz="1400" b="1" dirty="0">
                <a:latin typeface="Century Gothic"/>
                <a:ea typeface="Century Gothic"/>
                <a:cs typeface="Century Gothic"/>
                <a:sym typeface="Century Gothic"/>
              </a:rPr>
              <a:t>Survival anchor chart </a:t>
            </a:r>
            <a:r>
              <a:rPr lang="en-US" sz="1400" dirty="0">
                <a:latin typeface="Century Gothic"/>
                <a:ea typeface="Century Gothic"/>
                <a:cs typeface="Century Gothic"/>
                <a:sym typeface="Century Gothic"/>
              </a:rPr>
              <a:t>(begun in Lesson 1)</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a:t>
            </a:r>
            <a:r>
              <a:rPr lang="en-US" sz="1400" b="1" dirty="0">
                <a:latin typeface="Century Gothic"/>
                <a:ea typeface="Century Gothic"/>
                <a:cs typeface="Century Gothic"/>
                <a:sym typeface="Century Gothic"/>
              </a:rPr>
              <a:t>Survival anchor chart </a:t>
            </a:r>
            <a:r>
              <a:rPr lang="en-US" sz="1400" dirty="0">
                <a:latin typeface="Century Gothic"/>
                <a:ea typeface="Century Gothic"/>
                <a:cs typeface="Century Gothic"/>
                <a:sym typeface="Century Gothic"/>
              </a:rPr>
              <a:t>(Student’s Notes; begun in Lesson 1)</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World Café materials/setup:</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   World Café protocol directions (one for document projector or charted on board)</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pPr>
            <a:r>
              <a:rPr lang="en-US" sz="1400" dirty="0">
                <a:latin typeface="Century Gothic"/>
                <a:ea typeface="Century Gothic"/>
                <a:cs typeface="Century Gothic"/>
                <a:sym typeface="Century Gothic"/>
              </a:rPr>
              <a:t>            –   Classroom divided into three sections, with each having enough room for one-third of the class to sit at tables in small</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groups of three (triads)</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pPr>
            <a:r>
              <a:rPr lang="en-US" sz="1400" dirty="0">
                <a:latin typeface="Century Gothic"/>
                <a:ea typeface="Century Gothic"/>
                <a:cs typeface="Century Gothic"/>
                <a:sym typeface="Century Gothic"/>
              </a:rPr>
              <a:t>            –   Table card prompts (with tables in each section having the same question and each section having a different</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question)</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   One recording chart for each triad</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   A marker for each triad</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buClr>
                <a:schemeClr val="dk1"/>
              </a:buClr>
              <a:buSzPts val="1100"/>
            </a:pPr>
            <a:r>
              <a:rPr lang="en-US" sz="1400" dirty="0">
                <a:latin typeface="Century Gothic"/>
                <a:ea typeface="Century Gothic"/>
                <a:cs typeface="Century Gothic"/>
                <a:sym typeface="Century Gothic"/>
              </a:rPr>
              <a:t>•     Computer and means of displaying the screen</a:t>
            </a:r>
            <a:endParaRPr sz="1400" dirty="0">
              <a:latin typeface="Century Gothic"/>
              <a:ea typeface="Century Gothic"/>
              <a:cs typeface="Century Gothic"/>
              <a:sym typeface="Century Gothic"/>
            </a:endParaRPr>
          </a:p>
          <a:p>
            <a:pPr marR="0" lvl="0" indent="0" algn="l" rtl="0">
              <a:lnSpc>
                <a:spcPct val="100000"/>
              </a:lnSpc>
              <a:spcBef>
                <a:spcPts val="1000"/>
              </a:spcBef>
              <a:spcAft>
                <a:spcPts val="0"/>
              </a:spcAft>
            </a:pPr>
            <a:r>
              <a:rPr lang="en-US" sz="1400" dirty="0">
                <a:latin typeface="Century Gothic"/>
                <a:ea typeface="Century Gothic"/>
                <a:cs typeface="Century Gothic"/>
                <a:sym typeface="Century Gothic"/>
              </a:rPr>
              <a:t>•     Water for South Sudan homework assignment (one per student)</a:t>
            </a:r>
            <a:endParaRPr sz="14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1400" i="0" u="none" strike="noStrike" cap="none" dirty="0">
              <a:solidFill>
                <a:schemeClr val="dk1"/>
              </a:solidFill>
              <a:latin typeface="Century Gothic"/>
              <a:ea typeface="Century Gothic"/>
              <a:cs typeface="Century Gothic"/>
              <a:sym typeface="Century Gothic"/>
            </a:endParaRPr>
          </a:p>
        </p:txBody>
      </p:sp>
      <p:sp>
        <p:nvSpPr>
          <p:cNvPr id="4" name="Google Shape;88;p13">
            <a:extLst>
              <a:ext uri="{FF2B5EF4-FFF2-40B4-BE49-F238E27FC236}">
                <a16:creationId xmlns:a16="http://schemas.microsoft.com/office/drawing/2014/main" id="{AB5464E4-987D-44AC-8694-69C5FA722D17}"/>
              </a:ext>
            </a:extLst>
          </p:cNvPr>
          <p:cNvSpPr txBox="1">
            <a:spLocks/>
          </p:cNvSpPr>
          <p:nvPr/>
        </p:nvSpPr>
        <p:spPr>
          <a:xfrm>
            <a:off x="515781"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4500"/>
            </a:pPr>
            <a:r>
              <a:rPr lang="en-US" sz="4200">
                <a:latin typeface="Century Gothic"/>
                <a:ea typeface="Century Gothic"/>
                <a:cs typeface="Century Gothic"/>
                <a:sym typeface="Century Gothic"/>
              </a:rPr>
              <a:t>Grade 7: Module 1: Unit 2: Lesson 8</a:t>
            </a:r>
          </a:p>
          <a:p>
            <a:pPr algn="l">
              <a:buSzPts val="1500"/>
              <a:buFont typeface="Arial"/>
              <a:buNone/>
            </a:pPr>
            <a:r>
              <a:rPr lang="en-US" sz="2100" b="1">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452719"/>
            <a:ext cx="10515600" cy="1658800"/>
          </a:xfrm>
          <a:prstGeom prst="rect">
            <a:avLst/>
          </a:prstGeom>
          <a:noFill/>
          <a:ln>
            <a:noFill/>
          </a:ln>
        </p:spPr>
        <p:txBody>
          <a:bodyPr spcFirstLastPara="1" wrap="square" lIns="91433" tIns="45700" rIns="91433" bIns="45700" anchor="b" anchorCtr="0">
            <a:noAutofit/>
          </a:bodyPr>
          <a:lstStyle/>
          <a:p>
            <a:pPr algn="ctr">
              <a:buSzPts val="4500"/>
            </a:pPr>
            <a:r>
              <a:rPr lang="en" sz="5067">
                <a:latin typeface="Century Gothic"/>
                <a:ea typeface="Century Gothic"/>
                <a:cs typeface="Century Gothic"/>
                <a:sym typeface="Century Gothic"/>
              </a:rPr>
              <a:t>Small Group Block</a:t>
            </a:r>
            <a:endParaRPr sz="5067">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2828261"/>
            <a:ext cx="10515600" cy="89320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a:solidFill>
                  <a:schemeClr val="dk1"/>
                </a:solidFill>
                <a:latin typeface="Century Gothic"/>
                <a:ea typeface="Century Gothic"/>
                <a:cs typeface="Century Gothic"/>
                <a:sym typeface="Century Gothic"/>
              </a:rPr>
              <a:t>Fluency and Reading Ahead</a:t>
            </a:r>
            <a:endParaRPr sz="4267" b="1">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A1D3BCF-9E97-4F98-BB80-41DA4D173258}"/>
              </a:ext>
            </a:extLst>
          </p:cNvPr>
          <p:cNvPicPr>
            <a:picLocks noChangeAspect="1"/>
          </p:cNvPicPr>
          <p:nvPr/>
        </p:nvPicPr>
        <p:blipFill>
          <a:blip r:embed="rId3"/>
          <a:stretch>
            <a:fillRect/>
          </a:stretch>
        </p:blipFill>
        <p:spPr>
          <a:xfrm>
            <a:off x="4980839" y="262374"/>
            <a:ext cx="2230322" cy="1025047"/>
          </a:xfrm>
          <a:prstGeom prst="rect">
            <a:avLst/>
          </a:prstGeom>
        </p:spPr>
      </p:pic>
    </p:spTree>
    <p:extLst>
      <p:ext uri="{BB962C8B-B14F-4D97-AF65-F5344CB8AC3E}">
        <p14:creationId xmlns:p14="http://schemas.microsoft.com/office/powerpoint/2010/main" val="155743777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76955675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525642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4E946528-7EEB-45CC-82EC-2B4D13E10D1D}"/>
              </a:ext>
            </a:extLst>
          </p:cNvPr>
          <p:cNvPicPr>
            <a:picLocks noChangeAspect="1"/>
          </p:cNvPicPr>
          <p:nvPr/>
        </p:nvPicPr>
        <p:blipFill>
          <a:blip r:embed="rId3"/>
          <a:stretch>
            <a:fillRect/>
          </a:stretch>
        </p:blipFill>
        <p:spPr>
          <a:xfrm>
            <a:off x="10717603" y="5635205"/>
            <a:ext cx="1166003" cy="1151626"/>
          </a:xfrm>
          <a:prstGeom prst="rect">
            <a:avLst/>
          </a:prstGeom>
        </p:spPr>
      </p:pic>
    </p:spTree>
    <p:extLst>
      <p:ext uri="{BB962C8B-B14F-4D97-AF65-F5344CB8AC3E}">
        <p14:creationId xmlns:p14="http://schemas.microsoft.com/office/powerpoint/2010/main" val="9963122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60057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41589488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31000773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8</a:t>
            </a:r>
            <a:endParaRPr sz="5600" b="1"/>
          </a:p>
        </p:txBody>
      </p:sp>
      <p:pic>
        <p:nvPicPr>
          <p:cNvPr id="3" name="Picture 2">
            <a:extLst>
              <a:ext uri="{FF2B5EF4-FFF2-40B4-BE49-F238E27FC236}">
                <a16:creationId xmlns:a16="http://schemas.microsoft.com/office/drawing/2014/main" id="{FEB3F1CD-7BD3-409E-80DE-86B79649F4B3}"/>
              </a:ext>
            </a:extLst>
          </p:cNvPr>
          <p:cNvPicPr>
            <a:picLocks noChangeAspect="1"/>
          </p:cNvPicPr>
          <p:nvPr/>
        </p:nvPicPr>
        <p:blipFill>
          <a:blip r:embed="rId3"/>
          <a:stretch>
            <a:fillRect/>
          </a:stretch>
        </p:blipFill>
        <p:spPr>
          <a:xfrm>
            <a:off x="4792735" y="222767"/>
            <a:ext cx="2382505" cy="109498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569250" y="1981733"/>
            <a:ext cx="110535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CONGRATULATIONS!  YOU HAVE FINISHED THE NOVEL!  Today you will have the opportunity to discuss how the novel ended with your classmates. You are sure to have great ideas to share!</a:t>
            </a:r>
            <a:endParaRPr sz="26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dirty="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Review our </a:t>
            </a:r>
            <a:r>
              <a:rPr lang="en-US" b="1" dirty="0">
                <a:latin typeface="Century Gothic"/>
                <a:ea typeface="Century Gothic"/>
                <a:cs typeface="Century Gothic"/>
                <a:sym typeface="Century Gothic"/>
              </a:rPr>
              <a:t>Reader’s Dictionary </a:t>
            </a:r>
            <a:r>
              <a:rPr lang="en-US" dirty="0">
                <a:latin typeface="Century Gothic"/>
                <a:ea typeface="Century Gothic"/>
                <a:cs typeface="Century Gothic"/>
                <a:sym typeface="Century Gothic"/>
              </a:rPr>
              <a:t>and add to </a:t>
            </a:r>
            <a:r>
              <a:rPr lang="en-US" b="1" dirty="0" err="1">
                <a:latin typeface="Century Gothic"/>
                <a:ea typeface="Century Gothic"/>
                <a:cs typeface="Century Gothic"/>
                <a:sym typeface="Century Gothic"/>
              </a:rPr>
              <a:t>Salva</a:t>
            </a:r>
            <a:r>
              <a:rPr lang="en-US" b="1" dirty="0">
                <a:latin typeface="Century Gothic"/>
                <a:ea typeface="Century Gothic"/>
                <a:cs typeface="Century Gothic"/>
                <a:sym typeface="Century Gothic"/>
              </a:rPr>
              <a:t>/</a:t>
            </a:r>
            <a:r>
              <a:rPr lang="en-US" b="1" dirty="0" err="1">
                <a:latin typeface="Century Gothic"/>
                <a:ea typeface="Century Gothic"/>
                <a:cs typeface="Century Gothic"/>
                <a:sym typeface="Century Gothic"/>
              </a:rPr>
              <a:t>Nya</a:t>
            </a:r>
            <a:r>
              <a:rPr lang="en-US" b="1" dirty="0">
                <a:latin typeface="Century Gothic"/>
                <a:ea typeface="Century Gothic"/>
                <a:cs typeface="Century Gothic"/>
                <a:sym typeface="Century Gothic"/>
              </a:rPr>
              <a:t> Anchor Chart</a:t>
            </a:r>
            <a:endParaRPr b="1"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World Cafe to discuss the novel</a:t>
            </a: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lvl="0" indent="-457200">
              <a:buSzPct val="100000"/>
              <a:buFont typeface="+mj-lt"/>
              <a:buAutoNum type="arabicPeriod"/>
            </a:pPr>
            <a:r>
              <a:rPr lang="en-US" b="1" dirty="0">
                <a:latin typeface="Century Gothic"/>
                <a:ea typeface="Century Gothic"/>
                <a:cs typeface="Century Gothic"/>
                <a:sym typeface="Century Gothic"/>
              </a:rPr>
              <a:t>I can effectively engage in discussions with my classmates about our reading.</a:t>
            </a:r>
          </a:p>
          <a:p>
            <a:pPr lvl="0" indent="-457200">
              <a:buSzPct val="100000"/>
              <a:buFont typeface="+mj-lt"/>
              <a:buAutoNum type="arabicPeriod"/>
            </a:pPr>
            <a:r>
              <a:rPr lang="en-US" b="1" dirty="0">
                <a:latin typeface="Century Gothic"/>
                <a:ea typeface="Century Gothic"/>
                <a:cs typeface="Century Gothic"/>
                <a:sym typeface="Century Gothic"/>
              </a:rPr>
              <a:t>I can explain how comparing and contrasting Salva’s and Nya’s points of view in the second part of the novel helps Park convey ideas about how people in Sudan survive.</a:t>
            </a:r>
          </a:p>
          <a:p>
            <a:pPr lvl="0" indent="-457200">
              <a:buSzPct val="100000"/>
              <a:buFont typeface="+mj-lt"/>
              <a:buAutoNum type="arabicPeriod"/>
            </a:pPr>
            <a:r>
              <a:rPr lang="en-US" b="1" dirty="0">
                <a:latin typeface="Century Gothic"/>
                <a:ea typeface="Century Gothic"/>
                <a:cs typeface="Century Gothic"/>
                <a:sym typeface="Century Gothic"/>
              </a:rPr>
              <a:t>I can explain the physical and emotional factors that helped Nya and Salva to survive in </a:t>
            </a:r>
            <a:r>
              <a:rPr lang="en-US" b="1" i="1" dirty="0">
                <a:latin typeface="Century Gothic"/>
                <a:ea typeface="Century Gothic"/>
                <a:cs typeface="Century Gothic"/>
                <a:sym typeface="Century Gothic"/>
              </a:rPr>
              <a:t>A Long Walk to Water</a:t>
            </a:r>
            <a:r>
              <a:rPr lang="en-US" b="1" dirty="0">
                <a:latin typeface="Century Gothic"/>
                <a:ea typeface="Century Gothic"/>
                <a:cs typeface="Century Gothic"/>
                <a:sym typeface="Century Gothic"/>
              </a:rPr>
              <a:t>.</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AF88657E-AD1C-4BCD-9B6B-7E892E4BB505}"/>
              </a:ext>
            </a:extLst>
          </p:cNvPr>
          <p:cNvPicPr>
            <a:picLocks noChangeAspect="1"/>
          </p:cNvPicPr>
          <p:nvPr/>
        </p:nvPicPr>
        <p:blipFill>
          <a:blip r:embed="rId4"/>
          <a:stretch>
            <a:fillRect/>
          </a:stretch>
        </p:blipFill>
        <p:spPr>
          <a:xfrm>
            <a:off x="10919109" y="5870814"/>
            <a:ext cx="969216" cy="77400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use our vocabulary skills</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1"/>
          </p:nvPr>
        </p:nvSpPr>
        <p:spPr>
          <a:xfrm>
            <a:off x="693225" y="1597150"/>
            <a:ext cx="11195100" cy="28101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100" b="1">
              <a:latin typeface="Arial"/>
              <a:ea typeface="Arial"/>
              <a:cs typeface="Arial"/>
              <a:sym typeface="Arial"/>
            </a:endParaRPr>
          </a:p>
          <a:p>
            <a:pPr marL="0" lvl="0" indent="0">
              <a:spcBef>
                <a:spcPts val="1000"/>
              </a:spcBef>
              <a:spcAft>
                <a:spcPts val="0"/>
              </a:spcAft>
              <a:buNone/>
            </a:pPr>
            <a:r>
              <a:rPr lang="en-US" sz="2400">
                <a:latin typeface="Century Gothic"/>
                <a:ea typeface="Century Gothic"/>
                <a:cs typeface="Century Gothic"/>
                <a:sym typeface="Century Gothic"/>
              </a:rPr>
              <a:t>Please put your </a:t>
            </a:r>
            <a:r>
              <a:rPr lang="en-US" sz="2400" b="1">
                <a:latin typeface="Century Gothic"/>
                <a:ea typeface="Century Gothic"/>
                <a:cs typeface="Century Gothic"/>
                <a:sym typeface="Century Gothic"/>
              </a:rPr>
              <a:t>homework</a:t>
            </a:r>
            <a:r>
              <a:rPr lang="en-US" sz="2400">
                <a:latin typeface="Century Gothic"/>
                <a:ea typeface="Century Gothic"/>
                <a:cs typeface="Century Gothic"/>
                <a:sym typeface="Century Gothic"/>
              </a:rPr>
              <a:t> on your desk to be checked: </a:t>
            </a:r>
            <a:r>
              <a:rPr lang="en-US" sz="2400" b="1">
                <a:latin typeface="Century Gothic"/>
                <a:ea typeface="Century Gothic"/>
                <a:cs typeface="Century Gothic"/>
                <a:sym typeface="Century Gothic"/>
              </a:rPr>
              <a:t>Reader’s Notes</a:t>
            </a:r>
            <a:r>
              <a:rPr lang="en-US" sz="2400">
                <a:latin typeface="Century Gothic"/>
                <a:ea typeface="Century Gothic"/>
                <a:cs typeface="Century Gothic"/>
                <a:sym typeface="Century Gothic"/>
              </a:rPr>
              <a:t> and </a:t>
            </a:r>
            <a:r>
              <a:rPr lang="en-US" sz="2400" b="1">
                <a:latin typeface="Century Gothic"/>
                <a:ea typeface="Century Gothic"/>
                <a:cs typeface="Century Gothic"/>
                <a:sym typeface="Century Gothic"/>
              </a:rPr>
              <a:t>Gathering Textual Evidence Graphic Organizer for chapters 14-18</a:t>
            </a:r>
            <a:endParaRPr sz="2400" b="1">
              <a:latin typeface="Century Gothic"/>
              <a:ea typeface="Century Gothic"/>
              <a:cs typeface="Century Gothic"/>
              <a:sym typeface="Century Gothic"/>
            </a:endParaRPr>
          </a:p>
          <a:p>
            <a:pPr marL="0" lvl="0" indent="0">
              <a:spcBef>
                <a:spcPts val="1000"/>
              </a:spcBef>
              <a:spcAft>
                <a:spcPts val="0"/>
              </a:spcAft>
              <a:buNone/>
            </a:pPr>
            <a:endParaRPr sz="2400">
              <a:latin typeface="Century Gothic"/>
              <a:ea typeface="Century Gothic"/>
              <a:cs typeface="Century Gothic"/>
              <a:sym typeface="Century Gothic"/>
            </a:endParaRPr>
          </a:p>
          <a:p>
            <a:pPr marL="0" lvl="0" indent="0">
              <a:spcBef>
                <a:spcPts val="1000"/>
              </a:spcBef>
              <a:spcAft>
                <a:spcPts val="0"/>
              </a:spcAft>
              <a:buNone/>
            </a:pPr>
            <a:r>
              <a:rPr lang="en-US" sz="2400">
                <a:latin typeface="Century Gothic"/>
                <a:ea typeface="Century Gothic"/>
                <a:cs typeface="Century Gothic"/>
                <a:sym typeface="Century Gothic"/>
              </a:rPr>
              <a:t>While I am checking homework, answer the following questions on your handout:</a:t>
            </a:r>
            <a:endParaRPr sz="2400">
              <a:latin typeface="Century Gothic"/>
              <a:ea typeface="Century Gothic"/>
              <a:cs typeface="Century Gothic"/>
              <a:sym typeface="Century Gothic"/>
            </a:endParaRPr>
          </a:p>
          <a:p>
            <a:pPr marL="0" lvl="0" indent="0">
              <a:spcBef>
                <a:spcPts val="1000"/>
              </a:spcBef>
              <a:spcAft>
                <a:spcPts val="0"/>
              </a:spcAft>
              <a:buNone/>
            </a:pPr>
            <a:endParaRPr sz="240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AutoNum type="arabicPeriod"/>
            </a:pPr>
            <a:r>
              <a:rPr lang="en-US" sz="2400" b="1">
                <a:latin typeface="Century Gothic"/>
                <a:ea typeface="Century Gothic"/>
                <a:cs typeface="Century Gothic"/>
                <a:sym typeface="Century Gothic"/>
              </a:rPr>
              <a:t>What do aid organizations and relief agencies do?(page 100)</a:t>
            </a:r>
            <a:endParaRPr sz="2400" b="1">
              <a:latin typeface="Century Gothic"/>
              <a:ea typeface="Century Gothic"/>
              <a:cs typeface="Century Gothic"/>
              <a:sym typeface="Century Gothic"/>
            </a:endParaRPr>
          </a:p>
          <a:p>
            <a:pPr marL="0" lvl="0" indent="0" rtl="0">
              <a:spcBef>
                <a:spcPts val="1000"/>
              </a:spcBef>
              <a:spcAft>
                <a:spcPts val="0"/>
              </a:spcAft>
              <a:buNone/>
            </a:pPr>
            <a:endParaRPr sz="2400" b="1">
              <a:latin typeface="Century Gothic"/>
              <a:ea typeface="Century Gothic"/>
              <a:cs typeface="Century Gothic"/>
              <a:sym typeface="Century Gothic"/>
            </a:endParaRPr>
          </a:p>
          <a:p>
            <a:pPr marL="0" lvl="0" indent="0" rtl="0">
              <a:spcBef>
                <a:spcPts val="1000"/>
              </a:spcBef>
              <a:spcAft>
                <a:spcPts val="0"/>
              </a:spcAft>
              <a:buNone/>
            </a:pPr>
            <a:r>
              <a:rPr lang="en-US" sz="2400" b="1">
                <a:latin typeface="Century Gothic"/>
                <a:ea typeface="Century Gothic"/>
                <a:cs typeface="Century Gothic"/>
                <a:sym typeface="Century Gothic"/>
              </a:rPr>
              <a:t>2.   Why might they be involved in South Sudan?</a:t>
            </a:r>
            <a:endParaRPr sz="1100" b="1">
              <a:latin typeface="Arial"/>
              <a:ea typeface="Arial"/>
              <a:cs typeface="Arial"/>
              <a:sym typeface="Arial"/>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36311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reflect on our progress</a:t>
            </a:r>
            <a:endParaRPr sz="3400" i="0" u="none" strike="noStrike" cap="none" dirty="0">
              <a:solidFill>
                <a:schemeClr val="dk1"/>
              </a:solidFill>
              <a:latin typeface="Century Gothic"/>
              <a:ea typeface="Century Gothic"/>
              <a:cs typeface="Century Gothic"/>
              <a:sym typeface="Century Gothic"/>
            </a:endParaRPr>
          </a:p>
        </p:txBody>
      </p:sp>
      <p:sp>
        <p:nvSpPr>
          <p:cNvPr id="133" name="Google Shape;133;p19"/>
          <p:cNvSpPr txBox="1">
            <a:spLocks noGrp="1"/>
          </p:cNvSpPr>
          <p:nvPr>
            <p:ph type="body" idx="1"/>
          </p:nvPr>
        </p:nvSpPr>
        <p:spPr>
          <a:xfrm>
            <a:off x="363200" y="1385950"/>
            <a:ext cx="11525100" cy="5391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How are you progressing toward meeting standard L.7.4?</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dirty="0">
                <a:latin typeface="Century Gothic"/>
                <a:ea typeface="Century Gothic"/>
                <a:cs typeface="Century Gothic"/>
                <a:sym typeface="Century Gothic"/>
              </a:rPr>
              <a:t>I can use a variety of strategies to determine the meaning of unknown words or phrases.</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Turn and talk about the questions below:</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How has your ability to determine the meaning of words you encounter when you’re reading improved in the past several weeks?</a:t>
            </a:r>
            <a:endParaRPr sz="24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startAt="2"/>
            </a:pPr>
            <a:r>
              <a:rPr lang="en-US" sz="2400" dirty="0">
                <a:latin typeface="Century Gothic"/>
                <a:ea typeface="Century Gothic"/>
                <a:cs typeface="Century Gothic"/>
                <a:sym typeface="Century Gothic"/>
              </a:rPr>
              <a:t>What is one thing you can do now in terms of figuring out the meaning of unknown words that you could not do a few weeks ago?</a:t>
            </a:r>
            <a:endParaRPr sz="2400"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sz="1800"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startAt="3"/>
            </a:pPr>
            <a:r>
              <a:rPr lang="en-US" sz="2400" dirty="0">
                <a:latin typeface="Century Gothic"/>
                <a:ea typeface="Century Gothic"/>
                <a:cs typeface="Century Gothic"/>
                <a:sym typeface="Century Gothic"/>
              </a:rPr>
              <a:t>What is another class or time you might use these skills?</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100B2461-62C0-40B8-B89B-3C9A8CD6DC5A}"/>
              </a:ext>
            </a:extLst>
          </p:cNvPr>
          <p:cNvPicPr>
            <a:picLocks noChangeAspect="1"/>
          </p:cNvPicPr>
          <p:nvPr/>
        </p:nvPicPr>
        <p:blipFill>
          <a:blip r:embed="rId4"/>
          <a:stretch>
            <a:fillRect/>
          </a:stretch>
        </p:blipFill>
        <p:spPr>
          <a:xfrm>
            <a:off x="11129460" y="6012057"/>
            <a:ext cx="758840" cy="750027"/>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474887" y="8293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check our work</a:t>
            </a:r>
            <a:endParaRPr sz="3400" i="0" u="none" strike="noStrike" cap="none" dirty="0">
              <a:solidFill>
                <a:schemeClr val="dk1"/>
              </a:solidFill>
              <a:latin typeface="Century Gothic"/>
              <a:ea typeface="Century Gothic"/>
              <a:cs typeface="Century Gothic"/>
              <a:sym typeface="Century Gothic"/>
            </a:endParaRPr>
          </a:p>
        </p:txBody>
      </p:sp>
      <p:sp>
        <p:nvSpPr>
          <p:cNvPr id="141" name="Google Shape;141;p20"/>
          <p:cNvSpPr txBox="1">
            <a:spLocks noGrp="1"/>
          </p:cNvSpPr>
          <p:nvPr>
            <p:ph type="body" idx="1"/>
          </p:nvPr>
        </p:nvSpPr>
        <p:spPr>
          <a:xfrm>
            <a:off x="269175" y="1385950"/>
            <a:ext cx="11525100" cy="5391900"/>
          </a:xfrm>
          <a:prstGeom prst="rect">
            <a:avLst/>
          </a:prstGeom>
          <a:noFill/>
          <a:ln>
            <a:noFill/>
          </a:ln>
        </p:spPr>
        <p:txBody>
          <a:bodyPr spcFirstLastPara="1" wrap="square" lIns="91425" tIns="45700" rIns="91425" bIns="45700" anchor="t" anchorCtr="0">
            <a:noAutofit/>
          </a:bodyPr>
          <a:lstStyle/>
          <a:p>
            <a:pPr marL="101600" marR="101600" lvl="0" indent="0" rtl="0">
              <a:lnSpc>
                <a:spcPct val="145454"/>
              </a:lnSpc>
              <a:spcBef>
                <a:spcPts val="0"/>
              </a:spcBef>
              <a:spcAft>
                <a:spcPts val="0"/>
              </a:spcAft>
              <a:buNone/>
            </a:pPr>
            <a:endParaRPr sz="1200" b="1">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b="1">
              <a:solidFill>
                <a:srgbClr val="000000"/>
              </a:solidFill>
              <a:latin typeface="Arial"/>
              <a:ea typeface="Arial"/>
              <a:cs typeface="Arial"/>
              <a:sym typeface="Arial"/>
            </a:endParaRPr>
          </a:p>
          <a:p>
            <a:pPr marL="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b="1">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b="1">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101600" marR="101600" lvl="0" indent="0" rtl="0">
              <a:lnSpc>
                <a:spcPct val="145454"/>
              </a:lnSpc>
              <a:spcBef>
                <a:spcPts val="0"/>
              </a:spcBef>
              <a:spcAft>
                <a:spcPts val="0"/>
              </a:spcAft>
              <a:buNone/>
            </a:pPr>
            <a:r>
              <a:rPr lang="en-US" sz="1200">
                <a:solidFill>
                  <a:srgbClr val="000000"/>
                </a:solidFill>
                <a:latin typeface="Arial"/>
                <a:ea typeface="Arial"/>
                <a:cs typeface="Arial"/>
                <a:sym typeface="Arial"/>
              </a:rPr>
              <a:t> </a:t>
            </a:r>
            <a:endParaRPr sz="120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p:txBody>
      </p:sp>
      <p:graphicFrame>
        <p:nvGraphicFramePr>
          <p:cNvPr id="143" name="Google Shape;143;p20"/>
          <p:cNvGraphicFramePr/>
          <p:nvPr>
            <p:extLst>
              <p:ext uri="{D42A27DB-BD31-4B8C-83A1-F6EECF244321}">
                <p14:modId xmlns:p14="http://schemas.microsoft.com/office/powerpoint/2010/main" val="2255196581"/>
              </p:ext>
            </p:extLst>
          </p:nvPr>
        </p:nvGraphicFramePr>
        <p:xfrm>
          <a:off x="474887" y="968834"/>
          <a:ext cx="11242225" cy="5698124"/>
        </p:xfrm>
        <a:graphic>
          <a:graphicData uri="http://schemas.openxmlformats.org/drawingml/2006/table">
            <a:tbl>
              <a:tblPr>
                <a:noFill/>
                <a:tableStyleId>{C656BDDC-06B3-477E-BE9C-CA6D65CE0D8E}</a:tableStyleId>
              </a:tblPr>
              <a:tblGrid>
                <a:gridCol w="3842529">
                  <a:extLst>
                    <a:ext uri="{9D8B030D-6E8A-4147-A177-3AD203B41FA5}">
                      <a16:colId xmlns:a16="http://schemas.microsoft.com/office/drawing/2014/main" val="20000"/>
                    </a:ext>
                  </a:extLst>
                </a:gridCol>
                <a:gridCol w="1119117">
                  <a:extLst>
                    <a:ext uri="{9D8B030D-6E8A-4147-A177-3AD203B41FA5}">
                      <a16:colId xmlns:a16="http://schemas.microsoft.com/office/drawing/2014/main" val="20001"/>
                    </a:ext>
                  </a:extLst>
                </a:gridCol>
                <a:gridCol w="6280579">
                  <a:extLst>
                    <a:ext uri="{9D8B030D-6E8A-4147-A177-3AD203B41FA5}">
                      <a16:colId xmlns:a16="http://schemas.microsoft.com/office/drawing/2014/main" val="20002"/>
                    </a:ext>
                  </a:extLst>
                </a:gridCol>
              </a:tblGrid>
              <a:tr h="531925">
                <a:tc>
                  <a:txBody>
                    <a:bodyPr/>
                    <a:lstStyle/>
                    <a:p>
                      <a:pPr marL="101600" marR="101600" lvl="0" indent="0" rtl="0">
                        <a:lnSpc>
                          <a:spcPct val="145454"/>
                        </a:lnSpc>
                        <a:spcBef>
                          <a:spcPts val="0"/>
                        </a:spcBef>
                        <a:spcAft>
                          <a:spcPts val="0"/>
                        </a:spcAft>
                        <a:buClr>
                          <a:schemeClr val="dk1"/>
                        </a:buClr>
                        <a:buSzPts val="1100"/>
                        <a:buFont typeface="Arial"/>
                        <a:buNone/>
                      </a:pPr>
                      <a:r>
                        <a:rPr lang="en-US" sz="1600" b="1" dirty="0">
                          <a:solidFill>
                            <a:schemeClr val="dk1"/>
                          </a:solidFill>
                          <a:latin typeface="Century Gothic"/>
                          <a:ea typeface="Century Gothic"/>
                          <a:cs typeface="Century Gothic"/>
                          <a:sym typeface="Century Gothic"/>
                        </a:rPr>
                        <a:t>Word/Phrase</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b="1">
                          <a:solidFill>
                            <a:schemeClr val="dk1"/>
                          </a:solidFill>
                          <a:latin typeface="Century Gothic"/>
                          <a:ea typeface="Century Gothic"/>
                          <a:cs typeface="Century Gothic"/>
                          <a:sym typeface="Century Gothic"/>
                        </a:rPr>
                        <a:t>Page</a:t>
                      </a:r>
                      <a:endParaRPr sz="1600" b="1">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b="1">
                          <a:solidFill>
                            <a:schemeClr val="dk1"/>
                          </a:solidFill>
                          <a:latin typeface="Century Gothic"/>
                          <a:ea typeface="Century Gothic"/>
                          <a:cs typeface="Century Gothic"/>
                          <a:sym typeface="Century Gothic"/>
                        </a:rPr>
                        <a:t>Definition</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r h="493650">
                <a:tc>
                  <a:txBody>
                    <a:bodyPr/>
                    <a:lstStyle/>
                    <a:p>
                      <a:pPr marL="0" marR="101600" lvl="0" indent="0" rtl="0">
                        <a:lnSpc>
                          <a:spcPct val="145454"/>
                        </a:lnSpc>
                        <a:spcBef>
                          <a:spcPts val="0"/>
                        </a:spcBef>
                        <a:spcAft>
                          <a:spcPts val="0"/>
                        </a:spcAft>
                        <a:buClr>
                          <a:schemeClr val="dk1"/>
                        </a:buClr>
                        <a:buSzPts val="1100"/>
                        <a:buFont typeface="Arial"/>
                        <a:buNone/>
                      </a:pPr>
                      <a:r>
                        <a:rPr lang="en-US" sz="1600" dirty="0">
                          <a:solidFill>
                            <a:schemeClr val="dk1"/>
                          </a:solidFill>
                          <a:latin typeface="Century Gothic"/>
                          <a:ea typeface="Century Gothic"/>
                          <a:cs typeface="Century Gothic"/>
                          <a:sym typeface="Century Gothic"/>
                        </a:rPr>
                        <a:t>bewildering </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a:solidFill>
                            <a:schemeClr val="dk1"/>
                          </a:solidFill>
                          <a:latin typeface="Century Gothic"/>
                          <a:ea typeface="Century Gothic"/>
                          <a:cs typeface="Century Gothic"/>
                          <a:sym typeface="Century Gothic"/>
                        </a:rPr>
                        <a:t>98</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a:latin typeface="Century Gothic"/>
                          <a:ea typeface="Century Gothic"/>
                          <a:cs typeface="Century Gothic"/>
                          <a:sym typeface="Century Gothic"/>
                        </a:rPr>
                        <a:t>to become perplexed and confused</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93575">
                <a:tc>
                  <a:txBody>
                    <a:bodyPr/>
                    <a:lstStyle/>
                    <a:p>
                      <a:pPr marL="0" marR="101600" lvl="0" indent="0" rtl="0">
                        <a:lnSpc>
                          <a:spcPct val="145454"/>
                        </a:lnSpc>
                        <a:spcBef>
                          <a:spcPts val="0"/>
                        </a:spcBef>
                        <a:spcAft>
                          <a:spcPts val="0"/>
                        </a:spcAft>
                        <a:buClr>
                          <a:schemeClr val="dk1"/>
                        </a:buClr>
                        <a:buSzPts val="1100"/>
                        <a:buFont typeface="Arial"/>
                        <a:buNone/>
                      </a:pPr>
                      <a:r>
                        <a:rPr lang="en-US" sz="1600" dirty="0">
                          <a:solidFill>
                            <a:schemeClr val="dk1"/>
                          </a:solidFill>
                          <a:latin typeface="Century Gothic"/>
                          <a:ea typeface="Century Gothic"/>
                          <a:cs typeface="Century Gothic"/>
                          <a:sym typeface="Century Gothic"/>
                        </a:rPr>
                        <a:t>destruction</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101600" lvl="0" indent="0" rtl="0">
                        <a:lnSpc>
                          <a:spcPct val="145454"/>
                        </a:lnSpc>
                        <a:spcBef>
                          <a:spcPts val="0"/>
                        </a:spcBef>
                        <a:spcAft>
                          <a:spcPts val="0"/>
                        </a:spcAft>
                        <a:buClr>
                          <a:schemeClr val="dk1"/>
                        </a:buClr>
                        <a:buSzPts val="1100"/>
                        <a:buFont typeface="Arial"/>
                        <a:buNone/>
                      </a:pPr>
                      <a:r>
                        <a:rPr lang="en-US" sz="1600">
                          <a:solidFill>
                            <a:schemeClr val="dk1"/>
                          </a:solidFill>
                          <a:latin typeface="Century Gothic"/>
                          <a:ea typeface="Century Gothic"/>
                          <a:cs typeface="Century Gothic"/>
                          <a:sym typeface="Century Gothic"/>
                        </a:rPr>
                        <a:t>  99</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a:latin typeface="Century Gothic"/>
                          <a:ea typeface="Century Gothic"/>
                          <a:cs typeface="Century Gothic"/>
                          <a:sym typeface="Century Gothic"/>
                        </a:rPr>
                        <a:t>causing so much damage, it cannot be repaired</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752100">
                <a:tc>
                  <a:txBody>
                    <a:bodyPr/>
                    <a:lstStyle/>
                    <a:p>
                      <a:pPr marL="0" marR="101600" lvl="0" indent="0" rtl="0">
                        <a:lnSpc>
                          <a:spcPct val="145454"/>
                        </a:lnSpc>
                        <a:spcBef>
                          <a:spcPts val="0"/>
                        </a:spcBef>
                        <a:spcAft>
                          <a:spcPts val="0"/>
                        </a:spcAft>
                        <a:buClr>
                          <a:schemeClr val="dk1"/>
                        </a:buClr>
                        <a:buSzPts val="1100"/>
                        <a:buFont typeface="Arial"/>
                        <a:buNone/>
                      </a:pPr>
                      <a:r>
                        <a:rPr lang="en-US" sz="1600" b="1" dirty="0">
                          <a:solidFill>
                            <a:schemeClr val="dk1"/>
                          </a:solidFill>
                          <a:latin typeface="Century Gothic"/>
                          <a:ea typeface="Century Gothic"/>
                          <a:cs typeface="Century Gothic"/>
                          <a:sym typeface="Century Gothic"/>
                        </a:rPr>
                        <a:t>aid organization</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marR="101600" lvl="0" indent="0" rtl="0">
                        <a:lnSpc>
                          <a:spcPct val="145454"/>
                        </a:lnSpc>
                        <a:spcBef>
                          <a:spcPts val="0"/>
                        </a:spcBef>
                        <a:spcAft>
                          <a:spcPts val="0"/>
                        </a:spcAft>
                        <a:buClr>
                          <a:schemeClr val="dk1"/>
                        </a:buClr>
                        <a:buSzPts val="1100"/>
                        <a:buFont typeface="Arial"/>
                        <a:buNone/>
                      </a:pPr>
                      <a:r>
                        <a:rPr lang="en-US" sz="1600" dirty="0">
                          <a:solidFill>
                            <a:schemeClr val="dk1"/>
                          </a:solidFill>
                          <a:latin typeface="Century Gothic"/>
                          <a:ea typeface="Century Gothic"/>
                          <a:cs typeface="Century Gothic"/>
                          <a:sym typeface="Century Gothic"/>
                        </a:rPr>
                        <a:t>100</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dirty="0">
                          <a:solidFill>
                            <a:schemeClr val="dk1"/>
                          </a:solidFill>
                          <a:latin typeface="Century Gothic"/>
                          <a:ea typeface="Century Gothic"/>
                          <a:cs typeface="Century Gothic"/>
                          <a:sym typeface="Century Gothic"/>
                        </a:rPr>
                        <a:t>An organization that tries to help people, especially people who live in poor or war-torn countries</a:t>
                      </a:r>
                      <a:endParaRPr sz="16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1600" dirty="0">
                        <a:solidFill>
                          <a:schemeClr val="dk1"/>
                        </a:solidFill>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635625">
                <a:tc>
                  <a:txBody>
                    <a:bodyPr/>
                    <a:lstStyle/>
                    <a:p>
                      <a:pPr marL="0" marR="101600" lvl="0" indent="0" rtl="0">
                        <a:lnSpc>
                          <a:spcPct val="145454"/>
                        </a:lnSpc>
                        <a:spcBef>
                          <a:spcPts val="0"/>
                        </a:spcBef>
                        <a:spcAft>
                          <a:spcPts val="0"/>
                        </a:spcAft>
                        <a:buClr>
                          <a:schemeClr val="dk1"/>
                        </a:buClr>
                        <a:buSzPts val="1100"/>
                        <a:buFont typeface="Arial"/>
                        <a:buNone/>
                      </a:pPr>
                      <a:r>
                        <a:rPr lang="en-US" sz="1600" b="1" dirty="0">
                          <a:solidFill>
                            <a:schemeClr val="dk1"/>
                          </a:solidFill>
                          <a:latin typeface="Century Gothic"/>
                          <a:ea typeface="Century Gothic"/>
                          <a:cs typeface="Century Gothic"/>
                          <a:sym typeface="Century Gothic"/>
                        </a:rPr>
                        <a:t>relief agency</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a:latin typeface="Century Gothic"/>
                          <a:ea typeface="Century Gothic"/>
                          <a:cs typeface="Century Gothic"/>
                          <a:sym typeface="Century Gothic"/>
                        </a:rPr>
                        <a:t>100</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101600" marR="101600" lvl="0" indent="0" rtl="0">
                        <a:lnSpc>
                          <a:spcPct val="145454"/>
                        </a:lnSpc>
                        <a:spcBef>
                          <a:spcPts val="0"/>
                        </a:spcBef>
                        <a:spcAft>
                          <a:spcPts val="0"/>
                        </a:spcAft>
                        <a:buClr>
                          <a:schemeClr val="dk1"/>
                        </a:buClr>
                        <a:buSzPts val="1100"/>
                        <a:buFont typeface="Arial"/>
                        <a:buNone/>
                      </a:pPr>
                      <a:r>
                        <a:rPr lang="en-US" sz="1600" dirty="0">
                          <a:solidFill>
                            <a:schemeClr val="dk1"/>
                          </a:solidFill>
                          <a:latin typeface="Century Gothic"/>
                          <a:ea typeface="Century Gothic"/>
                          <a:cs typeface="Century Gothic"/>
                          <a:sym typeface="Century Gothic"/>
                        </a:rPr>
                        <a:t>An organization that tries to help people who are in urgent need, perhaps because of a war or a famine.</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6200">
                <a:tc>
                  <a:txBody>
                    <a:bodyPr/>
                    <a:lstStyle/>
                    <a:p>
                      <a:pPr marL="0" lvl="0" indent="0">
                        <a:spcBef>
                          <a:spcPts val="0"/>
                        </a:spcBef>
                        <a:spcAft>
                          <a:spcPts val="0"/>
                        </a:spcAft>
                        <a:buNone/>
                      </a:pPr>
                      <a:r>
                        <a:rPr lang="en-US" sz="1600" dirty="0">
                          <a:latin typeface="Century Gothic"/>
                          <a:ea typeface="Century Gothic"/>
                          <a:cs typeface="Century Gothic"/>
                          <a:sym typeface="Century Gothic"/>
                        </a:rPr>
                        <a:t>remote</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a:latin typeface="Century Gothic"/>
                          <a:ea typeface="Century Gothic"/>
                          <a:cs typeface="Century Gothic"/>
                          <a:sym typeface="Century Gothic"/>
                        </a:rPr>
                        <a:t>100</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dirty="0">
                          <a:latin typeface="Century Gothic"/>
                          <a:ea typeface="Century Gothic"/>
                          <a:cs typeface="Century Gothic"/>
                          <a:sym typeface="Century Gothic"/>
                        </a:rPr>
                        <a:t>far away, distant</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96200">
                <a:tc>
                  <a:txBody>
                    <a:bodyPr/>
                    <a:lstStyle/>
                    <a:p>
                      <a:pPr marL="0" lvl="0" indent="0" rtl="0">
                        <a:spcBef>
                          <a:spcPts val="0"/>
                        </a:spcBef>
                        <a:spcAft>
                          <a:spcPts val="0"/>
                        </a:spcAft>
                        <a:buNone/>
                      </a:pPr>
                      <a:r>
                        <a:rPr lang="en-US" sz="1600" dirty="0">
                          <a:latin typeface="Century Gothic"/>
                          <a:ea typeface="Century Gothic"/>
                          <a:cs typeface="Century Gothic"/>
                          <a:sym typeface="Century Gothic"/>
                        </a:rPr>
                        <a:t>clinic</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600">
                          <a:latin typeface="Century Gothic"/>
                          <a:ea typeface="Century Gothic"/>
                          <a:cs typeface="Century Gothic"/>
                          <a:sym typeface="Century Gothic"/>
                        </a:rPr>
                        <a:t>100</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dirty="0">
                          <a:latin typeface="Century Gothic"/>
                          <a:ea typeface="Century Gothic"/>
                          <a:cs typeface="Century Gothic"/>
                          <a:sym typeface="Century Gothic"/>
                        </a:rPr>
                        <a:t>health care facility </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396200">
                <a:tc>
                  <a:txBody>
                    <a:bodyPr/>
                    <a:lstStyle/>
                    <a:p>
                      <a:pPr marL="0" lvl="0" indent="0" rtl="0">
                        <a:spcBef>
                          <a:spcPts val="0"/>
                        </a:spcBef>
                        <a:spcAft>
                          <a:spcPts val="0"/>
                        </a:spcAft>
                        <a:buNone/>
                      </a:pPr>
                      <a:r>
                        <a:rPr lang="en-US" sz="1600" dirty="0">
                          <a:latin typeface="Century Gothic"/>
                          <a:ea typeface="Century Gothic"/>
                          <a:cs typeface="Century Gothic"/>
                          <a:sym typeface="Century Gothic"/>
                        </a:rPr>
                        <a:t>contaminated</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US" sz="1600">
                          <a:latin typeface="Century Gothic"/>
                          <a:ea typeface="Century Gothic"/>
                          <a:cs typeface="Century Gothic"/>
                          <a:sym typeface="Century Gothic"/>
                        </a:rPr>
                        <a:t>106</a:t>
                      </a: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r>
                        <a:rPr lang="en-US" sz="1600" dirty="0">
                          <a:solidFill>
                            <a:srgbClr val="222222"/>
                          </a:solidFill>
                          <a:highlight>
                            <a:srgbClr val="FFFFFF"/>
                          </a:highlight>
                          <a:latin typeface="Century Gothic"/>
                          <a:ea typeface="Century Gothic"/>
                          <a:cs typeface="Century Gothic"/>
                          <a:sym typeface="Century Gothic"/>
                        </a:rPr>
                        <a:t>make (something) impure by exposure to or addition of a poisonous or polluting substance.</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396200">
                <a:tc>
                  <a:txBody>
                    <a:bodyPr/>
                    <a:lstStyle/>
                    <a:p>
                      <a:pPr marL="0" lvl="0" indent="0" rtl="0">
                        <a:spcBef>
                          <a:spcPts val="0"/>
                        </a:spcBef>
                        <a:spcAft>
                          <a:spcPts val="0"/>
                        </a:spcAft>
                        <a:buNone/>
                      </a:pPr>
                      <a:r>
                        <a:rPr lang="en-US" sz="1600" dirty="0">
                          <a:latin typeface="Century Gothic"/>
                          <a:ea typeface="Century Gothic"/>
                          <a:cs typeface="Century Gothic"/>
                          <a:sym typeface="Century Gothic"/>
                        </a:rPr>
                        <a:t>Other new words you encountered</a:t>
                      </a: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endParaRPr sz="160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sz="1600" dirty="0">
                        <a:latin typeface="Century Gothic"/>
                        <a:ea typeface="Century Gothic"/>
                        <a:cs typeface="Century Gothic"/>
                        <a:sym typeface="Century Gothic"/>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add to anchor charts</a:t>
            </a:r>
            <a:endParaRPr sz="3400" i="0" u="none" strike="noStrike" cap="none" dirty="0">
              <a:solidFill>
                <a:schemeClr val="dk1"/>
              </a:solidFill>
              <a:latin typeface="Century Gothic"/>
              <a:ea typeface="Century Gothic"/>
              <a:cs typeface="Century Gothic"/>
              <a:sym typeface="Century Gothic"/>
            </a:endParaRPr>
          </a:p>
        </p:txBody>
      </p:sp>
      <p:sp>
        <p:nvSpPr>
          <p:cNvPr id="150" name="Google Shape;150;p21"/>
          <p:cNvSpPr txBox="1">
            <a:spLocks noGrp="1"/>
          </p:cNvSpPr>
          <p:nvPr>
            <p:ph type="body" idx="1"/>
          </p:nvPr>
        </p:nvSpPr>
        <p:spPr>
          <a:xfrm>
            <a:off x="693225" y="1597150"/>
            <a:ext cx="11195100" cy="4965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You have been doing a great job completing your anchor charts!  Today is the last time we will add to them.</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In pairs, take 5 minutes to add to the chart assigned to you. (Either </a:t>
            </a:r>
            <a:r>
              <a:rPr lang="en-US" sz="2400" b="1">
                <a:latin typeface="Century Gothic"/>
                <a:ea typeface="Century Gothic"/>
                <a:cs typeface="Century Gothic"/>
                <a:sym typeface="Century Gothic"/>
              </a:rPr>
              <a:t>Salva/Nya anchor chart</a:t>
            </a:r>
            <a:r>
              <a:rPr lang="en-US" sz="2400">
                <a:latin typeface="Century Gothic"/>
                <a:ea typeface="Century Gothic"/>
                <a:cs typeface="Century Gothic"/>
                <a:sym typeface="Century Gothic"/>
              </a:rPr>
              <a:t> or </a:t>
            </a:r>
            <a:r>
              <a:rPr lang="en-US" sz="2400" b="1">
                <a:latin typeface="Century Gothic"/>
                <a:ea typeface="Century Gothic"/>
                <a:cs typeface="Century Gothic"/>
                <a:sym typeface="Century Gothic"/>
              </a:rPr>
              <a:t>Survival anchor chart</a:t>
            </a:r>
            <a:r>
              <a:rPr lang="en-US"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Make sure to look at the charts to update yours with the ideas of your classmates.</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r>
              <a:rPr lang="en-US" sz="1100">
                <a:latin typeface="Arial"/>
                <a:ea typeface="Arial"/>
                <a:cs typeface="Arial"/>
                <a:sym typeface="Arial"/>
              </a:rPr>
              <a:t>	</a:t>
            </a:r>
            <a:endParaRPr sz="2600">
              <a:latin typeface="Century Gothic"/>
              <a:ea typeface="Century Gothic"/>
              <a:cs typeface="Century Gothic"/>
              <a:sym typeface="Century Gothic"/>
            </a:endParaRPr>
          </a:p>
        </p:txBody>
      </p:sp>
      <p:pic>
        <p:nvPicPr>
          <p:cNvPr id="151" name="Google Shape;151;p2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E64E256-3897-463B-9845-2282901C7ED8}"/>
</file>

<file path=customXml/itemProps2.xml><?xml version="1.0" encoding="utf-8"?>
<ds:datastoreItem xmlns:ds="http://schemas.openxmlformats.org/officeDocument/2006/customXml" ds:itemID="{358034AA-A386-40E8-9ED5-DB3FE109051D}">
  <ds:schemaRefs>
    <ds:schemaRef ds:uri="http://schemas.microsoft.com/sharepoint/v3/contenttype/forms"/>
  </ds:schemaRefs>
</ds:datastoreItem>
</file>

<file path=customXml/itemProps3.xml><?xml version="1.0" encoding="utf-8"?>
<ds:datastoreItem xmlns:ds="http://schemas.openxmlformats.org/officeDocument/2006/customXml" ds:itemID="{153D7077-2013-424B-B2F0-F76E71C101CF}">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92</TotalTime>
  <Words>6163</Words>
  <Application>Microsoft Office PowerPoint</Application>
  <PresentationFormat>Widescreen</PresentationFormat>
  <Paragraphs>626</Paragraphs>
  <Slides>26</Slides>
  <Notes>25</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Grade 7: Module 1: Unit 2: Lesson 8 Teacher slide, before teaching.</vt:lpstr>
      <vt:lpstr>PowerPoint Presentation</vt:lpstr>
      <vt:lpstr>Grade 7: Module 1:  Unit 2: Lesson 8</vt:lpstr>
      <vt:lpstr>Hello, Students!</vt:lpstr>
      <vt:lpstr>Let’s look at our learning targets</vt:lpstr>
      <vt:lpstr>Let’s use our vocabulary skills</vt:lpstr>
      <vt:lpstr>Let’s reflect on our progress</vt:lpstr>
      <vt:lpstr>Let’s check our work</vt:lpstr>
      <vt:lpstr>Let’s add to anchor charts</vt:lpstr>
      <vt:lpstr>Let’s get ready to discuss</vt:lpstr>
      <vt:lpstr>Let’s look at the World Cafe questions</vt:lpstr>
      <vt:lpstr>Let’s discuss</vt:lpstr>
      <vt:lpstr>Let’s move</vt:lpstr>
      <vt:lpstr>Let’s discuss</vt:lpstr>
      <vt:lpstr>Let’s move</vt:lpstr>
      <vt:lpstr>Let’s discuss</vt:lpstr>
      <vt:lpstr>Let’s make connections</vt:lpstr>
      <vt:lpstr>Let’s learn something new</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8 Teacher slide, before teaching.</dc:title>
  <dc:creator>tfiller</dc:creator>
  <cp:lastModifiedBy>Natalie Ivey</cp:lastModifiedBy>
  <cp:revision>19</cp:revision>
  <dcterms:modified xsi:type="dcterms:W3CDTF">2019-03-26T00:39:13Z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