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6.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17.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8.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14.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2.xml" ContentType="application/vnd.openxmlformats-officedocument.presentationml.slideLayout+xml"/>
  <Override PartName="/ppt/notesSlides/notesSlide11.xml" ContentType="application/vnd.openxmlformats-officedocument.presentationml.notesSlide+xml"/>
  <Override PartName="/ppt/slideLayouts/slideLayout3.xml" ContentType="application/vnd.openxmlformats-officedocument.presentationml.slideLayout+xml"/>
  <Override PartName="/ppt/notesSlides/notesSlide10.xml" ContentType="application/vnd.openxmlformats-officedocument.presentationml.notesSlide+xml"/>
  <Override PartName="/ppt/slideLayouts/slideLayout1.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slideLayouts/slideLayout12.xml" ContentType="application/vnd.openxmlformats-officedocument.presentationml.slideLayout+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3.xml" ContentType="application/vnd.openxmlformats-officedocument.presentationml.notesSlide+xml"/>
  <Override PartName="/ppt/slideLayouts/slideLayout4.xml" ContentType="application/vnd.openxmlformats-officedocument.presentationml.slideLayout+xml"/>
  <Override PartName="/ppt/notesSlides/notesSlide4.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5.xml" ContentType="application/vnd.openxmlformats-officedocument.presentationml.slideLayout+xml"/>
  <Override PartName="/ppt/notesSlides/notesSlide5.xml" ContentType="application/vnd.openxmlformats-officedocument.presentationml.notesSlide+xml"/>
  <Override PartName="/ppt/theme/theme1.xml" ContentType="application/vnd.openxmlformats-officedocument.theme+xml"/>
  <Override PartName="/ppt/commentAuthors.xml" ContentType="application/vnd.openxmlformats-officedocument.presentationml.commentAuthors+xml"/>
  <Override PartName="/ppt/notesMasters/notesMaster1.xml" ContentType="application/vnd.openxmlformats-officedocument.presentationml.notesMaster+xml"/>
  <Override PartName="/ppt/comments/comment1.xml" ContentType="application/vnd.openxmlformats-officedocument.presentationml.comments+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85" r:id="rId1"/>
    <p:sldMasterId id="2147483686" r:id="rId2"/>
    <p:sldMasterId id="2147483687" r:id="rId3"/>
  </p:sldMasterIdLst>
  <p:notesMasterIdLst>
    <p:notesMasterId r:id="rId2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aine Collins"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0A54B070-2438-4A42-8ECB-9AA3B758C3E1}">
  <a:tblStyle styleId="{0A54B070-2438-4A42-8ECB-9AA3B758C3E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74448" autoAdjust="0"/>
  </p:normalViewPr>
  <p:slideViewPr>
    <p:cSldViewPr snapToGrid="0">
      <p:cViewPr varScale="1">
        <p:scale>
          <a:sx n="110" d="100"/>
          <a:sy n="110" d="100"/>
        </p:scale>
        <p:origin x="-1056"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viewProps" Target="viewProps.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commentAuthors" Target="commentAuthor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interSettings" Target="printerSettings/printerSettings1.bin"/><Relationship Id="rId27" Type="http://schemas.openxmlformats.org/officeDocument/2006/relationships/tableStyles" Target="tableStyles.xml"/><Relationship Id="rId14" Type="http://schemas.openxmlformats.org/officeDocument/2006/relationships/slide" Target="slides/slide11.xml"/><Relationship Id="rId4" Type="http://schemas.openxmlformats.org/officeDocument/2006/relationships/slide" Target="slides/slide1.xml"/><Relationship Id="rId30" Type="http://schemas.openxmlformats.org/officeDocument/2006/relationships/customXml" Target="../customXml/item3.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8-09-17T11:27:44.524" idx="1">
    <p:pos x="6000" y="0"/>
    <p:text>+mhelmer2@gmail.com
_Assigned to Michelle Helmer_</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26882501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4" Type="http://schemas.openxmlformats.org/officeDocument/2006/relationships/hyperlink" Target="http://curriculum.eleducation.org/sites/default/files/g4m2u3_all-block_091317.pdf" TargetMode="External"/><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3/lesson-5"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if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curriculum.eleducation.org/curriculum/ela/grade-4/module-2/unit-3/lesson-5"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general-protocols-and-strategies-from-management-in-the-active-classroom"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students apply the research they have completed (in Unit 2) about their expert group animal and its defense mechanisms to write a choose-your-own-adventure narrative about their animal as part of their performance task for this module.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Students begin this unit by reading a mentor literary text, </a:t>
            </a:r>
            <a:r>
              <a:rPr lang="en" sz="1200" i="1" dirty="0">
                <a:solidFill>
                  <a:schemeClr val="dk1"/>
                </a:solidFill>
                <a:latin typeface="Calibri"/>
                <a:ea typeface="Calibri"/>
                <a:cs typeface="Calibri"/>
                <a:sym typeface="Calibri"/>
              </a:rPr>
              <a:t>Can You Survive the Wilderness?</a:t>
            </a:r>
            <a:r>
              <a:rPr lang="en" sz="1200" dirty="0">
                <a:solidFill>
                  <a:schemeClr val="dk1"/>
                </a:solidFill>
                <a:latin typeface="Calibri"/>
                <a:ea typeface="Calibri"/>
                <a:cs typeface="Calibri"/>
                <a:sym typeface="Calibri"/>
              </a:rPr>
              <a:t> by Matt Doeden, as a class. This text introduces them to the format of a choose-your-own-adventure. Students hone their writing skills through practicing with a class model based on the millipede. 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plan for and draft the introduction to their own narratives. Then, through mini lessons and peer critique, they continue to revise their writing. Finally, in the </a:t>
            </a:r>
            <a:r>
              <a:rPr lang="en" sz="1200" b="1" dirty="0">
                <a:solidFill>
                  <a:schemeClr val="dk1"/>
                </a:solidFill>
                <a:latin typeface="Calibri"/>
                <a:ea typeface="Calibri"/>
                <a:cs typeface="Calibri"/>
                <a:sym typeface="Calibri"/>
              </a:rPr>
              <a:t>end-of-unit assessment</a:t>
            </a:r>
            <a:r>
              <a:rPr lang="en" sz="1200" dirty="0">
                <a:solidFill>
                  <a:schemeClr val="dk1"/>
                </a:solidFill>
                <a:latin typeface="Calibri"/>
                <a:ea typeface="Calibri"/>
                <a:cs typeface="Calibri"/>
                <a:sym typeface="Calibri"/>
              </a:rPr>
              <a:t>, students write the second choice ending of their narrative on demand, and then combine this with their first choice ending to create their final performance task in a choose-your-own-adventure format.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40b3087ab6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40b3087ab6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5-10 minutes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Individual</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learning target: </a:t>
            </a:r>
            <a:r>
              <a:rPr lang="en" sz="1200" i="1">
                <a:solidFill>
                  <a:schemeClr val="dk1"/>
                </a:solidFill>
                <a:latin typeface="Calibri"/>
                <a:ea typeface="Calibri"/>
                <a:cs typeface="Calibri"/>
                <a:sym typeface="Calibri"/>
              </a:rPr>
              <a:t>“I can organize a plot for a narrative using events based on research of my animal and its defense mechanisms.”</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that in Lesson 4, students planned the introductory and problem paragraphs of their narratives. Tell them that today they will continue planning their narratives by focusing on developing the plot.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 understanding of the learning targets.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a:t>
            </a:r>
            <a:r>
              <a:rPr lang="en" sz="1200">
                <a:latin typeface="Calibri"/>
                <a:ea typeface="Calibri"/>
                <a:cs typeface="Calibri"/>
                <a:sym typeface="Calibri"/>
              </a:rPr>
              <a:t>None.</a:t>
            </a:r>
            <a:endParaRPr sz="1200">
              <a:latin typeface="Calibri"/>
              <a:ea typeface="Calibri"/>
              <a:cs typeface="Calibri"/>
              <a:sym typeface="Calibri"/>
            </a:endParaRPr>
          </a:p>
          <a:p>
            <a:pPr marL="457200" lvl="0" indent="0" algn="l" rtl="0">
              <a:spcBef>
                <a:spcPts val="0"/>
              </a:spcBef>
              <a:spcAft>
                <a:spcPts val="0"/>
              </a:spcAft>
              <a:buNone/>
            </a:pPr>
            <a:endParaRPr sz="120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40b3087ab6_0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40b3087ab6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invite students to take out the </a:t>
            </a:r>
            <a:r>
              <a:rPr lang="en" sz="1200" b="1" dirty="0">
                <a:solidFill>
                  <a:schemeClr val="dk1"/>
                </a:solidFill>
                <a:latin typeface="Calibri"/>
                <a:ea typeface="Calibri"/>
                <a:cs typeface="Calibri"/>
                <a:sym typeface="Calibri"/>
              </a:rPr>
              <a:t>Plot Structure note catcher</a:t>
            </a:r>
            <a:r>
              <a:rPr lang="en" sz="1200" dirty="0">
                <a:solidFill>
                  <a:schemeClr val="dk1"/>
                </a:solidFill>
                <a:latin typeface="Calibri"/>
                <a:ea typeface="Calibri"/>
                <a:cs typeface="Calibri"/>
                <a:sym typeface="Calibri"/>
              </a:rPr>
              <a:t>. Explain that students will reread </a:t>
            </a:r>
            <a:r>
              <a:rPr lang="en" sz="1200" b="0" dirty="0">
                <a:solidFill>
                  <a:schemeClr val="dk1"/>
                </a:solidFill>
                <a:latin typeface="Calibri"/>
                <a:ea typeface="Calibri"/>
                <a:cs typeface="Calibri"/>
                <a:sym typeface="Calibri"/>
              </a:rPr>
              <a:t>“Powerful Polly” </a:t>
            </a:r>
            <a:r>
              <a:rPr lang="en" sz="1200" dirty="0">
                <a:solidFill>
                  <a:schemeClr val="dk1"/>
                </a:solidFill>
                <a:latin typeface="Calibri"/>
                <a:ea typeface="Calibri"/>
                <a:cs typeface="Calibri"/>
                <a:sym typeface="Calibri"/>
              </a:rPr>
              <a:t>to analyze a different aspect of narratives and add to their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you are going to read the text aloud to them, and this time you would like them to analyze the plot. Ask: “</a:t>
            </a:r>
            <a:r>
              <a:rPr lang="en" sz="1200" i="1" dirty="0">
                <a:solidFill>
                  <a:schemeClr val="dk1"/>
                </a:solidFill>
                <a:latin typeface="Calibri"/>
                <a:ea typeface="Calibri"/>
                <a:cs typeface="Calibri"/>
                <a:sym typeface="Calibri"/>
              </a:rPr>
              <a:t>What is the plot of a narrative?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plot is the problem in the story, or The events of the story make up the plot.</a:t>
            </a:r>
            <a:r>
              <a:rPr lang="en" sz="1200" dirty="0">
                <a:solidFill>
                  <a:schemeClr val="dk1"/>
                </a:solidFill>
                <a:latin typeface="Calibri"/>
                <a:ea typeface="Calibri"/>
                <a:cs typeface="Calibri"/>
                <a:sym typeface="Calibri"/>
              </a:rPr>
              <a:t>) Clarify if necessary so students know that plot is the sequence of events in a story, including a problem faced by the character and how it is solved.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flip their </a:t>
            </a:r>
            <a:r>
              <a:rPr lang="en" sz="1200" b="0" dirty="0">
                <a:solidFill>
                  <a:schemeClr val="dk1"/>
                </a:solidFill>
                <a:latin typeface="Calibri"/>
                <a:ea typeface="Calibri"/>
                <a:cs typeface="Calibri"/>
                <a:sym typeface="Calibri"/>
              </a:rPr>
              <a:t>note catchers over and point out the word </a:t>
            </a:r>
            <a:r>
              <a:rPr lang="en" sz="1200" b="0" i="1" dirty="0">
                <a:solidFill>
                  <a:schemeClr val="dk1"/>
                </a:solidFill>
                <a:latin typeface="Calibri"/>
                <a:ea typeface="Calibri"/>
                <a:cs typeface="Calibri"/>
                <a:sym typeface="Calibri"/>
              </a:rPr>
              <a:t>plot</a:t>
            </a:r>
            <a:r>
              <a:rPr lang="en" sz="1200" b="0" dirty="0">
                <a:solidFill>
                  <a:schemeClr val="dk1"/>
                </a:solidFill>
                <a:latin typeface="Calibri"/>
                <a:ea typeface="Calibri"/>
                <a:cs typeface="Calibri"/>
                <a:sym typeface="Calibri"/>
              </a:rPr>
              <a:t> and its definition at the top.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Explain that they will listen to the example narrative again, and that this time they will listen for how the events of the narrative are organized from beginning to end. To do this, they will listen and take notes in the four categories of their note catchers. Review each category and clarify as needed.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Display and read “Powerful Polly,” inviting students to follow along as you read. As in Lesson 4, read only the first choice. This will help students to focus on the general structure of a plot and not to become confused by the unique structure of the choose-your-own-adventure format.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Pause briefly at the end of each paragraph so students can take notes.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Have students share with a partner the notes they captured for each section. Use equity sticks to call on students to share. Complete the note catcher with the class. Explain the basic plot structure of most narratives: “</a:t>
            </a:r>
            <a:r>
              <a:rPr lang="en" sz="1200" b="0" i="1" dirty="0">
                <a:solidFill>
                  <a:schemeClr val="dk1"/>
                </a:solidFill>
                <a:latin typeface="Calibri"/>
                <a:ea typeface="Calibri"/>
                <a:cs typeface="Calibri"/>
                <a:sym typeface="Calibri"/>
              </a:rPr>
              <a:t>Plots of most basic stories follow this pattern: introduction, rising action, problem, resolution, and conclusion</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Add these terms with brief descriptors to the </a:t>
            </a:r>
            <a:r>
              <a:rPr lang="en" sz="1200" b="1" dirty="0">
                <a:solidFill>
                  <a:schemeClr val="dk1"/>
                </a:solidFill>
                <a:latin typeface="Calibri"/>
                <a:ea typeface="Calibri"/>
                <a:cs typeface="Calibri"/>
                <a:sym typeface="Calibri"/>
              </a:rPr>
              <a:t>Choose-Your-Own-Adventure Narrative anchor chart </a:t>
            </a:r>
            <a:r>
              <a:rPr lang="en" sz="1200" b="0" dirty="0">
                <a:solidFill>
                  <a:schemeClr val="dk1"/>
                </a:solidFill>
                <a:latin typeface="Calibri"/>
                <a:ea typeface="Calibri"/>
                <a:cs typeface="Calibri"/>
                <a:sym typeface="Calibri"/>
              </a:rPr>
              <a:t>under Plot: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b="0" dirty="0">
                <a:solidFill>
                  <a:schemeClr val="dk1"/>
                </a:solidFill>
                <a:latin typeface="Calibri"/>
                <a:ea typeface="Calibri"/>
                <a:cs typeface="Calibri"/>
                <a:sym typeface="Calibri"/>
              </a:rPr>
              <a:t>Introduction: sets the stage for the reader</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b="0" dirty="0">
                <a:solidFill>
                  <a:schemeClr val="dk1"/>
                </a:solidFill>
                <a:latin typeface="Calibri"/>
                <a:ea typeface="Calibri"/>
                <a:cs typeface="Calibri"/>
                <a:sym typeface="Calibri"/>
              </a:rPr>
              <a:t>Rising action: establishes a situation</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Problem: what the characters are trying to solve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Resolution: how the characters solve the problem</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Conclusion: how the narrative is wrapped 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Go on to explain that the choose-your-own-adventure format follows this same pattern but has more than one resolution and conclusion.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being able to recognize the plot of a story.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Add visuals to the </a:t>
            </a:r>
            <a:r>
              <a:rPr lang="en" sz="1200" b="1" dirty="0">
                <a:latin typeface="Calibri"/>
                <a:ea typeface="Calibri"/>
                <a:cs typeface="Calibri"/>
                <a:sym typeface="Calibri"/>
              </a:rPr>
              <a:t>Choose-Your-Own-Adventure Narrative anchor chart</a:t>
            </a:r>
            <a:r>
              <a:rPr lang="en" sz="1200" dirty="0">
                <a:latin typeface="Calibri"/>
                <a:ea typeface="Calibri"/>
                <a:cs typeface="Calibri"/>
                <a:sym typeface="Calibri"/>
              </a:rPr>
              <a:t> to help students understand the different components. This will be especially helpful when recording information about the structure of a typical plot (e.g., a story line diagram showing rising action, problem, resolution, and conclusion).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Go one step further in analyzing the meaning of plot: </a:t>
            </a:r>
            <a:r>
              <a:rPr lang="en" sz="1200" i="1" dirty="0">
                <a:latin typeface="Calibri"/>
                <a:ea typeface="Calibri"/>
                <a:cs typeface="Calibri"/>
                <a:sym typeface="Calibri"/>
              </a:rPr>
              <a:t>“What does sequence of events mean?” </a:t>
            </a:r>
            <a:r>
              <a:rPr lang="en" sz="1200" b="1" dirty="0">
                <a:latin typeface="Calibri"/>
                <a:ea typeface="Calibri"/>
                <a:cs typeface="Calibri"/>
                <a:sym typeface="Calibri"/>
              </a:rPr>
              <a:t>(the order that things happen; first, second, third)</a:t>
            </a:r>
            <a:r>
              <a:rPr lang="en" sz="1200" dirty="0">
                <a:latin typeface="Calibri"/>
                <a:ea typeface="Calibri"/>
                <a:cs typeface="Calibri"/>
                <a:sym typeface="Calibri"/>
              </a:rPr>
              <a:t> </a:t>
            </a:r>
            <a:r>
              <a:rPr lang="en" sz="1200" i="1" dirty="0">
                <a:latin typeface="Calibri"/>
                <a:ea typeface="Calibri"/>
                <a:cs typeface="Calibri"/>
                <a:sym typeface="Calibri"/>
              </a:rPr>
              <a:t>“What is the sequence of events in Finding Nemo?” “What words do we use to show a sequence of events?”</a:t>
            </a:r>
            <a:r>
              <a:rPr lang="en" sz="1200" dirty="0">
                <a:latin typeface="Calibri"/>
                <a:ea typeface="Calibri"/>
                <a:cs typeface="Calibri"/>
                <a:sym typeface="Calibri"/>
              </a:rPr>
              <a:t> </a:t>
            </a:r>
            <a:r>
              <a:rPr lang="en" sz="1200" b="1" dirty="0">
                <a:latin typeface="Calibri"/>
                <a:ea typeface="Calibri"/>
                <a:cs typeface="Calibri"/>
                <a:sym typeface="Calibri"/>
              </a:rPr>
              <a:t>(first, second, third; then; next; soon)</a:t>
            </a:r>
            <a:endParaRPr sz="1200" b="1" dirty="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40b3087ab6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1" name="Google Shape;341;g40b3087ab6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now that they have a clearer picture of how the plot of a narrative is organized, they will practice developing a plot using the millipede. Explain that first they will focus on planning the resolution and conclusion for the millipede narrative as a class, and then plan the resolution and conclusion for their own narratives independently.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a:t>
            </a:r>
            <a:r>
              <a:rPr lang="en" sz="1200" b="1" dirty="0">
                <a:solidFill>
                  <a:schemeClr val="dk1"/>
                </a:solidFill>
                <a:latin typeface="Calibri"/>
                <a:ea typeface="Calibri"/>
                <a:cs typeface="Calibri"/>
                <a:sym typeface="Calibri"/>
              </a:rPr>
              <a:t> Performance Task anchor chart</a:t>
            </a:r>
            <a:r>
              <a:rPr lang="en" sz="1200" dirty="0">
                <a:solidFill>
                  <a:schemeClr val="dk1"/>
                </a:solidFill>
                <a:latin typeface="Calibri"/>
                <a:ea typeface="Calibri"/>
                <a:cs typeface="Calibri"/>
                <a:sym typeface="Calibri"/>
              </a:rPr>
              <a:t>. Display and distribute the </a:t>
            </a:r>
            <a:r>
              <a:rPr lang="en" sz="1200" b="1" dirty="0">
                <a:solidFill>
                  <a:schemeClr val="dk1"/>
                </a:solidFill>
                <a:latin typeface="Calibri"/>
                <a:ea typeface="Calibri"/>
                <a:cs typeface="Calibri"/>
                <a:sym typeface="Calibri"/>
              </a:rPr>
              <a:t>Millipede Narrative Planning graphic organizer</a:t>
            </a:r>
            <a:r>
              <a:rPr lang="en" sz="1200" dirty="0">
                <a:solidFill>
                  <a:schemeClr val="dk1"/>
                </a:solidFill>
                <a:latin typeface="Calibri"/>
                <a:ea typeface="Calibri"/>
                <a:cs typeface="Calibri"/>
                <a:sym typeface="Calibri"/>
              </a:rPr>
              <a:t> to each student. Remind students that they started planning the millipede narrative in Lesson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as in Lesson 4, the first step is to collect information for each part of the graphic organizer. Ask: “</a:t>
            </a:r>
            <a:r>
              <a:rPr lang="en" sz="1200" i="1" dirty="0">
                <a:solidFill>
                  <a:schemeClr val="dk1"/>
                </a:solidFill>
                <a:latin typeface="Calibri"/>
                <a:ea typeface="Calibri"/>
                <a:cs typeface="Calibri"/>
                <a:sym typeface="Calibri"/>
              </a:rPr>
              <a:t>Where can we find information to help us plan our narratives?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We can get information from the prompt, our research notes, our character profiles, and our imaginations.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need to think about the two choices for the reader to choose from in the adventure. Remind them that the reader chooses which defense mechanism the millipede will use. Point out again that students can use their imaginations, but that the choices must also be based on their research.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was the problem in the millipede narrative?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toad saw the millipede and wanted to eat it.) </a:t>
            </a:r>
            <a:r>
              <a:rPr lang="en" sz="1200" b="0" i="1" dirty="0">
                <a:solidFill>
                  <a:schemeClr val="dk1"/>
                </a:solidFill>
                <a:latin typeface="Calibri"/>
                <a:ea typeface="Calibri"/>
                <a:cs typeface="Calibri"/>
                <a:sym typeface="Calibri"/>
              </a:rPr>
              <a:t>“How can the millipede solve this problem?”</a:t>
            </a:r>
            <a:endParaRPr sz="1200" b="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several minutes to think of a choice they could use for the millipede. Use </a:t>
            </a:r>
            <a:r>
              <a:rPr lang="en" sz="1200" b="0" dirty="0">
                <a:solidFill>
                  <a:schemeClr val="dk1"/>
                </a:solidFill>
                <a:latin typeface="Calibri"/>
                <a:ea typeface="Calibri"/>
                <a:cs typeface="Calibri"/>
                <a:sym typeface="Calibri"/>
              </a:rPr>
              <a:t>equity sticks to call on students to share out their choices. Choose two students’ ideas to record in the Resolution Paragraph box for each choice, after the questions </a:t>
            </a:r>
            <a:r>
              <a:rPr lang="en" sz="1200" b="0" i="0" dirty="0">
                <a:solidFill>
                  <a:schemeClr val="dk1"/>
                </a:solidFill>
                <a:latin typeface="Calibri"/>
                <a:ea typeface="Calibri"/>
                <a:cs typeface="Calibri"/>
                <a:sym typeface="Calibri"/>
              </a:rPr>
              <a:t>“How does my character solve the</a:t>
            </a:r>
            <a:r>
              <a:rPr lang="en" sz="1200" i="0" dirty="0">
                <a:solidFill>
                  <a:schemeClr val="dk1"/>
                </a:solidFill>
                <a:latin typeface="Calibri"/>
                <a:ea typeface="Calibri"/>
                <a:cs typeface="Calibri"/>
                <a:sym typeface="Calibri"/>
              </a:rPr>
              <a:t> problem? What defense mechanism is used?” </a:t>
            </a:r>
            <a:r>
              <a:rPr lang="en" sz="1200" dirty="0">
                <a:solidFill>
                  <a:schemeClr val="dk1"/>
                </a:solidFill>
                <a:latin typeface="Calibri"/>
                <a:ea typeface="Calibri"/>
                <a:cs typeface="Calibri"/>
                <a:sym typeface="Calibri"/>
              </a:rPr>
              <a:t>Remind students to use precise words and phrases when recording notes on their plans. If necessary, review where to list their sources, pointing out that they should use at least two sources from their research. See the</a:t>
            </a:r>
            <a:r>
              <a:rPr lang="en" sz="1200" b="1" dirty="0">
                <a:solidFill>
                  <a:schemeClr val="dk1"/>
                </a:solidFill>
                <a:latin typeface="Calibri"/>
                <a:ea typeface="Calibri"/>
                <a:cs typeface="Calibri"/>
                <a:sym typeface="Calibri"/>
              </a:rPr>
              <a:t> Millipede Narrative Planning graphic organizer (completed, for teacher reference).</a:t>
            </a:r>
            <a:r>
              <a:rPr lang="en" sz="1200" dirty="0">
                <a:solidFill>
                  <a:schemeClr val="dk1"/>
                </a:solidFill>
                <a:latin typeface="Calibri"/>
                <a:ea typeface="Calibri"/>
                <a:cs typeface="Calibri"/>
                <a:sym typeface="Calibri"/>
              </a:rPr>
              <a:t> Ask students to record notes along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explain that students will plan the details of the resolution and concluding paragraphs for Choice #1 only. Tell them to leave the Choice #2 and Vocabulary boxes empty for now.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a class, use your research notes and imaginations to plan the last two paragraphs. See the</a:t>
            </a:r>
            <a:r>
              <a:rPr lang="en" sz="1200" b="1" dirty="0">
                <a:solidFill>
                  <a:schemeClr val="dk1"/>
                </a:solidFill>
                <a:latin typeface="Calibri"/>
                <a:ea typeface="Calibri"/>
                <a:cs typeface="Calibri"/>
                <a:sym typeface="Calibri"/>
              </a:rPr>
              <a:t> Millipede Narrative Planning graphic organizer (completed, for teacher reference)</a:t>
            </a:r>
            <a:r>
              <a:rPr lang="en" sz="1200" dirty="0">
                <a:solidFill>
                  <a:schemeClr val="dk1"/>
                </a:solidFill>
                <a:latin typeface="Calibri"/>
                <a:ea typeface="Calibri"/>
                <a:cs typeface="Calibri"/>
                <a:sym typeface="Calibri"/>
              </a:rPr>
              <a:t>. Encourage students to be creative but to keep their plans based on facts and details from their research. During the discussion, prompt students by asking questions like: “</a:t>
            </a:r>
            <a:r>
              <a:rPr lang="en" sz="1200" i="1" dirty="0">
                <a:solidFill>
                  <a:schemeClr val="dk1"/>
                </a:solidFill>
                <a:latin typeface="Calibri"/>
                <a:ea typeface="Calibri"/>
                <a:cs typeface="Calibri"/>
                <a:sym typeface="Calibri"/>
              </a:rPr>
              <a:t>What will the millipede do when he notices a predator approaching?” “What will be the result of his actions?” “How will the predator respond?” “What precise words or phrases can you use to describe what is happening?” “How will the story end</a:t>
            </a:r>
            <a:r>
              <a:rPr lang="en" sz="1200" i="1" dirty="0" smtClean="0">
                <a:solidFill>
                  <a:schemeClr val="dk1"/>
                </a:solidFill>
                <a:latin typeface="Calibri"/>
                <a:ea typeface="Calibri"/>
                <a:cs typeface="Calibri"/>
                <a:sym typeface="Calibri"/>
              </a:rPr>
              <a:t>?”</a:t>
            </a:r>
            <a:endParaRPr lang="en-US" sz="1200" i="1" dirty="0" smtClean="0">
              <a:solidFill>
                <a:schemeClr val="dk1"/>
              </a:solidFill>
              <a:latin typeface="Calibri"/>
              <a:ea typeface="Calibri"/>
              <a:cs typeface="Calibri"/>
              <a:sym typeface="Calibri"/>
            </a:endParaRPr>
          </a:p>
          <a:p>
            <a:pPr marL="152400" lvl="0" indent="0" algn="l" rtl="0">
              <a:spcBef>
                <a:spcPts val="0"/>
              </a:spcBef>
              <a:spcAft>
                <a:spcPts val="0"/>
              </a:spcAft>
              <a:buClr>
                <a:schemeClr val="dk1"/>
              </a:buClr>
              <a:buSzPts val="1200"/>
              <a:buFont typeface="Calibri"/>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need to complete the graphic organizer.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smtClean="0">
                <a:latin typeface="Calibri"/>
                <a:ea typeface="Calibri"/>
                <a:cs typeface="Calibri"/>
                <a:sym typeface="Calibri"/>
              </a:rPr>
              <a:t>Invite </a:t>
            </a:r>
            <a:r>
              <a:rPr lang="en" sz="1200" dirty="0">
                <a:latin typeface="Calibri"/>
                <a:ea typeface="Calibri"/>
                <a:cs typeface="Calibri"/>
                <a:sym typeface="Calibri"/>
              </a:rPr>
              <a:t>students to listen during the guided practice and then give them a copy of the </a:t>
            </a:r>
            <a:r>
              <a:rPr lang="en" sz="1200" b="1" dirty="0">
                <a:latin typeface="Calibri"/>
                <a:ea typeface="Calibri"/>
                <a:cs typeface="Calibri"/>
                <a:sym typeface="Calibri"/>
              </a:rPr>
              <a:t>Millipede Narrative Planning graphic organizer</a:t>
            </a:r>
            <a:r>
              <a:rPr lang="en" sz="1200" dirty="0">
                <a:latin typeface="Calibri"/>
                <a:ea typeface="Calibri"/>
                <a:cs typeface="Calibri"/>
                <a:sym typeface="Calibri"/>
              </a:rPr>
              <a:t> afterward. This will allow them to focus on listening to the planning conversation and thinking through their ideas. </a:t>
            </a:r>
            <a:endParaRPr sz="1200" dirty="0">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40b3087ab6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8" name="Google Shape;348;g40b3087ab6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now they will have a chance to continue planning the plot of their </a:t>
            </a:r>
            <a:r>
              <a:rPr lang="en" sz="1200" b="0" dirty="0">
                <a:solidFill>
                  <a:schemeClr val="dk1"/>
                </a:solidFill>
                <a:latin typeface="Calibri"/>
                <a:ea typeface="Calibri"/>
                <a:cs typeface="Calibri"/>
                <a:sym typeface="Calibri"/>
              </a:rPr>
              <a:t>expert group animal narrative. Remind them that the problem in their plot is the predator approaching the animal, which will keep the reader interested and wondering what will happen next. Point out that </a:t>
            </a:r>
            <a:r>
              <a:rPr lang="en" sz="1200" dirty="0">
                <a:solidFill>
                  <a:schemeClr val="dk1"/>
                </a:solidFill>
                <a:latin typeface="Calibri"/>
                <a:ea typeface="Calibri"/>
                <a:cs typeface="Calibri"/>
                <a:sym typeface="Calibri"/>
              </a:rPr>
              <a:t>they have already planned these parts of their narratives in Lesson 4, and that today they will focus on planning how the problem will be resolved and the story will conclude.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Help students organize their materials. Ask them to get out the following materials: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b="1" dirty="0" smtClean="0">
                <a:solidFill>
                  <a:schemeClr val="dk1"/>
                </a:solidFill>
                <a:latin typeface="Calibri"/>
                <a:ea typeface="Calibri"/>
                <a:cs typeface="Calibri"/>
                <a:sym typeface="Calibri"/>
              </a:rPr>
              <a:t>Narrative </a:t>
            </a:r>
            <a:r>
              <a:rPr lang="en" sz="1200" b="1" dirty="0">
                <a:solidFill>
                  <a:schemeClr val="dk1"/>
                </a:solidFill>
                <a:latin typeface="Calibri"/>
                <a:ea typeface="Calibri"/>
                <a:cs typeface="Calibri"/>
                <a:sym typeface="Calibri"/>
              </a:rPr>
              <a:t>Planning graphic organizer</a:t>
            </a:r>
            <a:r>
              <a:rPr lang="en" sz="1200" dirty="0">
                <a:solidFill>
                  <a:schemeClr val="dk1"/>
                </a:solidFill>
                <a:latin typeface="Calibri"/>
                <a:ea typeface="Calibri"/>
                <a:cs typeface="Calibri"/>
                <a:sym typeface="Calibri"/>
              </a:rPr>
              <a:t> (from Lesson 4)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Expert Group Animal research notebooks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AutoNum type="romanLcPeriod"/>
            </a:pPr>
            <a:r>
              <a:rPr lang="en" sz="1200" b="1" dirty="0">
                <a:solidFill>
                  <a:schemeClr val="dk1"/>
                </a:solidFill>
                <a:latin typeface="Calibri"/>
                <a:ea typeface="Calibri"/>
                <a:cs typeface="Calibri"/>
                <a:sym typeface="Calibri"/>
              </a:rPr>
              <a:t>Close Read Questions: “Fight to Survive!”</a:t>
            </a:r>
            <a:r>
              <a:rPr lang="en" sz="1200" dirty="0">
                <a:solidFill>
                  <a:schemeClr val="dk1"/>
                </a:solidFill>
                <a:latin typeface="Calibri"/>
                <a:ea typeface="Calibri"/>
                <a:cs typeface="Calibri"/>
                <a:sym typeface="Calibri"/>
              </a:rPr>
              <a:t> (pages 2–9)</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AutoNum type="romanLcPeriod"/>
            </a:pPr>
            <a:r>
              <a:rPr lang="en" sz="1200" b="1" dirty="0">
                <a:solidFill>
                  <a:schemeClr val="dk1"/>
                </a:solidFill>
                <a:latin typeface="Calibri"/>
                <a:ea typeface="Calibri"/>
                <a:cs typeface="Calibri"/>
                <a:sym typeface="Calibri"/>
              </a:rPr>
              <a:t>Web Page research guide</a:t>
            </a:r>
            <a:r>
              <a:rPr lang="en" sz="1200" dirty="0">
                <a:solidFill>
                  <a:schemeClr val="dk1"/>
                </a:solidFill>
                <a:latin typeface="Calibri"/>
                <a:ea typeface="Calibri"/>
                <a:cs typeface="Calibri"/>
                <a:sym typeface="Calibri"/>
              </a:rPr>
              <a:t> (pages 12–16)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AutoNum type="romanLcPeriod"/>
            </a:pPr>
            <a:r>
              <a:rPr lang="en" sz="1200" b="1" dirty="0">
                <a:solidFill>
                  <a:schemeClr val="dk1"/>
                </a:solidFill>
                <a:latin typeface="Calibri"/>
                <a:ea typeface="Calibri"/>
                <a:cs typeface="Calibri"/>
                <a:sym typeface="Calibri"/>
              </a:rPr>
              <a:t>Organizing Research note-catcher </a:t>
            </a:r>
            <a:r>
              <a:rPr lang="en" sz="1200" dirty="0">
                <a:solidFill>
                  <a:schemeClr val="dk1"/>
                </a:solidFill>
                <a:latin typeface="Calibri"/>
                <a:ea typeface="Calibri"/>
                <a:cs typeface="Calibri"/>
                <a:sym typeface="Calibri"/>
              </a:rPr>
              <a:t>(pages 17–18)</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may use any research in their notebooks but that you would like them to place these documents on top of their desks now. Give them a few minutes to organize their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for today, they should start by focusing on planning the resolution and concluding paragraphs for Choice #1 and Choice #2. Tell them that they should leave the Vocabulary box empty for now and that they can go back and add more details to the Introductory Paragraphs and Problem Paragraph(s) boxes when they have finished planning Choice #1 and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ask students to review the graphic organizer and think about what information they may need to review from their notes to help them plan a narrative that is based on their research. Have them turn to a partner and share their next steps. You may consider giving them a sentence frame such as: </a:t>
            </a:r>
            <a:r>
              <a:rPr lang="en" sz="1200" i="0" dirty="0">
                <a:solidFill>
                  <a:schemeClr val="dk1"/>
                </a:solidFill>
                <a:latin typeface="Calibri"/>
                <a:ea typeface="Calibri"/>
                <a:cs typeface="Calibri"/>
                <a:sym typeface="Calibri"/>
              </a:rPr>
              <a:t>“I need to write about __________, so I will look in my research for ___________.” You could also provide students with a model: “I need to write about how my character uses one of its defense mechanisms, so I will look in my research for information about how it rolls into a ball to protect itself.” </a:t>
            </a:r>
            <a:r>
              <a:rPr lang="en" sz="1200" dirty="0">
                <a:solidFill>
                  <a:schemeClr val="dk1"/>
                </a:solidFill>
                <a:latin typeface="Calibri"/>
                <a:ea typeface="Calibri"/>
                <a:cs typeface="Calibri"/>
                <a:sym typeface="Calibri"/>
              </a:rPr>
              <a:t>Circulate and listen for students who might need additional support when planning their narratives.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students have shared their next step with a partner, tell them that they will have the next 20 minutes to continue planning their narratives by completing the Resolution Paragraph and Concluding Paragraph boxes for Choice #1 and Choice #2 on their </a:t>
            </a:r>
            <a:r>
              <a:rPr lang="en" sz="1200" b="1" dirty="0">
                <a:solidFill>
                  <a:schemeClr val="dk1"/>
                </a:solidFill>
                <a:latin typeface="Calibri"/>
                <a:ea typeface="Calibri"/>
                <a:cs typeface="Calibri"/>
                <a:sym typeface="Calibri"/>
              </a:rPr>
              <a:t>Narrative Planning graphic organizers</a:t>
            </a:r>
            <a:r>
              <a:rPr lang="en" sz="1200" dirty="0">
                <a:solidFill>
                  <a:schemeClr val="dk1"/>
                </a:solidFill>
                <a:latin typeface="Calibri"/>
                <a:ea typeface="Calibri"/>
                <a:cs typeface="Calibri"/>
                <a:sym typeface="Calibri"/>
              </a:rPr>
              <a:t>. Tell them that you will be available to confer with them and support their planning and that they will have time to finish planning their narratives in the next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be creative but to remember that their narratives should be based on research about their animal and its defense mechanisms. If necessary, prompt by asking questions such as: “</a:t>
            </a:r>
            <a:r>
              <a:rPr lang="en" sz="1200" i="1" dirty="0">
                <a:solidFill>
                  <a:schemeClr val="dk1"/>
                </a:solidFill>
                <a:latin typeface="Calibri"/>
                <a:ea typeface="Calibri"/>
                <a:cs typeface="Calibri"/>
                <a:sym typeface="Calibri"/>
              </a:rPr>
              <a:t>What will your animal do when he notices a predator approaching?” “What will be the result of his actions?” “How will the predator respond?” “What precise words or phrases can you use to describe what is happening?” “How will the story end?”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specifically </a:t>
            </a:r>
            <a:r>
              <a:rPr lang="en" sz="1200" i="1" dirty="0">
                <a:solidFill>
                  <a:schemeClr val="dk1"/>
                </a:solidFill>
                <a:latin typeface="Calibri"/>
                <a:ea typeface="Calibri"/>
                <a:cs typeface="Calibri"/>
                <a:sym typeface="Calibri"/>
              </a:rPr>
              <a:t>persevere</a:t>
            </a:r>
            <a:r>
              <a:rPr lang="en" sz="1200" dirty="0">
                <a:solidFill>
                  <a:schemeClr val="dk1"/>
                </a:solidFill>
                <a:latin typeface="Calibri"/>
                <a:ea typeface="Calibri"/>
                <a:cs typeface="Calibri"/>
                <a:sym typeface="Calibri"/>
              </a:rPr>
              <a:t>. Use a checking for understanding protocol for students to reflect on how they persevered as they planned their narratives over the last several days</a:t>
            </a:r>
            <a:r>
              <a:rPr lang="en" sz="1200" dirty="0" smtClean="0">
                <a:solidFill>
                  <a:schemeClr val="dk1"/>
                </a:solidFill>
                <a:latin typeface="Calibri"/>
                <a:ea typeface="Calibri"/>
                <a:cs typeface="Calibri"/>
                <a:sym typeface="Calibri"/>
              </a:rPr>
              <a:t>.</a:t>
            </a:r>
            <a:endParaRPr lang="en-US" sz="1200" dirty="0" smtClean="0">
              <a:solidFill>
                <a:schemeClr val="dk1"/>
              </a:solidFill>
              <a:latin typeface="Calibri"/>
              <a:ea typeface="Calibri"/>
              <a:cs typeface="Calibri"/>
              <a:sym typeface="Calibri"/>
            </a:endParaRPr>
          </a:p>
          <a:p>
            <a:pPr marL="152400" lvl="0"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effectively planning their narrative.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Invite students to sketch their ideas on the graphic organizer before writing.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Enable students to discuss with a partner their ideas about their resolution and conclusion paragraphs for Choice #1 and Choice #2 before writing. Conversations about a task can help boost language development as students work to make themselves understood and to facilitate the spoken interaction.</a:t>
            </a:r>
            <a:endParaRPr sz="1200" dirty="0">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40b3087ab6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40b3087ab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Gather students. Ask them to assess themselves on the learning target: </a:t>
            </a:r>
            <a:r>
              <a:rPr lang="en" sz="1200" i="1" dirty="0">
                <a:solidFill>
                  <a:schemeClr val="dk1"/>
                </a:solidFill>
                <a:latin typeface="Calibri"/>
                <a:ea typeface="Calibri"/>
                <a:cs typeface="Calibri"/>
                <a:sym typeface="Calibri"/>
              </a:rPr>
              <a:t>“I can organize a plot for a narrative using events based on research of my animal and its defense mechanisms.”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index cards and have students record their name and reflect and respond to the following:</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Front: “Did you meet the learning target? What is your evidence?”</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Back: “What is the problem the main character will face in your narrative? How will the character solve this problem?”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demonstrate an accurate self-assessment of progress toward learning targets.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 Allow students to share their reflections verbally before writing them on the index cards. </a:t>
            </a:r>
            <a:endParaRPr sz="1200" dirty="0">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41f4489c7b_0_5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1" name="Google Shape;361;g41f4489c7b_0_5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a:t>
            </a:r>
            <a:r>
              <a:rPr lang="en-US" sz="1200" dirty="0" smtClean="0">
                <a:latin typeface="Calibri"/>
                <a:ea typeface="Calibri"/>
                <a:cs typeface="Calibri"/>
                <a:sym typeface="Calibri"/>
              </a:rPr>
              <a:t>s</a:t>
            </a:r>
            <a:r>
              <a:rPr lang="en" sz="1200" dirty="0" smtClean="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41f4489c7b_0_6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8" name="Google Shape;368;g41f4489c7b_0_6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a:t>
            </a:r>
            <a:r>
              <a:rPr lang="en-US" sz="1200" smtClean="0">
                <a:latin typeface="Calibri"/>
                <a:ea typeface="Calibri"/>
                <a:cs typeface="Calibri"/>
                <a:sym typeface="Calibri"/>
              </a:rPr>
              <a:t>s</a:t>
            </a:r>
            <a:r>
              <a:rPr lang="en" sz="1200" smtClean="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41f4489c7b_0_7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4" name="Google Shape;374;g41f4489c7b_0_7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a:t>
            </a:r>
            <a:endParaRPr sz="120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Grade 4 M2 U3:</a:t>
            </a:r>
            <a:r>
              <a:rPr lang="en" sz="1200">
                <a:solidFill>
                  <a:schemeClr val="dk1"/>
                </a:solidFill>
                <a:uFill>
                  <a:noFill/>
                </a:uFill>
                <a:latin typeface="Calibri"/>
                <a:ea typeface="Calibri"/>
                <a:cs typeface="Calibri"/>
                <a:sym typeface="Calibri"/>
                <a:hlinkClick r:id="rId3"/>
              </a:rPr>
              <a:t> </a:t>
            </a:r>
            <a:r>
              <a:rPr lang="en" sz="1200" u="sng">
                <a:solidFill>
                  <a:schemeClr val="hlink"/>
                </a:solidFill>
                <a:latin typeface="Calibri"/>
                <a:ea typeface="Calibri"/>
                <a:cs typeface="Calibri"/>
                <a:sym typeface="Calibri"/>
                <a:hlinkClick r:id="rId4"/>
              </a:rPr>
              <a:t>http://curriculum.eleducation.org/sites/default/files/g4m2u3_all-block_091317.pdf</a:t>
            </a:r>
            <a:r>
              <a:rPr lang="en" sz="1200">
                <a:solidFill>
                  <a:schemeClr val="dk1"/>
                </a:solidFill>
                <a:latin typeface="Calibri"/>
                <a:ea typeface="Calibri"/>
                <a:cs typeface="Calibri"/>
                <a:sym typeface="Calibri"/>
              </a:rPr>
              <a:t> </a:t>
            </a:r>
            <a:endParaRPr sz="1200" u="sng">
              <a:solidFill>
                <a:srgbClr val="2200CC"/>
              </a:solidFill>
              <a:latin typeface="Calibri"/>
              <a:ea typeface="Calibri"/>
              <a:cs typeface="Calibri"/>
              <a:sym typeface="Calibri"/>
              <a:hlinkClick r:id="rId3"/>
            </a:endParaRPr>
          </a:p>
          <a:p>
            <a:pPr marL="0" lvl="0" indent="0" algn="l" rtl="0">
              <a:lnSpc>
                <a:spcPct val="100000"/>
              </a:lnSpc>
              <a:spcBef>
                <a:spcPts val="0"/>
              </a:spcBef>
              <a:spcAft>
                <a:spcPts val="0"/>
              </a:spcAft>
              <a:buClr>
                <a:schemeClr val="dk1"/>
              </a:buClr>
              <a:buSzPts val="1100"/>
              <a:buFont typeface="Arial"/>
              <a:buNone/>
            </a:pPr>
            <a:endParaRPr sz="1200" u="sng">
              <a:solidFill>
                <a:srgbClr val="2200CC"/>
              </a:solidFill>
              <a:latin typeface="Calibri"/>
              <a:ea typeface="Calibri"/>
              <a:cs typeface="Calibri"/>
              <a:sym typeface="Calibri"/>
              <a:hlinkClick r:id="rId3"/>
            </a:endParaRPr>
          </a:p>
          <a:p>
            <a:pPr marL="0" lvl="0" indent="0" algn="l" rtl="0">
              <a:lnSpc>
                <a:spcPct val="100000"/>
              </a:lnSpc>
              <a:spcBef>
                <a:spcPts val="0"/>
              </a:spcBef>
              <a:spcAft>
                <a:spcPts val="0"/>
              </a:spcAft>
              <a:buClr>
                <a:schemeClr val="dk1"/>
              </a:buClr>
              <a:buSzPts val="1100"/>
              <a:buFont typeface="Arial"/>
              <a:buNone/>
            </a:pPr>
            <a:endParaRPr sz="1200" u="sng">
              <a:solidFill>
                <a:srgbClr val="2200CC"/>
              </a:solidFill>
              <a:latin typeface="Calibri"/>
              <a:ea typeface="Calibri"/>
              <a:cs typeface="Calibri"/>
              <a:sym typeface="Calibri"/>
              <a:hlinkClick r:id="rId3"/>
            </a:endParaRPr>
          </a:p>
          <a:p>
            <a:pPr marL="0" lvl="0" indent="0" algn="l" rtl="0">
              <a:lnSpc>
                <a:spcPct val="100000"/>
              </a:lnSpc>
              <a:spcBef>
                <a:spcPts val="0"/>
              </a:spcBef>
              <a:spcAft>
                <a:spcPts val="0"/>
              </a:spcAft>
              <a:buClr>
                <a:schemeClr val="dk1"/>
              </a:buClr>
              <a:buSzPts val="1100"/>
              <a:buFont typeface="Arial"/>
              <a:buNone/>
            </a:pPr>
            <a:endParaRPr sz="1200" u="sng">
              <a:solidFill>
                <a:srgbClr val="2200CC"/>
              </a:solidFill>
              <a:latin typeface="Calibri"/>
              <a:ea typeface="Calibri"/>
              <a:cs typeface="Calibri"/>
              <a:sym typeface="Calibri"/>
              <a:hlinkClick r:id="rId3"/>
            </a:endParaRPr>
          </a:p>
          <a:p>
            <a:pPr marL="0" lvl="0" indent="0" algn="l" rtl="0">
              <a:lnSpc>
                <a:spcPct val="100000"/>
              </a:lnSpc>
              <a:spcBef>
                <a:spcPts val="0"/>
              </a:spcBef>
              <a:spcAft>
                <a:spcPts val="0"/>
              </a:spcAft>
              <a:buClr>
                <a:schemeClr val="dk1"/>
              </a:buClr>
              <a:buSzPts val="1100"/>
              <a:buFont typeface="Arial"/>
              <a:buNone/>
            </a:pPr>
            <a:endParaRPr sz="1200" u="sng">
              <a:solidFill>
                <a:srgbClr val="2200CC"/>
              </a:solidFill>
              <a:latin typeface="Calibri"/>
              <a:ea typeface="Calibri"/>
              <a:cs typeface="Calibri"/>
              <a:sym typeface="Calibri"/>
              <a:hlinkClick r:id="rId3"/>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375" name="Google Shape;375;g41f4489c7b_0_7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41f4489c7b_0_18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41f4489c7b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u="sng" dirty="0">
                <a:solidFill>
                  <a:schemeClr val="hlink"/>
                </a:solidFill>
                <a:latin typeface="Calibri"/>
                <a:ea typeface="Calibri"/>
                <a:cs typeface="Calibri"/>
                <a:sym typeface="Calibri"/>
                <a:hlinkClick r:id="rId3"/>
              </a:rPr>
              <a:t>http://curriculum.eleducation.org/curriculum/ela/grade-4/module-2/unit-3/lesson-5</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Teacher Resources:</a:t>
            </a:r>
            <a:endParaRPr sz="1200" dirty="0">
              <a:solidFill>
                <a:schemeClr val="dk1"/>
              </a:solidFill>
              <a:latin typeface="Calibri"/>
              <a:ea typeface="Calibri"/>
              <a:cs typeface="Calibri"/>
              <a:sym typeface="Calibri"/>
            </a:endParaRPr>
          </a:p>
          <a:p>
            <a:pPr marL="171450" lvl="0" indent="-171450" algn="l" rtl="0">
              <a:lnSpc>
                <a:spcPct val="115000"/>
              </a:lnSpc>
              <a:spcBef>
                <a:spcPts val="0"/>
              </a:spcBef>
              <a:spcAft>
                <a:spcPts val="0"/>
              </a:spcAft>
              <a:buClr>
                <a:schemeClr val="dk1"/>
              </a:buClr>
              <a:buSzPts val="1100"/>
            </a:pPr>
            <a:r>
              <a:rPr lang="en" sz="1200" dirty="0">
                <a:solidFill>
                  <a:schemeClr val="dk1"/>
                </a:solidFill>
                <a:latin typeface="Calibri"/>
                <a:ea typeface="Calibri"/>
                <a:cs typeface="Calibri"/>
                <a:sym typeface="Calibri"/>
              </a:rPr>
              <a:t>Throughout 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u="sng" dirty="0">
                <a:solidFill>
                  <a:schemeClr val="hlink"/>
                </a:solidFill>
                <a:latin typeface="Calibri"/>
                <a:ea typeface="Calibri"/>
                <a:cs typeface="Calibri"/>
                <a:sym typeface="Calibri"/>
                <a:hlinkClick r:id="rId4"/>
              </a:rPr>
              <a:t>https://eleducation.org/resources/general-protocols-and-strategies-from-management-in-the-active-classroom</a:t>
            </a:r>
            <a:endParaRPr sz="1200" u="sng" dirty="0">
              <a:solidFill>
                <a:schemeClr val="hlink"/>
              </a:solidFill>
              <a:latin typeface="Calibri"/>
              <a:ea typeface="Calibri"/>
              <a:cs typeface="Calibri"/>
              <a:sym typeface="Calibri"/>
              <a:hlinkClick r:id="rId4"/>
            </a:endParaRPr>
          </a:p>
          <a:p>
            <a:pPr marL="171450" lvl="0" indent="-171450" algn="l" rtl="0">
              <a:lnSpc>
                <a:spcPct val="115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Protocol </a:t>
            </a:r>
            <a:r>
              <a:rPr lang="en" sz="1200" dirty="0">
                <a:solidFill>
                  <a:schemeClr val="dk1"/>
                </a:solidFill>
                <a:latin typeface="Calibri"/>
                <a:ea typeface="Calibri"/>
                <a:cs typeface="Calibri"/>
                <a:sym typeface="Calibri"/>
              </a:rPr>
              <a:t>descriptions and videos can be found here: </a:t>
            </a:r>
            <a:r>
              <a:rPr lang="en" sz="1200" u="sng" dirty="0">
                <a:solidFill>
                  <a:schemeClr val="hlink"/>
                </a:solidFill>
                <a:latin typeface="Calibri"/>
                <a:ea typeface="Calibri"/>
                <a:cs typeface="Calibri"/>
                <a:sym typeface="Calibri"/>
                <a:hlinkClick r:id="rId5"/>
              </a:rPr>
              <a:t>https://eleducation.org/resources/el-education-classroom-protocols</a:t>
            </a:r>
            <a:endParaRPr sz="1200" u="sng" dirty="0">
              <a:solidFill>
                <a:schemeClr val="hlink"/>
              </a:solidFill>
              <a:latin typeface="Calibri"/>
              <a:ea typeface="Calibri"/>
              <a:cs typeface="Calibri"/>
              <a:sym typeface="Calibri"/>
              <a:hlinkClick r:id="rId5"/>
            </a:endParaRPr>
          </a:p>
          <a:p>
            <a:pPr marL="171450" lvl="0" indent="-171450" algn="l" rtl="0">
              <a:lnSpc>
                <a:spcPct val="115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Rubrics </a:t>
            </a:r>
            <a:r>
              <a:rPr lang="en" sz="1200" dirty="0">
                <a:solidFill>
                  <a:schemeClr val="dk1"/>
                </a:solidFill>
                <a:latin typeface="Calibri"/>
                <a:ea typeface="Calibri"/>
                <a:cs typeface="Calibri"/>
                <a:sym typeface="Calibri"/>
              </a:rPr>
              <a:t>and checklists for writing can be found here: </a:t>
            </a:r>
            <a:r>
              <a:rPr lang="en" sz="1200" u="sng" dirty="0">
                <a:solidFill>
                  <a:schemeClr val="hlink"/>
                </a:solidFill>
                <a:latin typeface="Calibri"/>
                <a:ea typeface="Calibri"/>
                <a:cs typeface="Calibri"/>
                <a:sym typeface="Calibri"/>
                <a:hlinkClick r:id="rId6"/>
              </a:rPr>
              <a:t>https://eleducation.org/resources/fourth-grade-writing-rubrics-and-checklists</a:t>
            </a:r>
            <a:endParaRPr sz="1200" u="sng" dirty="0">
              <a:solidFill>
                <a:schemeClr val="hlink"/>
              </a:solidFill>
              <a:latin typeface="Calibri"/>
              <a:ea typeface="Calibri"/>
              <a:cs typeface="Calibri"/>
              <a:sym typeface="Calibri"/>
              <a:hlinkClick r:id="rId6"/>
            </a:endParaRPr>
          </a:p>
          <a:p>
            <a:pPr marL="171450" lvl="0" indent="-171450" algn="l" rtl="0">
              <a:lnSpc>
                <a:spcPct val="115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Independent </a:t>
            </a:r>
            <a:r>
              <a:rPr lang="en" sz="1200" dirty="0">
                <a:solidFill>
                  <a:schemeClr val="dk1"/>
                </a:solidFill>
                <a:latin typeface="Calibri"/>
                <a:ea typeface="Calibri"/>
                <a:cs typeface="Calibri"/>
                <a:sym typeface="Calibri"/>
              </a:rPr>
              <a:t>Reading: Sample Plans can be found here: </a:t>
            </a:r>
            <a:r>
              <a:rPr lang="en" sz="1200" u="sng" dirty="0">
                <a:solidFill>
                  <a:schemeClr val="hlink"/>
                </a:solidFill>
                <a:latin typeface="Calibri"/>
                <a:ea typeface="Calibri"/>
                <a:cs typeface="Calibri"/>
                <a:sym typeface="Calibri"/>
                <a:hlinkClick r:id="rId7"/>
              </a:rPr>
              <a:t>https://eleducation.org/resources/independent-reading-sample-plans</a:t>
            </a:r>
            <a:endParaRPr sz="1200" u="sng" dirty="0">
              <a:solidFill>
                <a:schemeClr val="hlink"/>
              </a:solidFill>
              <a:latin typeface="Calibri"/>
              <a:ea typeface="Calibri"/>
              <a:cs typeface="Calibri"/>
              <a:sym typeface="Calibri"/>
              <a:hlinkClick r:id="rId7"/>
            </a:endParaRPr>
          </a:p>
          <a:p>
            <a:pPr marL="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a2ea51330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and resources can be viewed and downloaded at </a:t>
            </a:r>
            <a:r>
              <a:rPr lang="en" sz="1200" u="sng" dirty="0">
                <a:solidFill>
                  <a:schemeClr val="hlink"/>
                </a:solidFill>
                <a:latin typeface="Calibri"/>
                <a:ea typeface="Calibri"/>
                <a:cs typeface="Calibri"/>
                <a:sym typeface="Calibri"/>
                <a:hlinkClick r:id="rId3"/>
              </a:rPr>
              <a:t>http://curriculum.eleducation.org/curriculum/ela/grade-4/module-2/unit-3/lesson-5</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Equity sticks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Millipede Narrative Planning graphic organizer</a:t>
            </a:r>
            <a:r>
              <a:rPr lang="en" sz="1200" dirty="0">
                <a:solidFill>
                  <a:schemeClr val="dk1"/>
                </a:solidFill>
                <a:latin typeface="Calibri"/>
                <a:ea typeface="Calibri"/>
                <a:cs typeface="Calibri"/>
                <a:sym typeface="Calibri"/>
              </a:rPr>
              <a:t> (completed, for teacher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Planning graphic organizer</a:t>
            </a:r>
            <a:r>
              <a:rPr lang="en" sz="1200" dirty="0">
                <a:solidFill>
                  <a:schemeClr val="dk1"/>
                </a:solidFill>
                <a:latin typeface="Calibri"/>
                <a:ea typeface="Calibri"/>
                <a:cs typeface="Calibri"/>
                <a:sym typeface="Calibri"/>
              </a:rPr>
              <a:t> (from Lesson 4;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Index cards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Writing Checklist</a:t>
            </a:r>
            <a:r>
              <a:rPr lang="en" sz="1200" dirty="0">
                <a:solidFill>
                  <a:schemeClr val="dk1"/>
                </a:solidFill>
                <a:latin typeface="Calibri"/>
                <a:ea typeface="Calibri"/>
                <a:cs typeface="Calibri"/>
                <a:sym typeface="Calibri"/>
              </a:rPr>
              <a:t> (from Lesson 3;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Choose-Your-Own-Adventure Narrative anchor chart</a:t>
            </a:r>
            <a:r>
              <a:rPr lang="en" sz="1200" dirty="0">
                <a:solidFill>
                  <a:schemeClr val="dk1"/>
                </a:solidFill>
                <a:latin typeface="Calibri"/>
                <a:ea typeface="Calibri"/>
                <a:cs typeface="Calibri"/>
                <a:sym typeface="Calibri"/>
              </a:rPr>
              <a:t> (from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Plot Structure note-catcher</a:t>
            </a:r>
            <a:r>
              <a:rPr lang="en" sz="1200" dirty="0">
                <a:solidFill>
                  <a:schemeClr val="dk1"/>
                </a:solidFill>
                <a:latin typeface="Calibri"/>
                <a:ea typeface="Calibri"/>
                <a:cs typeface="Calibri"/>
                <a:sym typeface="Calibri"/>
              </a:rPr>
              <a:t> (from Lesson 4;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“Powerful Polly” pufferfish narrative </a:t>
            </a:r>
            <a:r>
              <a:rPr lang="en" sz="1200" dirty="0">
                <a:solidFill>
                  <a:schemeClr val="dk1"/>
                </a:solidFill>
                <a:latin typeface="Calibri"/>
                <a:ea typeface="Calibri"/>
                <a:cs typeface="Calibri"/>
                <a:sym typeface="Calibri"/>
              </a:rPr>
              <a:t>(from Lesson 3;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(from Unit 1,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Millipede Narrative Planning graphic organizer</a:t>
            </a:r>
            <a:r>
              <a:rPr lang="en" sz="1200" dirty="0">
                <a:solidFill>
                  <a:schemeClr val="dk1"/>
                </a:solidFill>
                <a:latin typeface="Calibri"/>
                <a:ea typeface="Calibri"/>
                <a:cs typeface="Calibri"/>
                <a:sym typeface="Calibri"/>
              </a:rPr>
              <a:t> (from Lesson 4;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Millipede Character Profile graphic organizer</a:t>
            </a:r>
            <a:r>
              <a:rPr lang="en" sz="1200" dirty="0">
                <a:solidFill>
                  <a:schemeClr val="dk1"/>
                </a:solidFill>
                <a:latin typeface="Calibri"/>
                <a:ea typeface="Calibri"/>
                <a:cs typeface="Calibri"/>
                <a:sym typeface="Calibri"/>
              </a:rPr>
              <a:t> (from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Expert Group Animal research notebooks</a:t>
            </a:r>
            <a:r>
              <a:rPr lang="en" sz="1200" dirty="0">
                <a:solidFill>
                  <a:schemeClr val="dk1"/>
                </a:solidFill>
                <a:latin typeface="Calibri"/>
                <a:ea typeface="Calibri"/>
                <a:cs typeface="Calibri"/>
                <a:sym typeface="Calibri"/>
              </a:rPr>
              <a:t> (from Unit 2, Lesson 2; one per student)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 Questions: “Fight to Survive!”</a:t>
            </a:r>
            <a:r>
              <a:rPr lang="en" sz="1200" dirty="0">
                <a:solidFill>
                  <a:schemeClr val="dk1"/>
                </a:solidFill>
                <a:latin typeface="Calibri"/>
                <a:ea typeface="Calibri"/>
                <a:cs typeface="Calibri"/>
                <a:sym typeface="Calibri"/>
              </a:rPr>
              <a:t> (pages 2–9)</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Web Page research guide</a:t>
            </a:r>
            <a:r>
              <a:rPr lang="en" sz="1200" dirty="0">
                <a:solidFill>
                  <a:schemeClr val="dk1"/>
                </a:solidFill>
                <a:latin typeface="Calibri"/>
                <a:ea typeface="Calibri"/>
                <a:cs typeface="Calibri"/>
                <a:sym typeface="Calibri"/>
              </a:rPr>
              <a:t> (pages 12–16)</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Organizing Research note-catcher </a:t>
            </a:r>
            <a:r>
              <a:rPr lang="en" sz="1200" dirty="0">
                <a:solidFill>
                  <a:schemeClr val="dk1"/>
                </a:solidFill>
                <a:latin typeface="Calibri"/>
                <a:ea typeface="Calibri"/>
                <a:cs typeface="Calibri"/>
                <a:sym typeface="Calibri"/>
              </a:rPr>
              <a:t>(pages 17–18)</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(from Module 1)</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 the </a:t>
            </a:r>
            <a:r>
              <a:rPr lang="en" sz="1200" b="0" dirty="0">
                <a:solidFill>
                  <a:schemeClr val="dk1"/>
                </a:solidFill>
                <a:latin typeface="Calibri"/>
                <a:ea typeface="Calibri"/>
                <a:cs typeface="Calibri"/>
                <a:sym typeface="Calibri"/>
              </a:rPr>
              <a:t>Performance Task, Choose-Your-Own-Adventure Narrative</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Steps for Planning and Drafting My Narrative anchor charts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3a30a3459f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(introduced) (used)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u="sng">
                <a:solidFill>
                  <a:schemeClr val="accent5"/>
                </a:solidFill>
                <a:latin typeface="Calibri"/>
                <a:ea typeface="Calibri"/>
                <a:cs typeface="Calibri"/>
                <a:sym typeface="Calibri"/>
                <a:hlinkClick r:id="rId3"/>
              </a:rPr>
              <a:t>https://eleducation.org/resources/general-protocols-and-strategies-from-management-in-the-active-classroom</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1f4489c7b_0_28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41f4489c7b_0_2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i="1" dirty="0" smtClean="0">
                <a:latin typeface="Calibri"/>
                <a:ea typeface="Calibri"/>
                <a:cs typeface="Calibri"/>
                <a:sym typeface="Calibri"/>
              </a:rPr>
              <a:t>For </a:t>
            </a:r>
            <a:r>
              <a:rPr lang="en" sz="1200" i="1" dirty="0">
                <a:latin typeface="Calibri"/>
                <a:ea typeface="Calibri"/>
                <a:cs typeface="Calibri"/>
                <a:sym typeface="Calibri"/>
              </a:rPr>
              <a:t>lighter support:</a:t>
            </a:r>
            <a:endParaRPr sz="1200" i="1" dirty="0">
              <a:latin typeface="Calibri"/>
              <a:ea typeface="Calibri"/>
              <a:cs typeface="Calibri"/>
              <a:sym typeface="Calibri"/>
            </a:endParaRPr>
          </a:p>
          <a:p>
            <a:pPr marL="457200" lvl="0" indent="-304800" algn="l" rtl="0">
              <a:lnSpc>
                <a:spcPct val="100000"/>
              </a:lnSpc>
              <a:spcBef>
                <a:spcPts val="1800"/>
              </a:spcBef>
              <a:spcAft>
                <a:spcPts val="0"/>
              </a:spcAft>
              <a:buClr>
                <a:srgbClr val="000000"/>
              </a:buClr>
              <a:buSzPts val="1200"/>
              <a:buFont typeface="Calibri"/>
              <a:buChar char="●"/>
            </a:pPr>
            <a:r>
              <a:rPr lang="en" sz="1200" dirty="0">
                <a:latin typeface="Calibri"/>
                <a:ea typeface="Calibri"/>
                <a:cs typeface="Calibri"/>
                <a:sym typeface="Calibri"/>
              </a:rPr>
              <a:t>Invite students to begin or continue a log of their own and others’ language usage. Suggest that they self-monitor using question such </a:t>
            </a:r>
            <a:r>
              <a:rPr lang="en" sz="1200" i="0" dirty="0">
                <a:latin typeface="Calibri"/>
                <a:ea typeface="Calibri"/>
                <a:cs typeface="Calibri"/>
                <a:sym typeface="Calibri"/>
              </a:rPr>
              <a:t>as “Did that sound right?” “Did my listener or reader look engaged or confused?” “Am I using modal auxiliary verbs correctly?”</a:t>
            </a:r>
            <a:r>
              <a:rPr lang="en" sz="1200" i="1" dirty="0">
                <a:latin typeface="Calibri"/>
                <a:ea typeface="Calibri"/>
                <a:cs typeface="Calibri"/>
                <a:sym typeface="Calibri"/>
              </a:rPr>
              <a:t> </a:t>
            </a:r>
            <a:r>
              <a:rPr lang="en" sz="1200" dirty="0">
                <a:latin typeface="Calibri"/>
                <a:ea typeface="Calibri"/>
                <a:cs typeface="Calibri"/>
                <a:sym typeface="Calibri"/>
              </a:rPr>
              <a:t>As students interact, they can jot down samples of proficient language as well as one or two language errors. Invite them to correct these errors in the log and focus on using the language correctly going forward until they are comfortable.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i="1" dirty="0">
              <a:latin typeface="Calibri"/>
              <a:ea typeface="Calibri"/>
              <a:cs typeface="Calibri"/>
              <a:sym typeface="Calibri"/>
            </a:endParaRPr>
          </a:p>
          <a:p>
            <a:pPr marL="0" lvl="0" indent="0" algn="l" rtl="0">
              <a:lnSpc>
                <a:spcPct val="100000"/>
              </a:lnSpc>
              <a:spcBef>
                <a:spcPts val="0"/>
              </a:spcBef>
              <a:spcAft>
                <a:spcPts val="0"/>
              </a:spcAft>
              <a:buNone/>
            </a:pPr>
            <a:r>
              <a:rPr lang="en" sz="1200" i="1" dirty="0">
                <a:latin typeface="Calibri"/>
                <a:ea typeface="Calibri"/>
                <a:cs typeface="Calibri"/>
                <a:sym typeface="Calibri"/>
              </a:rPr>
              <a:t>For heavier support:</a:t>
            </a:r>
            <a:endParaRPr sz="1200" i="1" dirty="0">
              <a:latin typeface="Calibri"/>
              <a:ea typeface="Calibri"/>
              <a:cs typeface="Calibri"/>
              <a:sym typeface="Calibri"/>
            </a:endParaRPr>
          </a:p>
          <a:p>
            <a:pPr marL="457200" lvl="0" indent="-304800" algn="l" rtl="0">
              <a:lnSpc>
                <a:spcPct val="100000"/>
              </a:lnSpc>
              <a:spcBef>
                <a:spcPts val="1800"/>
              </a:spcBef>
              <a:spcAft>
                <a:spcPts val="0"/>
              </a:spcAft>
              <a:buClr>
                <a:srgbClr val="000000"/>
              </a:buClr>
              <a:buSzPts val="1200"/>
              <a:buFont typeface="Calibri"/>
              <a:buChar char="●"/>
            </a:pPr>
            <a:r>
              <a:rPr lang="en" sz="1200" dirty="0">
                <a:latin typeface="Calibri"/>
                <a:ea typeface="Calibri"/>
                <a:cs typeface="Calibri"/>
                <a:sym typeface="Calibri"/>
              </a:rPr>
              <a:t>Make sure students have the opportunity to discuss or sketch their ideas before and after they write.</a:t>
            </a:r>
            <a:endParaRPr sz="1200" dirty="0">
              <a:latin typeface="Calibri"/>
              <a:ea typeface="Calibri"/>
              <a:cs typeface="Calibri"/>
              <a:sym typeface="Calibri"/>
            </a:endParaRPr>
          </a:p>
          <a:p>
            <a:pPr marL="457200" lvl="0" indent="0" algn="l" rtl="0">
              <a:lnSpc>
                <a:spcPct val="100000"/>
              </a:lnSpc>
              <a:spcBef>
                <a:spcPts val="180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41f4489c7b_0_3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g41f4489c7b_0_38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299" name="Google Shape;299;g41f4489c7b_0_38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41f4489c7b_0_4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5" name="Google Shape;305;g41f4489c7b_0_47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highlight>
                  <a:srgbClr val="FFFFFF"/>
                </a:highlight>
                <a:latin typeface="Calibri"/>
                <a:ea typeface="Calibri"/>
                <a:cs typeface="Calibri"/>
                <a:sym typeface="Calibri"/>
              </a:rPr>
              <a:t>Grouping</a:t>
            </a:r>
            <a:r>
              <a:rPr lang="en" sz="1200" b="1" dirty="0">
                <a:solidFill>
                  <a:schemeClr val="dk1"/>
                </a:solidFill>
                <a:highlight>
                  <a:srgbClr val="FFFFFF"/>
                </a:highlight>
                <a:latin typeface="Calibri"/>
                <a:ea typeface="Calibri"/>
                <a:cs typeface="Calibri"/>
                <a:sym typeface="Calibri"/>
              </a:rPr>
              <a:t>: Whole Group </a:t>
            </a: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highlight>
                  <a:srgbClr val="FFFFFF"/>
                </a:highlight>
                <a:latin typeface="Calibri"/>
                <a:ea typeface="Calibri"/>
                <a:cs typeface="Calibri"/>
                <a:sym typeface="Calibri"/>
              </a:rPr>
              <a:t>Teaching Notes:  None.</a:t>
            </a: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highlight>
                  <a:srgbClr val="FFFFFF"/>
                </a:highlight>
                <a:latin typeface="Calibri"/>
                <a:ea typeface="Calibri"/>
                <a:cs typeface="Calibri"/>
                <a:sym typeface="Calibri"/>
              </a:rPr>
              <a:t>Teacher Actions:</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highlight>
                  <a:srgbClr val="FFFFFF"/>
                </a:highlight>
                <a:latin typeface="Calibri"/>
                <a:ea typeface="Calibri"/>
                <a:cs typeface="Calibri"/>
                <a:sym typeface="Calibri"/>
              </a:rPr>
              <a:t>Review the slide with the students and build excitement.</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highlight>
                  <a:srgbClr val="FFFFFF"/>
                </a:highlight>
                <a:latin typeface="Calibri"/>
                <a:ea typeface="Calibri"/>
                <a:cs typeface="Calibri"/>
                <a:sym typeface="Calibri"/>
              </a:rPr>
              <a:t>Read aloud the agenda on the slide or have a fluent student read it aloud. </a:t>
            </a: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highlight>
                  <a:srgbClr val="FFFFFF"/>
                </a:highlight>
                <a:latin typeface="Calibri"/>
                <a:ea typeface="Calibri"/>
                <a:cs typeface="Calibri"/>
                <a:sym typeface="Calibri"/>
              </a:rPr>
              <a:t>Student Look-fors/Listen-fors:</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highlight>
                  <a:srgbClr val="FFFFFF"/>
                </a:highlight>
                <a:latin typeface="Calibri"/>
                <a:ea typeface="Calibri"/>
                <a:cs typeface="Calibri"/>
                <a:sym typeface="Calibri"/>
              </a:rPr>
              <a:t>Students listen as the agenda is read aloud. </a:t>
            </a: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highlight>
                  <a:srgbClr val="FFFFFF"/>
                </a:highlight>
                <a:latin typeface="Calibri"/>
                <a:ea typeface="Calibri"/>
                <a:cs typeface="Calibri"/>
                <a:sym typeface="Calibri"/>
              </a:rPr>
              <a:t>Supports for Students Who Need It: None.</a:t>
            </a:r>
            <a:endParaRPr sz="1200" b="1" dirty="0">
              <a:solidFill>
                <a:schemeClr val="dk1"/>
              </a:solidFill>
              <a:highlight>
                <a:srgbClr val="FFFFFF"/>
              </a:highlight>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3a2ea51330_1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invite students to refer to their</a:t>
            </a:r>
            <a:r>
              <a:rPr lang="en" sz="1200" b="1" dirty="0">
                <a:solidFill>
                  <a:schemeClr val="dk1"/>
                </a:solidFill>
                <a:latin typeface="Calibri"/>
                <a:ea typeface="Calibri"/>
                <a:cs typeface="Calibri"/>
                <a:sym typeface="Calibri"/>
              </a:rPr>
              <a:t> Narrative Writing Checklist</a:t>
            </a:r>
            <a:r>
              <a:rPr lang="en" sz="1200" dirty="0">
                <a:solidFill>
                  <a:schemeClr val="dk1"/>
                </a:solidFill>
                <a:latin typeface="Calibri"/>
                <a:ea typeface="Calibri"/>
                <a:cs typeface="Calibri"/>
                <a:sym typeface="Calibri"/>
              </a:rPr>
              <a:t> and invite students to read the following criteria in the Characteristics of Effective Narratives column to themselves: – W.4.3a – W.4.3e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a:t>
            </a:r>
            <a:r>
              <a:rPr lang="en" sz="1200" b="0" dirty="0">
                <a:solidFill>
                  <a:schemeClr val="dk1"/>
                </a:solidFill>
                <a:latin typeface="Calibri"/>
                <a:ea typeface="Calibri"/>
                <a:cs typeface="Calibri"/>
                <a:sym typeface="Calibri"/>
              </a:rPr>
              <a:t>vocabulary</a:t>
            </a:r>
            <a:r>
              <a:rPr lang="en" sz="1200" dirty="0">
                <a:solidFill>
                  <a:schemeClr val="dk1"/>
                </a:solidFill>
                <a:latin typeface="Calibri"/>
                <a:ea typeface="Calibri"/>
                <a:cs typeface="Calibri"/>
                <a:sym typeface="Calibri"/>
              </a:rPr>
              <a:t> from these criteria by asking: “</a:t>
            </a:r>
            <a:r>
              <a:rPr lang="en" sz="1200" i="1" dirty="0">
                <a:solidFill>
                  <a:schemeClr val="dk1"/>
                </a:solidFill>
                <a:latin typeface="Calibri"/>
                <a:ea typeface="Calibri"/>
                <a:cs typeface="Calibri"/>
                <a:sym typeface="Calibri"/>
              </a:rPr>
              <a:t>What do we mean by the phrase makes sense?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events and problem in narratives should be based on research. The order of the events in narratives should unfold in a way that makes sense. The character and setting should be introduced to the reader before the problem is introduced and solved.)</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 we mean by satisfying ending?</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ending should solve the problem and wrap up loose ends in the story.)</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 bullet point on the </a:t>
            </a:r>
            <a:r>
              <a:rPr lang="en" sz="1200" b="1" dirty="0">
                <a:solidFill>
                  <a:schemeClr val="dk1"/>
                </a:solidFill>
                <a:latin typeface="Calibri"/>
                <a:ea typeface="Calibri"/>
                <a:cs typeface="Calibri"/>
                <a:sym typeface="Calibri"/>
              </a:rPr>
              <a:t>Choose-Your-Own-Adventure Narrative anchor chart</a:t>
            </a:r>
            <a:r>
              <a:rPr lang="en" sz="1200" dirty="0">
                <a:solidFill>
                  <a:schemeClr val="dk1"/>
                </a:solidFill>
                <a:latin typeface="Calibri"/>
                <a:ea typeface="Calibri"/>
                <a:cs typeface="Calibri"/>
                <a:sym typeface="Calibri"/>
              </a:rPr>
              <a:t> about plot.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Circle </a:t>
            </a:r>
            <a:r>
              <a:rPr lang="en" sz="1200" i="1" dirty="0">
                <a:solidFill>
                  <a:schemeClr val="dk1"/>
                </a:solidFill>
                <a:latin typeface="Calibri"/>
                <a:ea typeface="Calibri"/>
                <a:cs typeface="Calibri"/>
                <a:sym typeface="Calibri"/>
              </a:rPr>
              <a:t>plot</a:t>
            </a:r>
            <a:r>
              <a:rPr lang="en" sz="1200" dirty="0">
                <a:solidFill>
                  <a:schemeClr val="dk1"/>
                </a:solidFill>
                <a:latin typeface="Calibri"/>
                <a:ea typeface="Calibri"/>
                <a:cs typeface="Calibri"/>
                <a:sym typeface="Calibri"/>
              </a:rPr>
              <a:t> and remind students that their story’s plot must be based on facts and details from their research to meet the criteria on the checklist. Clarify that although their narrative is based on research, it is still fiction, so students will also include many details from their imagination.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a:t>
            </a:r>
            <a:r>
              <a:rPr lang="en" sz="1200" b="0" dirty="0">
                <a:solidFill>
                  <a:schemeClr val="dk1"/>
                </a:solidFill>
                <a:latin typeface="Calibri"/>
                <a:ea typeface="Calibri"/>
                <a:cs typeface="Calibri"/>
                <a:sym typeface="Calibri"/>
              </a:rPr>
              <a:t>narrative checklists.</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smtClean="0">
                <a:latin typeface="Calibri"/>
                <a:ea typeface="Calibri"/>
                <a:cs typeface="Calibri"/>
                <a:sym typeface="Calibri"/>
              </a:rPr>
              <a:t>Add </a:t>
            </a:r>
            <a:r>
              <a:rPr lang="en" sz="1200" dirty="0">
                <a:latin typeface="Calibri"/>
                <a:ea typeface="Calibri"/>
                <a:cs typeface="Calibri"/>
                <a:sym typeface="Calibri"/>
              </a:rPr>
              <a:t>sketches to the </a:t>
            </a:r>
            <a:r>
              <a:rPr lang="en" sz="1200" b="1" dirty="0">
                <a:latin typeface="Calibri"/>
                <a:ea typeface="Calibri"/>
                <a:cs typeface="Calibri"/>
                <a:sym typeface="Calibri"/>
              </a:rPr>
              <a:t>Narrative Writing Checklist</a:t>
            </a:r>
            <a:r>
              <a:rPr lang="en" sz="1200" dirty="0">
                <a:latin typeface="Calibri"/>
                <a:ea typeface="Calibri"/>
                <a:cs typeface="Calibri"/>
                <a:sym typeface="Calibri"/>
              </a:rPr>
              <a:t> to support student understanding of the characteristics. (Example: </a:t>
            </a:r>
            <a:r>
              <a:rPr lang="en-US" sz="1200" dirty="0" smtClean="0">
                <a:latin typeface="Calibri"/>
                <a:ea typeface="Calibri"/>
                <a:cs typeface="Calibri"/>
                <a:sym typeface="Calibri"/>
              </a:rPr>
              <a:t>“</a:t>
            </a:r>
            <a:r>
              <a:rPr lang="en" sz="1200" i="0" dirty="0" smtClean="0">
                <a:latin typeface="Calibri"/>
                <a:ea typeface="Calibri"/>
                <a:cs typeface="Calibri"/>
                <a:sym typeface="Calibri"/>
              </a:rPr>
              <a:t>For </a:t>
            </a:r>
            <a:r>
              <a:rPr lang="en" sz="1200" i="0" dirty="0">
                <a:latin typeface="Calibri"/>
                <a:ea typeface="Calibri"/>
                <a:cs typeface="Calibri"/>
                <a:sym typeface="Calibri"/>
              </a:rPr>
              <a:t>the ninth characteristic, sketch a happy face and a finish line to show a “satisfying ending.”)</a:t>
            </a:r>
            <a:endParaRPr sz="1200" i="0" dirty="0">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5"/>
        <p:cNvGrpSpPr/>
        <p:nvPr/>
      </p:nvGrpSpPr>
      <p:grpSpPr>
        <a:xfrm>
          <a:off x="0" y="0"/>
          <a:ext cx="0" cy="0"/>
          <a:chOff x="0" y="0"/>
          <a:chExt cx="0" cy="0"/>
        </a:xfrm>
      </p:grpSpPr>
      <p:sp>
        <p:nvSpPr>
          <p:cNvPr id="186" name="Google Shape;186;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7" name="Google Shape;187;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8" name="Google Shape;188;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0" name="Google Shape;190;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91" name="Google Shape;191;p28"/>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92" name="Google Shape;192;p28"/>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93" name="Google Shape;193;p28"/>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4"/>
        <p:cNvGrpSpPr/>
        <p:nvPr/>
      </p:nvGrpSpPr>
      <p:grpSpPr>
        <a:xfrm>
          <a:off x="0" y="0"/>
          <a:ext cx="0" cy="0"/>
          <a:chOff x="0" y="0"/>
          <a:chExt cx="0" cy="0"/>
        </a:xfrm>
      </p:grpSpPr>
      <p:sp>
        <p:nvSpPr>
          <p:cNvPr id="195" name="Google Shape;195;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6" name="Google Shape;196;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97" name="Google Shape;197;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0"/>
        <p:cNvGrpSpPr/>
        <p:nvPr/>
      </p:nvGrpSpPr>
      <p:grpSpPr>
        <a:xfrm>
          <a:off x="0" y="0"/>
          <a:ext cx="0" cy="0"/>
          <a:chOff x="0" y="0"/>
          <a:chExt cx="0" cy="0"/>
        </a:xfrm>
      </p:grpSpPr>
      <p:sp>
        <p:nvSpPr>
          <p:cNvPr id="201" name="Google Shape;201;p30"/>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2" name="Google Shape;202;p30"/>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03" name="Google Shape;203;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06"/>
        <p:cNvGrpSpPr/>
        <p:nvPr/>
      </p:nvGrpSpPr>
      <p:grpSpPr>
        <a:xfrm>
          <a:off x="0" y="0"/>
          <a:ext cx="0" cy="0"/>
          <a:chOff x="0" y="0"/>
          <a:chExt cx="0" cy="0"/>
        </a:xfrm>
      </p:grpSpPr>
      <p:sp>
        <p:nvSpPr>
          <p:cNvPr id="207" name="Google Shape;207;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8" name="Google Shape;208;p31"/>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0" name="Google Shape;210;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2" name="Google Shape;212;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13"/>
        <p:cNvGrpSpPr/>
        <p:nvPr/>
      </p:nvGrpSpPr>
      <p:grpSpPr>
        <a:xfrm>
          <a:off x="0" y="0"/>
          <a:ext cx="0" cy="0"/>
          <a:chOff x="0" y="0"/>
          <a:chExt cx="0" cy="0"/>
        </a:xfrm>
      </p:grpSpPr>
      <p:sp>
        <p:nvSpPr>
          <p:cNvPr id="214" name="Google Shape;214;p3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5" name="Google Shape;215;p32"/>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6" name="Google Shape;216;p32"/>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7" name="Google Shape;217;p32"/>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8" name="Google Shape;218;p32"/>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9" name="Google Shape;219;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24" name="Google Shape;22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7"/>
        <p:cNvGrpSpPr/>
        <p:nvPr/>
      </p:nvGrpSpPr>
      <p:grpSpPr>
        <a:xfrm>
          <a:off x="0" y="0"/>
          <a:ext cx="0" cy="0"/>
          <a:chOff x="0" y="0"/>
          <a:chExt cx="0" cy="0"/>
        </a:xfrm>
      </p:grpSpPr>
      <p:sp>
        <p:nvSpPr>
          <p:cNvPr id="228" name="Google Shape;228;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9" name="Google Shape;229;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0" name="Google Shape;230;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31"/>
        <p:cNvGrpSpPr/>
        <p:nvPr/>
      </p:nvGrpSpPr>
      <p:grpSpPr>
        <a:xfrm>
          <a:off x="0" y="0"/>
          <a:ext cx="0" cy="0"/>
          <a:chOff x="0" y="0"/>
          <a:chExt cx="0" cy="0"/>
        </a:xfrm>
      </p:grpSpPr>
      <p:sp>
        <p:nvSpPr>
          <p:cNvPr id="232" name="Google Shape;232;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33" name="Google Shape;233;p35"/>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4" name="Google Shape;234;p35"/>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5" name="Google Shape;235;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6" name="Google Shape;236;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38"/>
        <p:cNvGrpSpPr/>
        <p:nvPr/>
      </p:nvGrpSpPr>
      <p:grpSpPr>
        <a:xfrm>
          <a:off x="0" y="0"/>
          <a:ext cx="0" cy="0"/>
          <a:chOff x="0" y="0"/>
          <a:chExt cx="0" cy="0"/>
        </a:xfrm>
      </p:grpSpPr>
      <p:sp>
        <p:nvSpPr>
          <p:cNvPr id="239" name="Google Shape;239;p3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40" name="Google Shape;240;p36"/>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41" name="Google Shape;241;p36"/>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42" name="Google Shape;242;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3" name="Google Shape;243;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45"/>
        <p:cNvGrpSpPr/>
        <p:nvPr/>
      </p:nvGrpSpPr>
      <p:grpSpPr>
        <a:xfrm>
          <a:off x="0" y="0"/>
          <a:ext cx="0" cy="0"/>
          <a:chOff x="0" y="0"/>
          <a:chExt cx="0" cy="0"/>
        </a:xfrm>
      </p:grpSpPr>
      <p:sp>
        <p:nvSpPr>
          <p:cNvPr id="246" name="Google Shape;246;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47" name="Google Shape;247;p37"/>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8" name="Google Shape;248;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9" name="Google Shape;249;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0" name="Google Shape;250;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51"/>
        <p:cNvGrpSpPr/>
        <p:nvPr/>
      </p:nvGrpSpPr>
      <p:grpSpPr>
        <a:xfrm>
          <a:off x="0" y="0"/>
          <a:ext cx="0" cy="0"/>
          <a:chOff x="0" y="0"/>
          <a:chExt cx="0" cy="0"/>
        </a:xfrm>
      </p:grpSpPr>
      <p:sp>
        <p:nvSpPr>
          <p:cNvPr id="252" name="Google Shape;252;p38"/>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3" name="Google Shape;253;p38"/>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4" name="Google Shape;254;p3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5" name="Google Shape;255;p3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6" name="Google Shape;256;p3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57"/>
        <p:cNvGrpSpPr/>
        <p:nvPr/>
      </p:nvGrpSpPr>
      <p:grpSpPr>
        <a:xfrm>
          <a:off x="0" y="0"/>
          <a:ext cx="0" cy="0"/>
          <a:chOff x="0" y="0"/>
          <a:chExt cx="0" cy="0"/>
        </a:xfrm>
      </p:grpSpPr>
      <p:sp>
        <p:nvSpPr>
          <p:cNvPr id="258" name="Google Shape;258;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9" name="Google Shape;259;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260" name="Google Shape;260;p39"/>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63" name="Google Shape;263;p40"/>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264" name="Google Shape;264;p40"/>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265" name="Google Shape;265;p40"/>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2" Type="http://schemas.openxmlformats.org/officeDocument/2006/relationships/slideLayout" Target="../slideLayouts/slideLayout36.xml"/><Relationship Id="rId13" Type="http://schemas.openxmlformats.org/officeDocument/2006/relationships/slideLayout" Target="../slideLayouts/slideLayout37.xml"/><Relationship Id="rId14" Type="http://schemas.openxmlformats.org/officeDocument/2006/relationships/theme" Target="../theme/theme3.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 Id="rId9" Type="http://schemas.openxmlformats.org/officeDocument/2006/relationships/slideLayout" Target="../slideLayouts/slideLayout33.xml"/><Relationship Id="rId10"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8" name="Google Shape;17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2" name="Google Shape;182;p27"/>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83" name="Google Shape;183;p27"/>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84" name="Google Shape;184;p27"/>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comments" Target="../comments/comment1.xml"/><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2/unit-3/lesson-5"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3</a:t>
            </a:r>
            <a:r>
              <a:rPr lang="en" sz="3400"/>
              <a:t>: Lesson </a:t>
            </a:r>
            <a:r>
              <a:rPr lang="en"/>
              <a:t>5</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271" name="Google Shape;271;p41"/>
          <p:cNvSpPr txBox="1">
            <a:spLocks noGrp="1"/>
          </p:cNvSpPr>
          <p:nvPr>
            <p:ph type="body" idx="1"/>
          </p:nvPr>
        </p:nvSpPr>
        <p:spPr>
          <a:xfrm>
            <a:off x="311700" y="13997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600" dirty="0">
                <a:solidFill>
                  <a:schemeClr val="dk1"/>
                </a:solidFill>
              </a:rPr>
              <a:t>This lesson will take approximately 60-80 minutes to complete. </a:t>
            </a:r>
            <a:endParaRPr sz="1600" dirty="0">
              <a:solidFill>
                <a:schemeClr val="dk1"/>
              </a:solidFill>
            </a:endParaRPr>
          </a:p>
          <a:p>
            <a:pPr marL="0" lvl="0" indent="0" algn="l" rtl="0">
              <a:spcBef>
                <a:spcPts val="800"/>
              </a:spcBef>
              <a:spcAft>
                <a:spcPts val="0"/>
              </a:spcAft>
              <a:buClr>
                <a:schemeClr val="dk1"/>
              </a:buClr>
              <a:buSzPts val="2400"/>
              <a:buFont typeface="Arial"/>
              <a:buNone/>
            </a:pPr>
            <a:endParaRPr sz="1600" dirty="0">
              <a:solidFill>
                <a:schemeClr val="dk1"/>
              </a:solidFill>
            </a:endParaRPr>
          </a:p>
          <a:p>
            <a:pPr marL="0" lvl="0" indent="0" algn="l" rtl="0">
              <a:spcBef>
                <a:spcPts val="800"/>
              </a:spcBef>
              <a:spcAft>
                <a:spcPts val="0"/>
              </a:spcAft>
              <a:buClr>
                <a:schemeClr val="dk1"/>
              </a:buClr>
              <a:buSzPts val="3200"/>
              <a:buFont typeface="Arial"/>
              <a:buNone/>
            </a:pPr>
            <a:r>
              <a:rPr lang="en" sz="1600" dirty="0">
                <a:solidFill>
                  <a:schemeClr val="dk1"/>
                </a:solidFill>
              </a:rPr>
              <a:t>The purpose of today’s lesson is to:  </a:t>
            </a:r>
            <a:endParaRPr lang="en-US" sz="1600" dirty="0" smtClean="0">
              <a:solidFill>
                <a:schemeClr val="dk1"/>
              </a:solidFill>
            </a:endParaRPr>
          </a:p>
          <a:p>
            <a:pPr marL="0" lvl="0" indent="0" algn="l" rtl="0">
              <a:spcBef>
                <a:spcPts val="800"/>
              </a:spcBef>
              <a:spcAft>
                <a:spcPts val="0"/>
              </a:spcAft>
              <a:buClr>
                <a:schemeClr val="dk1"/>
              </a:buClr>
              <a:buSzPts val="3200"/>
              <a:buFont typeface="Arial"/>
              <a:buNone/>
            </a:pPr>
            <a:r>
              <a:rPr lang="en" sz="1600" dirty="0" smtClean="0">
                <a:solidFill>
                  <a:schemeClr val="dk1"/>
                </a:solidFill>
              </a:rPr>
              <a:t>In </a:t>
            </a:r>
            <a:r>
              <a:rPr lang="en" sz="1600" dirty="0">
                <a:solidFill>
                  <a:schemeClr val="dk1"/>
                </a:solidFill>
              </a:rPr>
              <a:t>this lesson, students study the plot development of “Powerful Polly” and use their observations when planning the millipede narrative as a whole group and their expert group animal narratives independently. </a:t>
            </a:r>
            <a:endParaRPr sz="1600" dirty="0">
              <a:solidFill>
                <a:schemeClr val="dk1"/>
              </a:solidFill>
            </a:endParaRPr>
          </a:p>
          <a:p>
            <a:pPr marL="628650" lvl="1" indent="-95250" algn="l" rtl="0">
              <a:spcBef>
                <a:spcPts val="400"/>
              </a:spcBef>
              <a:spcAft>
                <a:spcPts val="0"/>
              </a:spcAft>
              <a:buClr>
                <a:schemeClr val="dk1"/>
              </a:buClr>
              <a:buSzPts val="1200"/>
              <a:buFont typeface="Arial"/>
              <a:buNone/>
            </a:pPr>
            <a:endParaRPr sz="1600" dirty="0">
              <a:solidFill>
                <a:schemeClr val="dk1"/>
              </a:solidFill>
            </a:endParaRPr>
          </a:p>
          <a:p>
            <a:pPr marL="0" lvl="0" indent="0" algn="l" rtl="0">
              <a:spcBef>
                <a:spcPts val="80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algn="l" rtl="0">
              <a:spcBef>
                <a:spcPts val="1000"/>
              </a:spcBef>
              <a:spcAft>
                <a:spcPts val="0"/>
              </a:spcAft>
              <a:buClr>
                <a:schemeClr val="dk1"/>
              </a:buClr>
              <a:buSzPts val="1600"/>
              <a:buAutoNum type="arabicPeriod"/>
            </a:pPr>
            <a:r>
              <a:rPr lang="en" sz="1600" dirty="0">
                <a:solidFill>
                  <a:schemeClr val="dk1"/>
                </a:solidFill>
              </a:rPr>
              <a:t> I can organize a plot for a narrative using events based on research of my animal and its defense mechanisms.</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Review Learning Target</a:t>
            </a:r>
            <a:endParaRPr/>
          </a:p>
        </p:txBody>
      </p:sp>
      <p:sp>
        <p:nvSpPr>
          <p:cNvPr id="330" name="Google Shape;330;p50"/>
          <p:cNvSpPr txBox="1">
            <a:spLocks noGrp="1"/>
          </p:cNvSpPr>
          <p:nvPr>
            <p:ph type="body" idx="1"/>
          </p:nvPr>
        </p:nvSpPr>
        <p:spPr>
          <a:xfrm>
            <a:off x="311875" y="1126925"/>
            <a:ext cx="8520600" cy="3771000"/>
          </a:xfrm>
          <a:prstGeom prst="rect">
            <a:avLst/>
          </a:prstGeom>
        </p:spPr>
        <p:txBody>
          <a:bodyPr spcFirstLastPara="1" wrap="square" lIns="68575" tIns="34275" rIns="68575" bIns="34275" anchor="t" anchorCtr="0">
            <a:noAutofit/>
          </a:bodyPr>
          <a:lstStyle/>
          <a:p>
            <a:pPr marL="457200" lvl="0" indent="-381000" algn="l" rtl="0">
              <a:lnSpc>
                <a:spcPct val="90000"/>
              </a:lnSpc>
              <a:spcBef>
                <a:spcPts val="1000"/>
              </a:spcBef>
              <a:spcAft>
                <a:spcPts val="0"/>
              </a:spcAft>
              <a:buClr>
                <a:schemeClr val="dk1"/>
              </a:buClr>
              <a:buSzPts val="2400"/>
              <a:buFont typeface="Calibri"/>
              <a:buAutoNum type="arabicPeriod"/>
            </a:pPr>
            <a:r>
              <a:rPr lang="en" sz="2400" dirty="0" smtClean="0">
                <a:solidFill>
                  <a:schemeClr val="dk1"/>
                </a:solidFill>
              </a:rPr>
              <a:t>I </a:t>
            </a:r>
            <a:r>
              <a:rPr lang="en" sz="2400" dirty="0">
                <a:solidFill>
                  <a:schemeClr val="dk1"/>
                </a:solidFill>
              </a:rPr>
              <a:t>can organize a plot for a narrative using events based on research of my animal and its defense mechanisms.</a:t>
            </a:r>
            <a:endParaRPr sz="2400" dirty="0">
              <a:solidFill>
                <a:schemeClr val="dk1"/>
              </a:solidFill>
              <a:latin typeface="Calibri"/>
              <a:ea typeface="Calibri"/>
              <a:cs typeface="Calibri"/>
              <a:sym typeface="Calibri"/>
            </a:endParaRPr>
          </a:p>
        </p:txBody>
      </p:sp>
      <p:pic>
        <p:nvPicPr>
          <p:cNvPr id="331" name="Google Shape;331;p50"/>
          <p:cNvPicPr preferRelativeResize="0"/>
          <p:nvPr/>
        </p:nvPicPr>
        <p:blipFill>
          <a:blip r:embed="rId3">
            <a:alphaModFix/>
          </a:blip>
          <a:stretch>
            <a:fillRect/>
          </a:stretch>
        </p:blipFill>
        <p:spPr>
          <a:xfrm>
            <a:off x="8136675" y="4374050"/>
            <a:ext cx="523875" cy="5238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Reviewing Organization of Narratives</a:t>
            </a:r>
            <a:endParaRPr/>
          </a:p>
        </p:txBody>
      </p:sp>
      <p:sp>
        <p:nvSpPr>
          <p:cNvPr id="337" name="Google Shape;337;p51"/>
          <p:cNvSpPr txBox="1">
            <a:spLocks noGrp="1"/>
          </p:cNvSpPr>
          <p:nvPr>
            <p:ph type="body" idx="1"/>
          </p:nvPr>
        </p:nvSpPr>
        <p:spPr>
          <a:xfrm>
            <a:off x="3923275" y="1126925"/>
            <a:ext cx="4909200" cy="1314900"/>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lvl="0" indent="-381000" algn="l" rtl="0">
              <a:spcBef>
                <a:spcPts val="800"/>
              </a:spcBef>
              <a:spcAft>
                <a:spcPts val="0"/>
              </a:spcAft>
              <a:buClr>
                <a:schemeClr val="dk1"/>
              </a:buClr>
              <a:buSzPts val="2400"/>
              <a:buFont typeface="Century Gothic"/>
              <a:buAutoNum type="arabicPeriod"/>
            </a:pPr>
            <a:r>
              <a:rPr lang="en" sz="2400">
                <a:solidFill>
                  <a:schemeClr val="dk1"/>
                </a:solidFill>
              </a:rPr>
              <a:t>What is the plot of a narrative?</a:t>
            </a:r>
            <a:endParaRPr sz="2400">
              <a:solidFill>
                <a:schemeClr val="dk1"/>
              </a:solidFill>
            </a:endParaRPr>
          </a:p>
        </p:txBody>
      </p:sp>
      <p:pic>
        <p:nvPicPr>
          <p:cNvPr id="338" name="Google Shape;338;p51"/>
          <p:cNvPicPr preferRelativeResize="0"/>
          <p:nvPr/>
        </p:nvPicPr>
        <p:blipFill>
          <a:blip r:embed="rId3">
            <a:alphaModFix/>
          </a:blip>
          <a:stretch>
            <a:fillRect/>
          </a:stretch>
        </p:blipFill>
        <p:spPr>
          <a:xfrm>
            <a:off x="196000" y="906875"/>
            <a:ext cx="3414599" cy="3713551"/>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52"/>
          <p:cNvSpPr txBox="1">
            <a:spLocks noGrp="1"/>
          </p:cNvSpPr>
          <p:nvPr>
            <p:ph type="title"/>
          </p:nvPr>
        </p:nvSpPr>
        <p:spPr>
          <a:xfrm>
            <a:off x="311700" y="1846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 Planning the Millipede Narrative </a:t>
            </a:r>
            <a:endParaRPr/>
          </a:p>
        </p:txBody>
      </p:sp>
      <p:sp>
        <p:nvSpPr>
          <p:cNvPr id="344" name="Google Shape;344;p52"/>
          <p:cNvSpPr txBox="1">
            <a:spLocks noGrp="1"/>
          </p:cNvSpPr>
          <p:nvPr>
            <p:ph type="body" idx="1"/>
          </p:nvPr>
        </p:nvSpPr>
        <p:spPr>
          <a:xfrm>
            <a:off x="4903075" y="757375"/>
            <a:ext cx="3625800" cy="4066500"/>
          </a:xfrm>
          <a:prstGeom prst="rect">
            <a:avLst/>
          </a:prstGeom>
        </p:spPr>
        <p:txBody>
          <a:bodyPr spcFirstLastPara="1" wrap="square" lIns="68575" tIns="34275" rIns="68575" bIns="34275" anchor="t" anchorCtr="0">
            <a:noAutofit/>
          </a:bodyPr>
          <a:lstStyle/>
          <a:p>
            <a:pPr marL="457200" lvl="0" indent="-317500" algn="l" rtl="0">
              <a:spcBef>
                <a:spcPts val="800"/>
              </a:spcBef>
              <a:spcAft>
                <a:spcPts val="0"/>
              </a:spcAft>
              <a:buClr>
                <a:schemeClr val="dk1"/>
              </a:buClr>
              <a:buSzPts val="1400"/>
              <a:buFont typeface="Century Gothic"/>
              <a:buAutoNum type="arabicPeriod"/>
            </a:pPr>
            <a:r>
              <a:rPr lang="en" sz="1400">
                <a:solidFill>
                  <a:schemeClr val="dk1"/>
                </a:solidFill>
              </a:rPr>
              <a:t>Where can we find information to help us plan our narratives?</a:t>
            </a:r>
            <a:endParaRPr sz="1400">
              <a:solidFill>
                <a:schemeClr val="dk1"/>
              </a:solidFill>
            </a:endParaRPr>
          </a:p>
          <a:p>
            <a:pPr marL="457200" lvl="0" indent="-317500" algn="l" rtl="0">
              <a:spcBef>
                <a:spcPts val="0"/>
              </a:spcBef>
              <a:spcAft>
                <a:spcPts val="0"/>
              </a:spcAft>
              <a:buClr>
                <a:schemeClr val="dk1"/>
              </a:buClr>
              <a:buSzPts val="1400"/>
              <a:buFont typeface="Century Gothic"/>
              <a:buAutoNum type="arabicPeriod"/>
            </a:pPr>
            <a:r>
              <a:rPr lang="en" sz="1400">
                <a:solidFill>
                  <a:schemeClr val="dk1"/>
                </a:solidFill>
              </a:rPr>
              <a:t>What was the problem in the millipede narrative?</a:t>
            </a:r>
            <a:endParaRPr sz="1400">
              <a:solidFill>
                <a:schemeClr val="dk1"/>
              </a:solidFill>
            </a:endParaRPr>
          </a:p>
          <a:p>
            <a:pPr marL="457200" lvl="0" indent="-317500" algn="l" rtl="0">
              <a:spcBef>
                <a:spcPts val="0"/>
              </a:spcBef>
              <a:spcAft>
                <a:spcPts val="0"/>
              </a:spcAft>
              <a:buClr>
                <a:schemeClr val="dk1"/>
              </a:buClr>
              <a:buSzPts val="1400"/>
              <a:buFont typeface="Century Gothic"/>
              <a:buAutoNum type="arabicPeriod"/>
            </a:pPr>
            <a:r>
              <a:rPr lang="en" sz="1400">
                <a:solidFill>
                  <a:schemeClr val="dk1"/>
                </a:solidFill>
              </a:rPr>
              <a:t>How does my character solve the problem? What defense mechanism is used?</a:t>
            </a:r>
            <a:endParaRPr sz="1400">
              <a:solidFill>
                <a:schemeClr val="dk1"/>
              </a:solidFill>
            </a:endParaRPr>
          </a:p>
          <a:p>
            <a:pPr marL="457200" lvl="0" indent="-317500" algn="l" rtl="0">
              <a:spcBef>
                <a:spcPts val="0"/>
              </a:spcBef>
              <a:spcAft>
                <a:spcPts val="0"/>
              </a:spcAft>
              <a:buClr>
                <a:schemeClr val="dk1"/>
              </a:buClr>
              <a:buSzPts val="1400"/>
              <a:buFont typeface="Century Gothic"/>
              <a:buAutoNum type="arabicPeriod"/>
            </a:pPr>
            <a:r>
              <a:rPr lang="en" sz="1400">
                <a:solidFill>
                  <a:schemeClr val="dk1"/>
                </a:solidFill>
              </a:rPr>
              <a:t>What will the millipede do when he notices a predator approaching? </a:t>
            </a:r>
            <a:endParaRPr sz="1400">
              <a:solidFill>
                <a:schemeClr val="dk1"/>
              </a:solidFill>
            </a:endParaRPr>
          </a:p>
          <a:p>
            <a:pPr marL="457200" lvl="0" indent="-317500" algn="l" rtl="0">
              <a:spcBef>
                <a:spcPts val="0"/>
              </a:spcBef>
              <a:spcAft>
                <a:spcPts val="0"/>
              </a:spcAft>
              <a:buClr>
                <a:schemeClr val="dk1"/>
              </a:buClr>
              <a:buSzPts val="1400"/>
              <a:buFont typeface="Century Gothic"/>
              <a:buAutoNum type="arabicPeriod"/>
            </a:pPr>
            <a:r>
              <a:rPr lang="en" sz="1400">
                <a:solidFill>
                  <a:schemeClr val="dk1"/>
                </a:solidFill>
              </a:rPr>
              <a:t>What will be the result of his actions? </a:t>
            </a:r>
            <a:endParaRPr sz="1400">
              <a:solidFill>
                <a:schemeClr val="dk1"/>
              </a:solidFill>
            </a:endParaRPr>
          </a:p>
          <a:p>
            <a:pPr marL="457200" lvl="0" indent="-317500" algn="l" rtl="0">
              <a:spcBef>
                <a:spcPts val="0"/>
              </a:spcBef>
              <a:spcAft>
                <a:spcPts val="0"/>
              </a:spcAft>
              <a:buClr>
                <a:schemeClr val="dk1"/>
              </a:buClr>
              <a:buSzPts val="1400"/>
              <a:buFont typeface="Century Gothic"/>
              <a:buAutoNum type="arabicPeriod"/>
            </a:pPr>
            <a:r>
              <a:rPr lang="en" sz="1400">
                <a:solidFill>
                  <a:schemeClr val="dk1"/>
                </a:solidFill>
              </a:rPr>
              <a:t>How will the predator respond? </a:t>
            </a:r>
            <a:endParaRPr sz="1400">
              <a:solidFill>
                <a:schemeClr val="dk1"/>
              </a:solidFill>
            </a:endParaRPr>
          </a:p>
          <a:p>
            <a:pPr marL="457200" lvl="0" indent="-317500" algn="l" rtl="0">
              <a:spcBef>
                <a:spcPts val="0"/>
              </a:spcBef>
              <a:spcAft>
                <a:spcPts val="0"/>
              </a:spcAft>
              <a:buClr>
                <a:schemeClr val="dk1"/>
              </a:buClr>
              <a:buSzPts val="1400"/>
              <a:buFont typeface="Century Gothic"/>
              <a:buAutoNum type="arabicPeriod"/>
            </a:pPr>
            <a:r>
              <a:rPr lang="en" sz="1400">
                <a:solidFill>
                  <a:schemeClr val="dk1"/>
                </a:solidFill>
              </a:rPr>
              <a:t>What precise words or phrases can you use to describe what is happening?</a:t>
            </a:r>
            <a:endParaRPr sz="1400">
              <a:solidFill>
                <a:schemeClr val="dk1"/>
              </a:solidFill>
            </a:endParaRPr>
          </a:p>
          <a:p>
            <a:pPr marL="457200" lvl="0" indent="-317500" algn="l" rtl="0">
              <a:spcBef>
                <a:spcPts val="0"/>
              </a:spcBef>
              <a:spcAft>
                <a:spcPts val="0"/>
              </a:spcAft>
              <a:buClr>
                <a:schemeClr val="dk1"/>
              </a:buClr>
              <a:buSzPts val="1400"/>
              <a:buFont typeface="Century Gothic"/>
              <a:buAutoNum type="arabicPeriod"/>
            </a:pPr>
            <a:r>
              <a:rPr lang="en" sz="1400">
                <a:solidFill>
                  <a:schemeClr val="dk1"/>
                </a:solidFill>
              </a:rPr>
              <a:t>How will the story end?</a:t>
            </a:r>
            <a:endParaRPr sz="1400">
              <a:solidFill>
                <a:schemeClr val="dk1"/>
              </a:solidFill>
              <a:latin typeface="Calibri"/>
              <a:ea typeface="Calibri"/>
              <a:cs typeface="Calibri"/>
              <a:sym typeface="Calibri"/>
            </a:endParaRPr>
          </a:p>
        </p:txBody>
      </p:sp>
      <p:pic>
        <p:nvPicPr>
          <p:cNvPr id="345" name="Google Shape;345;p52"/>
          <p:cNvPicPr preferRelativeResize="0"/>
          <p:nvPr/>
        </p:nvPicPr>
        <p:blipFill>
          <a:blip r:embed="rId3">
            <a:alphaModFix/>
          </a:blip>
          <a:stretch>
            <a:fillRect/>
          </a:stretch>
        </p:blipFill>
        <p:spPr>
          <a:xfrm>
            <a:off x="1024200" y="864504"/>
            <a:ext cx="2956950" cy="3852249"/>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5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Independent Practice: Reviewing Research and Planning the Expert Group Animal Narrative</a:t>
            </a:r>
            <a:endParaRPr sz="2400"/>
          </a:p>
        </p:txBody>
      </p:sp>
      <p:sp>
        <p:nvSpPr>
          <p:cNvPr id="351" name="Google Shape;351;p53"/>
          <p:cNvSpPr txBox="1">
            <a:spLocks noGrp="1"/>
          </p:cNvSpPr>
          <p:nvPr>
            <p:ph type="body" idx="1"/>
          </p:nvPr>
        </p:nvSpPr>
        <p:spPr>
          <a:xfrm>
            <a:off x="311875" y="1126925"/>
            <a:ext cx="8520600" cy="37710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Clr>
                <a:schemeClr val="dk1"/>
              </a:buClr>
              <a:buSzPts val="2400"/>
              <a:buFont typeface="Century Gothic"/>
              <a:buAutoNum type="arabicPeriod"/>
            </a:pPr>
            <a:r>
              <a:rPr lang="en" sz="2400">
                <a:solidFill>
                  <a:schemeClr val="dk1"/>
                </a:solidFill>
              </a:rPr>
              <a:t>What will your animal do when he notices a predator approaching?</a:t>
            </a:r>
            <a:endParaRPr sz="2400">
              <a:solidFill>
                <a:schemeClr val="dk1"/>
              </a:solidFill>
            </a:endParaRPr>
          </a:p>
          <a:p>
            <a:pPr marL="457200" lvl="0" indent="-381000" algn="l" rtl="0">
              <a:spcBef>
                <a:spcPts val="0"/>
              </a:spcBef>
              <a:spcAft>
                <a:spcPts val="0"/>
              </a:spcAft>
              <a:buClr>
                <a:schemeClr val="dk1"/>
              </a:buClr>
              <a:buSzPts val="2400"/>
              <a:buFont typeface="Century Gothic"/>
              <a:buAutoNum type="arabicPeriod"/>
            </a:pPr>
            <a:r>
              <a:rPr lang="en" sz="2400">
                <a:solidFill>
                  <a:schemeClr val="dk1"/>
                </a:solidFill>
              </a:rPr>
              <a:t>What will be the result of his actions?</a:t>
            </a:r>
            <a:endParaRPr sz="2400">
              <a:solidFill>
                <a:schemeClr val="dk1"/>
              </a:solidFill>
            </a:endParaRPr>
          </a:p>
          <a:p>
            <a:pPr marL="457200" lvl="0" indent="-381000" algn="l" rtl="0">
              <a:spcBef>
                <a:spcPts val="0"/>
              </a:spcBef>
              <a:spcAft>
                <a:spcPts val="0"/>
              </a:spcAft>
              <a:buClr>
                <a:schemeClr val="dk1"/>
              </a:buClr>
              <a:buSzPts val="2400"/>
              <a:buFont typeface="Century Gothic"/>
              <a:buAutoNum type="arabicPeriod"/>
            </a:pPr>
            <a:r>
              <a:rPr lang="en" sz="2400">
                <a:solidFill>
                  <a:schemeClr val="dk1"/>
                </a:solidFill>
              </a:rPr>
              <a:t>How will the predator respond?</a:t>
            </a:r>
            <a:endParaRPr sz="2400">
              <a:solidFill>
                <a:schemeClr val="dk1"/>
              </a:solidFill>
            </a:endParaRPr>
          </a:p>
          <a:p>
            <a:pPr marL="457200" lvl="0" indent="-381000" algn="l" rtl="0">
              <a:spcBef>
                <a:spcPts val="0"/>
              </a:spcBef>
              <a:spcAft>
                <a:spcPts val="0"/>
              </a:spcAft>
              <a:buClr>
                <a:schemeClr val="dk1"/>
              </a:buClr>
              <a:buSzPts val="2400"/>
              <a:buFont typeface="Century Gothic"/>
              <a:buAutoNum type="arabicPeriod"/>
            </a:pPr>
            <a:r>
              <a:rPr lang="en" sz="2400">
                <a:solidFill>
                  <a:schemeClr val="dk1"/>
                </a:solidFill>
              </a:rPr>
              <a:t>What precise words or phrases can you use to describe what is happening?</a:t>
            </a:r>
            <a:endParaRPr sz="2400">
              <a:solidFill>
                <a:schemeClr val="dk1"/>
              </a:solidFill>
            </a:endParaRPr>
          </a:p>
          <a:p>
            <a:pPr marL="457200" lvl="0" indent="-381000" algn="l" rtl="0">
              <a:spcBef>
                <a:spcPts val="0"/>
              </a:spcBef>
              <a:spcAft>
                <a:spcPts val="0"/>
              </a:spcAft>
              <a:buClr>
                <a:schemeClr val="dk1"/>
              </a:buClr>
              <a:buSzPts val="2400"/>
              <a:buFont typeface="Century Gothic"/>
              <a:buAutoNum type="arabicPeriod"/>
            </a:pPr>
            <a:r>
              <a:rPr lang="en" sz="2400">
                <a:solidFill>
                  <a:schemeClr val="dk1"/>
                </a:solidFill>
              </a:rPr>
              <a:t>How will the story end?</a:t>
            </a:r>
            <a:endParaRPr sz="2400">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 Exit Ticket</a:t>
            </a:r>
            <a:endParaRPr/>
          </a:p>
        </p:txBody>
      </p:sp>
      <p:sp>
        <p:nvSpPr>
          <p:cNvPr id="357" name="Google Shape;357;p54"/>
          <p:cNvSpPr txBox="1">
            <a:spLocks noGrp="1"/>
          </p:cNvSpPr>
          <p:nvPr>
            <p:ph type="body" idx="1"/>
          </p:nvPr>
        </p:nvSpPr>
        <p:spPr>
          <a:xfrm>
            <a:off x="311875" y="1126925"/>
            <a:ext cx="8520600" cy="37710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Clr>
                <a:schemeClr val="dk1"/>
              </a:buClr>
              <a:buSzPts val="2400"/>
              <a:buFont typeface="Century Gothic"/>
              <a:buAutoNum type="arabicPeriod"/>
            </a:pPr>
            <a:r>
              <a:rPr lang="en" sz="2400">
                <a:solidFill>
                  <a:schemeClr val="dk1"/>
                </a:solidFill>
              </a:rPr>
              <a:t>I can organize a plot for a narrative using events based on research of my animal and its defense mechanisms.</a:t>
            </a:r>
            <a:endParaRPr sz="2400">
              <a:solidFill>
                <a:schemeClr val="dk1"/>
              </a:solidFill>
            </a:endParaRPr>
          </a:p>
          <a:p>
            <a:pPr marL="0" lvl="0" indent="0" algn="l" rtl="0">
              <a:spcBef>
                <a:spcPts val="800"/>
              </a:spcBef>
              <a:spcAft>
                <a:spcPts val="0"/>
              </a:spcAft>
              <a:buNone/>
            </a:pPr>
            <a:endParaRPr sz="2400">
              <a:solidFill>
                <a:schemeClr val="dk1"/>
              </a:solidFill>
            </a:endParaRPr>
          </a:p>
          <a:p>
            <a:pPr marL="0" lvl="0" indent="457200" algn="l" rtl="0">
              <a:spcBef>
                <a:spcPts val="800"/>
              </a:spcBef>
              <a:spcAft>
                <a:spcPts val="0"/>
              </a:spcAft>
              <a:buClr>
                <a:schemeClr val="dk1"/>
              </a:buClr>
              <a:buSzPts val="1100"/>
              <a:buFont typeface="Arial"/>
              <a:buNone/>
            </a:pPr>
            <a:r>
              <a:rPr lang="en">
                <a:solidFill>
                  <a:schemeClr val="dk1"/>
                </a:solidFill>
              </a:rPr>
              <a:t> – Front: “Did you meet the learning target? What is your evidence?”</a:t>
            </a:r>
            <a:endParaRPr>
              <a:solidFill>
                <a:schemeClr val="dk1"/>
              </a:solidFill>
            </a:endParaRPr>
          </a:p>
          <a:p>
            <a:pPr marL="0" lvl="0" indent="457200" algn="l" rtl="0">
              <a:spcBef>
                <a:spcPts val="800"/>
              </a:spcBef>
              <a:spcAft>
                <a:spcPts val="0"/>
              </a:spcAft>
              <a:buClr>
                <a:schemeClr val="dk1"/>
              </a:buClr>
              <a:buSzPts val="1100"/>
              <a:buFont typeface="Arial"/>
              <a:buNone/>
            </a:pPr>
            <a:r>
              <a:rPr lang="en">
                <a:solidFill>
                  <a:schemeClr val="dk1"/>
                </a:solidFill>
              </a:rPr>
              <a:t> – Back: “What is the problem the main character will face in your narrative? How will the character solve this problem?” </a:t>
            </a:r>
            <a:endParaRPr>
              <a:solidFill>
                <a:schemeClr val="dk1"/>
              </a:solidFill>
            </a:endParaRPr>
          </a:p>
        </p:txBody>
      </p:sp>
      <p:pic>
        <p:nvPicPr>
          <p:cNvPr id="358" name="Google Shape;358;p54"/>
          <p:cNvPicPr preferRelativeResize="0"/>
          <p:nvPr/>
        </p:nvPicPr>
        <p:blipFill>
          <a:blip r:embed="rId3">
            <a:alphaModFix/>
          </a:blip>
          <a:stretch>
            <a:fillRect/>
          </a:stretch>
        </p:blipFill>
        <p:spPr>
          <a:xfrm>
            <a:off x="8136675" y="4374050"/>
            <a:ext cx="523875" cy="5238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5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3000"/>
              <a:t>Homework</a:t>
            </a:r>
            <a:endParaRPr sz="3000"/>
          </a:p>
        </p:txBody>
      </p:sp>
      <p:sp>
        <p:nvSpPr>
          <p:cNvPr id="364" name="Google Shape;364;p55"/>
          <p:cNvSpPr txBox="1">
            <a:spLocks noGrp="1"/>
          </p:cNvSpPr>
          <p:nvPr>
            <p:ph type="body" idx="1"/>
          </p:nvPr>
        </p:nvSpPr>
        <p:spPr>
          <a:xfrm>
            <a:off x="420325" y="1190400"/>
            <a:ext cx="4621800" cy="3507600"/>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lvl="0" indent="-342900" algn="l" rtl="0">
              <a:lnSpc>
                <a:spcPct val="100000"/>
              </a:lnSpc>
              <a:spcBef>
                <a:spcPts val="800"/>
              </a:spcBef>
              <a:spcAft>
                <a:spcPts val="0"/>
              </a:spcAft>
              <a:buClr>
                <a:schemeClr val="dk1"/>
              </a:buClr>
              <a:buSzPts val="1800"/>
              <a:buAutoNum type="alphaUcPeriod"/>
            </a:pPr>
            <a:r>
              <a:rPr lang="en" sz="1800" dirty="0"/>
              <a:t>Read and annotate “How the Monkey Got Food When He was Hungry” from your homework resources for this unit.</a:t>
            </a:r>
            <a:endParaRPr sz="1800" dirty="0"/>
          </a:p>
          <a:p>
            <a:pPr marL="0" lvl="0" indent="0" algn="l" rtl="0">
              <a:lnSpc>
                <a:spcPct val="100000"/>
              </a:lnSpc>
              <a:spcBef>
                <a:spcPts val="800"/>
              </a:spcBef>
              <a:spcAft>
                <a:spcPts val="0"/>
              </a:spcAft>
              <a:buNone/>
            </a:pPr>
            <a:endParaRPr sz="1800" dirty="0"/>
          </a:p>
          <a:p>
            <a:pPr marL="457200" lvl="0" indent="-342900" algn="l" rtl="0">
              <a:lnSpc>
                <a:spcPct val="100000"/>
              </a:lnSpc>
              <a:spcBef>
                <a:spcPts val="800"/>
              </a:spcBef>
              <a:spcAft>
                <a:spcPts val="0"/>
              </a:spcAft>
              <a:buClr>
                <a:schemeClr val="dk1"/>
              </a:buClr>
              <a:buSzPts val="1800"/>
              <a:buAutoNum type="alphaUcPeriod"/>
            </a:pPr>
            <a:r>
              <a:rPr lang="en" sz="1800" dirty="0">
                <a:solidFill>
                  <a:schemeClr val="dk1"/>
                </a:solidFill>
              </a:rPr>
              <a:t>Accountable Research </a:t>
            </a:r>
            <a:r>
              <a:rPr lang="en" sz="1800" dirty="0" smtClean="0">
                <a:solidFill>
                  <a:schemeClr val="dk1"/>
                </a:solidFill>
              </a:rPr>
              <a:t>Reading</a:t>
            </a:r>
            <a:r>
              <a:rPr lang="en-US" sz="1800" dirty="0" smtClean="0"/>
              <a:t>:</a:t>
            </a:r>
            <a:r>
              <a:rPr lang="en" sz="1800" dirty="0" smtClean="0">
                <a:solidFill>
                  <a:schemeClr val="dk1"/>
                </a:solidFill>
              </a:rPr>
              <a:t> </a:t>
            </a:r>
            <a:r>
              <a:rPr lang="en" sz="1800" dirty="0">
                <a:solidFill>
                  <a:schemeClr val="dk1"/>
                </a:solidFill>
              </a:rPr>
              <a:t>Select a prompt to respond to in the front of your independent reading journal.</a:t>
            </a:r>
            <a:endParaRPr sz="1800" dirty="0">
              <a:solidFill>
                <a:schemeClr val="dk1"/>
              </a:solidFill>
            </a:endParaRPr>
          </a:p>
          <a:p>
            <a:pPr marL="0" lvl="0" indent="0" algn="l" rtl="0">
              <a:lnSpc>
                <a:spcPct val="100000"/>
              </a:lnSpc>
              <a:spcBef>
                <a:spcPts val="800"/>
              </a:spcBef>
              <a:spcAft>
                <a:spcPts val="0"/>
              </a:spcAft>
              <a:buNone/>
            </a:pPr>
            <a:endParaRPr sz="1800" dirty="0">
              <a:solidFill>
                <a:schemeClr val="dk1"/>
              </a:solidFill>
            </a:endParaRPr>
          </a:p>
          <a:p>
            <a:pPr marL="0" lvl="0" indent="0" algn="l" rtl="0">
              <a:lnSpc>
                <a:spcPct val="100000"/>
              </a:lnSpc>
              <a:spcBef>
                <a:spcPts val="800"/>
              </a:spcBef>
              <a:spcAft>
                <a:spcPts val="0"/>
              </a:spcAft>
              <a:buNone/>
            </a:pPr>
            <a:endParaRPr sz="1800" dirty="0"/>
          </a:p>
          <a:p>
            <a:pPr marL="0" lvl="0" indent="0" algn="l" rtl="0">
              <a:lnSpc>
                <a:spcPct val="100000"/>
              </a:lnSpc>
              <a:spcBef>
                <a:spcPts val="800"/>
              </a:spcBef>
              <a:spcAft>
                <a:spcPts val="0"/>
              </a:spcAft>
              <a:buNone/>
            </a:pPr>
            <a:endParaRPr sz="2400" dirty="0">
              <a:solidFill>
                <a:srgbClr val="444444"/>
              </a:solidFill>
            </a:endParaRPr>
          </a:p>
        </p:txBody>
      </p:sp>
      <p:sp>
        <p:nvSpPr>
          <p:cNvPr id="365" name="Google Shape;365;p55"/>
          <p:cNvSpPr txBox="1"/>
          <p:nvPr/>
        </p:nvSpPr>
        <p:spPr>
          <a:xfrm>
            <a:off x="5315750" y="1190375"/>
            <a:ext cx="3160200" cy="3507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Module 2</a:t>
            </a: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Guiding Question</a:t>
            </a: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Anchor Chart</a:t>
            </a:r>
            <a:endParaRPr sz="1800">
              <a:latin typeface="Century Gothic"/>
              <a:ea typeface="Century Gothic"/>
              <a:cs typeface="Century Gothic"/>
              <a:sym typeface="Century Gothic"/>
            </a:endParaRPr>
          </a:p>
          <a:p>
            <a:pPr marL="342900" lvl="0" indent="0" algn="l" rtl="0">
              <a:lnSpc>
                <a:spcPct val="90000"/>
              </a:lnSpc>
              <a:spcBef>
                <a:spcPts val="340"/>
              </a:spcBef>
              <a:spcAft>
                <a:spcPts val="0"/>
              </a:spcAft>
              <a:buNone/>
            </a:pPr>
            <a:endParaRPr sz="1200">
              <a:solidFill>
                <a:srgbClr val="000000"/>
              </a:solidFill>
              <a:latin typeface="Calibri"/>
              <a:ea typeface="Calibri"/>
              <a:cs typeface="Calibri"/>
              <a:sym typeface="Calibri"/>
            </a:endParaRPr>
          </a:p>
          <a:p>
            <a:pPr marL="342900" lvl="0" indent="-323850" algn="l" rtl="0">
              <a:lnSpc>
                <a:spcPct val="90000"/>
              </a:lnSpc>
              <a:spcBef>
                <a:spcPts val="340"/>
              </a:spcBef>
              <a:spcAft>
                <a:spcPts val="0"/>
              </a:spcAft>
              <a:buClr>
                <a:srgbClr val="000000"/>
              </a:buClr>
              <a:buSzPts val="1400"/>
              <a:buFont typeface="Century Gothic"/>
              <a:buChar char="•"/>
            </a:pPr>
            <a:r>
              <a:rPr lang="en">
                <a:solidFill>
                  <a:srgbClr val="000000"/>
                </a:solidFill>
                <a:latin typeface="Century Gothic"/>
                <a:ea typeface="Century Gothic"/>
                <a:cs typeface="Century Gothic"/>
                <a:sym typeface="Century Gothic"/>
              </a:rPr>
              <a:t>How do animals’ bodies and behaviors help them survive?</a:t>
            </a:r>
            <a:endParaRPr>
              <a:solidFill>
                <a:srgbClr val="000000"/>
              </a:solidFill>
              <a:latin typeface="Century Gothic"/>
              <a:ea typeface="Century Gothic"/>
              <a:cs typeface="Century Gothic"/>
              <a:sym typeface="Century Gothic"/>
            </a:endParaRPr>
          </a:p>
          <a:p>
            <a:pPr marL="342900" lvl="0" indent="-323850" algn="l" rtl="0">
              <a:lnSpc>
                <a:spcPct val="90000"/>
              </a:lnSpc>
              <a:spcBef>
                <a:spcPts val="340"/>
              </a:spcBef>
              <a:spcAft>
                <a:spcPts val="0"/>
              </a:spcAft>
              <a:buClr>
                <a:srgbClr val="000000"/>
              </a:buClr>
              <a:buSzPts val="1400"/>
              <a:buFont typeface="Century Gothic"/>
              <a:buChar char="•"/>
            </a:pPr>
            <a:r>
              <a:rPr lang="en">
                <a:solidFill>
                  <a:srgbClr val="000000"/>
                </a:solidFill>
                <a:latin typeface="Century Gothic"/>
                <a:ea typeface="Century Gothic"/>
                <a:cs typeface="Century Gothic"/>
                <a:sym typeface="Century Gothic"/>
              </a:rPr>
              <a:t>How can writers use knowledge from their research to inform and entertain?</a:t>
            </a:r>
            <a:br>
              <a:rPr lang="en">
                <a:solidFill>
                  <a:srgbClr val="000000"/>
                </a:solidFill>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5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3000"/>
              <a:t>Homework: Accountable Research Reading</a:t>
            </a:r>
            <a:endParaRPr sz="3000"/>
          </a:p>
          <a:p>
            <a:pPr marL="0" lvl="0" indent="0" algn="l" rtl="0">
              <a:spcBef>
                <a:spcPts val="0"/>
              </a:spcBef>
              <a:spcAft>
                <a:spcPts val="0"/>
              </a:spcAft>
              <a:buNone/>
            </a:pPr>
            <a:endParaRPr/>
          </a:p>
        </p:txBody>
      </p:sp>
      <p:sp>
        <p:nvSpPr>
          <p:cNvPr id="371" name="Google Shape;371;p56"/>
          <p:cNvSpPr txBox="1">
            <a:spLocks noGrp="1"/>
          </p:cNvSpPr>
          <p:nvPr>
            <p:ph type="body" idx="1"/>
          </p:nvPr>
        </p:nvSpPr>
        <p:spPr>
          <a:xfrm>
            <a:off x="311700" y="588975"/>
            <a:ext cx="8520600" cy="4416600"/>
          </a:xfrm>
          <a:prstGeom prst="rect">
            <a:avLst/>
          </a:prstGeom>
        </p:spPr>
        <p:txBody>
          <a:bodyPr spcFirstLastPara="1" wrap="square" lIns="68575" tIns="34275" rIns="68575" bIns="34275" anchor="t" anchorCtr="0">
            <a:noAutofit/>
          </a:bodyPr>
          <a:lstStyle/>
          <a:p>
            <a:pPr marL="457200" lvl="0" indent="-292100" algn="l" rtl="0">
              <a:spcBef>
                <a:spcPts val="800"/>
              </a:spcBef>
              <a:spcAft>
                <a:spcPts val="0"/>
              </a:spcAft>
              <a:buClr>
                <a:schemeClr val="dk1"/>
              </a:buClr>
              <a:buSzPts val="1000"/>
              <a:buFont typeface="Century Gothic"/>
              <a:buAutoNum type="arabicPeriod"/>
            </a:pPr>
            <a:r>
              <a:rPr lang="en" sz="1100" dirty="0">
                <a:solidFill>
                  <a:schemeClr val="dk1"/>
                </a:solidFill>
              </a:rPr>
              <a:t>Take out Independent Reading Journal.</a:t>
            </a:r>
            <a:endParaRPr sz="1100" dirty="0">
              <a:solidFill>
                <a:schemeClr val="dk1"/>
              </a:solidFill>
            </a:endParaRPr>
          </a:p>
          <a:p>
            <a:pPr marL="457200" lvl="0" indent="-292100" algn="l" rtl="0">
              <a:spcBef>
                <a:spcPts val="0"/>
              </a:spcBef>
              <a:spcAft>
                <a:spcPts val="0"/>
              </a:spcAft>
              <a:buClr>
                <a:schemeClr val="dk1"/>
              </a:buClr>
              <a:buSzPts val="1000"/>
              <a:buFont typeface="Century Gothic"/>
              <a:buAutoNum type="arabicPeriod"/>
            </a:pPr>
            <a:r>
              <a:rPr lang="en" sz="1100" dirty="0">
                <a:solidFill>
                  <a:schemeClr val="dk1"/>
                </a:solidFill>
              </a:rPr>
              <a:t>Select a prompt.</a:t>
            </a:r>
            <a:endParaRPr sz="1100" dirty="0">
              <a:solidFill>
                <a:schemeClr val="dk1"/>
              </a:solidFill>
            </a:endParaRPr>
          </a:p>
          <a:p>
            <a:pPr marL="457200" lvl="0" indent="-292100" algn="l" rtl="0">
              <a:spcBef>
                <a:spcPts val="0"/>
              </a:spcBef>
              <a:spcAft>
                <a:spcPts val="0"/>
              </a:spcAft>
              <a:buClr>
                <a:schemeClr val="dk1"/>
              </a:buClr>
              <a:buSzPts val="1000"/>
              <a:buFont typeface="Century Gothic"/>
              <a:buAutoNum type="arabicPeriod"/>
            </a:pPr>
            <a:r>
              <a:rPr lang="en" sz="1100" dirty="0">
                <a:solidFill>
                  <a:schemeClr val="dk1"/>
                </a:solidFill>
              </a:rPr>
              <a:t>Copy prompt into front of independent reading journal.</a:t>
            </a:r>
            <a:endParaRPr sz="1100" dirty="0">
              <a:solidFill>
                <a:schemeClr val="dk1"/>
              </a:solidFill>
            </a:endParaRPr>
          </a:p>
          <a:p>
            <a:pPr marL="457200" lvl="0" indent="-292100" algn="l" rtl="0">
              <a:spcBef>
                <a:spcPts val="0"/>
              </a:spcBef>
              <a:spcAft>
                <a:spcPts val="0"/>
              </a:spcAft>
              <a:buClr>
                <a:schemeClr val="dk1"/>
              </a:buClr>
              <a:buSzPts val="1000"/>
              <a:buFont typeface="Century Gothic"/>
              <a:buAutoNum type="arabicPeriod"/>
            </a:pPr>
            <a:r>
              <a:rPr lang="en" sz="1100" dirty="0">
                <a:solidFill>
                  <a:schemeClr val="dk1"/>
                </a:solidFill>
              </a:rPr>
              <a:t>Respond to prompt for HW.</a:t>
            </a:r>
            <a:endParaRPr sz="1100" dirty="0">
              <a:solidFill>
                <a:schemeClr val="dk1"/>
              </a:solidFill>
            </a:endParaRPr>
          </a:p>
          <a:p>
            <a:pPr marL="1828800" lvl="0" indent="457200" algn="l" rtl="0">
              <a:spcBef>
                <a:spcPts val="800"/>
              </a:spcBef>
              <a:spcAft>
                <a:spcPts val="0"/>
              </a:spcAft>
              <a:buClr>
                <a:schemeClr val="dk1"/>
              </a:buClr>
              <a:buSzPts val="1100"/>
              <a:buFont typeface="Arial"/>
              <a:buNone/>
            </a:pPr>
            <a:r>
              <a:rPr lang="en" sz="1100" b="1" dirty="0">
                <a:solidFill>
                  <a:schemeClr val="dk1"/>
                </a:solidFill>
              </a:rPr>
              <a:t>Module 2: Journal Prompts</a:t>
            </a:r>
            <a:endParaRPr sz="1100" b="1" dirty="0">
              <a:solidFill>
                <a:schemeClr val="dk1"/>
              </a:solidFill>
            </a:endParaRPr>
          </a:p>
          <a:p>
            <a:pPr marL="457200" lvl="0" indent="-292100" algn="l" rtl="0">
              <a:spcBef>
                <a:spcPts val="900"/>
              </a:spcBef>
              <a:spcAft>
                <a:spcPts val="0"/>
              </a:spcAft>
              <a:buClr>
                <a:schemeClr val="dk1"/>
              </a:buClr>
              <a:buSzPts val="1000"/>
              <a:buFont typeface="Century Gothic"/>
              <a:buChar char="•"/>
            </a:pPr>
            <a:r>
              <a:rPr lang="en" sz="1100" dirty="0">
                <a:solidFill>
                  <a:schemeClr val="dk1"/>
                </a:solidFill>
              </a:rPr>
              <a:t>Record 2–3 facts in your own words about animals or animal defenses that you found out in your research reading today.</a:t>
            </a:r>
            <a:endParaRPr sz="1100" dirty="0">
              <a:solidFill>
                <a:schemeClr val="dk1"/>
              </a:solidFill>
            </a:endParaRPr>
          </a:p>
          <a:p>
            <a:pPr marL="457200" lvl="0" indent="-292100" algn="l" rtl="0">
              <a:spcBef>
                <a:spcPts val="0"/>
              </a:spcBef>
              <a:spcAft>
                <a:spcPts val="0"/>
              </a:spcAft>
              <a:buClr>
                <a:schemeClr val="dk1"/>
              </a:buClr>
              <a:buSzPts val="1000"/>
              <a:buFont typeface="Century Gothic"/>
              <a:buChar char="•"/>
            </a:pPr>
            <a:r>
              <a:rPr lang="en" sz="1100" dirty="0">
                <a:solidFill>
                  <a:schemeClr val="dk1"/>
                </a:solidFill>
              </a:rPr>
              <a:t>What questions do you have about animals or animal defenses after reading?</a:t>
            </a:r>
            <a:endParaRPr sz="1100" dirty="0">
              <a:solidFill>
                <a:schemeClr val="dk1"/>
              </a:solidFill>
            </a:endParaRPr>
          </a:p>
          <a:p>
            <a:pPr marL="457200" lvl="0" indent="-292100" algn="l" rtl="0">
              <a:spcBef>
                <a:spcPts val="0"/>
              </a:spcBef>
              <a:spcAft>
                <a:spcPts val="0"/>
              </a:spcAft>
              <a:buClr>
                <a:schemeClr val="dk1"/>
              </a:buClr>
              <a:buSzPts val="1000"/>
              <a:buFont typeface="Century Gothic"/>
              <a:buChar char="•"/>
            </a:pPr>
            <a:r>
              <a:rPr lang="en" sz="1100" dirty="0">
                <a:solidFill>
                  <a:schemeClr val="dk1"/>
                </a:solidFill>
              </a:rPr>
              <a:t>What would you like to research further after reading? Why?</a:t>
            </a:r>
            <a:endParaRPr sz="1100" dirty="0">
              <a:solidFill>
                <a:schemeClr val="dk1"/>
              </a:solidFill>
            </a:endParaRPr>
          </a:p>
          <a:p>
            <a:pPr marL="457200" lvl="0" indent="-292100" algn="l" rtl="0">
              <a:spcBef>
                <a:spcPts val="0"/>
              </a:spcBef>
              <a:spcAft>
                <a:spcPts val="0"/>
              </a:spcAft>
              <a:buClr>
                <a:schemeClr val="dk1"/>
              </a:buClr>
              <a:buSzPts val="1000"/>
              <a:buFont typeface="Century Gothic"/>
              <a:buChar char="•"/>
            </a:pPr>
            <a:r>
              <a:rPr lang="en" sz="1100" dirty="0">
                <a:solidFill>
                  <a:schemeClr val="dk1"/>
                </a:solidFill>
              </a:rPr>
              <a:t>Summarize your research reading today in no more than 4 sentences.</a:t>
            </a:r>
            <a:endParaRPr sz="1100" dirty="0">
              <a:solidFill>
                <a:schemeClr val="dk1"/>
              </a:solidFill>
            </a:endParaRPr>
          </a:p>
          <a:p>
            <a:pPr marL="457200" lvl="0" indent="-292100" algn="l" rtl="0">
              <a:spcBef>
                <a:spcPts val="0"/>
              </a:spcBef>
              <a:spcAft>
                <a:spcPts val="0"/>
              </a:spcAft>
              <a:buClr>
                <a:schemeClr val="dk1"/>
              </a:buClr>
              <a:buSzPts val="1000"/>
              <a:buFont typeface="Century Gothic"/>
              <a:buChar char="•"/>
            </a:pPr>
            <a:r>
              <a:rPr lang="en" sz="1100" dirty="0">
                <a:solidFill>
                  <a:schemeClr val="dk1"/>
                </a:solidFill>
              </a:rPr>
              <a:t>How would you describe the setting of the particular part of the</a:t>
            </a:r>
            <a:br>
              <a:rPr lang="en" sz="1100" dirty="0">
                <a:solidFill>
                  <a:schemeClr val="dk1"/>
                </a:solidFill>
              </a:rPr>
            </a:br>
            <a:r>
              <a:rPr lang="en" sz="1100" dirty="0">
                <a:solidFill>
                  <a:schemeClr val="dk1"/>
                </a:solidFill>
              </a:rPr>
              <a:t>text you read?</a:t>
            </a:r>
            <a:endParaRPr sz="1100" dirty="0">
              <a:solidFill>
                <a:schemeClr val="dk1"/>
              </a:solidFill>
            </a:endParaRPr>
          </a:p>
          <a:p>
            <a:pPr marL="457200" lvl="0" indent="-292100" algn="l" rtl="0">
              <a:spcBef>
                <a:spcPts val="0"/>
              </a:spcBef>
              <a:spcAft>
                <a:spcPts val="0"/>
              </a:spcAft>
              <a:buClr>
                <a:schemeClr val="dk1"/>
              </a:buClr>
              <a:buSzPts val="1000"/>
              <a:buFont typeface="Century Gothic"/>
              <a:buChar char="•"/>
            </a:pPr>
            <a:r>
              <a:rPr lang="en" sz="1100" dirty="0">
                <a:solidFill>
                  <a:schemeClr val="dk1"/>
                </a:solidFill>
              </a:rPr>
              <a:t>What do you think is going to happen next? Why?</a:t>
            </a:r>
            <a:endParaRPr sz="1100" dirty="0">
              <a:solidFill>
                <a:schemeClr val="dk1"/>
              </a:solidFill>
            </a:endParaRPr>
          </a:p>
          <a:p>
            <a:pPr marL="457200" lvl="0" indent="-292100" algn="l" rtl="0">
              <a:spcBef>
                <a:spcPts val="0"/>
              </a:spcBef>
              <a:spcAft>
                <a:spcPts val="0"/>
              </a:spcAft>
              <a:buClr>
                <a:schemeClr val="dk1"/>
              </a:buClr>
              <a:buSzPts val="1000"/>
              <a:buFont typeface="Century Gothic"/>
              <a:buChar char="•"/>
            </a:pPr>
            <a:r>
              <a:rPr lang="en" sz="1100" dirty="0">
                <a:solidFill>
                  <a:schemeClr val="dk1"/>
                </a:solidFill>
              </a:rPr>
              <a:t>Summarize the pages you just read in no more than 4 sentences.</a:t>
            </a:r>
            <a:endParaRPr sz="1100" dirty="0">
              <a:solidFill>
                <a:schemeClr val="dk1"/>
              </a:solidFill>
            </a:endParaRPr>
          </a:p>
          <a:p>
            <a:pPr marL="457200" lvl="0" indent="-292100" algn="l" rtl="0">
              <a:spcBef>
                <a:spcPts val="0"/>
              </a:spcBef>
              <a:spcAft>
                <a:spcPts val="0"/>
              </a:spcAft>
              <a:buClr>
                <a:schemeClr val="dk1"/>
              </a:buClr>
              <a:buSzPts val="1000"/>
              <a:buFont typeface="Century Gothic"/>
              <a:buChar char="•"/>
            </a:pPr>
            <a:r>
              <a:rPr lang="en" sz="1100" dirty="0">
                <a:solidFill>
                  <a:schemeClr val="dk1"/>
                </a:solidFill>
              </a:rPr>
              <a:t>What is the main idea of the part of the text you just read?</a:t>
            </a:r>
            <a:endParaRPr sz="1100" dirty="0">
              <a:solidFill>
                <a:schemeClr val="dk1"/>
              </a:solidFill>
            </a:endParaRPr>
          </a:p>
          <a:p>
            <a:pPr marL="457200" lvl="0" indent="-292100" algn="l" rtl="0">
              <a:spcBef>
                <a:spcPts val="0"/>
              </a:spcBef>
              <a:spcAft>
                <a:spcPts val="0"/>
              </a:spcAft>
              <a:buClr>
                <a:schemeClr val="dk1"/>
              </a:buClr>
              <a:buSzPts val="1000"/>
              <a:buFont typeface="Century Gothic"/>
              <a:buChar char="•"/>
            </a:pPr>
            <a:r>
              <a:rPr lang="en" sz="1100" dirty="0">
                <a:solidFill>
                  <a:schemeClr val="dk1"/>
                </a:solidFill>
              </a:rPr>
              <a:t>Think about the title of your text. Why do you think the author</a:t>
            </a:r>
            <a:br>
              <a:rPr lang="en" sz="1100" dirty="0">
                <a:solidFill>
                  <a:schemeClr val="dk1"/>
                </a:solidFill>
              </a:rPr>
            </a:br>
            <a:r>
              <a:rPr lang="en" sz="1100" dirty="0">
                <a:solidFill>
                  <a:schemeClr val="dk1"/>
                </a:solidFill>
              </a:rPr>
              <a:t>chose this title?</a:t>
            </a:r>
            <a:endParaRPr sz="1100" dirty="0">
              <a:solidFill>
                <a:schemeClr val="dk1"/>
              </a:solidFill>
            </a:endParaRPr>
          </a:p>
          <a:p>
            <a:pPr marL="457200" lvl="0" indent="-292100" algn="l" rtl="0">
              <a:spcBef>
                <a:spcPts val="0"/>
              </a:spcBef>
              <a:spcAft>
                <a:spcPts val="0"/>
              </a:spcAft>
              <a:buClr>
                <a:schemeClr val="dk1"/>
              </a:buClr>
              <a:buSzPts val="1000"/>
              <a:buFont typeface="Century Gothic"/>
              <a:buChar char="•"/>
            </a:pPr>
            <a:r>
              <a:rPr lang="en" sz="1100" dirty="0">
                <a:solidFill>
                  <a:schemeClr val="dk1"/>
                </a:solidFill>
              </a:rPr>
              <a:t>What are two new words you learned in this text? Tell about the</a:t>
            </a:r>
            <a:br>
              <a:rPr lang="en" sz="1100" dirty="0">
                <a:solidFill>
                  <a:schemeClr val="dk1"/>
                </a:solidFill>
              </a:rPr>
            </a:br>
            <a:r>
              <a:rPr lang="en-US" sz="1100" dirty="0" smtClean="0">
                <a:solidFill>
                  <a:schemeClr val="dk1"/>
                </a:solidFill>
              </a:rPr>
              <a:t>w</a:t>
            </a:r>
            <a:r>
              <a:rPr lang="en" sz="1100" dirty="0" smtClean="0">
                <a:solidFill>
                  <a:schemeClr val="dk1"/>
                </a:solidFill>
              </a:rPr>
              <a:t>ords</a:t>
            </a:r>
            <a:r>
              <a:rPr lang="en" sz="1100" dirty="0">
                <a:solidFill>
                  <a:schemeClr val="dk1"/>
                </a:solidFill>
              </a:rPr>
              <a:t>.</a:t>
            </a:r>
            <a:endParaRPr sz="1100" dirty="0">
              <a:solidFill>
                <a:schemeClr val="dk1"/>
              </a:solidFill>
            </a:endParaRPr>
          </a:p>
          <a:p>
            <a:pPr lvl="0" indent="-292100">
              <a:spcBef>
                <a:spcPts val="0"/>
              </a:spcBef>
              <a:buSzPts val="1000"/>
            </a:pPr>
            <a:r>
              <a:rPr lang="en" sz="1100" dirty="0">
                <a:solidFill>
                  <a:schemeClr val="dk1"/>
                </a:solidFill>
              </a:rPr>
              <a:t>Choose a picture, chart, graph, or diagram from your text. </a:t>
            </a:r>
            <a:r>
              <a:rPr lang="en" sz="1100" dirty="0"/>
              <a:t>Explain how the information you learned from the image helped you understand the text. </a:t>
            </a:r>
            <a:r>
              <a:rPr lang="en" sz="1100" dirty="0">
                <a:solidFill>
                  <a:schemeClr val="dk1"/>
                </a:solidFill>
              </a:rPr>
              <a:t/>
            </a:r>
            <a:br>
              <a:rPr lang="en" sz="1100" dirty="0">
                <a:solidFill>
                  <a:schemeClr val="dk1"/>
                </a:solidFill>
              </a:rPr>
            </a:br>
            <a:endParaRPr sz="1100" dirty="0">
              <a:solidFill>
                <a:schemeClr val="dk1"/>
              </a:solidFill>
            </a:endParaRPr>
          </a:p>
          <a:p>
            <a:pPr marL="0" lvl="0" indent="0" algn="l" rtl="0">
              <a:spcBef>
                <a:spcPts val="800"/>
              </a:spcBef>
              <a:spcAft>
                <a:spcPts val="0"/>
              </a:spcAft>
              <a:buNone/>
            </a:pPr>
            <a:endParaRPr sz="1100" dirty="0">
              <a:solidFill>
                <a:schemeClr val="dk1"/>
              </a:solidFill>
            </a:endParaRPr>
          </a:p>
          <a:p>
            <a:pPr marL="0" lvl="0" indent="0" algn="l" rtl="0">
              <a:spcBef>
                <a:spcPts val="800"/>
              </a:spcBef>
              <a:spcAft>
                <a:spcPts val="0"/>
              </a:spcAft>
              <a:buClr>
                <a:schemeClr val="dk1"/>
              </a:buClr>
              <a:buSzPts val="1100"/>
              <a:buFont typeface="Arial"/>
              <a:buNone/>
            </a:pPr>
            <a:endParaRPr sz="1100" dirty="0">
              <a:solidFill>
                <a:schemeClr val="dk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5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378" name="Google Shape;378;p57"/>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algn="l"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algn="l"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379" name="Google Shape;379;p57"/>
          <p:cNvGraphicFramePr/>
          <p:nvPr/>
        </p:nvGraphicFramePr>
        <p:xfrm>
          <a:off x="744325" y="3242975"/>
          <a:ext cx="7239000" cy="1471550"/>
        </p:xfrm>
        <a:graphic>
          <a:graphicData uri="http://schemas.openxmlformats.org/drawingml/2006/table">
            <a:tbl>
              <a:tblPr>
                <a:noFill/>
                <a:tableStyleId>{0A54B070-2438-4A42-8ECB-9AA3B758C3E1}</a:tableStyleId>
              </a:tblPr>
              <a:tblGrid>
                <a:gridCol w="1809750">
                  <a:extLst>
                    <a:ext uri="{9D8B030D-6E8A-4147-A177-3AD203B41FA5}">
                      <a16:colId xmlns="" xmlns:a16="http://schemas.microsoft.com/office/drawing/2014/main" val="20000"/>
                    </a:ext>
                  </a:extLst>
                </a:gridCol>
                <a:gridCol w="1809750">
                  <a:extLst>
                    <a:ext uri="{9D8B030D-6E8A-4147-A177-3AD203B41FA5}">
                      <a16:colId xmlns="" xmlns:a16="http://schemas.microsoft.com/office/drawing/2014/main" val="20001"/>
                    </a:ext>
                  </a:extLst>
                </a:gridCol>
                <a:gridCol w="1809750">
                  <a:extLst>
                    <a:ext uri="{9D8B030D-6E8A-4147-A177-3AD203B41FA5}">
                      <a16:colId xmlns="" xmlns:a16="http://schemas.microsoft.com/office/drawing/2014/main" val="20002"/>
                    </a:ext>
                  </a:extLst>
                </a:gridCol>
                <a:gridCol w="1809750">
                  <a:extLst>
                    <a:ext uri="{9D8B030D-6E8A-4147-A177-3AD203B41FA5}">
                      <a16:colId xmlns="" xmlns:a16="http://schemas.microsoft.com/office/drawing/2014/main" val="20003"/>
                    </a:ext>
                  </a:extLst>
                </a:gridCol>
              </a:tblGrid>
              <a:tr h="432125">
                <a:tc>
                  <a:txBody>
                    <a:bodyPr/>
                    <a:lstStyle/>
                    <a:p>
                      <a:pPr marL="0" lvl="0" indent="0" algn="l"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0"/>
                  </a:ext>
                </a:extLst>
              </a:tr>
              <a:tr h="1039425">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2"/>
          <p:cNvSpPr txBox="1">
            <a:spLocks noGrp="1"/>
          </p:cNvSpPr>
          <p:nvPr>
            <p:ph type="title"/>
          </p:nvPr>
        </p:nvSpPr>
        <p:spPr>
          <a:xfrm>
            <a:off x="311700" y="334175"/>
            <a:ext cx="8520600" cy="9273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4: Module 2: Unit 3: Lesson 5</a:t>
            </a:r>
            <a:endParaRPr/>
          </a:p>
          <a:p>
            <a:pPr marL="0" lvl="0" indent="0" algn="l" rtl="0">
              <a:lnSpc>
                <a:spcPct val="90000"/>
              </a:lnSpc>
              <a:spcBef>
                <a:spcPts val="0"/>
              </a:spcBef>
              <a:spcAft>
                <a:spcPts val="0"/>
              </a:spcAft>
              <a:buNone/>
            </a:pPr>
            <a:r>
              <a:rPr lang="en" sz="1800" b="1"/>
              <a:t>Teacher slide, before teaching.</a:t>
            </a:r>
            <a:endParaRPr sz="1800" b="1"/>
          </a:p>
          <a:p>
            <a:pPr marL="0" lvl="0" indent="0" algn="l" rtl="0">
              <a:lnSpc>
                <a:spcPct val="90000"/>
              </a:lnSpc>
              <a:spcBef>
                <a:spcPts val="0"/>
              </a:spcBef>
              <a:spcAft>
                <a:spcPts val="0"/>
              </a:spcAft>
              <a:buNone/>
            </a:pPr>
            <a:endParaRPr sz="1800" b="1"/>
          </a:p>
          <a:p>
            <a:pPr marL="0" lvl="0" indent="0" algn="l" rtl="0">
              <a:lnSpc>
                <a:spcPct val="90000"/>
              </a:lnSpc>
              <a:spcBef>
                <a:spcPts val="0"/>
              </a:spcBef>
              <a:spcAft>
                <a:spcPts val="0"/>
              </a:spcAft>
              <a:buNone/>
            </a:pPr>
            <a:endParaRPr sz="1800" b="1"/>
          </a:p>
          <a:p>
            <a:pPr marL="0" lvl="0" indent="0" algn="l" rtl="0">
              <a:lnSpc>
                <a:spcPct val="90000"/>
              </a:lnSpc>
              <a:spcBef>
                <a:spcPts val="0"/>
              </a:spcBef>
              <a:spcAft>
                <a:spcPts val="0"/>
              </a:spcAft>
              <a:buClr>
                <a:schemeClr val="dk1"/>
              </a:buClr>
              <a:buSzPts val="1100"/>
              <a:buFont typeface="Arial"/>
              <a:buNone/>
            </a:pPr>
            <a:endParaRPr sz="1800" b="1"/>
          </a:p>
        </p:txBody>
      </p:sp>
      <p:sp>
        <p:nvSpPr>
          <p:cNvPr id="277" name="Google Shape;277;p42"/>
          <p:cNvSpPr txBox="1">
            <a:spLocks noGrp="1"/>
          </p:cNvSpPr>
          <p:nvPr>
            <p:ph type="body" idx="1"/>
          </p:nvPr>
        </p:nvSpPr>
        <p:spPr>
          <a:xfrm>
            <a:off x="311700" y="986550"/>
            <a:ext cx="8520600" cy="3582300"/>
          </a:xfrm>
          <a:prstGeom prst="rect">
            <a:avLst/>
          </a:prstGeom>
        </p:spPr>
        <p:txBody>
          <a:bodyPr spcFirstLastPara="1" wrap="square" lIns="68575" tIns="34275" rIns="68575" bIns="34275" anchor="t" anchorCtr="0">
            <a:noAutofit/>
          </a:bodyPr>
          <a:lstStyle/>
          <a:p>
            <a:pPr marL="0" lvl="0" indent="0" algn="l" rtl="0">
              <a:lnSpc>
                <a:spcPct val="98181"/>
              </a:lnSpc>
              <a:spcBef>
                <a:spcPts val="800"/>
              </a:spcBef>
              <a:spcAft>
                <a:spcPts val="0"/>
              </a:spcAft>
              <a:buNone/>
            </a:pPr>
            <a:r>
              <a:rPr lang="en" sz="1700" b="1" dirty="0">
                <a:solidFill>
                  <a:schemeClr val="dk1"/>
                </a:solidFill>
              </a:rPr>
              <a:t>Preparing for Lesson </a:t>
            </a:r>
            <a:r>
              <a:rPr lang="en" sz="1700" b="1" dirty="0"/>
              <a:t>5</a:t>
            </a:r>
            <a:r>
              <a:rPr lang="en" sz="1700" b="1" dirty="0">
                <a:solidFill>
                  <a:schemeClr val="dk1"/>
                </a:solidFill>
              </a:rPr>
              <a:t>: </a:t>
            </a:r>
            <a:r>
              <a:rPr lang="en" sz="1700" dirty="0">
                <a:solidFill>
                  <a:schemeClr val="dk1"/>
                </a:solidFill>
              </a:rPr>
              <a:t>Pre-reading and Preparing:</a:t>
            </a:r>
            <a:endParaRPr sz="1700" dirty="0">
              <a:solidFill>
                <a:schemeClr val="dk1"/>
              </a:solidFill>
            </a:endParaRPr>
          </a:p>
          <a:p>
            <a:pPr marL="0" lvl="0" indent="0" algn="l" rtl="0">
              <a:lnSpc>
                <a:spcPct val="115000"/>
              </a:lnSpc>
              <a:spcBef>
                <a:spcPts val="800"/>
              </a:spcBef>
              <a:spcAft>
                <a:spcPts val="0"/>
              </a:spcAft>
              <a:buClr>
                <a:schemeClr val="dk1"/>
              </a:buClr>
              <a:buSzPts val="1100"/>
              <a:buFont typeface="Arial"/>
              <a:buNone/>
            </a:pPr>
            <a:r>
              <a:rPr lang="en" sz="1600" dirty="0">
                <a:solidFill>
                  <a:schemeClr val="dk1"/>
                </a:solidFill>
              </a:rPr>
              <a:t>Before teaching this lesson, please prepare by doing these things:</a:t>
            </a:r>
            <a:endParaRPr sz="1600" dirty="0">
              <a:solidFill>
                <a:schemeClr val="dk1"/>
              </a:solidFill>
            </a:endParaRPr>
          </a:p>
          <a:p>
            <a:pPr marL="457200" lvl="0" indent="-336550" algn="l" rtl="0">
              <a:lnSpc>
                <a:spcPct val="218181"/>
              </a:lnSpc>
              <a:spcBef>
                <a:spcPts val="800"/>
              </a:spcBef>
              <a:spcAft>
                <a:spcPts val="0"/>
              </a:spcAft>
              <a:buSzPts val="1700"/>
              <a:buChar char="•"/>
            </a:pPr>
            <a:r>
              <a:rPr lang="en" sz="1700" dirty="0">
                <a:solidFill>
                  <a:schemeClr val="dk1"/>
                </a:solidFill>
              </a:rPr>
              <a:t>Read through Lesson </a:t>
            </a:r>
            <a:r>
              <a:rPr lang="en" sz="1700" dirty="0"/>
              <a:t>5</a:t>
            </a:r>
            <a:r>
              <a:rPr lang="en" sz="1700" dirty="0">
                <a:solidFill>
                  <a:schemeClr val="dk1"/>
                </a:solidFill>
              </a:rPr>
              <a:t> </a:t>
            </a:r>
            <a:r>
              <a:rPr lang="en" sz="1700" u="sng" dirty="0">
                <a:solidFill>
                  <a:schemeClr val="hlink"/>
                </a:solidFill>
                <a:hlinkClick r:id="rId3"/>
              </a:rPr>
              <a:t>Here. </a:t>
            </a:r>
            <a:endParaRPr sz="1700" dirty="0">
              <a:solidFill>
                <a:schemeClr val="dk1"/>
              </a:solidFill>
            </a:endParaRPr>
          </a:p>
          <a:p>
            <a:pPr marL="0" lvl="0" indent="0" algn="l" rtl="0">
              <a:lnSpc>
                <a:spcPct val="100000"/>
              </a:lnSpc>
              <a:spcBef>
                <a:spcPts val="800"/>
              </a:spcBef>
              <a:spcAft>
                <a:spcPts val="0"/>
              </a:spcAft>
              <a:buNone/>
            </a:pPr>
            <a:r>
              <a:rPr lang="en" sz="1700" dirty="0">
                <a:solidFill>
                  <a:schemeClr val="dk1"/>
                </a:solidFill>
              </a:rPr>
              <a:t>In this lesson, students will be:</a:t>
            </a:r>
            <a:endParaRPr sz="1700" dirty="0">
              <a:solidFill>
                <a:schemeClr val="dk1"/>
              </a:solidFill>
            </a:endParaRPr>
          </a:p>
          <a:p>
            <a:pPr marL="457200" lvl="0" indent="-336550" algn="l" rtl="0">
              <a:lnSpc>
                <a:spcPct val="100000"/>
              </a:lnSpc>
              <a:spcBef>
                <a:spcPts val="800"/>
              </a:spcBef>
              <a:spcAft>
                <a:spcPts val="0"/>
              </a:spcAft>
              <a:buClr>
                <a:schemeClr val="dk1"/>
              </a:buClr>
              <a:buSzPts val="1700"/>
              <a:buChar char="•"/>
            </a:pPr>
            <a:r>
              <a:rPr lang="en" sz="1700" dirty="0"/>
              <a:t>Reviewing the Organization of Narratives</a:t>
            </a:r>
            <a:endParaRPr sz="1700" i="1" dirty="0">
              <a:solidFill>
                <a:schemeClr val="dk1"/>
              </a:solidFill>
            </a:endParaRPr>
          </a:p>
          <a:p>
            <a:pPr marL="457200" lvl="0" indent="-336550" algn="l" rtl="0">
              <a:lnSpc>
                <a:spcPct val="100000"/>
              </a:lnSpc>
              <a:spcBef>
                <a:spcPts val="0"/>
              </a:spcBef>
              <a:spcAft>
                <a:spcPts val="0"/>
              </a:spcAft>
              <a:buClr>
                <a:schemeClr val="dk1"/>
              </a:buClr>
              <a:buSzPts val="1700"/>
              <a:buChar char="•"/>
            </a:pPr>
            <a:r>
              <a:rPr lang="en" sz="1700" dirty="0"/>
              <a:t>Guided Practice:  Planning the Millipede Narrative</a:t>
            </a:r>
            <a:endParaRPr sz="1700" dirty="0">
              <a:solidFill>
                <a:schemeClr val="dk1"/>
              </a:solidFill>
            </a:endParaRPr>
          </a:p>
          <a:p>
            <a:pPr marL="457200" lvl="0" indent="-336550" algn="l" rtl="0">
              <a:lnSpc>
                <a:spcPct val="100000"/>
              </a:lnSpc>
              <a:spcBef>
                <a:spcPts val="0"/>
              </a:spcBef>
              <a:spcAft>
                <a:spcPts val="0"/>
              </a:spcAft>
              <a:buClr>
                <a:schemeClr val="dk1"/>
              </a:buClr>
              <a:buSzPts val="1700"/>
              <a:buChar char="•"/>
            </a:pPr>
            <a:r>
              <a:rPr lang="en" sz="1700" dirty="0"/>
              <a:t>Independent Practice:  Reviewing Research and Planning the Expert Group Animal Narrative</a:t>
            </a:r>
            <a:endParaRPr sz="1700" i="1" dirty="0">
              <a:solidFill>
                <a:schemeClr val="dk1"/>
              </a:solidFill>
            </a:endParaRPr>
          </a:p>
          <a:p>
            <a:pPr marL="457200" lvl="0" indent="-336550" algn="l" rtl="0">
              <a:lnSpc>
                <a:spcPct val="100000"/>
              </a:lnSpc>
              <a:spcBef>
                <a:spcPts val="0"/>
              </a:spcBef>
              <a:spcAft>
                <a:spcPts val="0"/>
              </a:spcAft>
              <a:buClr>
                <a:schemeClr val="dk1"/>
              </a:buClr>
              <a:buSzPts val="1700"/>
              <a:buChar char="•"/>
            </a:pPr>
            <a:r>
              <a:rPr lang="en" sz="1700" dirty="0"/>
              <a:t>Exit Ticket</a:t>
            </a:r>
            <a:endParaRPr sz="1700" dirty="0">
              <a:solidFill>
                <a:schemeClr val="dk1"/>
              </a:solidFill>
            </a:endParaRPr>
          </a:p>
          <a:p>
            <a:pPr marL="457200" lvl="0" indent="-336550" algn="l" rtl="0">
              <a:lnSpc>
                <a:spcPct val="100000"/>
              </a:lnSpc>
              <a:spcBef>
                <a:spcPts val="0"/>
              </a:spcBef>
              <a:spcAft>
                <a:spcPts val="0"/>
              </a:spcAft>
              <a:buClr>
                <a:schemeClr val="dk1"/>
              </a:buClr>
              <a:buSzPts val="1700"/>
              <a:buChar char="•"/>
            </a:pPr>
            <a:r>
              <a:rPr lang="en" sz="1700" dirty="0">
                <a:solidFill>
                  <a:schemeClr val="dk1"/>
                </a:solidFill>
              </a:rPr>
              <a:t>Homework</a:t>
            </a:r>
            <a:endParaRPr sz="1700" dirty="0">
              <a:solidFill>
                <a:schemeClr val="dk1"/>
              </a:solidFill>
            </a:endParaRPr>
          </a:p>
          <a:p>
            <a:pPr marL="0" lvl="0" indent="0" algn="l" rtl="0">
              <a:lnSpc>
                <a:spcPct val="218181"/>
              </a:lnSpc>
              <a:spcBef>
                <a:spcPts val="800"/>
              </a:spcBef>
              <a:spcAft>
                <a:spcPts val="0"/>
              </a:spcAft>
              <a:buClr>
                <a:schemeClr val="dk1"/>
              </a:buClr>
              <a:buSzPts val="1100"/>
              <a:buFont typeface="Arial"/>
              <a:buNone/>
            </a:pPr>
            <a:endParaRPr sz="1700" dirty="0">
              <a:solidFill>
                <a:schemeClr val="dk1"/>
              </a:solidFill>
            </a:endParaRPr>
          </a:p>
          <a:p>
            <a:pPr marL="0" lvl="0" indent="0" algn="l" rtl="0">
              <a:spcBef>
                <a:spcPts val="800"/>
              </a:spcBef>
              <a:spcAft>
                <a:spcPts val="0"/>
              </a:spcAft>
              <a:buNone/>
            </a:pP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5</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283" name="Google Shape;283;p43"/>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rgbClr val="000000"/>
              </a:buClr>
              <a:buSzPts val="1100"/>
              <a:buFont typeface="Arial"/>
              <a:buNone/>
            </a:pPr>
            <a:r>
              <a:rPr lang="en" b="1"/>
              <a:t>Preparing for Lesson 5: </a:t>
            </a:r>
            <a:r>
              <a:rPr lang="en" i="1"/>
              <a:t>Materials and Student Pairings</a:t>
            </a:r>
            <a:endParaRPr i="1"/>
          </a:p>
          <a:p>
            <a:pPr marL="457200" lvl="0" indent="0" algn="l" rtl="0">
              <a:lnSpc>
                <a:spcPct val="90000"/>
              </a:lnSpc>
              <a:spcBef>
                <a:spcPts val="1000"/>
              </a:spcBef>
              <a:spcAft>
                <a:spcPts val="0"/>
              </a:spcAft>
              <a:buClr>
                <a:srgbClr val="000000"/>
              </a:buClr>
              <a:buSzPts val="1100"/>
              <a:buFont typeface="Arial"/>
              <a:buNone/>
            </a:pPr>
            <a:endParaRPr/>
          </a:p>
          <a:p>
            <a:pPr marL="177800" lvl="0" indent="-171450" algn="l" rtl="0">
              <a:lnSpc>
                <a:spcPct val="115000"/>
              </a:lnSpc>
              <a:spcBef>
                <a:spcPts val="800"/>
              </a:spcBef>
              <a:spcAft>
                <a:spcPts val="0"/>
              </a:spcAft>
              <a:buSzPts val="2100"/>
              <a:buChar char="•"/>
            </a:pPr>
            <a:r>
              <a:rPr lang="en"/>
              <a:t>There are important materials in EL lessons that you will want to prepare ahead of time. These are detailed on the slides. </a:t>
            </a:r>
            <a:endParaRPr/>
          </a:p>
          <a:p>
            <a:pPr marL="177800" lvl="0" indent="-171450" algn="l" rtl="0">
              <a:lnSpc>
                <a:spcPct val="115000"/>
              </a:lnSpc>
              <a:spcBef>
                <a:spcPts val="0"/>
              </a:spcBef>
              <a:spcAft>
                <a:spcPts val="0"/>
              </a:spcAft>
              <a:buSzPts val="2100"/>
              <a:buChar char="•"/>
            </a:pPr>
            <a:r>
              <a:rPr lang="en"/>
              <a:t>There are materials that will need to be gathered and/or created prior to each lesson. Some of these materials will be used throughout multiple lessons. </a:t>
            </a:r>
            <a:endParaRPr/>
          </a:p>
          <a:p>
            <a:pPr marL="0" lvl="0" indent="0" algn="l" rtl="0">
              <a:lnSpc>
                <a:spcPct val="90000"/>
              </a:lnSpc>
              <a:spcBef>
                <a:spcPts val="1000"/>
              </a:spcBef>
              <a:spcAft>
                <a:spcPts val="0"/>
              </a:spcAft>
              <a:buClr>
                <a:srgbClr val="000000"/>
              </a:buClr>
              <a:buSzPts val="1100"/>
              <a:buFont typeface="Arial"/>
              <a:buNone/>
            </a:pPr>
            <a:endParaRPr/>
          </a:p>
          <a:p>
            <a:pPr marL="457200" lvl="0" indent="-361950" algn="l" rtl="0">
              <a:spcBef>
                <a:spcPts val="800"/>
              </a:spcBef>
              <a:spcAft>
                <a:spcPts val="0"/>
              </a:spcAft>
              <a:buSzPts val="2100"/>
              <a:buChar char="•"/>
            </a:pPr>
            <a:endParaRPr b="1"/>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4"/>
          <p:cNvSpPr txBox="1">
            <a:spLocks noGrp="1"/>
          </p:cNvSpPr>
          <p:nvPr>
            <p:ph type="title"/>
          </p:nvPr>
        </p:nvSpPr>
        <p:spPr>
          <a:xfrm>
            <a:off x="311700" y="29702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5</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289" name="Google Shape;289;p44"/>
          <p:cNvSpPr txBox="1">
            <a:spLocks noGrp="1"/>
          </p:cNvSpPr>
          <p:nvPr>
            <p:ph type="body" idx="1"/>
          </p:nvPr>
        </p:nvSpPr>
        <p:spPr>
          <a:xfrm>
            <a:off x="311700" y="869725"/>
            <a:ext cx="8520600" cy="3881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5: </a:t>
            </a:r>
            <a:r>
              <a:rPr lang="en" i="1">
                <a:solidFill>
                  <a:schemeClr val="dk1"/>
                </a:solidFill>
              </a:rPr>
              <a:t>Pre-reading and Protocols</a:t>
            </a:r>
            <a:endParaRPr sz="1200">
              <a:solidFill>
                <a:schemeClr val="dk1"/>
              </a:solidFill>
              <a:latin typeface="Calibri"/>
              <a:ea typeface="Calibri"/>
              <a:cs typeface="Calibri"/>
              <a:sym typeface="Calibri"/>
            </a:endParaRPr>
          </a:p>
          <a:p>
            <a:pPr marL="457200" lvl="0" indent="-342900" algn="l" rtl="0">
              <a:spcBef>
                <a:spcPts val="800"/>
              </a:spcBef>
              <a:spcAft>
                <a:spcPts val="0"/>
              </a:spcAft>
              <a:buClr>
                <a:schemeClr val="dk1"/>
              </a:buClr>
              <a:buSzPts val="1800"/>
              <a:buFont typeface="Century Gothic"/>
              <a:buChar char="•"/>
            </a:pPr>
            <a:r>
              <a:rPr lang="en">
                <a:solidFill>
                  <a:schemeClr val="dk1"/>
                </a:solidFill>
              </a:rPr>
              <a:t>Review these protocols before teaching. They are all used in this lesson:</a:t>
            </a:r>
            <a:endParaRPr>
              <a:solidFill>
                <a:schemeClr val="dk1"/>
              </a:solidFill>
            </a:endParaRPr>
          </a:p>
          <a:p>
            <a:pPr marL="914400" lvl="1" indent="-342900" algn="l" rtl="0">
              <a:spcBef>
                <a:spcPts val="0"/>
              </a:spcBef>
              <a:spcAft>
                <a:spcPts val="0"/>
              </a:spcAft>
              <a:buClr>
                <a:schemeClr val="dk1"/>
              </a:buClr>
              <a:buSzPts val="1800"/>
              <a:buFont typeface="Century Gothic"/>
              <a:buChar char="•"/>
            </a:pPr>
            <a:r>
              <a:rPr lang="en" sz="2100"/>
              <a:t>No protocols are used in this lesson.</a:t>
            </a:r>
            <a:endParaRPr sz="180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3</a:t>
            </a:r>
            <a:r>
              <a:rPr lang="en" sz="3400"/>
              <a:t>: Lesson </a:t>
            </a:r>
            <a:r>
              <a:rPr lang="en"/>
              <a:t>5</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295" name="Google Shape;295;p45"/>
          <p:cNvSpPr txBox="1">
            <a:spLocks noGrp="1"/>
          </p:cNvSpPr>
          <p:nvPr>
            <p:ph type="body" idx="1"/>
          </p:nvPr>
        </p:nvSpPr>
        <p:spPr>
          <a:xfrm>
            <a:off x="311700" y="1060175"/>
            <a:ext cx="8520600" cy="3805500"/>
          </a:xfrm>
          <a:prstGeom prst="rect">
            <a:avLst/>
          </a:prstGeom>
        </p:spPr>
        <p:txBody>
          <a:bodyPr spcFirstLastPara="1" wrap="square" lIns="68575" tIns="34275" rIns="68575" bIns="34275" anchor="t" anchorCtr="0">
            <a:noAutofit/>
          </a:bodyPr>
          <a:lstStyle/>
          <a:p>
            <a:pPr marL="0" lvl="0" indent="0" algn="l" rtl="0">
              <a:lnSpc>
                <a:spcPct val="98181"/>
              </a:lnSpc>
              <a:spcBef>
                <a:spcPts val="800"/>
              </a:spcBef>
              <a:spcAft>
                <a:spcPts val="0"/>
              </a:spcAft>
              <a:buNone/>
            </a:pPr>
            <a:r>
              <a:rPr lang="en" b="1">
                <a:solidFill>
                  <a:schemeClr val="dk1"/>
                </a:solidFill>
              </a:rPr>
              <a:t>Preparing for Lesson </a:t>
            </a:r>
            <a:r>
              <a:rPr lang="en" b="1"/>
              <a:t>5</a:t>
            </a:r>
            <a:r>
              <a:rPr lang="en" b="1">
                <a:solidFill>
                  <a:schemeClr val="dk1"/>
                </a:solidFill>
              </a:rPr>
              <a:t>: </a:t>
            </a:r>
            <a:r>
              <a:rPr lang="en">
                <a:solidFill>
                  <a:schemeClr val="dk1"/>
                </a:solidFill>
              </a:rPr>
              <a:t>Supports for Students Who Need It</a:t>
            </a:r>
            <a:endParaRPr sz="1400">
              <a:solidFill>
                <a:schemeClr val="dk1"/>
              </a:solidFill>
            </a:endParaRPr>
          </a:p>
          <a:p>
            <a:pPr marL="457200" lvl="0" indent="-317500" algn="l" rtl="0">
              <a:lnSpc>
                <a:spcPct val="100000"/>
              </a:lnSpc>
              <a:spcBef>
                <a:spcPts val="1800"/>
              </a:spcBef>
              <a:spcAft>
                <a:spcPts val="0"/>
              </a:spcAft>
              <a:buClr>
                <a:srgbClr val="000000"/>
              </a:buClr>
              <a:buSzPts val="1400"/>
              <a:buFont typeface="Century Gothic"/>
              <a:buChar char="●"/>
            </a:pPr>
            <a:r>
              <a:rPr lang="en" sz="1400">
                <a:solidFill>
                  <a:srgbClr val="000000"/>
                </a:solidFill>
              </a:rPr>
              <a:t>The basic design of this lesson supports students by making the organization and language of the choose-your-own-adventure narrative explicit through models, analysis, and group writing.</a:t>
            </a:r>
            <a:endParaRPr sz="1400">
              <a:solidFill>
                <a:srgbClr val="000000"/>
              </a:solidFill>
            </a:endParaRPr>
          </a:p>
          <a:p>
            <a:pPr marL="457200" lvl="0" indent="-317500" algn="l" rtl="0">
              <a:lnSpc>
                <a:spcPct val="100000"/>
              </a:lnSpc>
              <a:spcBef>
                <a:spcPts val="0"/>
              </a:spcBef>
              <a:spcAft>
                <a:spcPts val="0"/>
              </a:spcAft>
              <a:buClr>
                <a:srgbClr val="000000"/>
              </a:buClr>
              <a:buSzPts val="1400"/>
              <a:buFont typeface="Century Gothic"/>
              <a:buChar char="●"/>
            </a:pPr>
            <a:r>
              <a:rPr lang="en" sz="1400">
                <a:solidFill>
                  <a:srgbClr val="000000"/>
                </a:solidFill>
              </a:rPr>
              <a:t>Students may find it challenging to keep up with the amount of writing in this lesson. They will benefit if enabled to discuss their ideas before writing. The process of speaking with another student forces language learners to “fix” their language errors in order to be understood as well as to use proficient language to “facilitate” the progress of the conversation. This type of activity has been shown to help bolster language development.</a:t>
            </a:r>
            <a:endParaRPr sz="1400">
              <a:solidFill>
                <a:srgbClr val="000000"/>
              </a:solidFill>
            </a:endParaRPr>
          </a:p>
          <a:p>
            <a:pPr marL="457200" lvl="0" indent="-317500" algn="l" rtl="0">
              <a:lnSpc>
                <a:spcPct val="100000"/>
              </a:lnSpc>
              <a:spcBef>
                <a:spcPts val="0"/>
              </a:spcBef>
              <a:spcAft>
                <a:spcPts val="0"/>
              </a:spcAft>
              <a:buClr>
                <a:srgbClr val="000000"/>
              </a:buClr>
              <a:buSzPts val="1400"/>
              <a:buFont typeface="Century Gothic"/>
              <a:buChar char="●"/>
            </a:pPr>
            <a:r>
              <a:rPr lang="en" sz="1400">
                <a:solidFill>
                  <a:srgbClr val="000000"/>
                </a:solidFill>
              </a:rPr>
              <a:t>If students jigsaw-read “How the Camel Got His Hump,” give them time to share their portion of the reading with other groups. Prepare an “information gap” question chart with questions and a blank column for answers about the story so that students have to ask about and get information from other students.</a:t>
            </a:r>
            <a:endParaRPr sz="1400">
              <a:solidFill>
                <a:srgbClr val="000000"/>
              </a:solidFill>
            </a:endParaRPr>
          </a:p>
          <a:p>
            <a:pPr marL="0" lvl="0" indent="0" algn="l" rtl="0">
              <a:lnSpc>
                <a:spcPct val="115000"/>
              </a:lnSpc>
              <a:spcBef>
                <a:spcPts val="800"/>
              </a:spcBef>
              <a:spcAft>
                <a:spcPts val="0"/>
              </a:spcAft>
              <a:buNone/>
            </a:pPr>
            <a:endParaRPr sz="1400">
              <a:solidFill>
                <a:srgbClr val="444444"/>
              </a:solidFill>
            </a:endParaRPr>
          </a:p>
          <a:p>
            <a:pPr marL="0" lvl="0" indent="0" algn="l" rtl="0">
              <a:lnSpc>
                <a:spcPct val="115000"/>
              </a:lnSpc>
              <a:spcBef>
                <a:spcPts val="800"/>
              </a:spcBef>
              <a:spcAft>
                <a:spcPts val="0"/>
              </a:spcAft>
              <a:buClr>
                <a:schemeClr val="dk1"/>
              </a:buClr>
              <a:buSzPts val="1100"/>
              <a:buFont typeface="Arial"/>
              <a:buNone/>
            </a:pPr>
            <a:endParaRPr sz="2400" b="1">
              <a:solidFill>
                <a:schemeClr val="dk1"/>
              </a:solidFill>
            </a:endParaRPr>
          </a:p>
          <a:p>
            <a:pPr marL="0" lvl="0" indent="0" algn="l" rtl="0">
              <a:lnSpc>
                <a:spcPct val="90000"/>
              </a:lnSpc>
              <a:spcBef>
                <a:spcPts val="1000"/>
              </a:spcBef>
              <a:spcAft>
                <a:spcPts val="0"/>
              </a:spcAft>
              <a:buNone/>
            </a:pPr>
            <a:endParaRPr sz="24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6"/>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4400"/>
              <a:buFont typeface="Calibri"/>
              <a:buNone/>
            </a:pPr>
            <a:r>
              <a:rPr lang="en" sz="3000" i="0" u="none" strike="noStrike" cap="none">
                <a:solidFill>
                  <a:schemeClr val="dk1"/>
                </a:solidFill>
              </a:rPr>
              <a:t>Grade </a:t>
            </a:r>
            <a:r>
              <a:rPr lang="en" sz="3000"/>
              <a:t>4</a:t>
            </a:r>
            <a:r>
              <a:rPr lang="en" sz="3000" i="0" u="none" strike="noStrike" cap="none">
                <a:solidFill>
                  <a:schemeClr val="dk1"/>
                </a:solidFill>
              </a:rPr>
              <a:t> Module </a:t>
            </a:r>
            <a:r>
              <a:rPr lang="en" sz="3000"/>
              <a:t>2</a:t>
            </a:r>
            <a:r>
              <a:rPr lang="en" sz="3000" i="0" u="none" strike="noStrike" cap="none">
                <a:solidFill>
                  <a:schemeClr val="dk1"/>
                </a:solidFill>
              </a:rPr>
              <a:t> Unit 3 Overview</a:t>
            </a:r>
            <a:endParaRPr sz="3000" i="0" u="none" strike="noStrike" cap="none">
              <a:solidFill>
                <a:schemeClr val="dk1"/>
              </a:solidFill>
            </a:endParaRPr>
          </a:p>
        </p:txBody>
      </p:sp>
      <p:sp>
        <p:nvSpPr>
          <p:cNvPr id="302" name="Google Shape;302;p46"/>
          <p:cNvSpPr txBox="1">
            <a:spLocks noGrp="1"/>
          </p:cNvSpPr>
          <p:nvPr>
            <p:ph type="body" idx="1"/>
          </p:nvPr>
        </p:nvSpPr>
        <p:spPr>
          <a:xfrm>
            <a:off x="457200" y="1063238"/>
            <a:ext cx="8229600" cy="339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240"/>
              <a:buFont typeface="Arial"/>
              <a:buNone/>
            </a:pPr>
            <a:r>
              <a:rPr lang="en" sz="1200" dirty="0"/>
              <a:t>In this unit, students apply the research they have completed (in Unit 2) about their expert group animal and its defense mechanisms to write a choose-your-own-adventure narrative about their animal as part of their performance task for this module. Students begin this unit by reading a mentor literary text, </a:t>
            </a:r>
            <a:r>
              <a:rPr lang="en" sz="1200" i="1" dirty="0"/>
              <a:t>Can You Survive the Wilderness? </a:t>
            </a:r>
            <a:r>
              <a:rPr lang="en" sz="1200" dirty="0"/>
              <a:t>by Matt Doeden, as a class. This text introduces them to the format of a choose-your-own-adventure. Students hone their writing skills through practicing with a class model based on the millipede. For the mid-unit assessment, students plan for and draft the introduction to their own narratives. Then, through mini lessons and peer critique, they continue to revise their writing. Finally, in the </a:t>
            </a:r>
            <a:r>
              <a:rPr lang="en" sz="1200" b="1" dirty="0"/>
              <a:t>end of unit assessment</a:t>
            </a:r>
            <a:r>
              <a:rPr lang="en" sz="1200" dirty="0"/>
              <a:t>, students write the second choice ending of their narrative on demand, and then combine this with their first choice ending to create their final performance task in a choose-your-own-adventure format.</a:t>
            </a:r>
            <a:endParaRPr sz="1200" dirty="0">
              <a:solidFill>
                <a:srgbClr val="444444"/>
              </a:solidFill>
            </a:endParaRPr>
          </a:p>
          <a:p>
            <a:pPr marL="0" lvl="0" indent="0" algn="l" rtl="0">
              <a:lnSpc>
                <a:spcPct val="100000"/>
              </a:lnSpc>
              <a:spcBef>
                <a:spcPts val="0"/>
              </a:spcBef>
              <a:spcAft>
                <a:spcPts val="0"/>
              </a:spcAft>
              <a:buClr>
                <a:schemeClr val="dk1"/>
              </a:buClr>
              <a:buSzPts val="1100"/>
              <a:buFont typeface="Arial"/>
              <a:buNone/>
            </a:pPr>
            <a:endParaRPr sz="1200" dirty="0">
              <a:solidFill>
                <a:srgbClr val="444444"/>
              </a:solidFill>
            </a:endParaRPr>
          </a:p>
          <a:p>
            <a:pPr marL="0" lvl="0" indent="0" algn="l" rtl="0">
              <a:lnSpc>
                <a:spcPct val="90000"/>
              </a:lnSpc>
              <a:spcBef>
                <a:spcPts val="323"/>
              </a:spcBef>
              <a:spcAft>
                <a:spcPts val="0"/>
              </a:spcAft>
              <a:buClr>
                <a:srgbClr val="000000"/>
              </a:buClr>
              <a:buSzPts val="1100"/>
              <a:buFont typeface="Arial"/>
              <a:buNone/>
            </a:pPr>
            <a:r>
              <a:rPr lang="en" sz="1200" dirty="0"/>
              <a:t>Students will focus on the following guiding questions:</a:t>
            </a:r>
            <a:endParaRPr sz="1200" dirty="0"/>
          </a:p>
          <a:p>
            <a:pPr marL="342900" lvl="0" indent="-311150" algn="l" rtl="0">
              <a:lnSpc>
                <a:spcPct val="90000"/>
              </a:lnSpc>
              <a:spcBef>
                <a:spcPts val="340"/>
              </a:spcBef>
              <a:spcAft>
                <a:spcPts val="0"/>
              </a:spcAft>
              <a:buSzPts val="1200"/>
              <a:buChar char="•"/>
            </a:pPr>
            <a:r>
              <a:rPr lang="en" sz="1200" dirty="0"/>
              <a:t>How do animals’ bodies and behaviors help them survive?</a:t>
            </a:r>
            <a:endParaRPr sz="1200" dirty="0"/>
          </a:p>
          <a:p>
            <a:pPr marL="342900" lvl="0" indent="-311150" algn="l" rtl="0">
              <a:lnSpc>
                <a:spcPct val="90000"/>
              </a:lnSpc>
              <a:spcBef>
                <a:spcPts val="340"/>
              </a:spcBef>
              <a:spcAft>
                <a:spcPts val="0"/>
              </a:spcAft>
              <a:buSzPts val="1200"/>
              <a:buChar char="•"/>
            </a:pPr>
            <a:r>
              <a:rPr lang="en" sz="1200" dirty="0"/>
              <a:t>How can writers use knowledge from their research to inform and entertain?</a:t>
            </a:r>
            <a:br>
              <a:rPr lang="en" sz="1200" dirty="0"/>
            </a:br>
            <a:endParaRPr sz="1200" dirty="0"/>
          </a:p>
          <a:p>
            <a:pPr marL="0" lvl="0" indent="0" algn="l" rtl="0">
              <a:lnSpc>
                <a:spcPct val="90000"/>
              </a:lnSpc>
              <a:spcBef>
                <a:spcPts val="340"/>
              </a:spcBef>
              <a:spcAft>
                <a:spcPts val="0"/>
              </a:spcAft>
              <a:buClr>
                <a:srgbClr val="000000"/>
              </a:buClr>
              <a:buSzPts val="1100"/>
              <a:buFont typeface="Arial"/>
              <a:buNone/>
            </a:pPr>
            <a:r>
              <a:rPr lang="en" sz="1200" dirty="0"/>
              <a:t>This unit is designed so that students grapple with the following big </a:t>
            </a:r>
            <a:r>
              <a:rPr lang="en" sz="1200" dirty="0" smtClean="0"/>
              <a:t>ideas</a:t>
            </a:r>
            <a:r>
              <a:rPr lang="en-US" sz="1200" dirty="0" smtClean="0"/>
              <a:t>:</a:t>
            </a:r>
            <a:endParaRPr sz="1200" dirty="0"/>
          </a:p>
          <a:p>
            <a:pPr marL="342900" lvl="0" indent="-292100" algn="l" rtl="0">
              <a:lnSpc>
                <a:spcPct val="90000"/>
              </a:lnSpc>
              <a:spcBef>
                <a:spcPts val="340"/>
              </a:spcBef>
              <a:spcAft>
                <a:spcPts val="0"/>
              </a:spcAft>
              <a:buSzPts val="1200"/>
              <a:buChar char="•"/>
            </a:pPr>
            <a:r>
              <a:rPr lang="en" sz="1200" dirty="0"/>
              <a:t>To protect themselves from predators, animals use different defense mechanisms.</a:t>
            </a:r>
            <a:endParaRPr sz="1200" dirty="0"/>
          </a:p>
          <a:p>
            <a:pPr marL="342900" lvl="0" indent="-292100" algn="l" rtl="0">
              <a:lnSpc>
                <a:spcPct val="90000"/>
              </a:lnSpc>
              <a:spcBef>
                <a:spcPts val="340"/>
              </a:spcBef>
              <a:spcAft>
                <a:spcPts val="0"/>
              </a:spcAft>
              <a:buSzPts val="1200"/>
              <a:buChar char="•"/>
            </a:pPr>
            <a:r>
              <a:rPr lang="en" sz="1200" dirty="0"/>
              <a:t>Writers use scientific knowledge and research to inform and entertain.</a:t>
            </a:r>
            <a:endParaRPr sz="1200" dirty="0"/>
          </a:p>
          <a:p>
            <a:pPr marL="0" marR="0" lvl="0" indent="0" algn="l" rtl="0">
              <a:lnSpc>
                <a:spcPct val="80000"/>
              </a:lnSpc>
              <a:spcBef>
                <a:spcPts val="448"/>
              </a:spcBef>
              <a:spcAft>
                <a:spcPts val="0"/>
              </a:spcAft>
              <a:buNone/>
            </a:pPr>
            <a:r>
              <a:rPr lang="en" sz="2240" i="0" u="none" strike="noStrike" cap="none" dirty="0">
                <a:solidFill>
                  <a:schemeClr val="dk1"/>
                </a:solidFill>
              </a:rPr>
              <a:t>	</a:t>
            </a:r>
            <a:endParaRPr dirty="0"/>
          </a:p>
          <a:p>
            <a:pPr marL="0" marR="0" lvl="0" indent="0" algn="l" rtl="0">
              <a:lnSpc>
                <a:spcPct val="80000"/>
              </a:lnSpc>
              <a:spcBef>
                <a:spcPts val="448"/>
              </a:spcBef>
              <a:spcAft>
                <a:spcPts val="0"/>
              </a:spcAft>
              <a:buClr>
                <a:schemeClr val="dk1"/>
              </a:buClr>
              <a:buSzPts val="2240"/>
              <a:buFont typeface="Arial"/>
              <a:buNone/>
            </a:pPr>
            <a:endParaRPr sz="2240" i="0" u="none" strike="noStrike" cap="none" dirty="0">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06"/>
        <p:cNvGrpSpPr/>
        <p:nvPr/>
      </p:nvGrpSpPr>
      <p:grpSpPr>
        <a:xfrm>
          <a:off x="0" y="0"/>
          <a:ext cx="0" cy="0"/>
          <a:chOff x="0" y="0"/>
          <a:chExt cx="0" cy="0"/>
        </a:xfrm>
      </p:grpSpPr>
      <p:pic>
        <p:nvPicPr>
          <p:cNvPr id="307" name="Google Shape;307;p47"/>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308" name="Google Shape;308;p47"/>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309" name="Google Shape;309;p47"/>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5</a:t>
            </a:r>
            <a:endParaRPr sz="3000" b="0" i="0" u="none" strike="noStrike" cap="none">
              <a:solidFill>
                <a:srgbClr val="404040"/>
              </a:solidFill>
              <a:latin typeface="Calibri"/>
              <a:ea typeface="Calibri"/>
              <a:cs typeface="Calibri"/>
              <a:sym typeface="Calibri"/>
            </a:endParaRPr>
          </a:p>
        </p:txBody>
      </p:sp>
      <p:pic>
        <p:nvPicPr>
          <p:cNvPr id="310" name="Google Shape;310;p47"/>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311" name="Google Shape;311;p47"/>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317" name="Google Shape;317;p48"/>
          <p:cNvSpPr txBox="1">
            <a:spLocks noGrp="1"/>
          </p:cNvSpPr>
          <p:nvPr>
            <p:ph type="body" idx="1"/>
          </p:nvPr>
        </p:nvSpPr>
        <p:spPr>
          <a:xfrm>
            <a:off x="3168375" y="1038700"/>
            <a:ext cx="5664000" cy="3620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rgbClr val="000000"/>
              </a:buClr>
              <a:buSzPts val="1100"/>
              <a:buFont typeface="Arial"/>
              <a:buNone/>
            </a:pPr>
            <a:r>
              <a:rPr lang="en" dirty="0">
                <a:solidFill>
                  <a:schemeClr val="dk1"/>
                </a:solidFill>
              </a:rPr>
              <a:t>Welcome back as we continue to explore the world </a:t>
            </a:r>
            <a:r>
              <a:rPr lang="en-US" dirty="0" smtClean="0">
                <a:solidFill>
                  <a:schemeClr val="dk1"/>
                </a:solidFill>
              </a:rPr>
              <a:t>of </a:t>
            </a:r>
            <a:r>
              <a:rPr lang="en" dirty="0" smtClean="0">
                <a:solidFill>
                  <a:schemeClr val="dk1"/>
                </a:solidFill>
              </a:rPr>
              <a:t>animal </a:t>
            </a:r>
            <a:r>
              <a:rPr lang="en" dirty="0">
                <a:solidFill>
                  <a:schemeClr val="dk1"/>
                </a:solidFill>
              </a:rPr>
              <a:t>defense mechanisms.  Today we will begin planning for a very exciting writing project. </a:t>
            </a:r>
            <a:endParaRPr dirty="0">
              <a:solidFill>
                <a:schemeClr val="dk1"/>
              </a:solidFill>
            </a:endParaRPr>
          </a:p>
          <a:p>
            <a:pPr marL="0" lvl="0" indent="0" algn="l" rtl="0">
              <a:spcBef>
                <a:spcPts val="800"/>
              </a:spcBef>
              <a:spcAft>
                <a:spcPts val="0"/>
              </a:spcAft>
              <a:buClr>
                <a:srgbClr val="000000"/>
              </a:buClr>
              <a:buSzPts val="1100"/>
              <a:buFont typeface="Arial"/>
              <a:buNone/>
            </a:pPr>
            <a:r>
              <a:rPr lang="en" dirty="0">
                <a:solidFill>
                  <a:schemeClr val="dk1"/>
                </a:solidFill>
              </a:rPr>
              <a:t>What are we learning and doing today?</a:t>
            </a: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Working to understand the narrative writing checklist.</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Planning the millipede narrative.</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Planning our expert group animal narrative.</a:t>
            </a:r>
            <a:endParaRPr dirty="0">
              <a:solidFill>
                <a:schemeClr val="dk1"/>
              </a:solidFill>
            </a:endParaRPr>
          </a:p>
          <a:p>
            <a:pPr marL="0" lvl="0" indent="0" algn="l" rtl="0">
              <a:lnSpc>
                <a:spcPct val="100000"/>
              </a:lnSpc>
              <a:spcBef>
                <a:spcPts val="800"/>
              </a:spcBef>
              <a:spcAft>
                <a:spcPts val="0"/>
              </a:spcAft>
              <a:buNone/>
            </a:pPr>
            <a:endParaRPr dirty="0"/>
          </a:p>
        </p:txBody>
      </p:sp>
      <p:pic>
        <p:nvPicPr>
          <p:cNvPr id="318" name="Google Shape;318;p48"/>
          <p:cNvPicPr preferRelativeResize="0"/>
          <p:nvPr/>
        </p:nvPicPr>
        <p:blipFill>
          <a:blip r:embed="rId3">
            <a:alphaModFix/>
          </a:blip>
          <a:stretch>
            <a:fillRect/>
          </a:stretch>
        </p:blipFill>
        <p:spPr>
          <a:xfrm>
            <a:off x="311700" y="801278"/>
            <a:ext cx="2620036" cy="3857822"/>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2400"/>
              <a:t> Understanding the Narrative Writing Checklist </a:t>
            </a:r>
            <a:endParaRPr sz="2400"/>
          </a:p>
        </p:txBody>
      </p:sp>
      <p:graphicFrame>
        <p:nvGraphicFramePr>
          <p:cNvPr id="324" name="Google Shape;324;p49"/>
          <p:cNvGraphicFramePr/>
          <p:nvPr/>
        </p:nvGraphicFramePr>
        <p:xfrm>
          <a:off x="952500" y="827688"/>
          <a:ext cx="7232775" cy="3840240"/>
        </p:xfrm>
        <a:graphic>
          <a:graphicData uri="http://schemas.openxmlformats.org/drawingml/2006/table">
            <a:tbl>
              <a:tblPr>
                <a:noFill/>
                <a:tableStyleId>{0A54B070-2438-4A42-8ECB-9AA3B758C3E1}</a:tableStyleId>
              </a:tblPr>
              <a:tblGrid>
                <a:gridCol w="1239000">
                  <a:extLst>
                    <a:ext uri="{9D8B030D-6E8A-4147-A177-3AD203B41FA5}">
                      <a16:colId xmlns="" xmlns:a16="http://schemas.microsoft.com/office/drawing/2014/main" val="20000"/>
                    </a:ext>
                  </a:extLst>
                </a:gridCol>
                <a:gridCol w="5993775">
                  <a:extLst>
                    <a:ext uri="{9D8B030D-6E8A-4147-A177-3AD203B41FA5}">
                      <a16:colId xmlns="" xmlns:a16="http://schemas.microsoft.com/office/drawing/2014/main" val="20001"/>
                    </a:ext>
                  </a:extLst>
                </a:gridCol>
              </a:tblGrid>
              <a:tr h="348625">
                <a:tc>
                  <a:txBody>
                    <a:bodyPr/>
                    <a:lstStyle/>
                    <a:p>
                      <a:pPr marL="0" lvl="0" indent="0" algn="l" rtl="0">
                        <a:spcBef>
                          <a:spcPts val="0"/>
                        </a:spcBef>
                        <a:spcAft>
                          <a:spcPts val="0"/>
                        </a:spcAft>
                        <a:buNone/>
                      </a:pPr>
                      <a:r>
                        <a:rPr lang="en" sz="1200">
                          <a:latin typeface="Century Gothic"/>
                          <a:ea typeface="Century Gothic"/>
                          <a:cs typeface="Century Gothic"/>
                          <a:sym typeface="Century Gothic"/>
                        </a:rPr>
                        <a:t>Standard</a:t>
                      </a:r>
                      <a:endParaRPr sz="12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200">
                          <a:latin typeface="Century Gothic"/>
                          <a:ea typeface="Century Gothic"/>
                          <a:cs typeface="Century Gothic"/>
                          <a:sym typeface="Century Gothic"/>
                        </a:rPr>
                        <a:t>Characteristics of Effective Narratives</a:t>
                      </a:r>
                      <a:endParaRPr sz="120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0"/>
                  </a:ext>
                </a:extLst>
              </a:tr>
              <a:tr h="348625">
                <a:tc>
                  <a:txBody>
                    <a:bodyPr/>
                    <a:lstStyle/>
                    <a:p>
                      <a:pPr marL="0" lvl="0" indent="0" algn="l" rtl="0">
                        <a:spcBef>
                          <a:spcPts val="0"/>
                        </a:spcBef>
                        <a:spcAft>
                          <a:spcPts val="0"/>
                        </a:spcAft>
                        <a:buNone/>
                      </a:pPr>
                      <a:r>
                        <a:rPr lang="en" sz="1200">
                          <a:latin typeface="Century Gothic"/>
                          <a:ea typeface="Century Gothic"/>
                          <a:cs typeface="Century Gothic"/>
                          <a:sym typeface="Century Gothic"/>
                        </a:rPr>
                        <a:t>W.4.3.a</a:t>
                      </a:r>
                      <a:endParaRPr sz="12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200">
                          <a:latin typeface="Century Gothic"/>
                          <a:ea typeface="Century Gothic"/>
                          <a:cs typeface="Century Gothic"/>
                          <a:sym typeface="Century Gothic"/>
                        </a:rPr>
                        <a:t>The events in my narrative make sense and are easy to understand.</a:t>
                      </a:r>
                      <a:endParaRPr sz="120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1"/>
                  </a:ext>
                </a:extLst>
              </a:tr>
              <a:tr h="534775">
                <a:tc>
                  <a:txBody>
                    <a:bodyPr/>
                    <a:lstStyle/>
                    <a:p>
                      <a:pPr marL="0" lvl="0" indent="0" algn="l" rtl="0">
                        <a:spcBef>
                          <a:spcPts val="0"/>
                        </a:spcBef>
                        <a:spcAft>
                          <a:spcPts val="0"/>
                        </a:spcAft>
                        <a:buNone/>
                      </a:pPr>
                      <a:r>
                        <a:rPr lang="en" sz="1200">
                          <a:latin typeface="Century Gothic"/>
                          <a:ea typeface="Century Gothic"/>
                          <a:cs typeface="Century Gothic"/>
                          <a:sym typeface="Century Gothic"/>
                        </a:rPr>
                        <a:t>W.4.3.a</a:t>
                      </a:r>
                      <a:endParaRPr sz="12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200">
                          <a:latin typeface="Century Gothic"/>
                          <a:ea typeface="Century Gothic"/>
                          <a:cs typeface="Century Gothic"/>
                          <a:sym typeface="Century Gothic"/>
                        </a:rPr>
                        <a:t>I use details and description to introduce the reader to the narrator, setting, and situation.</a:t>
                      </a:r>
                      <a:endParaRPr sz="120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2"/>
                  </a:ext>
                </a:extLst>
              </a:tr>
              <a:tr h="348625">
                <a:tc>
                  <a:txBody>
                    <a:bodyPr/>
                    <a:lstStyle/>
                    <a:p>
                      <a:pPr marL="0" lvl="0" indent="0" algn="l" rtl="0">
                        <a:spcBef>
                          <a:spcPts val="0"/>
                        </a:spcBef>
                        <a:spcAft>
                          <a:spcPts val="0"/>
                        </a:spcAft>
                        <a:buNone/>
                      </a:pPr>
                      <a:r>
                        <a:rPr lang="en" sz="1200">
                          <a:latin typeface="Century Gothic"/>
                          <a:ea typeface="Century Gothic"/>
                          <a:cs typeface="Century Gothic"/>
                          <a:sym typeface="Century Gothic"/>
                        </a:rPr>
                        <a:t>W.4.3.a</a:t>
                      </a:r>
                      <a:endParaRPr sz="12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200">
                          <a:latin typeface="Century Gothic"/>
                          <a:ea typeface="Century Gothic"/>
                          <a:cs typeface="Century Gothic"/>
                          <a:sym typeface="Century Gothic"/>
                        </a:rPr>
                        <a:t>My narrative has a central problem.</a:t>
                      </a:r>
                      <a:endParaRPr sz="120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3"/>
                  </a:ext>
                </a:extLst>
              </a:tr>
              <a:tr h="534775">
                <a:tc>
                  <a:txBody>
                    <a:bodyPr/>
                    <a:lstStyle/>
                    <a:p>
                      <a:pPr marL="0" lvl="0" indent="0" algn="l" rtl="0">
                        <a:spcBef>
                          <a:spcPts val="0"/>
                        </a:spcBef>
                        <a:spcAft>
                          <a:spcPts val="0"/>
                        </a:spcAft>
                        <a:buNone/>
                      </a:pPr>
                      <a:r>
                        <a:rPr lang="en" sz="1200">
                          <a:latin typeface="Century Gothic"/>
                          <a:ea typeface="Century Gothic"/>
                          <a:cs typeface="Century Gothic"/>
                          <a:sym typeface="Century Gothic"/>
                        </a:rPr>
                        <a:t>W.4.3.b</a:t>
                      </a:r>
                      <a:endParaRPr sz="1200">
                        <a:latin typeface="Century Gothic"/>
                        <a:ea typeface="Century Gothic"/>
                        <a:cs typeface="Century Gothic"/>
                        <a:sym typeface="Century Gothic"/>
                      </a:endParaRPr>
                    </a:p>
                    <a:p>
                      <a:pPr marL="0" lvl="0" indent="0" algn="l" rtl="0">
                        <a:spcBef>
                          <a:spcPts val="0"/>
                        </a:spcBef>
                        <a:spcAft>
                          <a:spcPts val="0"/>
                        </a:spcAft>
                        <a:buNone/>
                      </a:pPr>
                      <a:r>
                        <a:rPr lang="en" sz="1200">
                          <a:latin typeface="Century Gothic"/>
                          <a:ea typeface="Century Gothic"/>
                          <a:cs typeface="Century Gothic"/>
                          <a:sym typeface="Century Gothic"/>
                        </a:rPr>
                        <a:t>L.4.6</a:t>
                      </a:r>
                      <a:endParaRPr sz="12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200">
                          <a:latin typeface="Century Gothic"/>
                          <a:ea typeface="Century Gothic"/>
                          <a:cs typeface="Century Gothic"/>
                          <a:sym typeface="Century Gothic"/>
                        </a:rPr>
                        <a:t>I use dialogue and description to show what characters are doing, thinking, and feeling and how they respond to what happens.</a:t>
                      </a:r>
                      <a:endParaRPr sz="120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4"/>
                  </a:ext>
                </a:extLst>
              </a:tr>
              <a:tr h="534775">
                <a:tc>
                  <a:txBody>
                    <a:bodyPr/>
                    <a:lstStyle/>
                    <a:p>
                      <a:pPr marL="0" lvl="0" indent="0" algn="l" rtl="0">
                        <a:spcBef>
                          <a:spcPts val="0"/>
                        </a:spcBef>
                        <a:spcAft>
                          <a:spcPts val="0"/>
                        </a:spcAft>
                        <a:buNone/>
                      </a:pPr>
                      <a:r>
                        <a:rPr lang="en" sz="1200">
                          <a:latin typeface="Century Gothic"/>
                          <a:ea typeface="Century Gothic"/>
                          <a:cs typeface="Century Gothic"/>
                          <a:sym typeface="Century Gothic"/>
                        </a:rPr>
                        <a:t>W.4.3.c</a:t>
                      </a:r>
                      <a:endParaRPr sz="12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200">
                          <a:latin typeface="Century Gothic"/>
                          <a:ea typeface="Century Gothic"/>
                          <a:cs typeface="Century Gothic"/>
                          <a:sym typeface="Century Gothic"/>
                        </a:rPr>
                        <a:t>I organize events in an order that makes sense and use transitional words to show the order of events.</a:t>
                      </a:r>
                      <a:endParaRPr sz="120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5"/>
                  </a:ext>
                </a:extLst>
              </a:tr>
              <a:tr h="720950">
                <a:tc>
                  <a:txBody>
                    <a:bodyPr/>
                    <a:lstStyle/>
                    <a:p>
                      <a:pPr marL="0" lvl="0" indent="0" algn="l" rtl="0">
                        <a:spcBef>
                          <a:spcPts val="0"/>
                        </a:spcBef>
                        <a:spcAft>
                          <a:spcPts val="0"/>
                        </a:spcAft>
                        <a:buNone/>
                      </a:pPr>
                      <a:r>
                        <a:rPr lang="en" sz="1200">
                          <a:latin typeface="Century Gothic"/>
                          <a:ea typeface="Century Gothic"/>
                          <a:cs typeface="Century Gothic"/>
                          <a:sym typeface="Century Gothic"/>
                        </a:rPr>
                        <a:t>W.4.3.d</a:t>
                      </a:r>
                      <a:endParaRPr sz="1200">
                        <a:latin typeface="Century Gothic"/>
                        <a:ea typeface="Century Gothic"/>
                        <a:cs typeface="Century Gothic"/>
                        <a:sym typeface="Century Gothic"/>
                      </a:endParaRPr>
                    </a:p>
                    <a:p>
                      <a:pPr marL="0" lvl="0" indent="0" algn="l" rtl="0">
                        <a:spcBef>
                          <a:spcPts val="0"/>
                        </a:spcBef>
                        <a:spcAft>
                          <a:spcPts val="0"/>
                        </a:spcAft>
                        <a:buNone/>
                      </a:pPr>
                      <a:r>
                        <a:rPr lang="en" sz="1200">
                          <a:latin typeface="Century Gothic"/>
                          <a:ea typeface="Century Gothic"/>
                          <a:cs typeface="Century Gothic"/>
                          <a:sym typeface="Century Gothic"/>
                        </a:rPr>
                        <a:t>L.4.3.a</a:t>
                      </a:r>
                      <a:endParaRPr sz="1200">
                        <a:latin typeface="Century Gothic"/>
                        <a:ea typeface="Century Gothic"/>
                        <a:cs typeface="Century Gothic"/>
                        <a:sym typeface="Century Gothic"/>
                      </a:endParaRPr>
                    </a:p>
                    <a:p>
                      <a:pPr marL="0" lvl="0" indent="0" algn="l" rtl="0">
                        <a:spcBef>
                          <a:spcPts val="0"/>
                        </a:spcBef>
                        <a:spcAft>
                          <a:spcPts val="0"/>
                        </a:spcAft>
                        <a:buNone/>
                      </a:pPr>
                      <a:r>
                        <a:rPr lang="en" sz="1200">
                          <a:latin typeface="Century Gothic"/>
                          <a:ea typeface="Century Gothic"/>
                          <a:cs typeface="Century Gothic"/>
                          <a:sym typeface="Century Gothic"/>
                        </a:rPr>
                        <a:t>L.4.6</a:t>
                      </a:r>
                      <a:endParaRPr sz="12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200">
                          <a:latin typeface="Century Gothic"/>
                          <a:ea typeface="Century Gothic"/>
                          <a:cs typeface="Century Gothic"/>
                          <a:sym typeface="Century Gothic"/>
                        </a:rPr>
                        <a:t>I include details and choose words carefully to help readers imagine what they might see, hear, taste, smell, or feel is they were there.</a:t>
                      </a:r>
                      <a:endParaRPr sz="120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6"/>
                  </a:ext>
                </a:extLst>
              </a:tr>
              <a:tr h="348625">
                <a:tc>
                  <a:txBody>
                    <a:bodyPr/>
                    <a:lstStyle/>
                    <a:p>
                      <a:pPr marL="0" lvl="0" indent="0" algn="l" rtl="0">
                        <a:spcBef>
                          <a:spcPts val="0"/>
                        </a:spcBef>
                        <a:spcAft>
                          <a:spcPts val="0"/>
                        </a:spcAft>
                        <a:buNone/>
                      </a:pPr>
                      <a:r>
                        <a:rPr lang="en" sz="1200">
                          <a:latin typeface="Century Gothic"/>
                          <a:ea typeface="Century Gothic"/>
                          <a:cs typeface="Century Gothic"/>
                          <a:sym typeface="Century Gothic"/>
                        </a:rPr>
                        <a:t>W.4.3.e</a:t>
                      </a:r>
                      <a:endParaRPr sz="12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200">
                          <a:latin typeface="Century Gothic"/>
                          <a:ea typeface="Century Gothic"/>
                          <a:cs typeface="Century Gothic"/>
                          <a:sym typeface="Century Gothic"/>
                        </a:rPr>
                        <a:t>My narrative has a satisfying ending.</a:t>
                      </a:r>
                      <a:endParaRPr sz="120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7"/>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8BA13A0-3CEA-4968-8909-224B1DE2775D}"/>
</file>

<file path=customXml/itemProps2.xml><?xml version="1.0" encoding="utf-8"?>
<ds:datastoreItem xmlns:ds="http://schemas.openxmlformats.org/officeDocument/2006/customXml" ds:itemID="{E859AA38-57CE-4F25-9596-BE9B3A788B1C}"/>
</file>

<file path=customXml/itemProps3.xml><?xml version="1.0" encoding="utf-8"?>
<ds:datastoreItem xmlns:ds="http://schemas.openxmlformats.org/officeDocument/2006/customXml" ds:itemID="{BBEDD7E7-1349-4AE1-881D-433D62BBFC33}"/>
</file>

<file path=docProps/app.xml><?xml version="1.0" encoding="utf-8"?>
<Properties xmlns="http://schemas.openxmlformats.org/officeDocument/2006/extended-properties" xmlns:vt="http://schemas.openxmlformats.org/officeDocument/2006/docPropsVTypes">
  <TotalTime>18</TotalTime>
  <Words>4978</Words>
  <Application>Microsoft Macintosh PowerPoint</Application>
  <PresentationFormat>On-screen Show (16:9)</PresentationFormat>
  <Paragraphs>358</Paragraphs>
  <Slides>17</Slides>
  <Notes>17</Notes>
  <HiddenSlides>0</HiddenSlides>
  <MMClips>0</MMClips>
  <ScaleCrop>false</ScaleCrop>
  <HeadingPairs>
    <vt:vector size="4" baseType="variant">
      <vt:variant>
        <vt:lpstr>Theme</vt:lpstr>
      </vt:variant>
      <vt:variant>
        <vt:i4>3</vt:i4>
      </vt:variant>
      <vt:variant>
        <vt:lpstr>Slide Titles</vt:lpstr>
      </vt:variant>
      <vt:variant>
        <vt:i4>17</vt:i4>
      </vt:variant>
    </vt:vector>
  </HeadingPairs>
  <TitlesOfParts>
    <vt:vector size="20" baseType="lpstr">
      <vt:lpstr>Office Theme</vt:lpstr>
      <vt:lpstr>Office Theme</vt:lpstr>
      <vt:lpstr>Office Theme</vt:lpstr>
      <vt:lpstr>Grade 4: Module 1: Unit 3: Lesson 5 Teacher slide, before teaching.</vt:lpstr>
      <vt:lpstr>Grade 4: Module 2: Unit 3: Lesson 5 Teacher slide, before teaching.   </vt:lpstr>
      <vt:lpstr>Grade 4: Module 1: Unit 3: Lesson 5 Teacher slide, before teaching.</vt:lpstr>
      <vt:lpstr>Grade 4: Module 1: Unit 3: Lesson 5 Teacher slide, before teaching.</vt:lpstr>
      <vt:lpstr>Grade 4: Module 2: Unit 3: Lesson 5 Teacher slide, before teaching.</vt:lpstr>
      <vt:lpstr>Grade 4 Module 2 Unit 3 Overview</vt:lpstr>
      <vt:lpstr>Grade 4: Module 2:  Unit 3: Lesson 5</vt:lpstr>
      <vt:lpstr>Hello, Students!</vt:lpstr>
      <vt:lpstr> Understanding the Narrative Writing Checklist </vt:lpstr>
      <vt:lpstr>Review Learning Target</vt:lpstr>
      <vt:lpstr>Reviewing Organization of Narratives</vt:lpstr>
      <vt:lpstr> Planning the Millipede Narrative </vt:lpstr>
      <vt:lpstr>Independent Practice: Reviewing Research and Planning the Expert Group Animal Narrative</vt:lpstr>
      <vt:lpstr> Exit Ticket</vt:lpstr>
      <vt:lpstr>Homework</vt:lpstr>
      <vt:lpstr>Homework: Accountable Research Reading </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3: Lesson 5 Teacher slide, before teaching.</dc:title>
  <cp:lastModifiedBy>Alexander Specht</cp:lastModifiedBy>
  <cp:revision>7</cp:revision>
  <dcterms:modified xsi:type="dcterms:W3CDTF">2018-09-30T22:30:17Z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