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7.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13.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14.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49.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8.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759A21C-AC70-46C3-9511-5B0105B49926}">
  <a:tblStyle styleId="{9759A21C-AC70-46C3-9511-5B0105B4992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83" autoAdjust="0"/>
  </p:normalViewPr>
  <p:slideViewPr>
    <p:cSldViewPr snapToGrid="0">
      <p:cViewPr varScale="1">
        <p:scale>
          <a:sx n="24" d="100"/>
          <a:sy n="24" d="100"/>
        </p:scale>
        <p:origin x="-1600" y="-104"/>
      </p:cViewPr>
      <p:guideLst>
        <p:guide orient="horz" pos="2160"/>
        <p:guide pos="3840"/>
      </p:guideLst>
    </p:cSldViewPr>
  </p:slideViewPr>
  <p:notesTextViewPr>
    <p:cViewPr>
      <p:scale>
        <a:sx n="1" d="1"/>
        <a:sy n="1" d="1"/>
      </p:scale>
      <p:origin x="0" y="276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8" Type="http://schemas.openxmlformats.org/officeDocument/2006/relationships/slide" Target="slides/slide4.xml"/><Relationship Id="rId21" Type="http://schemas.openxmlformats.org/officeDocument/2006/relationships/slide" Target="slides/slide17.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20" Type="http://schemas.openxmlformats.org/officeDocument/2006/relationships/slide" Target="slides/slide16.xml"/><Relationship Id="rId16" Type="http://schemas.openxmlformats.org/officeDocument/2006/relationships/slide" Target="slides/slide12.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printerSettings" Target="printerSettings/printerSettings1.bin"/><Relationship Id="rId15" Type="http://schemas.openxmlformats.org/officeDocument/2006/relationships/slide" Target="slides/slide11.xml"/><Relationship Id="rId5" Type="http://schemas.openxmlformats.org/officeDocument/2006/relationships/slide" Target="slides/slide1.xml"/><Relationship Id="rId28" Type="http://schemas.openxmlformats.org/officeDocument/2006/relationships/customXml" Target="../customXml/item1.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0.xml"/><Relationship Id="rId4" Type="http://schemas.openxmlformats.org/officeDocument/2006/relationships/slideMaster" Target="slideMasters/slideMaster4.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15444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 Note that this lesson has two pairs of homophones. Two of the words in this Opening begin with the “</a:t>
            </a:r>
            <a:r>
              <a:rPr lang="en-US" dirty="0" err="1"/>
              <a:t>kn</a:t>
            </a:r>
            <a:r>
              <a:rPr lang="en-US" dirty="0"/>
              <a:t>” pattern for /n/ at the beginning of a word. Draw students’ attention to this, explaining that when they see this spelling pattern at the beginning of the word, the “k” is silent.</a:t>
            </a:r>
            <a:endParaRPr dirty="0"/>
          </a:p>
          <a:p>
            <a:pPr marL="457200" lvl="0" indent="-304800" algn="l" rtl="0">
              <a:spcBef>
                <a:spcPts val="0"/>
              </a:spcBef>
              <a:spcAft>
                <a:spcPts val="0"/>
              </a:spcAft>
              <a:buSzPts val="1200"/>
              <a:buChar char="●"/>
            </a:pPr>
            <a:r>
              <a:rPr lang="en-US" dirty="0"/>
              <a:t>Students interact with an excerpt from the </a:t>
            </a:r>
            <a:r>
              <a:rPr lang="en-US" b="1" dirty="0"/>
              <a:t>Decodable Reader: “Sam’s Story: The Tale of the Knight’s Nose.” </a:t>
            </a:r>
            <a:r>
              <a:rPr lang="en-US" dirty="0"/>
              <a:t>Students practice reading the piece “fluently” by applying the elements identified in the fluency rubric (read smoothly, with expression, with meaning, at just the right speed). Students use the rubric to provide each other with descriptive feedback in an effort to improve their fluency.</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66463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6" name="Google Shape;416;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6-8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a:t>
            </a:r>
            <a:r>
              <a:rPr lang="en-US" b="1" dirty="0"/>
              <a:t>Decodable Reader: “</a:t>
            </a:r>
            <a:r>
              <a:rPr lang="en-US" b="1" dirty="0" smtClean="0"/>
              <a:t>Sam’s </a:t>
            </a:r>
            <a:r>
              <a:rPr lang="en-US" b="1" dirty="0"/>
              <a:t>Story: the Tale of the Knight’s Nose.”</a:t>
            </a:r>
            <a:endParaRPr b="1" dirty="0"/>
          </a:p>
          <a:p>
            <a:pPr marL="457200" lvl="0" indent="-304800" algn="l" rtl="0">
              <a:spcBef>
                <a:spcPts val="0"/>
              </a:spcBef>
              <a:spcAft>
                <a:spcPts val="0"/>
              </a:spcAft>
              <a:buSzPts val="1200"/>
              <a:buFont typeface="Calibri"/>
              <a:buAutoNum type="arabicPeriod"/>
            </a:pPr>
            <a:r>
              <a:rPr lang="en-US" dirty="0"/>
              <a:t>Explain this is an “excerpt”  or part of the story from their </a:t>
            </a:r>
            <a:r>
              <a:rPr lang="en-US" b="1" dirty="0"/>
              <a:t>decodable reader “</a:t>
            </a:r>
            <a:r>
              <a:rPr lang="en-US" b="1" dirty="0" smtClean="0"/>
              <a:t>Sam’s </a:t>
            </a:r>
            <a:r>
              <a:rPr lang="en-US" b="1" dirty="0"/>
              <a:t>Story: the Tale of the Knight’s Nose.”</a:t>
            </a:r>
            <a:endParaRPr b="1" dirty="0"/>
          </a:p>
          <a:p>
            <a:pPr marL="457200" lvl="0" indent="-304800" algn="l" rtl="0">
              <a:spcBef>
                <a:spcPts val="0"/>
              </a:spcBef>
              <a:spcAft>
                <a:spcPts val="0"/>
              </a:spcAft>
              <a:buSzPts val="1200"/>
              <a:buFont typeface="Calibri"/>
              <a:buAutoNum type="arabicPeriod"/>
            </a:pPr>
            <a:r>
              <a:rPr lang="en-US" dirty="0"/>
              <a:t>Display the </a:t>
            </a:r>
            <a:r>
              <a:rPr lang="en-US" b="1" dirty="0"/>
              <a:t>Fluency rubric </a:t>
            </a:r>
            <a:r>
              <a:rPr lang="en-US" dirty="0"/>
              <a:t>on the board and read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1"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r>
              <a:rPr lang="en-US" dirty="0"/>
              <a:t>.”</a:t>
            </a:r>
            <a:endParaRPr dirty="0"/>
          </a:p>
          <a:p>
            <a:pPr marL="457200" lvl="0" indent="-304800" algn="l" rtl="0">
              <a:spcBef>
                <a:spcPts val="0"/>
              </a:spcBef>
              <a:spcAft>
                <a:spcPts val="0"/>
              </a:spcAft>
              <a:buSzPts val="1200"/>
              <a:buFont typeface="Calibri"/>
              <a:buAutoNum type="arabicPeriod"/>
            </a:pPr>
            <a:r>
              <a:rPr lang="en-US" dirty="0"/>
              <a:t>Distribute decodables or copy of excerpt.</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(positive comment naming a rule of fluency using the language of the rubric) and one step (a rule of fluency that wasn’t evident or could be worked on using the language of the rubric).</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112)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a:p>
            <a:pPr marL="0" lvl="0" indent="0" algn="l" rtl="0">
              <a:spcBef>
                <a:spcPts val="0"/>
              </a:spcBef>
              <a:spcAft>
                <a:spcPts val="0"/>
              </a:spcAft>
              <a:buNone/>
            </a:pPr>
            <a:endParaRPr dirty="0"/>
          </a:p>
        </p:txBody>
      </p:sp>
      <p:sp>
        <p:nvSpPr>
          <p:cNvPr id="417" name="Google Shape;417;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8" name="Google Shape;418;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7788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4a70d0a23a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4a70d0a23a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not applicable to this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a:t>
            </a:r>
            <a:r>
              <a:rPr lang="en-US" sz="1200" b="1" dirty="0">
                <a:solidFill>
                  <a:schemeClr val="dk1"/>
                </a:solidFill>
                <a:latin typeface="Calibri"/>
                <a:ea typeface="Calibri"/>
                <a:cs typeface="Calibri"/>
                <a:sym typeface="Calibri"/>
              </a:rPr>
              <a:t>Fluency Rubric </a:t>
            </a:r>
            <a:r>
              <a:rPr lang="en-US" sz="1200" dirty="0">
                <a:solidFill>
                  <a:schemeClr val="dk1"/>
                </a:solidFill>
                <a:latin typeface="Calibri"/>
                <a:ea typeface="Calibri"/>
                <a:cs typeface="Calibri"/>
                <a:sym typeface="Calibri"/>
              </a:rPr>
              <a:t>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4894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reflect and share with a partner (or whole group).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a:t>
            </a:r>
            <a:r>
              <a:rPr lang="en-US" i="0" dirty="0"/>
              <a:t>(examples: </a:t>
            </a:r>
            <a:r>
              <a:rPr lang="en-US" b="1" i="0" dirty="0"/>
              <a:t>be able to do something on your own, be able to help myself with something</a:t>
            </a:r>
            <a:r>
              <a:rPr lang="en-US" i="0" dirty="0"/>
              <a:t>) </a:t>
            </a:r>
            <a:r>
              <a:rPr lang="en-US" i="1" dirty="0"/>
              <a:t>“What does it mean to be an independent reader?” </a:t>
            </a:r>
            <a:r>
              <a:rPr lang="en-US" i="0" dirty="0"/>
              <a:t>(examples: </a:t>
            </a:r>
            <a:r>
              <a:rPr lang="en-US" b="1" i="0" dirty="0"/>
              <a:t>have knowledge and skills to problem solve words, have “stamina” or the ability to stick with reading for an extended period of time, know your strengths and weaknesses</a:t>
            </a:r>
            <a:r>
              <a:rPr lang="en-US" i="0" dirty="0"/>
              <a:t>)</a:t>
            </a:r>
            <a:endParaRPr b="1" i="0"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Responses 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a:p>
            <a:pPr marL="457200" lvl="0" indent="0" algn="l" rtl="0">
              <a:spcBef>
                <a:spcPts val="0"/>
              </a:spcBef>
              <a:spcAft>
                <a:spcPts val="0"/>
              </a:spcAft>
              <a:buClr>
                <a:srgbClr val="000000"/>
              </a:buClr>
              <a:buSzPts val="1100"/>
              <a:buFont typeface="Arial"/>
              <a:buNone/>
            </a:pPr>
            <a:endParaRPr b="1" dirty="0"/>
          </a:p>
          <a:p>
            <a:pPr marL="914400" marR="0" lvl="0" indent="0" algn="l" rtl="0">
              <a:spcBef>
                <a:spcPts val="0"/>
              </a:spcBef>
              <a:spcAft>
                <a:spcPts val="0"/>
              </a:spcAft>
              <a:buNone/>
            </a:pPr>
            <a:endParaRPr b="1" dirty="0"/>
          </a:p>
        </p:txBody>
      </p:sp>
      <p:sp>
        <p:nvSpPr>
          <p:cNvPr id="430" name="Google Shape;430;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1" name="Google Shape;431;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7588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a:t>
            </a:r>
            <a:r>
              <a:rPr lang="en-US" dirty="0" smtClean="0"/>
              <a:t>None.</a:t>
            </a:r>
            <a:endParaRPr dirty="0"/>
          </a:p>
          <a:p>
            <a:pPr marL="0" lvl="0" indent="0" algn="l" rtl="0">
              <a:spcBef>
                <a:spcPts val="0"/>
              </a:spcBef>
              <a:spcAft>
                <a:spcPts val="0"/>
              </a:spcAft>
              <a:buNone/>
            </a:pPr>
            <a:endParaRPr dirty="0"/>
          </a:p>
        </p:txBody>
      </p:sp>
      <p:sp>
        <p:nvSpPr>
          <p:cNvPr id="439" name="Google Shape;439;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118963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45" name="Google Shape;445;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5371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1" dirty="0" smtClean="0"/>
              <a:t>Sam’s </a:t>
            </a:r>
            <a:r>
              <a:rPr lang="en-US" b="1" dirty="0"/>
              <a:t>Story: the Tale of the Knight’s Nose</a:t>
            </a:r>
            <a:r>
              <a:rPr lang="en-US" dirty="0"/>
              <a:t>”</a:t>
            </a:r>
            <a:r>
              <a:rPr lang="en-US" b="1" dirty="0"/>
              <a:t> decodable text</a:t>
            </a:r>
            <a:r>
              <a:rPr lang="en-US" dirty="0"/>
              <a:t>; </a:t>
            </a:r>
            <a:r>
              <a:rPr lang="en-US" b="1" dirty="0"/>
              <a:t>Fluency Rubric</a:t>
            </a:r>
            <a:r>
              <a:rPr lang="en-US" dirty="0"/>
              <a:t>, </a:t>
            </a:r>
            <a:r>
              <a:rPr lang="en-US" b="0" dirty="0"/>
              <a:t>Reader’s Toolbox, </a:t>
            </a:r>
            <a:r>
              <a:rPr lang="en-US" dirty="0"/>
              <a:t>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t>
            </a:r>
            <a:r>
              <a:rPr lang="en-US" sz="1200">
                <a:solidFill>
                  <a:schemeClr val="dk1"/>
                </a:solidFill>
                <a:latin typeface="Calibri"/>
                <a:ea typeface="Calibri"/>
                <a:cs typeface="Calibri"/>
                <a:sym typeface="Calibri"/>
              </a:rPr>
              <a:t>working </a:t>
            </a:r>
            <a:r>
              <a:rPr lang="en-US" sz="1200" smtClean="0">
                <a:solidFill>
                  <a:schemeClr val="dk1"/>
                </a:solidFill>
                <a:latin typeface="Calibri"/>
                <a:ea typeface="Calibri"/>
                <a:cs typeface="Calibri"/>
                <a:sym typeface="Calibri"/>
              </a:rPr>
              <a:t>on assigned </a:t>
            </a:r>
            <a:r>
              <a:rPr lang="en-US"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a:t>
            </a:r>
            <a:r>
              <a:rPr lang="en-US" b="1" dirty="0"/>
              <a:t>Fluency Rubric</a:t>
            </a:r>
            <a:r>
              <a:rPr lang="en-US" dirty="0"/>
              <a:t>?</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br>
              <a:rPr lang="en-US" dirty="0"/>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035626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4a70d0a23a_0_8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4a70d0a23a_0_8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a:solidFill>
                  <a:schemeClr val="dk1"/>
                </a:solidFill>
                <a:latin typeface="Calibri"/>
                <a:ea typeface="Calibri"/>
                <a:cs typeface="Calibri"/>
                <a:sym typeface="Calibri"/>
              </a:rPr>
              <a:t>Suggested Pacing: </a:t>
            </a:r>
            <a:r>
              <a:rPr lang="en-US" b="1"/>
              <a:t>see slide 15</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Suggested Fluency Rubric for refer</a:t>
            </a:r>
            <a:r>
              <a:rPr lang="en-US"/>
              <a:t>ence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3846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4a70d0a23a_0_9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4a70d0a23a_0_9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15</a:t>
            </a:r>
            <a:endParaRPr b="1"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r>
              <a:rPr lang="en-US"/>
              <a:t>: </a:t>
            </a:r>
            <a:r>
              <a:rPr lang="en-US" smtClean="0"/>
              <a:t>None.</a:t>
            </a:r>
            <a:endParaRPr dirty="0"/>
          </a:p>
          <a:p>
            <a:pPr marL="4699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8930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“It was a dark and stormy night, but the brave new knight knew he had to keep going.” (see supporting materials)</a:t>
            </a:r>
            <a:endParaRPr dirty="0"/>
          </a:p>
          <a:p>
            <a:pPr marL="457200" lvl="0" indent="-304800" algn="l" rtl="0">
              <a:spcBef>
                <a:spcPts val="0"/>
              </a:spcBef>
              <a:spcAft>
                <a:spcPts val="0"/>
              </a:spcAft>
              <a:buSzPts val="1200"/>
              <a:buChar char="●"/>
            </a:pPr>
            <a:r>
              <a:rPr lang="en-US" dirty="0"/>
              <a:t>Write </a:t>
            </a:r>
            <a:r>
              <a:rPr lang="en-US" b="1" dirty="0"/>
              <a:t>Homophone Word Cards </a:t>
            </a:r>
            <a:r>
              <a:rPr lang="en-US" dirty="0"/>
              <a:t>on index cards (or project on slide)</a:t>
            </a:r>
            <a:r>
              <a:rPr lang="en-US" dirty="0" smtClean="0"/>
              <a:t>: (</a:t>
            </a:r>
            <a:r>
              <a:rPr lang="en-US" dirty="0"/>
              <a:t>“knight” or “night,” “knew” or “new”)</a:t>
            </a:r>
            <a:endParaRPr dirty="0"/>
          </a:p>
          <a:p>
            <a:pPr marL="457200" lvl="0" indent="-304800" algn="l" rtl="0">
              <a:spcBef>
                <a:spcPts val="0"/>
              </a:spcBef>
              <a:spcAft>
                <a:spcPts val="0"/>
              </a:spcAft>
              <a:buSzPts val="1200"/>
              <a:buChar char="●"/>
            </a:pPr>
            <a:r>
              <a:rPr lang="en-US" b="1" dirty="0"/>
              <a:t>Enlarged Fluency Rubric</a:t>
            </a:r>
            <a:endParaRPr b="1" i="1" dirty="0"/>
          </a:p>
          <a:p>
            <a:pPr marL="457200" lvl="0" indent="-304800" algn="l" rtl="0">
              <a:spcBef>
                <a:spcPts val="0"/>
              </a:spcBef>
              <a:spcAft>
                <a:spcPts val="0"/>
              </a:spcAft>
              <a:buSzPts val="1200"/>
              <a:buChar char="●"/>
            </a:pPr>
            <a:r>
              <a:rPr lang="en-US" dirty="0"/>
              <a:t>Enlarged excerpt from “Sam’s Story: The Tale of the Knight’s Nose.” (see supporting materials)</a:t>
            </a:r>
            <a:endParaRPr dirty="0"/>
          </a:p>
          <a:p>
            <a:pPr marL="457200" lvl="0" indent="-304800" algn="l" rtl="0">
              <a:spcBef>
                <a:spcPts val="0"/>
              </a:spcBef>
              <a:spcAft>
                <a:spcPts val="0"/>
              </a:spcAft>
              <a:buSzPts val="1200"/>
              <a:buChar char="●"/>
            </a:pPr>
            <a:r>
              <a:rPr lang="en-US" dirty="0"/>
              <a:t>Student copies of excerpt from </a:t>
            </a:r>
            <a:r>
              <a:rPr lang="en-US" b="1" dirty="0"/>
              <a:t>decodable “Sam’s Story: The Tale of the Knight’s Nose.” </a:t>
            </a:r>
            <a:r>
              <a:rPr lang="en-US" dirty="0"/>
              <a:t>(pages 3 - 5 of decodable)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white boards, markers and erasers (or paper, pencil and erasers)</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791971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Read Cy</a:t>
            </a:r>
            <a:r>
              <a:rPr lang="en-US" b="1" dirty="0"/>
              <a:t>cle 22 Overview for Lesson 109</a:t>
            </a:r>
            <a:endParaRPr b="1" dirty="0"/>
          </a:p>
          <a:p>
            <a:pPr marL="457200" lvl="0" indent="-304800" algn="l" rtl="0">
              <a:spcBef>
                <a:spcPts val="0"/>
              </a:spcBef>
              <a:spcAft>
                <a:spcPts val="0"/>
              </a:spcAft>
              <a:buSzPts val="1200"/>
              <a:buChar char="●"/>
            </a:pPr>
            <a:r>
              <a:rPr lang="en-US" dirty="0"/>
              <a:t>Review excerpt from “Sam’s Story: The Tale of the Knight’s Nose.”</a:t>
            </a:r>
            <a:endParaRPr dirty="0"/>
          </a:p>
          <a:p>
            <a:pPr marL="457200" lvl="0" indent="-304800" algn="l" rtl="0">
              <a:spcBef>
                <a:spcPts val="0"/>
              </a:spcBef>
              <a:spcAft>
                <a:spcPts val="0"/>
              </a:spcAft>
              <a:buSzPts val="1200"/>
              <a:buChar char="●"/>
            </a:pPr>
            <a:r>
              <a:rPr lang="en-US" dirty="0"/>
              <a:t>Review the </a:t>
            </a:r>
            <a:r>
              <a:rPr lang="en-US" b="1" dirty="0"/>
              <a:t>Fluency Rubric</a:t>
            </a:r>
            <a:r>
              <a:rPr lang="en-US" dirty="0"/>
              <a:t/>
            </a:r>
            <a:br>
              <a:rPr lang="en-US" dirty="0"/>
            </a:b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7770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identifying homophones based on meaning.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they can identify correct homophone (“knight” or “night,” “knew” or “new”) based on meaning and context.</a:t>
            </a:r>
            <a:endParaRPr/>
          </a:p>
          <a:p>
            <a:pPr marL="457200" marR="0" lvl="0" indent="-304800" algn="l" rtl="0">
              <a:spcBef>
                <a:spcPts val="0"/>
              </a:spcBef>
              <a:spcAft>
                <a:spcPts val="0"/>
              </a:spcAft>
              <a:buSzPts val="1200"/>
              <a:buChar char="●"/>
            </a:pPr>
            <a:r>
              <a:rPr lang="en-US"/>
              <a:t>Determine if students can they can attend to punctuation and phrasing to read fluently in a conversational manner.</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 (L)</a:t>
            </a:r>
            <a:endParaRPr b="0" i="0" strike="noStrike" cap="none">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4547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1766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1471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was introduced in Cycle 13</a:t>
            </a:r>
            <a:r>
              <a:rPr lang="en-US"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enlarged Homophone Demonstration Sentence: “It was a dark and stormy night, but the brave new knight knew he had to keep going.”</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right. ‘knight’ and ‘night’ sound exactly the same but are spelled differently, and ‘knew’ and ‘new’ sound exactly the same but are spelled differently. We know that these words have a special name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Who can remember what these words are called?</a:t>
            </a:r>
            <a:r>
              <a:rPr lang="en-US" dirty="0"/>
              <a:t>” (</a:t>
            </a:r>
            <a:r>
              <a:rPr lang="en-US" b="1" dirty="0"/>
              <a:t>homophones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words that sound the same but are spelled differently with different meanings are called ‘homophones.’ Let’s see if we can use the sentence to help us understand what each of these homophones mean. Let’s start with this one</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“night” and read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‘night’ mean?</a:t>
            </a:r>
            <a:r>
              <a:rPr lang="en-US" dirty="0"/>
              <a:t>” (</a:t>
            </a:r>
            <a:r>
              <a:rPr lang="en-US" b="1" dirty="0"/>
              <a:t>the opposite of day, after dark</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That’s right. When we see ‘night’ spelled ‘n-</a:t>
            </a:r>
            <a:r>
              <a:rPr lang="en-US" i="1" dirty="0" err="1"/>
              <a:t>i</a:t>
            </a:r>
            <a:r>
              <a:rPr lang="en-US" i="1" dirty="0"/>
              <a:t>-g-h-t,’ we know it means after dark, or the opposite of day. Let’s now look at ‘knight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Point to the word “knight” and read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‘knight’ mean</a:t>
            </a:r>
            <a:r>
              <a:rPr lang="en-US" dirty="0"/>
              <a:t>?” (</a:t>
            </a:r>
            <a:r>
              <a:rPr lang="en-US" b="1" dirty="0"/>
              <a:t>a person who battled enemies in the olden days or in fairy tales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Right. So both words sound the same but have different meanings. </a:t>
            </a:r>
            <a:r>
              <a:rPr lang="en-US" i="1" dirty="0" smtClean="0"/>
              <a:t>This</a:t>
            </a:r>
            <a:r>
              <a:rPr lang="en-US" i="1" baseline="0" dirty="0" smtClean="0"/>
              <a:t> </a:t>
            </a:r>
            <a:r>
              <a:rPr lang="en-US" i="1" dirty="0" smtClean="0"/>
              <a:t>is </a:t>
            </a:r>
            <a:r>
              <a:rPr lang="en-US" i="1" dirty="0"/>
              <a:t>what makes them homophones. So it is important that we remember when ‘knight’ is spelled ‘k-n-</a:t>
            </a:r>
            <a:r>
              <a:rPr lang="en-US" i="1" dirty="0" err="1"/>
              <a:t>i</a:t>
            </a:r>
            <a:r>
              <a:rPr lang="en-US" i="1" dirty="0"/>
              <a:t>-g-h-t,’ with that silent ‘k’ at the beginning, it means a person who battled enemies in the olden days or in fairy tales. When ‘night’ is spelled ‘n-</a:t>
            </a:r>
            <a:r>
              <a:rPr lang="en-US" i="1" dirty="0" err="1"/>
              <a:t>i</a:t>
            </a:r>
            <a:r>
              <a:rPr lang="en-US" i="1" dirty="0"/>
              <a:t>-g-h-t,’ it means after dark, or the opposite of day</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a:t>
            </a:r>
            <a:r>
              <a:rPr lang="en-US" i="1" dirty="0"/>
              <a:t>Let’s practice these homophones. I will read a sentence with the word ‘knight’ or ‘night’ missing. You will tell me if it is spelled ‘k-n-</a:t>
            </a:r>
            <a:r>
              <a:rPr lang="en-US" i="1" dirty="0" err="1"/>
              <a:t>i</a:t>
            </a:r>
            <a:r>
              <a:rPr lang="en-US" i="1" dirty="0"/>
              <a:t>-g-h-</a:t>
            </a:r>
            <a:r>
              <a:rPr lang="en-US" i="1" dirty="0" err="1"/>
              <a:t>t’</a:t>
            </a:r>
            <a:r>
              <a:rPr lang="en-US" i="1" dirty="0"/>
              <a:t> or ‘n-</a:t>
            </a:r>
            <a:r>
              <a:rPr lang="en-US" i="1" dirty="0" err="1"/>
              <a:t>i</a:t>
            </a:r>
            <a:r>
              <a:rPr lang="en-US" i="1" dirty="0"/>
              <a:t>-g-h-</a:t>
            </a:r>
            <a:r>
              <a:rPr lang="en-US" i="1" dirty="0" err="1"/>
              <a:t>t’</a:t>
            </a:r>
            <a:r>
              <a:rPr lang="en-US" i="1" dirty="0"/>
              <a:t> as you think about its meaning in the sentence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 board erasers.</a:t>
            </a:r>
            <a:endParaRPr dirty="0"/>
          </a:p>
          <a:p>
            <a:pPr marL="469900" lvl="0" indent="-317500" algn="l" rtl="0">
              <a:lnSpc>
                <a:spcPct val="100000"/>
              </a:lnSpc>
              <a:spcBef>
                <a:spcPts val="0"/>
              </a:spcBef>
              <a:spcAft>
                <a:spcPts val="0"/>
              </a:spcAft>
              <a:buSzPts val="1200"/>
              <a:buFont typeface="Calibri"/>
              <a:buAutoNum type="arabicPeriod"/>
            </a:pPr>
            <a:r>
              <a:rPr lang="en-US" dirty="0"/>
              <a:t>Say the following sentence aloud: “</a:t>
            </a:r>
            <a:r>
              <a:rPr lang="en-US" i="1" dirty="0"/>
              <a:t>I went to bed early last night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Students display “night” on white boards. If students write the word as “knight,” ask a volunteer to share the definition of “knight” in this sentence.</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‘night’ means after dark, or the opposite of day.”</a:t>
            </a:r>
            <a:endParaRPr i="1" dirty="0"/>
          </a:p>
          <a:p>
            <a:pPr marL="469900" lvl="0" indent="-317500" algn="l" rtl="0">
              <a:lnSpc>
                <a:spcPct val="100000"/>
              </a:lnSpc>
              <a:spcBef>
                <a:spcPts val="0"/>
              </a:spcBef>
              <a:spcAft>
                <a:spcPts val="0"/>
              </a:spcAft>
              <a:buSzPts val="1200"/>
              <a:buFont typeface="Calibri"/>
              <a:buAutoNum type="arabicPeriod"/>
            </a:pPr>
            <a:r>
              <a:rPr lang="en-US" dirty="0"/>
              <a:t>Point to the word “knight” and ask: “</a:t>
            </a:r>
            <a:r>
              <a:rPr lang="en-US" i="1" dirty="0"/>
              <a:t>What does this ‘new’ mean?</a:t>
            </a:r>
            <a:r>
              <a:rPr lang="en-US" dirty="0"/>
              <a:t>” (</a:t>
            </a:r>
            <a:r>
              <a:rPr lang="en-US" b="1" dirty="0"/>
              <a:t>the opposite of old, something just made or received</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Point to the word “knew” and ask: “</a:t>
            </a:r>
            <a:r>
              <a:rPr lang="en-US" i="1" dirty="0"/>
              <a:t>What does this ‘knew’ mean?</a:t>
            </a:r>
            <a:r>
              <a:rPr lang="en-US" dirty="0"/>
              <a:t>” (</a:t>
            </a:r>
            <a:r>
              <a:rPr lang="en-US" b="1" dirty="0"/>
              <a:t>the past tense of know, to know in the past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Right. So both words sound the same but have different meanings. </a:t>
            </a:r>
            <a:r>
              <a:rPr lang="en-US" i="1" dirty="0" smtClean="0"/>
              <a:t>This</a:t>
            </a:r>
            <a:r>
              <a:rPr lang="en-US" i="1" baseline="0" dirty="0" smtClean="0"/>
              <a:t> </a:t>
            </a:r>
            <a:r>
              <a:rPr lang="en-US" i="1" dirty="0" smtClean="0"/>
              <a:t>is </a:t>
            </a:r>
            <a:r>
              <a:rPr lang="en-US" i="1" dirty="0"/>
              <a:t>what makes them homophones. So it is important that we remember when ‘knew’ is spelled ‘k-n--e-w,’ with that silent ‘k’ at the beginning, it means the past tense of ‘know’. When ‘new’ is spelled ‘n-e-w,’ it means something just made or the opposite of old.”</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Now</a:t>
            </a:r>
            <a:r>
              <a:rPr lang="en-US" dirty="0"/>
              <a:t>, </a:t>
            </a:r>
            <a:r>
              <a:rPr lang="en-US" i="1" dirty="0"/>
              <a:t>let’s practice these homophones. I will read a sentence with one of the words missing. You will tell me if it is spelled ‘k-n-</a:t>
            </a:r>
            <a:r>
              <a:rPr lang="en-US" i="1" dirty="0" err="1"/>
              <a:t>i</a:t>
            </a:r>
            <a:r>
              <a:rPr lang="en-US" i="1" dirty="0"/>
              <a:t>-g-h-t’ or ‘n-</a:t>
            </a:r>
            <a:r>
              <a:rPr lang="en-US" i="1" dirty="0" err="1"/>
              <a:t>i</a:t>
            </a:r>
            <a:r>
              <a:rPr lang="en-US" i="1" dirty="0"/>
              <a:t>-g-h-t’ or “k-n-e-w” or “n-e-w</a:t>
            </a:r>
            <a:r>
              <a:rPr lang="en-US" i="1" dirty="0" smtClean="0"/>
              <a:t>” as </a:t>
            </a:r>
            <a:r>
              <a:rPr lang="en-US" i="1" dirty="0"/>
              <a:t>you think about its meaning in the sentence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 Repeat steps with remaining sentences as time allows:</a:t>
            </a:r>
            <a:br>
              <a:rPr lang="en-US" dirty="0"/>
            </a:br>
            <a:r>
              <a:rPr lang="en-US" dirty="0"/>
              <a:t>— The knight  put on his armor and rode to the cave to battle the dragon.</a:t>
            </a:r>
            <a:endParaRPr dirty="0"/>
          </a:p>
          <a:p>
            <a:pPr marL="0" lvl="0" indent="0" algn="l" rtl="0">
              <a:lnSpc>
                <a:spcPct val="100000"/>
              </a:lnSpc>
              <a:spcBef>
                <a:spcPts val="0"/>
              </a:spcBef>
              <a:spcAft>
                <a:spcPts val="0"/>
              </a:spcAft>
              <a:buNone/>
            </a:pPr>
            <a:r>
              <a:rPr lang="en-US" dirty="0"/>
              <a:t>	— He knew the answer to the question.</a:t>
            </a:r>
            <a:endParaRPr dirty="0"/>
          </a:p>
          <a:p>
            <a:pPr marL="0" lvl="0" indent="0" algn="l" rtl="0">
              <a:lnSpc>
                <a:spcPct val="100000"/>
              </a:lnSpc>
              <a:spcBef>
                <a:spcPts val="0"/>
              </a:spcBef>
              <a:spcAft>
                <a:spcPts val="0"/>
              </a:spcAft>
              <a:buNone/>
            </a:pPr>
            <a:r>
              <a:rPr lang="en-US" dirty="0"/>
              <a:t>	— Did you move into your new home last weekend?</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 “I noticed ‘knight’ has a silent ‘k’ when it means a person who battles enemies in the olden days or in fairy tales.”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Draw students’ attention to the “</a:t>
            </a:r>
            <a:r>
              <a:rPr lang="en-US" dirty="0" err="1"/>
              <a:t>kn</a:t>
            </a:r>
            <a:r>
              <a:rPr lang="en-US" dirty="0"/>
              <a:t>” in the words “knight” and “know,” </a:t>
            </a:r>
            <a:r>
              <a:rPr lang="en-US" dirty="0" smtClean="0"/>
              <a:t>explaining</a:t>
            </a:r>
            <a:r>
              <a:rPr lang="en-US" baseline="0" dirty="0" smtClean="0"/>
              <a:t> </a:t>
            </a:r>
            <a:r>
              <a:rPr lang="en-US" dirty="0" smtClean="0"/>
              <a:t>that </a:t>
            </a:r>
            <a:r>
              <a:rPr lang="en-US" dirty="0"/>
              <a:t>when they see this spelling pattern at the beginning of the word, the “k” is</a:t>
            </a:r>
            <a:br>
              <a:rPr lang="en-US" dirty="0"/>
            </a:br>
            <a:r>
              <a:rPr lang="en-US" dirty="0"/>
              <a:t>silent. Consider showing students other words they may be familiar with that </a:t>
            </a:r>
            <a:r>
              <a:rPr lang="en-US" dirty="0" smtClean="0"/>
              <a:t>share</a:t>
            </a:r>
            <a:r>
              <a:rPr lang="en-US" baseline="0" dirty="0" smtClean="0"/>
              <a:t> </a:t>
            </a:r>
            <a:r>
              <a:rPr lang="en-US" dirty="0" smtClean="0"/>
              <a:t>this </a:t>
            </a:r>
            <a:r>
              <a:rPr lang="en-US" dirty="0"/>
              <a:t>pattern, such as “knee” or “knock.”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reminding students that the “</a:t>
            </a:r>
            <a:r>
              <a:rPr lang="en-US" dirty="0" err="1"/>
              <a:t>igh</a:t>
            </a:r>
            <a:r>
              <a:rPr lang="en-US" dirty="0"/>
              <a:t>” pattern in the words “knight” and “night” produce the vowel sound /ī/.</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reminding students that the “</a:t>
            </a:r>
            <a:r>
              <a:rPr lang="en-US" dirty="0" err="1"/>
              <a:t>ew</a:t>
            </a:r>
            <a:r>
              <a:rPr lang="en-US" dirty="0"/>
              <a:t>” pattern in the words “knew” and “new” produce the sound /</a:t>
            </a:r>
            <a:r>
              <a:rPr lang="en-US" dirty="0" err="1"/>
              <a:t>ōō</a:t>
            </a:r>
            <a:r>
              <a:rPr lang="en-US" dirty="0"/>
              <a:t>/.</a:t>
            </a:r>
            <a:endParaRPr dirty="0"/>
          </a:p>
          <a:p>
            <a:pPr marL="0" lvl="0" indent="0" algn="l" rtl="0">
              <a:lnSpc>
                <a:spcPct val="100000"/>
              </a:lnSpc>
              <a:spcBef>
                <a:spcPts val="0"/>
              </a:spcBef>
              <a:spcAft>
                <a:spcPts val="0"/>
              </a:spcAft>
              <a:buNone/>
            </a:pP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9876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00" name="Google Shape;400;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1" name="Google Shape;401;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4391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8" name="Google Shape;408;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8284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3"/>
        <p:cNvGrpSpPr/>
        <p:nvPr/>
      </p:nvGrpSpPr>
      <p:grpSpPr>
        <a:xfrm>
          <a:off x="0" y="0"/>
          <a:ext cx="0" cy="0"/>
          <a:chOff x="0" y="0"/>
          <a:chExt cx="0" cy="0"/>
        </a:xfrm>
      </p:grpSpPr>
      <p:sp>
        <p:nvSpPr>
          <p:cNvPr id="294" name="Google Shape;294;p45"/>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95" name="Google Shape;295;p4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96" name="Google Shape;296;p4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4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9" name="Google Shape;299;p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2" name="Google Shape;302;p4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303" name="Google Shape;303;p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6" name="Google Shape;306;p48"/>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7" name="Google Shape;307;p48"/>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8" name="Google Shape;308;p4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11" name="Google Shape;311;p4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314" name="Google Shape;314;p50"/>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15" name="Google Shape;315;p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318" name="Google Shape;318;p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9"/>
        <p:cNvGrpSpPr/>
        <p:nvPr/>
      </p:nvGrpSpPr>
      <p:grpSpPr>
        <a:xfrm>
          <a:off x="0" y="0"/>
          <a:ext cx="0" cy="0"/>
          <a:chOff x="0" y="0"/>
          <a:chExt cx="0" cy="0"/>
        </a:xfrm>
      </p:grpSpPr>
      <p:sp>
        <p:nvSpPr>
          <p:cNvPr id="320" name="Google Shape;320;p5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21" name="Google Shape;321;p52"/>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322" name="Google Shape;322;p5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3" name="Google Shape;323;p52"/>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324" name="Google Shape;324;p5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5"/>
        <p:cNvGrpSpPr/>
        <p:nvPr/>
      </p:nvGrpSpPr>
      <p:grpSpPr>
        <a:xfrm>
          <a:off x="0" y="0"/>
          <a:ext cx="0" cy="0"/>
          <a:chOff x="0" y="0"/>
          <a:chExt cx="0" cy="0"/>
        </a:xfrm>
      </p:grpSpPr>
      <p:sp>
        <p:nvSpPr>
          <p:cNvPr id="326" name="Google Shape;326;p53"/>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327" name="Google Shape;327;p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28"/>
        <p:cNvGrpSpPr/>
        <p:nvPr/>
      </p:nvGrpSpPr>
      <p:grpSpPr>
        <a:xfrm>
          <a:off x="0" y="0"/>
          <a:ext cx="0" cy="0"/>
          <a:chOff x="0" y="0"/>
          <a:chExt cx="0" cy="0"/>
        </a:xfrm>
      </p:grpSpPr>
      <p:sp>
        <p:nvSpPr>
          <p:cNvPr id="329" name="Google Shape;329;p54"/>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330" name="Google Shape;330;p54"/>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331" name="Google Shape;331;p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2"/>
        <p:cNvGrpSpPr/>
        <p:nvPr/>
      </p:nvGrpSpPr>
      <p:grpSpPr>
        <a:xfrm>
          <a:off x="0" y="0"/>
          <a:ext cx="0" cy="0"/>
          <a:chOff x="0" y="0"/>
          <a:chExt cx="0" cy="0"/>
        </a:xfrm>
      </p:grpSpPr>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slideLayout" Target="../slideLayouts/slideLayout40.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91" name="Google Shape;291;p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92" name="Google Shape;292;p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4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4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500063" y="1325700"/>
            <a:ext cx="10992037" cy="4542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i="1"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an excerpt from the </a:t>
            </a:r>
            <a:r>
              <a:rPr lang="en-US" sz="2200" b="1" i="1" dirty="0">
                <a:solidFill>
                  <a:srgbClr val="333333"/>
                </a:solidFill>
                <a:highlight>
                  <a:srgbClr val="FFFFFF"/>
                </a:highlight>
              </a:rPr>
              <a:t>Decodable Reader: “Sam’s Story: The Tale of the Knight’s Nose,” </a:t>
            </a:r>
            <a:r>
              <a:rPr lang="en-US" sz="2200" i="1" dirty="0">
                <a:solidFill>
                  <a:srgbClr val="333333"/>
                </a:solidFill>
                <a:highlight>
                  <a:srgbClr val="FFFFFF"/>
                </a:highlight>
              </a:rPr>
              <a:t>and focus on attending to punctuation and phrasing to read fluently in a conversational manner. During Words Rule</a:t>
            </a:r>
            <a:r>
              <a:rPr lang="en-US" sz="2200" i="1" dirty="0" smtClean="0">
                <a:solidFill>
                  <a:srgbClr val="333333"/>
                </a:solidFill>
                <a:highlight>
                  <a:srgbClr val="FFFFFF"/>
                </a:highlight>
              </a:rPr>
              <a:t>: Homophones</a:t>
            </a:r>
            <a:r>
              <a:rPr lang="en-US" sz="2200" i="1" dirty="0">
                <a:solidFill>
                  <a:srgbClr val="333333"/>
                </a:solidFill>
                <a:highlight>
                  <a:srgbClr val="FFFFFF"/>
                </a:highlight>
              </a:rPr>
              <a:t>, students will identify words that sound the same but are spelled differently (homophones (“knight” or “night,” “knew” or “new”) in a text and use the context to determine the meaning of each word.</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a:t>
            </a:r>
            <a:r>
              <a:rPr lang="en-US" sz="2200" b="1" dirty="0"/>
              <a:t>Fluency Rubric</a:t>
            </a:r>
            <a:endParaRPr sz="2200" b="1"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571500" y="200026"/>
            <a:ext cx="10920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23: Lesson 114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5"/>
          <p:cNvSpPr txBox="1"/>
          <p:nvPr/>
        </p:nvSpPr>
        <p:spPr>
          <a:xfrm>
            <a:off x="220300" y="5434538"/>
            <a:ext cx="11722800" cy="70908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pic>
        <p:nvPicPr>
          <p:cNvPr id="421" name="Google Shape;421;p65"/>
          <p:cNvPicPr preferRelativeResize="0"/>
          <p:nvPr/>
        </p:nvPicPr>
        <p:blipFill>
          <a:blip r:embed="rId3">
            <a:alphaModFix/>
          </a:blip>
          <a:stretch>
            <a:fillRect/>
          </a:stretch>
        </p:blipFill>
        <p:spPr>
          <a:xfrm>
            <a:off x="2841263" y="242888"/>
            <a:ext cx="7222661" cy="5191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graphicFrame>
        <p:nvGraphicFramePr>
          <p:cNvPr id="426" name="Google Shape;426;p66"/>
          <p:cNvGraphicFramePr/>
          <p:nvPr>
            <p:extLst>
              <p:ext uri="{D42A27DB-BD31-4B8C-83A1-F6EECF244321}">
                <p14:modId xmlns:p14="http://schemas.microsoft.com/office/powerpoint/2010/main" val="2297256946"/>
              </p:ext>
            </p:extLst>
          </p:nvPr>
        </p:nvGraphicFramePr>
        <p:xfrm>
          <a:off x="121467" y="-33"/>
          <a:ext cx="11962500" cy="6720640"/>
        </p:xfrm>
        <a:graphic>
          <a:graphicData uri="http://schemas.openxmlformats.org/drawingml/2006/table">
            <a:tbl>
              <a:tblPr>
                <a:noFill/>
                <a:tableStyleId>{9759A21C-AC70-46C3-9511-5B0105B49926}</a:tableStyleId>
              </a:tblPr>
              <a:tblGrid>
                <a:gridCol w="2990625"/>
                <a:gridCol w="2990625"/>
                <a:gridCol w="2990625"/>
                <a:gridCol w="2990625"/>
              </a:tblGrid>
              <a:tr h="519550">
                <a:tc>
                  <a:txBody>
                    <a:bodyPr/>
                    <a:lstStyle/>
                    <a:p>
                      <a:pPr marL="0" lvl="0" indent="0" algn="l" rtl="0">
                        <a:spcBef>
                          <a:spcPts val="0"/>
                        </a:spcBef>
                        <a:spcAft>
                          <a:spcPts val="0"/>
                        </a:spcAft>
                        <a:buNone/>
                      </a:pPr>
                      <a:r>
                        <a:rPr lang="en-US" sz="1900" b="1" dirty="0">
                          <a:latin typeface="Century Gothic" panose="020B0502020202020204" pitchFamily="34" charset="0"/>
                          <a:ea typeface="Calibri"/>
                          <a:cs typeface="Calibri"/>
                          <a:sym typeface="Calibri"/>
                        </a:rPr>
                        <a:t>I Can Read:</a:t>
                      </a:r>
                      <a:endParaRPr sz="1900" b="1"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1. Not Yet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2. Somewhat Fluent</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3. Fluent</a:t>
                      </a:r>
                      <a:endParaRPr sz="1900" b="1">
                        <a:latin typeface="Century Gothic" panose="020B0502020202020204" pitchFamily="34" charset="0"/>
                        <a:ea typeface="Calibri"/>
                        <a:cs typeface="Calibri"/>
                        <a:sym typeface="Calibri"/>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Smoothly</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Many errors and/or many pauses, sounds </a:t>
                      </a:r>
                      <a:r>
                        <a:rPr lang="en-US" sz="1900" dirty="0" smtClean="0">
                          <a:latin typeface="Century Gothic" panose="020B0502020202020204" pitchFamily="34" charset="0"/>
                          <a:ea typeface="Calibri"/>
                          <a:cs typeface="Calibri"/>
                          <a:sym typeface="Calibri"/>
                        </a:rPr>
                        <a:t>choppy.</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errors and/or pauses, sometimes sounds </a:t>
                      </a:r>
                      <a:r>
                        <a:rPr lang="en-US" sz="1900" dirty="0" smtClean="0">
                          <a:latin typeface="Century Gothic" panose="020B0502020202020204" pitchFamily="34" charset="0"/>
                          <a:ea typeface="Calibri"/>
                          <a:cs typeface="Calibri"/>
                          <a:sym typeface="Calibri"/>
                        </a:rPr>
                        <a:t>choppy.</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Minimal or no errors and</a:t>
                      </a:r>
                      <a:r>
                        <a:rPr lang="en-US" sz="1900" dirty="0" smtClean="0">
                          <a:latin typeface="Century Gothic" panose="020B0502020202020204" pitchFamily="34" charset="0"/>
                          <a:ea typeface="Calibri"/>
                          <a:cs typeface="Calibri"/>
                          <a:sym typeface="Calibri"/>
                        </a:rPr>
                        <a:t>/or </a:t>
                      </a:r>
                      <a:r>
                        <a:rPr lang="en-US" sz="1900" dirty="0">
                          <a:latin typeface="Century Gothic" panose="020B0502020202020204" pitchFamily="34" charset="0"/>
                          <a:ea typeface="Calibri"/>
                          <a:cs typeface="Calibri"/>
                          <a:sym typeface="Calibri"/>
                        </a:rPr>
                        <a:t>pauses, sounds fluid</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endParaRPr sz="1900" dirty="0">
                        <a:latin typeface="Century Gothic" panose="020B0502020202020204" pitchFamily="34" charset="0"/>
                        <a:ea typeface="Calibri"/>
                        <a:cs typeface="Calibri"/>
                        <a:sym typeface="Calibri"/>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Expression</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Monotone, does not sound </a:t>
                      </a:r>
                      <a:r>
                        <a:rPr lang="en-US" sz="1900" dirty="0" smtClean="0">
                          <a:latin typeface="Century Gothic" panose="020B0502020202020204" pitchFamily="34" charset="0"/>
                          <a:ea typeface="Calibri"/>
                          <a:cs typeface="Calibri"/>
                          <a:sym typeface="Calibri"/>
                        </a:rPr>
                        <a:t>natural.</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Sometimes Monotone, sounds like natural talking sometimes </a:t>
                      </a:r>
                      <a:r>
                        <a:rPr lang="en-US" sz="1900" dirty="0" smtClean="0">
                          <a:latin typeface="Century Gothic" panose="020B0502020202020204" pitchFamily="34" charset="0"/>
                          <a:ea typeface="Calibri"/>
                          <a:cs typeface="Calibri"/>
                          <a:sym typeface="Calibri"/>
                        </a:rPr>
                        <a:t>.</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Sounds like natural talking while </a:t>
                      </a:r>
                      <a:r>
                        <a:rPr lang="en-US" sz="1900" dirty="0" smtClean="0">
                          <a:latin typeface="Century Gothic" panose="020B0502020202020204" pitchFamily="34" charset="0"/>
                          <a:ea typeface="Calibri"/>
                          <a:cs typeface="Calibri"/>
                          <a:sym typeface="Calibri"/>
                        </a:rPr>
                        <a:t>reading.</a:t>
                      </a:r>
                      <a:endParaRPr sz="1900" dirty="0">
                        <a:latin typeface="Century Gothic" panose="020B0502020202020204" pitchFamily="34" charset="0"/>
                        <a:ea typeface="Calibri"/>
                        <a:cs typeface="Calibri"/>
                        <a:sym typeface="Calibri"/>
                      </a:endParaRPr>
                    </a:p>
                  </a:txBody>
                  <a:tcPr marL="121900" marR="121900" marT="121900" marB="121900"/>
                </a:tc>
              </a:tr>
              <a:tr h="2150300">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With Meaning</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-Not yet attending to</a:t>
                      </a:r>
                      <a:br>
                        <a:rPr lang="en-US" sz="1900" dirty="0">
                          <a:latin typeface="Century Gothic" panose="020B0502020202020204" pitchFamily="34" charset="0"/>
                          <a:ea typeface="Calibri"/>
                          <a:cs typeface="Calibri"/>
                          <a:sym typeface="Calibri"/>
                        </a:rPr>
                      </a:br>
                      <a:r>
                        <a:rPr lang="en-US" sz="1900" dirty="0">
                          <a:latin typeface="Century Gothic" panose="020B0502020202020204" pitchFamily="34" charset="0"/>
                          <a:ea typeface="Calibri"/>
                          <a:cs typeface="Calibri"/>
                          <a:sym typeface="Calibri"/>
                        </a:rPr>
                        <a:t>punctuation.</a:t>
                      </a:r>
                      <a:br>
                        <a:rPr lang="en-US" sz="1900" dirty="0">
                          <a:latin typeface="Century Gothic" panose="020B0502020202020204" pitchFamily="34" charset="0"/>
                          <a:ea typeface="Calibri"/>
                          <a:cs typeface="Calibri"/>
                          <a:sym typeface="Calibri"/>
                        </a:rPr>
                      </a:br>
                      <a:r>
                        <a:rPr lang="en-US" sz="1900" dirty="0">
                          <a:latin typeface="Century Gothic" panose="020B0502020202020204" pitchFamily="34" charset="0"/>
                          <a:ea typeface="Calibri"/>
                          <a:cs typeface="Calibri"/>
                          <a:sym typeface="Calibri"/>
                        </a:rPr>
                        <a:t>-Some Intonation that reflects the tone/ mood of the text.</a:t>
                      </a:r>
                      <a:br>
                        <a:rPr lang="en-US" sz="1900" dirty="0">
                          <a:latin typeface="Century Gothic" panose="020B0502020202020204" pitchFamily="34" charset="0"/>
                          <a:ea typeface="Calibri"/>
                          <a:cs typeface="Calibri"/>
                          <a:sym typeface="Calibri"/>
                        </a:rPr>
                      </a:br>
                      <a:r>
                        <a:rPr lang="en-US" sz="1900" dirty="0">
                          <a:latin typeface="Century Gothic" panose="020B0502020202020204" pitchFamily="34" charset="0"/>
                          <a:ea typeface="Calibri"/>
                          <a:cs typeface="Calibri"/>
                          <a:sym typeface="Calibri"/>
                        </a:rPr>
                        <a:t>-Little or no self-</a:t>
                      </a:r>
                      <a:br>
                        <a:rPr lang="en-US" sz="1900" dirty="0">
                          <a:latin typeface="Century Gothic" panose="020B0502020202020204" pitchFamily="34" charset="0"/>
                          <a:ea typeface="Calibri"/>
                          <a:cs typeface="Calibri"/>
                          <a:sym typeface="Calibri"/>
                        </a:rPr>
                      </a:br>
                      <a:r>
                        <a:rPr lang="en-US" sz="1900" dirty="0" smtClean="0">
                          <a:latin typeface="Century Gothic" panose="020B0502020202020204" pitchFamily="34" charset="0"/>
                          <a:ea typeface="Calibri"/>
                          <a:cs typeface="Calibri"/>
                          <a:sym typeface="Calibri"/>
                        </a:rPr>
                        <a:t>monitoring.</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attention to</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
                      </a:r>
                      <a:r>
                        <a:rPr lang="en-US" sz="1900" dirty="0" smtClean="0">
                          <a:latin typeface="Century Gothic" panose="020B0502020202020204" pitchFamily="34" charset="0"/>
                          <a:ea typeface="Calibri"/>
                          <a:cs typeface="Calibri"/>
                          <a:sym typeface="Calibri"/>
                        </a:rPr>
                        <a:t>Some</a:t>
                      </a:r>
                      <a:r>
                        <a:rPr lang="en-US" sz="1900" baseline="0" dirty="0">
                          <a:latin typeface="Century Gothic" panose="020B0502020202020204" pitchFamily="34" charset="0"/>
                          <a:ea typeface="Calibri"/>
                          <a:cs typeface="Calibri"/>
                          <a:sym typeface="Calibri"/>
                        </a:rPr>
                        <a:t> </a:t>
                      </a:r>
                      <a:r>
                        <a:rPr lang="en-US" sz="1900" dirty="0" smtClean="0">
                          <a:latin typeface="Century Gothic" panose="020B0502020202020204" pitchFamily="34" charset="0"/>
                          <a:ea typeface="Calibri"/>
                          <a:cs typeface="Calibri"/>
                          <a:sym typeface="Calibri"/>
                        </a:rPr>
                        <a:t>Intonation </a:t>
                      </a:r>
                      <a:r>
                        <a:rPr lang="en-US" sz="1900" dirty="0">
                          <a:latin typeface="Century Gothic" panose="020B0502020202020204" pitchFamily="34" charset="0"/>
                          <a:ea typeface="Calibri"/>
                          <a:cs typeface="Calibri"/>
                          <a:sym typeface="Calibri"/>
                        </a:rPr>
                        <a:t>that reflects the tone/ mood of the 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-Some self-monitoring.</a:t>
                      </a:r>
                      <a:endParaRPr sz="1900" dirty="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Attention to punctuation.</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Intonation that reflects</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tone/ mood of the</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text.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-Self- monitoring.</a:t>
                      </a:r>
                      <a:endParaRPr sz="1900" dirty="0">
                        <a:latin typeface="Century Gothic" panose="020B0502020202020204" pitchFamily="34" charset="0"/>
                        <a:ea typeface="Calibri"/>
                        <a:cs typeface="Calibri"/>
                        <a:sym typeface="Calibri"/>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panose="020B0502020202020204" pitchFamily="34" charset="0"/>
                          <a:ea typeface="Calibri"/>
                          <a:cs typeface="Calibri"/>
                          <a:sym typeface="Calibri"/>
                        </a:rPr>
                        <a:t>Just the Right Speed</a:t>
                      </a:r>
                      <a:endParaRPr sz="1900" b="1">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Slow and labored OR 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Somewhat slow OR</a:t>
                      </a:r>
                      <a:endParaRPr sz="190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a:latin typeface="Century Gothic" panose="020B0502020202020204" pitchFamily="34" charset="0"/>
                          <a:ea typeface="Calibri"/>
                          <a:cs typeface="Calibri"/>
                          <a:sym typeface="Calibri"/>
                        </a:rPr>
                        <a:t>Rushed throughout the text.</a:t>
                      </a:r>
                      <a:endParaRPr sz="1900">
                        <a:latin typeface="Century Gothic" panose="020B0502020202020204" pitchFamily="34" charset="0"/>
                        <a:ea typeface="Calibri"/>
                        <a:cs typeface="Calibri"/>
                        <a:sym typeface="Calibri"/>
                      </a:endParaRPr>
                    </a:p>
                  </a:txBody>
                  <a:tcPr marL="121900" marR="121900" marT="121900" marB="121900"/>
                </a:tc>
                <a:tc>
                  <a:txBody>
                    <a:bodyPr/>
                    <a:lstStyle/>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Varies from slow to fast as appropriate throughout</a:t>
                      </a:r>
                      <a:endParaRPr sz="1900"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1900" dirty="0">
                          <a:latin typeface="Century Gothic" panose="020B0502020202020204" pitchFamily="34" charset="0"/>
                          <a:ea typeface="Calibri"/>
                          <a:cs typeface="Calibri"/>
                          <a:sym typeface="Calibri"/>
                        </a:rPr>
                        <a:t>the text.</a:t>
                      </a:r>
                      <a:endParaRPr sz="1900" dirty="0">
                        <a:latin typeface="Century Gothic" panose="020B0502020202020204" pitchFamily="34" charset="0"/>
                        <a:ea typeface="Calibri"/>
                        <a:cs typeface="Calibri"/>
                        <a:sym typeface="Calibri"/>
                      </a:endParaRPr>
                    </a:p>
                  </a:txBody>
                  <a:tcPr marL="121900" marR="121900" marT="121900" marB="12190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4" name="Google Shape;434;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5" name="Google Shape;435;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68"/>
          <p:cNvSpPr txBox="1"/>
          <p:nvPr/>
        </p:nvSpPr>
        <p:spPr>
          <a:xfrm>
            <a:off x="1828799" y="2471737"/>
            <a:ext cx="8782387" cy="38130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3;p63"/>
          <p:cNvSpPr txBox="1">
            <a:spLocks noGrp="1"/>
          </p:cNvSpPr>
          <p:nvPr>
            <p:ph type="title"/>
          </p:nvPr>
        </p:nvSpPr>
        <p:spPr>
          <a:xfrm>
            <a:off x="638924" y="185737"/>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8" name="Google Shape;448;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9" name="Google Shape;449;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50" name="Google Shape;450;p69"/>
          <p:cNvPicPr preferRelativeResize="0"/>
          <p:nvPr/>
        </p:nvPicPr>
        <p:blipFill>
          <a:blip r:embed="rId4">
            <a:alphaModFix/>
          </a:blip>
          <a:stretch>
            <a:fillRect/>
          </a:stretch>
        </p:blipFill>
        <p:spPr>
          <a:xfrm>
            <a:off x="11019850" y="5642800"/>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aphicFrame>
        <p:nvGraphicFramePr>
          <p:cNvPr id="455" name="Google Shape;455;p70"/>
          <p:cNvGraphicFramePr/>
          <p:nvPr>
            <p:extLst>
              <p:ext uri="{D42A27DB-BD31-4B8C-83A1-F6EECF244321}">
                <p14:modId xmlns:p14="http://schemas.microsoft.com/office/powerpoint/2010/main" val="424044685"/>
              </p:ext>
            </p:extLst>
          </p:nvPr>
        </p:nvGraphicFramePr>
        <p:xfrm>
          <a:off x="0" y="0"/>
          <a:ext cx="12192000" cy="6758600"/>
        </p:xfrm>
        <a:graphic>
          <a:graphicData uri="http://schemas.openxmlformats.org/drawingml/2006/table">
            <a:tbl>
              <a:tblPr>
                <a:noFill/>
                <a:tableStyleId>{9759A21C-AC70-46C3-9511-5B0105B49926}</a:tableStyleId>
              </a:tblPr>
              <a:tblGrid>
                <a:gridCol w="4202175"/>
                <a:gridCol w="3954975"/>
                <a:gridCol w="4034850"/>
              </a:tblGrid>
              <a:tr h="580100">
                <a:tc>
                  <a:txBody>
                    <a:bodyPr/>
                    <a:lstStyle/>
                    <a:p>
                      <a:pPr marL="0" lvl="0" indent="0" algn="l" rtl="0">
                        <a:spcBef>
                          <a:spcPts val="0"/>
                        </a:spcBef>
                        <a:spcAft>
                          <a:spcPts val="0"/>
                        </a:spcAft>
                        <a:buClr>
                          <a:schemeClr val="dk1"/>
                        </a:buClr>
                        <a:buSzPts val="1500"/>
                        <a:buFont typeface="Arial"/>
                        <a:buNone/>
                      </a:pPr>
                      <a:r>
                        <a:rPr lang="en-US" sz="2000" b="1" dirty="0">
                          <a:solidFill>
                            <a:schemeClr val="dk1"/>
                          </a:solidFill>
                          <a:latin typeface="Century Gothic"/>
                          <a:ea typeface="Century Gothic"/>
                          <a:cs typeface="Century Gothic"/>
                          <a:sym typeface="Century Gothic"/>
                        </a:rPr>
                        <a:t>Punctuation Detective</a:t>
                      </a:r>
                      <a:endParaRPr sz="20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000">
                          <a:solidFill>
                            <a:schemeClr val="dk1"/>
                          </a:solidFill>
                          <a:latin typeface="Century Gothic"/>
                          <a:ea typeface="Century Gothic"/>
                          <a:cs typeface="Century Gothic"/>
                          <a:sym typeface="Century Gothic"/>
                        </a:rPr>
                        <a:t> </a:t>
                      </a:r>
                      <a:r>
                        <a:rPr lang="en-US" sz="2000" b="1">
                          <a:solidFill>
                            <a:schemeClr val="dk1"/>
                          </a:solidFill>
                          <a:latin typeface="Century Gothic"/>
                          <a:ea typeface="Century Gothic"/>
                          <a:cs typeface="Century Gothic"/>
                          <a:sym typeface="Century Gothic"/>
                        </a:rPr>
                        <a:t>Acting with Expression</a:t>
                      </a:r>
                      <a:endParaRPr sz="20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000" b="1">
                          <a:solidFill>
                            <a:schemeClr val="dk1"/>
                          </a:solidFill>
                          <a:latin typeface="Century Gothic"/>
                          <a:ea typeface="Century Gothic"/>
                          <a:cs typeface="Century Gothic"/>
                          <a:sym typeface="Century Gothic"/>
                        </a:rPr>
                        <a:t>Reporting the News</a:t>
                      </a:r>
                      <a:endParaRPr sz="2000" b="1">
                        <a:latin typeface="Century Gothic"/>
                        <a:ea typeface="Century Gothic"/>
                        <a:cs typeface="Century Gothic"/>
                        <a:sym typeface="Century Gothic"/>
                      </a:endParaRPr>
                    </a:p>
                  </a:txBody>
                  <a:tcPr marL="121900" marR="121900" marT="121900" marB="121900"/>
                </a:tc>
              </a:tr>
              <a:tr h="6178500">
                <a:tc>
                  <a:txBody>
                    <a:bodyPr/>
                    <a:lstStyle/>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Chorally </a:t>
                      </a:r>
                      <a:r>
                        <a:rPr lang="en-US" sz="1900" dirty="0">
                          <a:solidFill>
                            <a:schemeClr val="dk1"/>
                          </a:solidFill>
                          <a:latin typeface="Century Gothic"/>
                          <a:ea typeface="Century Gothic"/>
                          <a:cs typeface="Century Gothic"/>
                          <a:sym typeface="Century Gothic"/>
                        </a:rPr>
                        <a:t>reread </a:t>
                      </a:r>
                      <a:r>
                        <a:rPr lang="en-US" sz="1900" dirty="0" smtClean="0">
                          <a:solidFill>
                            <a:schemeClr val="dk1"/>
                          </a:solidFill>
                          <a:latin typeface="Century Gothic"/>
                          <a:ea typeface="Century Gothic"/>
                          <a:cs typeface="Century Gothic"/>
                          <a:sym typeface="Century Gothic"/>
                        </a:rPr>
                        <a:t>the</a:t>
                      </a:r>
                      <a:r>
                        <a:rPr lang="en-US" sz="1900" baseline="0" dirty="0" smtClean="0">
                          <a:solidFill>
                            <a:schemeClr val="dk1"/>
                          </a:solidFill>
                          <a:latin typeface="Century Gothic"/>
                          <a:ea typeface="Century Gothic"/>
                          <a:cs typeface="Century Gothic"/>
                          <a:sym typeface="Century Gothic"/>
                        </a:rPr>
                        <a:t> </a:t>
                      </a:r>
                      <a:r>
                        <a:rPr lang="en-US" sz="1900" dirty="0" smtClean="0">
                          <a:solidFill>
                            <a:schemeClr val="dk1"/>
                          </a:solidFill>
                          <a:latin typeface="Century Gothic"/>
                          <a:ea typeface="Century Gothic"/>
                          <a:cs typeface="Century Gothic"/>
                          <a:sym typeface="Century Gothic"/>
                        </a:rPr>
                        <a:t>decodable excerpt.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Find </a:t>
                      </a:r>
                      <a:r>
                        <a:rPr lang="en-US" sz="1900" dirty="0">
                          <a:solidFill>
                            <a:schemeClr val="dk1"/>
                          </a:solidFill>
                          <a:latin typeface="Century Gothic"/>
                          <a:ea typeface="Century Gothic"/>
                          <a:cs typeface="Century Gothic"/>
                          <a:sym typeface="Century Gothic"/>
                        </a:rPr>
                        <a:t>and circle all the punctuation marks. Talk about what the marks mean to you when you are </a:t>
                      </a:r>
                      <a:r>
                        <a:rPr lang="en-US" sz="1900" dirty="0" smtClean="0">
                          <a:solidFill>
                            <a:schemeClr val="dk1"/>
                          </a:solidFill>
                          <a:latin typeface="Century Gothic"/>
                          <a:ea typeface="Century Gothic"/>
                          <a:cs typeface="Century Gothic"/>
                          <a:sym typeface="Century Gothic"/>
                        </a:rPr>
                        <a:t>reading.</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This time, pause or stop at the punctuation marks and change your voice depending on the </a:t>
                      </a:r>
                      <a:r>
                        <a:rPr lang="en-US" sz="1900" dirty="0" smtClean="0">
                          <a:solidFill>
                            <a:schemeClr val="dk1"/>
                          </a:solidFill>
                          <a:latin typeface="Century Gothic"/>
                          <a:ea typeface="Century Gothic"/>
                          <a:cs typeface="Century Gothic"/>
                          <a:sym typeface="Century Gothic"/>
                        </a:rPr>
                        <a:t>marks.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Let’s </a:t>
                      </a:r>
                      <a:r>
                        <a:rPr lang="en-US" sz="1900" dirty="0">
                          <a:solidFill>
                            <a:schemeClr val="dk1"/>
                          </a:solidFill>
                          <a:latin typeface="Century Gothic"/>
                          <a:ea typeface="Century Gothic"/>
                          <a:cs typeface="Century Gothic"/>
                          <a:sym typeface="Century Gothic"/>
                        </a:rPr>
                        <a:t>use our Reader’s Toolbox if we can’t read any </a:t>
                      </a:r>
                      <a:r>
                        <a:rPr lang="en-US" sz="1900" dirty="0" smtClean="0">
                          <a:solidFill>
                            <a:schemeClr val="dk1"/>
                          </a:solidFill>
                          <a:latin typeface="Century Gothic"/>
                          <a:ea typeface="Century Gothic"/>
                          <a:cs typeface="Century Gothic"/>
                          <a:sym typeface="Century Gothic"/>
                        </a:rPr>
                        <a:t>words.</a:t>
                      </a: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and pretend the periods are question marks. How did you change your </a:t>
                      </a:r>
                      <a:r>
                        <a:rPr lang="en-US" sz="1900" dirty="0" smtClean="0">
                          <a:solidFill>
                            <a:schemeClr val="dk1"/>
                          </a:solidFill>
                          <a:latin typeface="Century Gothic"/>
                          <a:ea typeface="Century Gothic"/>
                          <a:cs typeface="Century Gothic"/>
                          <a:sym typeface="Century Gothic"/>
                        </a:rPr>
                        <a:t>voice?</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a:t>
                      </a:r>
                      <a:r>
                        <a:rPr lang="en-US" sz="2000" dirty="0">
                          <a:solidFill>
                            <a:schemeClr val="dk1"/>
                          </a:solidFill>
                          <a:latin typeface="Century Gothic"/>
                          <a:ea typeface="Century Gothic"/>
                          <a:cs typeface="Century Gothic"/>
                          <a:sym typeface="Century Gothic"/>
                        </a:rPr>
                        <a:t>.</a:t>
                      </a:r>
                      <a:r>
                        <a:rPr lang="en-US" sz="2000" dirty="0">
                          <a:solidFill>
                            <a:schemeClr val="dk1"/>
                          </a:solidFill>
                          <a:highlight>
                            <a:srgbClr val="FFFF00"/>
                          </a:highlight>
                          <a:latin typeface="Century Gothic"/>
                          <a:ea typeface="Century Gothic"/>
                          <a:cs typeface="Century Gothic"/>
                          <a:sym typeface="Century Gothic"/>
                        </a:rPr>
                        <a:t>        </a:t>
                      </a:r>
                      <a:r>
                        <a:rPr lang="en-US" sz="2000" dirty="0">
                          <a:solidFill>
                            <a:schemeClr val="dk1"/>
                          </a:solidFill>
                          <a:latin typeface="Century Gothic"/>
                          <a:ea typeface="Century Gothic"/>
                          <a:cs typeface="Century Gothic"/>
                          <a:sym typeface="Century Gothic"/>
                        </a:rPr>
                        <a:t>            </a:t>
                      </a:r>
                      <a:endParaRPr sz="20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with a partner.</a:t>
                      </a:r>
                      <a:endParaRPr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Find </a:t>
                      </a:r>
                      <a:r>
                        <a:rPr lang="en-US" sz="1950" dirty="0">
                          <a:solidFill>
                            <a:schemeClr val="dk1"/>
                          </a:solidFill>
                          <a:latin typeface="Century Gothic"/>
                          <a:ea typeface="Century Gothic"/>
                          <a:cs typeface="Century Gothic"/>
                          <a:sym typeface="Century Gothic"/>
                        </a:rPr>
                        <a:t>and circle all the punctuation marks in the </a:t>
                      </a:r>
                      <a:r>
                        <a:rPr lang="en-US" sz="1950" b="1" dirty="0">
                          <a:solidFill>
                            <a:schemeClr val="dk1"/>
                          </a:solidFill>
                          <a:latin typeface="Century Gothic"/>
                          <a:ea typeface="Century Gothic"/>
                          <a:cs typeface="Century Gothic"/>
                          <a:sym typeface="Century Gothic"/>
                        </a:rPr>
                        <a:t>decodable reader “</a:t>
                      </a:r>
                      <a:r>
                        <a:rPr lang="en-US" sz="1950" b="1" dirty="0" smtClean="0">
                          <a:solidFill>
                            <a:schemeClr val="dk1"/>
                          </a:solidFill>
                          <a:latin typeface="Century Gothic"/>
                          <a:ea typeface="Century Gothic"/>
                          <a:cs typeface="Century Gothic"/>
                          <a:sym typeface="Century Gothic"/>
                        </a:rPr>
                        <a:t>Sam’s </a:t>
                      </a:r>
                      <a:r>
                        <a:rPr lang="en-US" sz="1950" b="1" dirty="0">
                          <a:solidFill>
                            <a:schemeClr val="dk1"/>
                          </a:solidFill>
                          <a:latin typeface="Century Gothic"/>
                          <a:ea typeface="Century Gothic"/>
                          <a:cs typeface="Century Gothic"/>
                          <a:sym typeface="Century Gothic"/>
                        </a:rPr>
                        <a:t>Story: the Tale of the Knight’s Nose</a:t>
                      </a:r>
                      <a:r>
                        <a:rPr lang="en-US" sz="1950" b="1" dirty="0" smtClean="0">
                          <a:solidFill>
                            <a:schemeClr val="dk1"/>
                          </a:solidFill>
                          <a:latin typeface="Century Gothic"/>
                          <a:ea typeface="Century Gothic"/>
                          <a:cs typeface="Century Gothic"/>
                          <a:sym typeface="Century Gothic"/>
                        </a:rPr>
                        <a:t>.”</a:t>
                      </a:r>
                      <a:endParaRPr lang="en-US" sz="195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Decide </a:t>
                      </a:r>
                      <a:r>
                        <a:rPr lang="en-US" sz="1950" dirty="0">
                          <a:solidFill>
                            <a:schemeClr val="dk1"/>
                          </a:solidFill>
                          <a:latin typeface="Century Gothic"/>
                          <a:ea typeface="Century Gothic"/>
                          <a:cs typeface="Century Gothic"/>
                          <a:sym typeface="Century Gothic"/>
                        </a:rPr>
                        <a:t>who will read acting like a knight, a king </a:t>
                      </a:r>
                      <a:r>
                        <a:rPr lang="en-US" sz="1950" dirty="0" smtClean="0">
                          <a:solidFill>
                            <a:schemeClr val="dk1"/>
                          </a:solidFill>
                          <a:latin typeface="Century Gothic"/>
                          <a:ea typeface="Century Gothic"/>
                          <a:cs typeface="Century Gothic"/>
                          <a:sym typeface="Century Gothic"/>
                        </a:rPr>
                        <a:t>or</a:t>
                      </a:r>
                      <a:r>
                        <a:rPr lang="en-US" sz="1950" baseline="0" dirty="0" smtClean="0">
                          <a:solidFill>
                            <a:schemeClr val="dk1"/>
                          </a:solidFill>
                          <a:latin typeface="Century Gothic"/>
                          <a:ea typeface="Century Gothic"/>
                          <a:cs typeface="Century Gothic"/>
                          <a:sym typeface="Century Gothic"/>
                        </a:rPr>
                        <a:t> </a:t>
                      </a:r>
                      <a:r>
                        <a:rPr lang="en-US" sz="1950" dirty="0" smtClean="0">
                          <a:solidFill>
                            <a:schemeClr val="dk1"/>
                          </a:solidFill>
                          <a:latin typeface="Century Gothic"/>
                          <a:ea typeface="Century Gothic"/>
                          <a:cs typeface="Century Gothic"/>
                          <a:sym typeface="Century Gothic"/>
                        </a:rPr>
                        <a:t>a </a:t>
                      </a:r>
                      <a:r>
                        <a:rPr lang="en-US" sz="1950" dirty="0">
                          <a:solidFill>
                            <a:schemeClr val="dk1"/>
                          </a:solidFill>
                          <a:latin typeface="Century Gothic"/>
                          <a:ea typeface="Century Gothic"/>
                          <a:cs typeface="Century Gothic"/>
                          <a:sym typeface="Century Gothic"/>
                        </a:rPr>
                        <a:t>pirate and take turns reading the </a:t>
                      </a:r>
                      <a:r>
                        <a:rPr lang="en-US" sz="1950" dirty="0" smtClean="0">
                          <a:solidFill>
                            <a:schemeClr val="dk1"/>
                          </a:solidFill>
                          <a:latin typeface="Century Gothic"/>
                          <a:ea typeface="Century Gothic"/>
                          <a:cs typeface="Century Gothic"/>
                          <a:sym typeface="Century Gothic"/>
                        </a:rPr>
                        <a:t>story.</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Use </a:t>
                      </a:r>
                      <a:r>
                        <a:rPr lang="en-US" sz="1950" dirty="0">
                          <a:solidFill>
                            <a:schemeClr val="dk1"/>
                          </a:solidFill>
                          <a:latin typeface="Century Gothic"/>
                          <a:ea typeface="Century Gothic"/>
                          <a:cs typeface="Century Gothic"/>
                          <a:sym typeface="Century Gothic"/>
                        </a:rPr>
                        <a:t>your Reader’s Toolbox if you come to a word you don’t </a:t>
                      </a:r>
                      <a:r>
                        <a:rPr lang="en-US" sz="1950" dirty="0" smtClean="0">
                          <a:solidFill>
                            <a:schemeClr val="dk1"/>
                          </a:solidFill>
                          <a:latin typeface="Century Gothic"/>
                          <a:ea typeface="Century Gothic"/>
                          <a:cs typeface="Century Gothic"/>
                          <a:sym typeface="Century Gothic"/>
                        </a:rPr>
                        <a:t>know.</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Give </a:t>
                      </a:r>
                      <a:r>
                        <a:rPr lang="en-US" sz="1950" dirty="0">
                          <a:solidFill>
                            <a:schemeClr val="dk1"/>
                          </a:solidFill>
                          <a:latin typeface="Century Gothic"/>
                          <a:ea typeface="Century Gothic"/>
                          <a:cs typeface="Century Gothic"/>
                          <a:sym typeface="Century Gothic"/>
                        </a:rPr>
                        <a:t>your partner a star and a step based on the </a:t>
                      </a:r>
                      <a:r>
                        <a:rPr lang="en-US" sz="1950" b="1" dirty="0">
                          <a:solidFill>
                            <a:schemeClr val="dk1"/>
                          </a:solidFill>
                          <a:latin typeface="Century Gothic"/>
                          <a:ea typeface="Century Gothic"/>
                          <a:cs typeface="Century Gothic"/>
                          <a:sym typeface="Century Gothic"/>
                        </a:rPr>
                        <a:t>Fluency </a:t>
                      </a:r>
                      <a:r>
                        <a:rPr lang="en-US" sz="1950" b="1" dirty="0" smtClean="0">
                          <a:solidFill>
                            <a:schemeClr val="dk1"/>
                          </a:solidFill>
                          <a:latin typeface="Century Gothic"/>
                          <a:ea typeface="Century Gothic"/>
                          <a:cs typeface="Century Gothic"/>
                          <a:sym typeface="Century Gothic"/>
                        </a:rPr>
                        <a:t>Rubric</a:t>
                      </a:r>
                      <a:r>
                        <a:rPr lang="en-US" sz="1950" dirty="0" smtClean="0">
                          <a:solidFill>
                            <a:schemeClr val="dk1"/>
                          </a:solidFill>
                          <a:latin typeface="Century Gothic"/>
                          <a:ea typeface="Century Gothic"/>
                          <a:cs typeface="Century Gothic"/>
                          <a:sym typeface="Century Gothic"/>
                        </a:rPr>
                        <a:t>.</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If </a:t>
                      </a:r>
                      <a:r>
                        <a:rPr lang="en-US" sz="1950" dirty="0">
                          <a:solidFill>
                            <a:schemeClr val="dk1"/>
                          </a:solidFill>
                          <a:latin typeface="Century Gothic"/>
                          <a:ea typeface="Century Gothic"/>
                          <a:cs typeface="Century Gothic"/>
                          <a:sym typeface="Century Gothic"/>
                        </a:rPr>
                        <a:t>you still have time, read the story again with your own voice.</a:t>
                      </a:r>
                      <a:endParaRPr sz="195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with a partner.</a:t>
                      </a:r>
                      <a:endParaRPr sz="195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Take </a:t>
                      </a:r>
                      <a:r>
                        <a:rPr lang="en-US" sz="1950" dirty="0">
                          <a:solidFill>
                            <a:schemeClr val="dk1"/>
                          </a:solidFill>
                          <a:latin typeface="Century Gothic"/>
                          <a:ea typeface="Century Gothic"/>
                          <a:cs typeface="Century Gothic"/>
                          <a:sym typeface="Century Gothic"/>
                        </a:rPr>
                        <a:t>turns reporting    </a:t>
                      </a:r>
                      <a:r>
                        <a:rPr lang="en-US" sz="1950" dirty="0" smtClean="0">
                          <a:solidFill>
                            <a:schemeClr val="dk1"/>
                          </a:solidFill>
                          <a:latin typeface="Century Gothic"/>
                          <a:ea typeface="Century Gothic"/>
                          <a:cs typeface="Century Gothic"/>
                          <a:sym typeface="Century Gothic"/>
                        </a:rPr>
                        <a:t>about </a:t>
                      </a:r>
                      <a:r>
                        <a:rPr lang="en-US" sz="1950" dirty="0">
                          <a:solidFill>
                            <a:schemeClr val="dk1"/>
                          </a:solidFill>
                          <a:latin typeface="Century Gothic"/>
                          <a:ea typeface="Century Gothic"/>
                          <a:cs typeface="Century Gothic"/>
                          <a:sym typeface="Century Gothic"/>
                        </a:rPr>
                        <a:t>Sam’s Story being a reporter or a camera person </a:t>
                      </a:r>
                      <a:r>
                        <a:rPr lang="en-US" sz="1950" dirty="0" smtClean="0">
                          <a:solidFill>
                            <a:schemeClr val="dk1"/>
                          </a:solidFill>
                          <a:latin typeface="Century Gothic"/>
                          <a:ea typeface="Century Gothic"/>
                          <a:cs typeface="Century Gothic"/>
                          <a:sym typeface="Century Gothic"/>
                        </a:rPr>
                        <a:t>filming.</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Change </a:t>
                      </a:r>
                      <a:r>
                        <a:rPr lang="en-US" sz="1950" dirty="0">
                          <a:solidFill>
                            <a:schemeClr val="dk1"/>
                          </a:solidFill>
                          <a:latin typeface="Century Gothic"/>
                          <a:ea typeface="Century Gothic"/>
                          <a:cs typeface="Century Gothic"/>
                          <a:sym typeface="Century Gothic"/>
                        </a:rPr>
                        <a:t>roles every page. (whoever “reports” the first page will “film” the second page</a:t>
                      </a:r>
                      <a:r>
                        <a:rPr lang="en-US" sz="1950" dirty="0" smtClean="0">
                          <a:solidFill>
                            <a:schemeClr val="dk1"/>
                          </a:solidFill>
                          <a:latin typeface="Century Gothic"/>
                          <a:ea typeface="Century Gothic"/>
                          <a:cs typeface="Century Gothic"/>
                          <a:sym typeface="Century Gothic"/>
                        </a:rPr>
                        <a:t>).</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Use </a:t>
                      </a:r>
                      <a:r>
                        <a:rPr lang="en-US" sz="1950" dirty="0">
                          <a:solidFill>
                            <a:schemeClr val="dk1"/>
                          </a:solidFill>
                          <a:latin typeface="Century Gothic"/>
                          <a:ea typeface="Century Gothic"/>
                          <a:cs typeface="Century Gothic"/>
                          <a:sym typeface="Century Gothic"/>
                        </a:rPr>
                        <a:t>your Reader’s Toolbox if you have trouble reading any </a:t>
                      </a:r>
                      <a:r>
                        <a:rPr lang="en-US" sz="1950" dirty="0" smtClean="0">
                          <a:solidFill>
                            <a:schemeClr val="dk1"/>
                          </a:solidFill>
                          <a:latin typeface="Century Gothic"/>
                          <a:ea typeface="Century Gothic"/>
                          <a:cs typeface="Century Gothic"/>
                          <a:sym typeface="Century Gothic"/>
                        </a:rPr>
                        <a:t>words.</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If </a:t>
                      </a:r>
                      <a:r>
                        <a:rPr lang="en-US" sz="195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950" dirty="0" smtClean="0">
                          <a:solidFill>
                            <a:schemeClr val="dk1"/>
                          </a:solidFill>
                          <a:latin typeface="Century Gothic"/>
                          <a:ea typeface="Century Gothic"/>
                          <a:cs typeface="Century Gothic"/>
                          <a:sym typeface="Century Gothic"/>
                        </a:rPr>
                        <a:t>page.</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Give </a:t>
                      </a:r>
                      <a:r>
                        <a:rPr lang="en-US" sz="1950" dirty="0">
                          <a:solidFill>
                            <a:schemeClr val="dk1"/>
                          </a:solidFill>
                          <a:latin typeface="Century Gothic"/>
                          <a:ea typeface="Century Gothic"/>
                          <a:cs typeface="Century Gothic"/>
                          <a:sym typeface="Century Gothic"/>
                        </a:rPr>
                        <a:t>your partner a star and a step based on the </a:t>
                      </a:r>
                      <a:r>
                        <a:rPr lang="en-US" sz="1950" b="1" dirty="0">
                          <a:solidFill>
                            <a:schemeClr val="dk1"/>
                          </a:solidFill>
                          <a:latin typeface="Century Gothic"/>
                          <a:ea typeface="Century Gothic"/>
                          <a:cs typeface="Century Gothic"/>
                          <a:sym typeface="Century Gothic"/>
                        </a:rPr>
                        <a:t>Fluency Rubric</a:t>
                      </a:r>
                      <a:r>
                        <a:rPr lang="en-US" sz="1950" dirty="0">
                          <a:solidFill>
                            <a:schemeClr val="dk1"/>
                          </a:solidFill>
                          <a:latin typeface="Century Gothic"/>
                          <a:ea typeface="Century Gothic"/>
                          <a:cs typeface="Century Gothic"/>
                          <a:sym typeface="Century Gothic"/>
                        </a:rPr>
                        <a:t>.</a:t>
                      </a:r>
                      <a:endParaRPr sz="195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56" name="Google Shape;456;p70"/>
          <p:cNvPicPr preferRelativeResize="0"/>
          <p:nvPr/>
        </p:nvPicPr>
        <p:blipFill>
          <a:blip r:embed="rId3">
            <a:alphaModFix/>
          </a:blip>
          <a:stretch>
            <a:fillRect/>
          </a:stretch>
        </p:blipFill>
        <p:spPr>
          <a:xfrm rot="-1022087">
            <a:off x="7307215" y="315323"/>
            <a:ext cx="833615" cy="752374"/>
          </a:xfrm>
          <a:prstGeom prst="rect">
            <a:avLst/>
          </a:prstGeom>
          <a:noFill/>
          <a:ln>
            <a:noFill/>
          </a:ln>
        </p:spPr>
      </p:pic>
      <p:pic>
        <p:nvPicPr>
          <p:cNvPr id="457" name="Google Shape;457;p70"/>
          <p:cNvPicPr preferRelativeResize="0"/>
          <p:nvPr/>
        </p:nvPicPr>
        <p:blipFill>
          <a:blip r:embed="rId4">
            <a:alphaModFix/>
          </a:blip>
          <a:stretch>
            <a:fillRect/>
          </a:stretch>
        </p:blipFill>
        <p:spPr>
          <a:xfrm rot="-515380">
            <a:off x="11281785" y="52971"/>
            <a:ext cx="793651" cy="1122758"/>
          </a:xfrm>
          <a:prstGeom prst="rect">
            <a:avLst/>
          </a:prstGeom>
          <a:noFill/>
          <a:ln>
            <a:noFill/>
          </a:ln>
        </p:spPr>
      </p:pic>
      <p:pic>
        <p:nvPicPr>
          <p:cNvPr id="458" name="Google Shape;458;p70"/>
          <p:cNvPicPr preferRelativeResize="0"/>
          <p:nvPr/>
        </p:nvPicPr>
        <p:blipFill>
          <a:blip r:embed="rId5">
            <a:alphaModFix/>
          </a:blip>
          <a:stretch>
            <a:fillRect/>
          </a:stretch>
        </p:blipFill>
        <p:spPr>
          <a:xfrm rot="-254805">
            <a:off x="3035320" y="328043"/>
            <a:ext cx="1113009" cy="838743"/>
          </a:xfrm>
          <a:prstGeom prst="rect">
            <a:avLst/>
          </a:prstGeom>
          <a:noFill/>
          <a:ln>
            <a:noFill/>
          </a:ln>
        </p:spPr>
      </p:pic>
      <p:sp>
        <p:nvSpPr>
          <p:cNvPr id="459" name="Google Shape;459;p70"/>
          <p:cNvSpPr txBox="1"/>
          <p:nvPr/>
        </p:nvSpPr>
        <p:spPr>
          <a:xfrm>
            <a:off x="3005792" y="359888"/>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graphicFrame>
        <p:nvGraphicFramePr>
          <p:cNvPr id="464" name="Google Shape;464;p71"/>
          <p:cNvGraphicFramePr/>
          <p:nvPr>
            <p:extLst>
              <p:ext uri="{D42A27DB-BD31-4B8C-83A1-F6EECF244321}">
                <p14:modId xmlns:p14="http://schemas.microsoft.com/office/powerpoint/2010/main" val="1328355327"/>
              </p:ext>
            </p:extLst>
          </p:nvPr>
        </p:nvGraphicFramePr>
        <p:xfrm>
          <a:off x="121467" y="-33"/>
          <a:ext cx="11962500" cy="6720640"/>
        </p:xfrm>
        <a:graphic>
          <a:graphicData uri="http://schemas.openxmlformats.org/drawingml/2006/table">
            <a:tbl>
              <a:tblPr>
                <a:noFill/>
                <a:tableStyleId>{9759A21C-AC70-46C3-9511-5B0105B49926}</a:tableStyleId>
              </a:tblPr>
              <a:tblGrid>
                <a:gridCol w="2990625"/>
                <a:gridCol w="2990625"/>
                <a:gridCol w="2990625"/>
                <a:gridCol w="2990625"/>
              </a:tblGrid>
              <a:tr h="45312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Many errors and/or many pauses,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errors and/or pauses, sometimes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a:t>
                      </a:r>
                      <a:r>
                        <a:rPr lang="en-US" sz="1900" dirty="0" smtClean="0">
                          <a:latin typeface="Century Gothic"/>
                          <a:ea typeface="Century Gothic"/>
                          <a:cs typeface="Century Gothic"/>
                          <a:sym typeface="Century Gothic"/>
                        </a:rPr>
                        <a:t>/or </a:t>
                      </a:r>
                      <a:r>
                        <a:rPr lang="en-US" sz="1900" dirty="0">
                          <a:latin typeface="Century Gothic"/>
                          <a:ea typeface="Century Gothic"/>
                          <a:cs typeface="Century Gothic"/>
                          <a:sym typeface="Century Gothic"/>
                        </a:rPr>
                        <a:t>pauses, sounds </a:t>
                      </a:r>
                      <a:r>
                        <a:rPr lang="en-US" sz="1900" dirty="0" smtClean="0">
                          <a:latin typeface="Century Gothic"/>
                          <a:ea typeface="Century Gothic"/>
                          <a:cs typeface="Century Gothic"/>
                          <a:sym typeface="Century Gothic"/>
                        </a:rPr>
                        <a:t>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Monotone, does not sound </a:t>
                      </a:r>
                      <a:r>
                        <a:rPr lang="en-US" sz="1900" dirty="0" smtClean="0">
                          <a:latin typeface="Century Gothic"/>
                          <a:ea typeface="Century Gothic"/>
                          <a:cs typeface="Century Gothic"/>
                          <a:sym typeface="Century Gothic"/>
                        </a:rPr>
                        <a:t>natural.</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sometimes </a:t>
                      </a:r>
                      <a:r>
                        <a:rPr lang="en-US" sz="1900" dirty="0" smtClean="0">
                          <a:latin typeface="Century Gothic"/>
                          <a:ea typeface="Century Gothic"/>
                          <a:cs typeface="Century Gothic"/>
                          <a:sym typeface="Century Gothic"/>
                        </a:rPr>
                        <a:t>.</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Sounds like natural talking while </a:t>
                      </a:r>
                      <a:r>
                        <a:rPr lang="en-US" sz="1900" dirty="0" smtClean="0">
                          <a:latin typeface="Century Gothic"/>
                          <a:ea typeface="Century Gothic"/>
                          <a:cs typeface="Century Gothic"/>
                          <a:sym typeface="Century Gothic"/>
                        </a:rPr>
                        <a:t>reading.</a:t>
                      </a:r>
                      <a:endParaRPr sz="1900" dirty="0">
                        <a:latin typeface="Century Gothic"/>
                        <a:ea typeface="Century Gothic"/>
                        <a:cs typeface="Century Gothic"/>
                        <a:sym typeface="Century Gothic"/>
                      </a:endParaRPr>
                    </a:p>
                  </a:txBody>
                  <a:tcPr marL="121900" marR="121900" marT="121900" marB="121900"/>
                </a:tc>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Intonation that reflects the tone/ 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a:t>
                      </a:r>
                      <a:br>
                        <a:rPr lang="en-US" sz="1900" dirty="0">
                          <a:latin typeface="Century Gothic"/>
                          <a:ea typeface="Century Gothic"/>
                          <a:cs typeface="Century Gothic"/>
                          <a:sym typeface="Century Gothic"/>
                        </a:rPr>
                      </a:br>
                      <a:r>
                        <a:rPr lang="en-US" sz="1900" dirty="0" smtClean="0">
                          <a:latin typeface="Century Gothic"/>
                          <a:ea typeface="Century Gothic"/>
                          <a:cs typeface="Century Gothic"/>
                          <a:sym typeface="Century Gothic"/>
                        </a:rPr>
                        <a:t>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Attention to 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tone/ mood of the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-Self- monitoring.</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Somewhat slow OR</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70" name="Google Shape;470;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71" name="Google Shape;471;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2" name="Google Shape;472;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3" name="Google Shape;473;p72"/>
          <p:cNvGraphicFramePr/>
          <p:nvPr>
            <p:extLst>
              <p:ext uri="{D42A27DB-BD31-4B8C-83A1-F6EECF244321}">
                <p14:modId xmlns:p14="http://schemas.microsoft.com/office/powerpoint/2010/main" val="824950026"/>
              </p:ext>
            </p:extLst>
          </p:nvPr>
        </p:nvGraphicFramePr>
        <p:xfrm>
          <a:off x="6324200" y="0"/>
          <a:ext cx="5543676" cy="6819700"/>
        </p:xfrm>
        <a:graphic>
          <a:graphicData uri="http://schemas.openxmlformats.org/drawingml/2006/table">
            <a:tbl>
              <a:tblPr>
                <a:noFill/>
                <a:tableStyleId>{9759A21C-AC70-46C3-9511-5B0105B49926}</a:tableStyleId>
              </a:tblPr>
              <a:tblGrid>
                <a:gridCol w="705250"/>
                <a:gridCol w="4838426"/>
              </a:tblGrid>
              <a:tr h="508000">
                <a:tc>
                  <a:txBody>
                    <a:bodyPr/>
                    <a:lstStyle/>
                    <a:p>
                      <a:pPr marL="0" lvl="0" indent="0" algn="l" rtl="0">
                        <a:spcBef>
                          <a:spcPts val="0"/>
                        </a:spcBef>
                        <a:spcAft>
                          <a:spcPts val="0"/>
                        </a:spcAft>
                        <a:buNone/>
                      </a:pPr>
                      <a:r>
                        <a:rPr lang="en-US" sz="1900" dirty="0"/>
                        <a:t>1.</a:t>
                      </a:r>
                      <a:endParaRPr sz="1900" dirty="0"/>
                    </a:p>
                  </a:txBody>
                  <a:tcPr marL="121900" marR="121900" marT="121900" marB="121900"/>
                </a:tc>
                <a:tc>
                  <a:txBody>
                    <a:bodyPr/>
                    <a:lstStyle/>
                    <a:p>
                      <a:pPr marL="0" lvl="0" indent="0" algn="l" rtl="0">
                        <a:spcBef>
                          <a:spcPts val="0"/>
                        </a:spcBef>
                        <a:spcAft>
                          <a:spcPts val="0"/>
                        </a:spcAft>
                        <a:buNone/>
                      </a:pPr>
                      <a:r>
                        <a:rPr lang="en-US" sz="1750" b="1">
                          <a:latin typeface="Century Gothic"/>
                          <a:ea typeface="Century Gothic"/>
                          <a:cs typeface="Century Gothic"/>
                          <a:sym typeface="Century Gothic"/>
                        </a:rPr>
                        <a:t>Sound out the word</a:t>
                      </a:r>
                      <a:r>
                        <a:rPr lang="en-US" sz="175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5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900"/>
                        <a:t>2.</a:t>
                      </a:r>
                      <a:endParaRPr sz="1900"/>
                    </a:p>
                  </a:txBody>
                  <a:tcPr marL="121900" marR="121900" marT="121900" marB="121900"/>
                </a:tc>
                <a:tc>
                  <a:txBody>
                    <a:bodyPr/>
                    <a:lstStyle/>
                    <a:p>
                      <a:pPr marL="0" lvl="0" indent="0" algn="l" rtl="0">
                        <a:spcBef>
                          <a:spcPts val="0"/>
                        </a:spcBef>
                        <a:spcAft>
                          <a:spcPts val="0"/>
                        </a:spcAft>
                        <a:buNone/>
                      </a:pPr>
                      <a:r>
                        <a:rPr lang="en-US" sz="1750" b="1">
                          <a:latin typeface="Century Gothic"/>
                          <a:ea typeface="Century Gothic"/>
                          <a:cs typeface="Century Gothic"/>
                          <a:sym typeface="Century Gothic"/>
                        </a:rPr>
                        <a:t>Syllable Sleuth: </a:t>
                      </a:r>
                      <a:r>
                        <a:rPr lang="en-US" sz="1750">
                          <a:latin typeface="Century Gothic"/>
                          <a:ea typeface="Century Gothic"/>
                          <a:cs typeface="Century Gothic"/>
                          <a:sym typeface="Century Gothic"/>
                        </a:rPr>
                        <a:t>Break apart long words into syllables, then blend to read the word. </a:t>
                      </a:r>
                      <a:endParaRPr sz="175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900"/>
                        <a:t>3. </a:t>
                      </a:r>
                      <a:endParaRPr sz="190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Word Parts</a:t>
                      </a:r>
                      <a:r>
                        <a:rPr lang="en-US" sz="1750" dirty="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750" dirty="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900"/>
                        <a:t>4.</a:t>
                      </a:r>
                      <a:endParaRPr sz="190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High Frequency Words: </a:t>
                      </a:r>
                      <a:r>
                        <a:rPr lang="en-US" sz="1750" dirty="0">
                          <a:latin typeface="Century Gothic"/>
                          <a:ea typeface="Century Gothic"/>
                          <a:cs typeface="Century Gothic"/>
                          <a:sym typeface="Century Gothic"/>
                        </a:rPr>
                        <a:t>Read high frequency words in a SNAP.  Look to the </a:t>
                      </a:r>
                      <a:r>
                        <a:rPr lang="en-US" sz="1750" b="1" dirty="0">
                          <a:latin typeface="Century Gothic"/>
                          <a:ea typeface="Century Gothic"/>
                          <a:cs typeface="Century Gothic"/>
                          <a:sym typeface="Century Gothic"/>
                        </a:rPr>
                        <a:t>Interactive Word Wall </a:t>
                      </a:r>
                      <a:r>
                        <a:rPr lang="en-US" sz="1750" dirty="0">
                          <a:latin typeface="Century Gothic"/>
                          <a:ea typeface="Century Gothic"/>
                          <a:cs typeface="Century Gothic"/>
                          <a:sym typeface="Century Gothic"/>
                        </a:rPr>
                        <a:t>for help, then try to read the word.</a:t>
                      </a:r>
                      <a:endParaRPr sz="1750" dirty="0">
                        <a:latin typeface="Century Gothic"/>
                        <a:ea typeface="Century Gothic"/>
                        <a:cs typeface="Century Gothic"/>
                        <a:sym typeface="Century Gothic"/>
                      </a:endParaRPr>
                    </a:p>
                  </a:txBody>
                  <a:tcPr marL="121900" marR="121900" marT="121900" marB="121900"/>
                </a:tc>
              </a:tr>
              <a:tr h="1223388">
                <a:tc>
                  <a:txBody>
                    <a:bodyPr/>
                    <a:lstStyle/>
                    <a:p>
                      <a:pPr marL="0" lvl="0" indent="0" algn="l" rtl="0">
                        <a:spcBef>
                          <a:spcPts val="0"/>
                        </a:spcBef>
                        <a:spcAft>
                          <a:spcPts val="0"/>
                        </a:spcAft>
                        <a:buNone/>
                      </a:pPr>
                      <a:r>
                        <a:rPr lang="en-US" sz="1900"/>
                        <a:t>5. </a:t>
                      </a:r>
                      <a:endParaRPr sz="1900"/>
                    </a:p>
                  </a:txBody>
                  <a:tcPr marL="121900" marR="121900" marT="121900" marB="121900"/>
                </a:tc>
                <a:tc>
                  <a:txBody>
                    <a:bodyPr/>
                    <a:lstStyle/>
                    <a:p>
                      <a:pPr marL="0" lvl="0" indent="0" algn="l" rtl="0">
                        <a:spcBef>
                          <a:spcPts val="0"/>
                        </a:spcBef>
                        <a:spcAft>
                          <a:spcPts val="0"/>
                        </a:spcAft>
                        <a:buNone/>
                      </a:pPr>
                      <a:r>
                        <a:rPr lang="en-US" sz="1750" b="1" dirty="0">
                          <a:latin typeface="Century Gothic"/>
                          <a:ea typeface="Century Gothic"/>
                          <a:cs typeface="Century Gothic"/>
                          <a:sym typeface="Century Gothic"/>
                        </a:rPr>
                        <a:t>Read it Again </a:t>
                      </a:r>
                      <a:r>
                        <a:rPr lang="en-US" sz="1750" dirty="0">
                          <a:latin typeface="Century Gothic"/>
                          <a:ea typeface="Century Gothic"/>
                          <a:cs typeface="Century Gothic"/>
                          <a:sym typeface="Century Gothic"/>
                        </a:rPr>
                        <a:t>- Try to read the word again when it does not make sense. For example, try a different vowel sound. Then read the word again.</a:t>
                      </a:r>
                      <a:endParaRPr sz="1750" dirty="0">
                        <a:latin typeface="Century Gothic"/>
                        <a:ea typeface="Century Gothic"/>
                        <a:cs typeface="Century Gothic"/>
                        <a:sym typeface="Century Gothic"/>
                      </a:endParaRPr>
                    </a:p>
                  </a:txBody>
                  <a:tcPr marL="121900" marR="121900" marT="121900" marB="121900"/>
                </a:tc>
              </a:tr>
            </a:tbl>
          </a:graphicData>
        </a:graphic>
      </p:graphicFrame>
      <p:pic>
        <p:nvPicPr>
          <p:cNvPr id="474" name="Google Shape;474;p72"/>
          <p:cNvPicPr preferRelativeResize="0"/>
          <p:nvPr/>
        </p:nvPicPr>
        <p:blipFill>
          <a:blip r:embed="rId4">
            <a:alphaModFix/>
          </a:blip>
          <a:stretch>
            <a:fillRect/>
          </a:stretch>
        </p:blipFill>
        <p:spPr>
          <a:xfrm>
            <a:off x="6364526" y="6089441"/>
            <a:ext cx="599766" cy="508000"/>
          </a:xfrm>
          <a:prstGeom prst="rect">
            <a:avLst/>
          </a:prstGeom>
          <a:noFill/>
          <a:ln>
            <a:noFill/>
          </a:ln>
        </p:spPr>
      </p:pic>
      <p:pic>
        <p:nvPicPr>
          <p:cNvPr id="475" name="Google Shape;475;p72"/>
          <p:cNvPicPr preferRelativeResize="0"/>
          <p:nvPr/>
        </p:nvPicPr>
        <p:blipFill>
          <a:blip r:embed="rId4">
            <a:alphaModFix/>
          </a:blip>
          <a:stretch>
            <a:fillRect/>
          </a:stretch>
        </p:blipFill>
        <p:spPr>
          <a:xfrm rot="10800000">
            <a:off x="6374741" y="689846"/>
            <a:ext cx="599766" cy="508001"/>
          </a:xfrm>
          <a:prstGeom prst="rect">
            <a:avLst/>
          </a:prstGeom>
          <a:noFill/>
          <a:ln>
            <a:noFill/>
          </a:ln>
        </p:spPr>
      </p:pic>
      <p:pic>
        <p:nvPicPr>
          <p:cNvPr id="476" name="Google Shape;476;p72"/>
          <p:cNvPicPr preferRelativeResize="0"/>
          <p:nvPr/>
        </p:nvPicPr>
        <p:blipFill>
          <a:blip r:embed="rId4">
            <a:alphaModFix/>
          </a:blip>
          <a:stretch>
            <a:fillRect/>
          </a:stretch>
        </p:blipFill>
        <p:spPr>
          <a:xfrm>
            <a:off x="6420409" y="2271551"/>
            <a:ext cx="488000" cy="413334"/>
          </a:xfrm>
          <a:prstGeom prst="rect">
            <a:avLst/>
          </a:prstGeom>
          <a:noFill/>
          <a:ln>
            <a:noFill/>
          </a:ln>
        </p:spPr>
      </p:pic>
      <p:pic>
        <p:nvPicPr>
          <p:cNvPr id="477" name="Google Shape;477;p72"/>
          <p:cNvPicPr preferRelativeResize="0"/>
          <p:nvPr/>
        </p:nvPicPr>
        <p:blipFill>
          <a:blip r:embed="rId4">
            <a:alphaModFix/>
          </a:blip>
          <a:stretch>
            <a:fillRect/>
          </a:stretch>
        </p:blipFill>
        <p:spPr>
          <a:xfrm rot="-10799991">
            <a:off x="6324201" y="4856404"/>
            <a:ext cx="599766" cy="508000"/>
          </a:xfrm>
          <a:prstGeom prst="rect">
            <a:avLst/>
          </a:prstGeom>
          <a:noFill/>
          <a:ln>
            <a:noFill/>
          </a:ln>
        </p:spPr>
      </p:pic>
      <p:pic>
        <p:nvPicPr>
          <p:cNvPr id="478" name="Google Shape;478;p72"/>
          <p:cNvPicPr preferRelativeResize="0"/>
          <p:nvPr/>
        </p:nvPicPr>
        <p:blipFill>
          <a:blip r:embed="rId4">
            <a:alphaModFix/>
          </a:blip>
          <a:stretch>
            <a:fillRect/>
          </a:stretch>
        </p:blipFill>
        <p:spPr>
          <a:xfrm>
            <a:off x="6371957" y="329931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470600" y="1524175"/>
            <a:ext cx="10515600" cy="4662313"/>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 114</a:t>
            </a: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Enlarged Homophone Demonstration Sentence </a:t>
            </a:r>
            <a:endParaRPr sz="2400" dirty="0"/>
          </a:p>
          <a:p>
            <a:pPr marL="457200" lvl="0" indent="-381000" algn="l" rtl="0">
              <a:lnSpc>
                <a:spcPct val="100000"/>
              </a:lnSpc>
              <a:spcBef>
                <a:spcPts val="1000"/>
              </a:spcBef>
              <a:spcAft>
                <a:spcPts val="0"/>
              </a:spcAft>
              <a:buSzPts val="2400"/>
              <a:buFont typeface="Century Gothic"/>
              <a:buChar char="●"/>
            </a:pPr>
            <a:r>
              <a:rPr lang="en-US" sz="2400" dirty="0"/>
              <a:t>Homophone Word Cards (“knight” or “night,” “knew” or “new”)</a:t>
            </a:r>
            <a:endParaRPr sz="2400" dirty="0"/>
          </a:p>
          <a:p>
            <a:pPr marL="457200" lvl="0" indent="-381000" algn="l" rtl="0">
              <a:lnSpc>
                <a:spcPct val="100000"/>
              </a:lnSpc>
              <a:spcBef>
                <a:spcPts val="1000"/>
              </a:spcBef>
              <a:spcAft>
                <a:spcPts val="0"/>
              </a:spcAft>
              <a:buSzPts val="2400"/>
              <a:buFont typeface="Century Gothic"/>
              <a:buChar char="●"/>
            </a:pPr>
            <a:r>
              <a:rPr lang="en-US" sz="2400" dirty="0"/>
              <a:t>Enlarged Fluency Rubric</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“Sam’s Story: The Tale of the Knight’s Nose.”</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decodable “Sam’s Story: The Tale of the Knight’s Nose.”(pages 3 - 5 of decodable)</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white boards, markers and erasers (or paper, pencil and eraser)</a:t>
            </a: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470600" y="198475"/>
            <a:ext cx="108831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2: Cycle 23: Lesson 114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 </a:t>
            </a:r>
            <a:r>
              <a:rPr lang="en-US" b="1" dirty="0">
                <a:latin typeface="Century Gothic"/>
                <a:ea typeface="Century Gothic"/>
                <a:cs typeface="Century Gothic"/>
                <a:sym typeface="Century Gothic"/>
              </a:rPr>
              <a:t>114</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a:t>
            </a:r>
            <a:r>
              <a:rPr lang="en-US" b="1" dirty="0">
                <a:latin typeface="Century Gothic"/>
                <a:ea typeface="Century Gothic"/>
                <a:cs typeface="Century Gothic"/>
                <a:sym typeface="Century Gothic"/>
              </a:rPr>
              <a:t>Cycle 23 Overview for Lesson 114</a:t>
            </a:r>
            <a:endParaRPr b="1"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excerpt from “Sam’s Story: The Tale of the Knight’s Nose.”</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the Fl</a:t>
            </a:r>
            <a:r>
              <a:rPr lang="en-US" b="1" dirty="0">
                <a:latin typeface="Century Gothic"/>
                <a:ea typeface="Century Gothic"/>
                <a:cs typeface="Century Gothic"/>
                <a:sym typeface="Century Gothic"/>
              </a:rPr>
              <a:t>uency Rubric</a:t>
            </a:r>
            <a:endParaRPr b="1"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599" y="445575"/>
            <a:ext cx="11776275"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smtClean="0">
                <a:latin typeface="Century Gothic"/>
                <a:ea typeface="Century Gothic"/>
                <a:cs typeface="Century Gothic"/>
                <a:sym typeface="Century Gothic"/>
              </a:rPr>
              <a:t>Grade 2: Module 4: Part 2: Cycle 23: Lesson 114</a:t>
            </a:r>
            <a:endParaRPr sz="3600" dirty="0" smtClean="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smtClean="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23: Lesson 114</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a:t>
            </a:r>
            <a:r>
              <a:rPr lang="en-US" sz="3000" dirty="0" smtClean="0">
                <a:solidFill>
                  <a:srgbClr val="FF0000"/>
                </a:solidFill>
              </a:rPr>
              <a:t>you tell </a:t>
            </a:r>
            <a:r>
              <a:rPr lang="en-US" sz="3000" dirty="0">
                <a:solidFill>
                  <a:srgbClr val="FF0000"/>
                </a:solidFill>
              </a:rPr>
              <a:t>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
            </a: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a:t>
            </a:r>
            <a:r>
              <a:rPr lang="en-US" sz="3000" dirty="0" smtClean="0">
                <a:solidFill>
                  <a:srgbClr val="FF0000"/>
                </a:solidFill>
              </a:rPr>
              <a:t>tell the </a:t>
            </a:r>
            <a:r>
              <a:rPr lang="en-US" sz="3000" dirty="0">
                <a:solidFill>
                  <a:srgbClr val="FF0000"/>
                </a:solidFill>
              </a:rPr>
              <a:t>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“knight” or “night,” “knew” or “new”</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55076" y="5668098"/>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377236" y="199336"/>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57149" y="962836"/>
            <a:ext cx="12077700" cy="12816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3600" dirty="0"/>
              <a:t> It was a dark and stormy night, but the brave </a:t>
            </a:r>
            <a:r>
              <a:rPr lang="en-US" sz="3600" dirty="0" smtClean="0"/>
              <a:t>new knight </a:t>
            </a:r>
            <a:r>
              <a:rPr lang="en-US" sz="3600" dirty="0"/>
              <a:t>knew he had to keep going</a:t>
            </a:r>
            <a:endParaRPr sz="3600" dirty="0"/>
          </a:p>
          <a:p>
            <a:pPr marL="0" lvl="0" indent="0" algn="l" rtl="0">
              <a:spcBef>
                <a:spcPts val="1100"/>
              </a:spcBef>
              <a:spcAft>
                <a:spcPts val="0"/>
              </a:spcAft>
              <a:buNone/>
            </a:pPr>
            <a:endParaRPr sz="3600" dirty="0">
              <a:latin typeface="Calibri"/>
              <a:ea typeface="Calibri"/>
              <a:cs typeface="Calibri"/>
              <a:sym typeface="Calibri"/>
            </a:endParaRPr>
          </a:p>
          <a:p>
            <a:pPr marL="0" lvl="0" indent="0" algn="l" rtl="0">
              <a:spcBef>
                <a:spcPts val="1100"/>
              </a:spcBef>
              <a:spcAft>
                <a:spcPts val="0"/>
              </a:spcAft>
              <a:buNone/>
            </a:pPr>
            <a:r>
              <a:rPr lang="en-US" sz="3600" dirty="0">
                <a:latin typeface="Calibri"/>
                <a:ea typeface="Calibri"/>
                <a:cs typeface="Calibri"/>
                <a:sym typeface="Calibri"/>
              </a:rPr>
              <a:t/>
            </a:r>
            <a:br>
              <a:rPr lang="en-US" sz="3600" dirty="0">
                <a:latin typeface="Calibri"/>
                <a:ea typeface="Calibri"/>
                <a:cs typeface="Calibri"/>
                <a:sym typeface="Calibri"/>
              </a:rPr>
            </a:br>
            <a:r>
              <a:rPr lang="en-US" sz="3600" dirty="0"/>
              <a:t>                        </a:t>
            </a:r>
            <a:endParaRPr sz="3600" dirty="0"/>
          </a:p>
        </p:txBody>
      </p:sp>
      <p:sp>
        <p:nvSpPr>
          <p:cNvPr id="388" name="Google Shape;388;p62"/>
          <p:cNvSpPr txBox="1"/>
          <p:nvPr/>
        </p:nvSpPr>
        <p:spPr>
          <a:xfrm>
            <a:off x="377236" y="3796500"/>
            <a:ext cx="1196995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The ________ put on his armor and rode to the cave to battle the dragon.</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1100"/>
              </a:spcBef>
              <a:spcAft>
                <a:spcPts val="0"/>
              </a:spcAft>
              <a:buClr>
                <a:schemeClr val="dk1"/>
              </a:buClr>
              <a:buSzPts val="1100"/>
              <a:buFont typeface="Arial"/>
              <a:buNone/>
            </a:pPr>
            <a:endParaRPr sz="30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1223473" y="2050674"/>
            <a:ext cx="100278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45720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  night		    </a:t>
            </a:r>
            <a:r>
              <a:rPr lang="en-US" sz="3000" b="1" dirty="0" smtClean="0">
                <a:solidFill>
                  <a:srgbClr val="666666"/>
                </a:solidFill>
                <a:latin typeface="Century Gothic"/>
                <a:ea typeface="Century Gothic"/>
                <a:cs typeface="Century Gothic"/>
                <a:sym typeface="Century Gothic"/>
              </a:rPr>
              <a:t>knight            </a:t>
            </a:r>
            <a:r>
              <a:rPr lang="en-US" sz="3000" b="1" dirty="0">
                <a:solidFill>
                  <a:srgbClr val="666666"/>
                </a:solidFill>
                <a:latin typeface="Century Gothic"/>
                <a:ea typeface="Century Gothic"/>
                <a:cs typeface="Century Gothic"/>
                <a:sym typeface="Century Gothic"/>
              </a:rPr>
              <a:t>new            knew</a:t>
            </a:r>
            <a:endParaRPr sz="3000" b="1" dirty="0">
              <a:solidFill>
                <a:srgbClr val="666666"/>
              </a:solidFill>
            </a:endParaRPr>
          </a:p>
        </p:txBody>
      </p:sp>
      <p:sp>
        <p:nvSpPr>
          <p:cNvPr id="390" name="Google Shape;390;p62"/>
          <p:cNvSpPr txBox="1"/>
          <p:nvPr/>
        </p:nvSpPr>
        <p:spPr>
          <a:xfrm>
            <a:off x="2210117" y="4889350"/>
            <a:ext cx="8304188"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smtClean="0">
                <a:solidFill>
                  <a:schemeClr val="dk1"/>
                </a:solidFill>
                <a:latin typeface="Century Gothic"/>
                <a:ea typeface="Century Gothic"/>
                <a:cs typeface="Century Gothic"/>
                <a:sym typeface="Century Gothic"/>
              </a:rPr>
              <a:t>He </a:t>
            </a:r>
            <a:r>
              <a:rPr lang="en-US" sz="3000" dirty="0">
                <a:solidFill>
                  <a:schemeClr val="dk1"/>
                </a:solidFill>
                <a:latin typeface="Century Gothic"/>
                <a:ea typeface="Century Gothic"/>
                <a:cs typeface="Century Gothic"/>
                <a:sym typeface="Century Gothic"/>
              </a:rPr>
              <a:t>_________ the answer to the question.</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
        <p:nvSpPr>
          <p:cNvPr id="391" name="Google Shape;391;p62"/>
          <p:cNvSpPr txBox="1"/>
          <p:nvPr/>
        </p:nvSpPr>
        <p:spPr>
          <a:xfrm>
            <a:off x="1074487" y="3869575"/>
            <a:ext cx="17781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  knight</a:t>
            </a:r>
            <a:endParaRPr sz="3000" b="1" dirty="0">
              <a:latin typeface="Century Gothic"/>
              <a:ea typeface="Century Gothic"/>
              <a:cs typeface="Century Gothic"/>
              <a:sym typeface="Century Gothic"/>
            </a:endParaRPr>
          </a:p>
        </p:txBody>
      </p:sp>
      <p:sp>
        <p:nvSpPr>
          <p:cNvPr id="392" name="Google Shape;392;p62"/>
          <p:cNvSpPr txBox="1"/>
          <p:nvPr/>
        </p:nvSpPr>
        <p:spPr>
          <a:xfrm>
            <a:off x="3146487" y="4850675"/>
            <a:ext cx="17781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a:ea typeface="Century Gothic"/>
                <a:cs typeface="Century Gothic"/>
                <a:sym typeface="Century Gothic"/>
              </a:rPr>
              <a:t>knew</a:t>
            </a:r>
            <a:endParaRPr sz="3000" b="1" dirty="0">
              <a:latin typeface="Century Gothic"/>
              <a:ea typeface="Century Gothic"/>
              <a:cs typeface="Century Gothic"/>
              <a:sym typeface="Century Gothic"/>
            </a:endParaRPr>
          </a:p>
        </p:txBody>
      </p:sp>
      <p:sp>
        <p:nvSpPr>
          <p:cNvPr id="393" name="Google Shape;393;p62"/>
          <p:cNvSpPr txBox="1"/>
          <p:nvPr/>
        </p:nvSpPr>
        <p:spPr>
          <a:xfrm>
            <a:off x="872280" y="5271100"/>
            <a:ext cx="10447438"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30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Did you move into your ________ home last weekend?</a:t>
            </a:r>
            <a:endParaRPr dirty="0">
              <a:latin typeface="Century Gothic"/>
              <a:ea typeface="Century Gothic"/>
              <a:cs typeface="Century Gothic"/>
              <a:sym typeface="Century Gothic"/>
            </a:endParaRPr>
          </a:p>
        </p:txBody>
      </p:sp>
      <p:sp>
        <p:nvSpPr>
          <p:cNvPr id="394" name="Google Shape;394;p62"/>
          <p:cNvSpPr txBox="1"/>
          <p:nvPr/>
        </p:nvSpPr>
        <p:spPr>
          <a:xfrm>
            <a:off x="5623911" y="5724900"/>
            <a:ext cx="14766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b="1" dirty="0">
                <a:solidFill>
                  <a:schemeClr val="dk1"/>
                </a:solidFill>
                <a:latin typeface="Century Gothic"/>
                <a:ea typeface="Century Gothic"/>
                <a:cs typeface="Century Gothic"/>
                <a:sym typeface="Century Gothic"/>
              </a:rPr>
              <a:t>new</a:t>
            </a:r>
            <a:endParaRPr b="1" dirty="0">
              <a:latin typeface="Century Gothic"/>
              <a:ea typeface="Century Gothic"/>
              <a:cs typeface="Century Gothic"/>
              <a:sym typeface="Century Gothic"/>
            </a:endParaRPr>
          </a:p>
        </p:txBody>
      </p:sp>
      <p:sp>
        <p:nvSpPr>
          <p:cNvPr id="395" name="Google Shape;395;p62"/>
          <p:cNvSpPr txBox="1"/>
          <p:nvPr/>
        </p:nvSpPr>
        <p:spPr>
          <a:xfrm>
            <a:off x="2904264" y="3160262"/>
            <a:ext cx="6666219"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smtClean="0">
                <a:solidFill>
                  <a:schemeClr val="dk1"/>
                </a:solidFill>
                <a:latin typeface="Century Gothic"/>
                <a:ea typeface="Century Gothic"/>
                <a:cs typeface="Century Gothic"/>
                <a:sym typeface="Century Gothic"/>
              </a:rPr>
              <a:t>I </a:t>
            </a:r>
            <a:r>
              <a:rPr lang="en-US" sz="3000" dirty="0">
                <a:solidFill>
                  <a:schemeClr val="dk1"/>
                </a:solidFill>
                <a:latin typeface="Century Gothic"/>
                <a:ea typeface="Century Gothic"/>
                <a:cs typeface="Century Gothic"/>
                <a:sym typeface="Century Gothic"/>
              </a:rPr>
              <a:t>went to bed early last ________.</a:t>
            </a:r>
            <a:endParaRPr sz="3000" dirty="0">
              <a:latin typeface="Century Gothic"/>
              <a:ea typeface="Century Gothic"/>
              <a:cs typeface="Century Gothic"/>
              <a:sym typeface="Century Gothic"/>
            </a:endParaRPr>
          </a:p>
        </p:txBody>
      </p:sp>
      <p:sp>
        <p:nvSpPr>
          <p:cNvPr id="396" name="Google Shape;396;p62"/>
          <p:cNvSpPr txBox="1"/>
          <p:nvPr/>
        </p:nvSpPr>
        <p:spPr>
          <a:xfrm>
            <a:off x="7473071" y="3116325"/>
            <a:ext cx="12192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b="1" dirty="0">
                <a:solidFill>
                  <a:schemeClr val="dk1"/>
                </a:solidFill>
                <a:latin typeface="Century Gothic" panose="020B0502020202020204" pitchFamily="34" charset="0"/>
                <a:ea typeface="Calibri"/>
                <a:cs typeface="Calibri"/>
                <a:sym typeface="Calibri"/>
              </a:rPr>
              <a:t>night</a:t>
            </a:r>
            <a:endParaRPr b="1" dirty="0">
              <a:latin typeface="Century Gothic" panose="020B0502020202020204" pitchFamily="34" charset="0"/>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5"/>
                                        </p:tgtEl>
                                        <p:attrNameLst>
                                          <p:attrName>style.visibility</p:attrName>
                                        </p:attrNameLst>
                                      </p:cBhvr>
                                      <p:to>
                                        <p:strVal val="visible"/>
                                      </p:to>
                                    </p:set>
                                    <p:animEffect transition="in" filter="fade">
                                      <p:cBhvr>
                                        <p:cTn id="12" dur="1000"/>
                                        <p:tgtEl>
                                          <p:spTgt spid="39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6"/>
                                        </p:tgtEl>
                                        <p:attrNameLst>
                                          <p:attrName>style.visibility</p:attrName>
                                        </p:attrNameLst>
                                      </p:cBhvr>
                                      <p:to>
                                        <p:strVal val="visible"/>
                                      </p:to>
                                    </p:set>
                                    <p:animEffect transition="in" filter="fade">
                                      <p:cBhvr>
                                        <p:cTn id="17" dur="1000"/>
                                        <p:tgtEl>
                                          <p:spTgt spid="39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8"/>
                                        </p:tgtEl>
                                        <p:attrNameLst>
                                          <p:attrName>style.visibility</p:attrName>
                                        </p:attrNameLst>
                                      </p:cBhvr>
                                      <p:to>
                                        <p:strVal val="visible"/>
                                      </p:to>
                                    </p:set>
                                    <p:animEffect transition="in" filter="fade">
                                      <p:cBhvr>
                                        <p:cTn id="22" dur="1000"/>
                                        <p:tgtEl>
                                          <p:spTgt spid="38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1"/>
                                        </p:tgtEl>
                                        <p:attrNameLst>
                                          <p:attrName>style.visibility</p:attrName>
                                        </p:attrNameLst>
                                      </p:cBhvr>
                                      <p:to>
                                        <p:strVal val="visible"/>
                                      </p:to>
                                    </p:set>
                                    <p:animEffect transition="in" filter="fade">
                                      <p:cBhvr>
                                        <p:cTn id="27" dur="1000"/>
                                        <p:tgtEl>
                                          <p:spTgt spid="39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0"/>
                                        </p:tgtEl>
                                        <p:attrNameLst>
                                          <p:attrName>style.visibility</p:attrName>
                                        </p:attrNameLst>
                                      </p:cBhvr>
                                      <p:to>
                                        <p:strVal val="visible"/>
                                      </p:to>
                                    </p:set>
                                    <p:animEffect transition="in" filter="fade">
                                      <p:cBhvr>
                                        <p:cTn id="32" dur="1000"/>
                                        <p:tgtEl>
                                          <p:spTgt spid="39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2"/>
                                        </p:tgtEl>
                                        <p:attrNameLst>
                                          <p:attrName>style.visibility</p:attrName>
                                        </p:attrNameLst>
                                      </p:cBhvr>
                                      <p:to>
                                        <p:strVal val="visible"/>
                                      </p:to>
                                    </p:set>
                                    <p:animEffect transition="in" filter="fade">
                                      <p:cBhvr>
                                        <p:cTn id="37" dur="1000"/>
                                        <p:tgtEl>
                                          <p:spTgt spid="39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3"/>
                                        </p:tgtEl>
                                        <p:attrNameLst>
                                          <p:attrName>style.visibility</p:attrName>
                                        </p:attrNameLst>
                                      </p:cBhvr>
                                      <p:to>
                                        <p:strVal val="visible"/>
                                      </p:to>
                                    </p:set>
                                    <p:animEffect transition="in" filter="fade">
                                      <p:cBhvr>
                                        <p:cTn id="42" dur="1000"/>
                                        <p:tgtEl>
                                          <p:spTgt spid="39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4"/>
                                        </p:tgtEl>
                                        <p:attrNameLst>
                                          <p:attrName>style.visibility</p:attrName>
                                        </p:attrNameLst>
                                      </p:cBhvr>
                                      <p:to>
                                        <p:strVal val="visible"/>
                                      </p:to>
                                    </p:set>
                                    <p:animEffect transition="in" filter="fade">
                                      <p:cBhvr>
                                        <p:cTn id="47"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3"/>
          <p:cNvSpPr txBox="1">
            <a:spLocks noGrp="1"/>
          </p:cNvSpPr>
          <p:nvPr>
            <p:ph type="title"/>
          </p:nvPr>
        </p:nvSpPr>
        <p:spPr>
          <a:xfrm>
            <a:off x="638924" y="185737"/>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4" name="Google Shape;404;p63"/>
          <p:cNvSpPr txBox="1">
            <a:spLocks noGrp="1"/>
          </p:cNvSpPr>
          <p:nvPr>
            <p:ph type="body" idx="2"/>
          </p:nvPr>
        </p:nvSpPr>
        <p:spPr>
          <a:xfrm>
            <a:off x="638924" y="1130488"/>
            <a:ext cx="11033963"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a:t>
            </a:r>
            <a:r>
              <a:rPr lang="en-US" b="1" dirty="0" smtClean="0">
                <a:solidFill>
                  <a:srgbClr val="FF0000"/>
                </a:solidFill>
              </a:rPr>
              <a:t>too </a:t>
            </a:r>
            <a:r>
              <a:rPr lang="en-US" b="1" dirty="0">
                <a:solidFill>
                  <a:srgbClr val="FF0000"/>
                </a:solidFill>
              </a:rPr>
              <a:t>fast and not to 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11" name="Google Shape;411;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2" name="Google Shape;412;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3" name="Google Shape;413;p64"/>
          <p:cNvPicPr preferRelativeResize="0"/>
          <p:nvPr/>
        </p:nvPicPr>
        <p:blipFill>
          <a:blip r:embed="rId4">
            <a:alphaModFix/>
          </a:blip>
          <a:stretch>
            <a:fillRect/>
          </a:stretch>
        </p:blipFill>
        <p:spPr>
          <a:xfrm>
            <a:off x="11048712" y="5642800"/>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12CF2F-7341-47E5-A256-AD56925E4D82}"/>
</file>

<file path=customXml/itemProps2.xml><?xml version="1.0" encoding="utf-8"?>
<ds:datastoreItem xmlns:ds="http://schemas.openxmlformats.org/officeDocument/2006/customXml" ds:itemID="{F2487B4A-91DD-45EA-B026-D9E86088B9E3}"/>
</file>

<file path=customXml/itemProps3.xml><?xml version="1.0" encoding="utf-8"?>
<ds:datastoreItem xmlns:ds="http://schemas.openxmlformats.org/officeDocument/2006/customXml" ds:itemID="{30784DF3-1F28-4586-9EDE-02FED0D26B5D}"/>
</file>

<file path=docProps/app.xml><?xml version="1.0" encoding="utf-8"?>
<Properties xmlns="http://schemas.openxmlformats.org/officeDocument/2006/extended-properties" xmlns:vt="http://schemas.openxmlformats.org/officeDocument/2006/docPropsVTypes">
  <TotalTime>42</TotalTime>
  <Words>4832</Words>
  <Application>Microsoft Macintosh PowerPoint</Application>
  <PresentationFormat>Custom</PresentationFormat>
  <Paragraphs>446</Paragraphs>
  <Slides>17</Slides>
  <Notes>17</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Office Theme</vt:lpstr>
      <vt:lpstr>Office Theme</vt:lpstr>
      <vt:lpstr>Office Theme</vt:lpstr>
      <vt:lpstr>Simple Light</vt:lpstr>
      <vt:lpstr>Grade 2: Module 4: Part 2: Cycle 23: Lesson 114 Teacher slide, before teaching.</vt:lpstr>
      <vt:lpstr>Grade 2: Module 4: Part 2: Cycle 23: Lesson 114 Teacher slide, before teaching.</vt:lpstr>
      <vt:lpstr>Grade 2: Module 4: Part 2: Cycle 23: Lesson 114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23: Lesson 114 Teacher slide, before teaching.</dc:title>
  <dc:creator>nbravo</dc:creator>
  <cp:lastModifiedBy>Alexander Specht</cp:lastModifiedBy>
  <cp:revision>7</cp:revision>
  <dcterms:modified xsi:type="dcterms:W3CDTF">2019-01-08T21:58:32Z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