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5.xml" ContentType="application/vnd.openxmlformats-officedocument.presentationml.notesSlide+xml"/>
  <Override PartName="/ppt/slideLayouts/slideLayout3.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2" r:id="rId1"/>
    <p:sldMasterId id="2147483673"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F4787E3-B615-4C0A-B765-1A3F610281C7}">
  <a:tblStyle styleId="{AF4787E3-B615-4C0A-B765-1A3F610281C7}"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1514" autoAdjust="0"/>
  </p:normalViewPr>
  <p:slideViewPr>
    <p:cSldViewPr snapToGrid="0">
      <p:cViewPr varScale="1">
        <p:scale>
          <a:sx n="90" d="100"/>
          <a:sy n="90" d="100"/>
        </p:scale>
        <p:origin x="-163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notesMaster" Target="notesMasters/notesMaster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5889679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4" Type="http://schemas.openxmlformats.org/officeDocument/2006/relationships/hyperlink" Target="http://curriculum.eleducation.org/sites/default/files/g4m2u3_all-block_091317.pdf"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1" TargetMode="External"/><Relationship Id="rId4"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curriculum.eleducation.org/curriculum/ela/grade-4/module-2/unit-3/lesson-1"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general-protocols-and-strategies-from-management-in-the-active-classro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begin this unit by reading a mentor literary text, </a:t>
            </a:r>
            <a:r>
              <a:rPr lang="en" sz="1200" b="0" i="1" u="none" strike="noStrike" cap="none" dirty="0">
                <a:solidFill>
                  <a:schemeClr val="dk1"/>
                </a:solidFill>
                <a:latin typeface="Calibri"/>
                <a:ea typeface="Calibri"/>
                <a:cs typeface="Calibri"/>
                <a:sym typeface="Calibri"/>
              </a:rPr>
              <a:t>Can You Survive the Wilderness?</a:t>
            </a:r>
            <a:r>
              <a:rPr lang="en" sz="1200" b="0" i="0" u="none" strike="noStrike" cap="none" dirty="0">
                <a:solidFill>
                  <a:schemeClr val="dk1"/>
                </a:solidFill>
                <a:latin typeface="Calibri"/>
                <a:ea typeface="Calibri"/>
                <a:cs typeface="Calibri"/>
                <a:sym typeface="Calibri"/>
              </a:rPr>
              <a:t> by Matt Doeden, as a class. This text introduces them to the format of a choose-your-own-adventure. Students hone their writing skills through practicing with a class model based on the millipede.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 sz="1200" b="1" i="0" u="none" strike="noStrike" cap="none" dirty="0">
                <a:solidFill>
                  <a:schemeClr val="dk1"/>
                </a:solidFill>
                <a:latin typeface="Calibri"/>
                <a:ea typeface="Calibri"/>
                <a:cs typeface="Calibri"/>
                <a:sym typeface="Calibri"/>
              </a:rPr>
              <a:t>end-of-unit assessment</a:t>
            </a:r>
            <a:r>
              <a:rPr lang="en" sz="1200" b="0" i="0" u="none" strike="noStrike" cap="none"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a:t>
            </a:r>
            <a:r>
              <a:rPr lang="en" sz="1200" b="1" i="0" u="none" strike="noStrike" cap="none" dirty="0" smtClean="0">
                <a:solidFill>
                  <a:schemeClr val="dk1"/>
                </a:solidFill>
                <a:highlight>
                  <a:schemeClr val="lt1"/>
                </a:highlight>
                <a:latin typeface="Calibri"/>
                <a:ea typeface="Calibri"/>
                <a:cs typeface="Calibri"/>
                <a:sym typeface="Calibri"/>
              </a:rPr>
              <a:t>5</a:t>
            </a:r>
            <a:r>
              <a:rPr lang="en-US" sz="1200" b="1" i="0" u="none" strike="noStrike" cap="none" dirty="0" smtClean="0">
                <a:solidFill>
                  <a:schemeClr val="dk1"/>
                </a:solidFill>
                <a:highlight>
                  <a:schemeClr val="lt1"/>
                </a:highlight>
                <a:latin typeface="Calibri"/>
                <a:ea typeface="Calibri"/>
                <a:cs typeface="Calibri"/>
                <a:sym typeface="Calibri"/>
              </a:rPr>
              <a:t>-7</a:t>
            </a:r>
            <a:r>
              <a:rPr lang="en" sz="1200" b="1" i="0" u="none" strike="noStrike" cap="none" dirty="0" smtClean="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None.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Display the </a:t>
            </a:r>
            <a:r>
              <a:rPr lang="en" sz="1200" b="1" i="0" u="none" strike="noStrike" cap="none" dirty="0">
                <a:solidFill>
                  <a:schemeClr val="dk1"/>
                </a:solidFill>
                <a:highlight>
                  <a:schemeClr val="lt1"/>
                </a:highlight>
                <a:latin typeface="Calibri"/>
                <a:ea typeface="Calibri"/>
                <a:cs typeface="Calibri"/>
                <a:sym typeface="Calibri"/>
              </a:rPr>
              <a:t>Guiding Questions anchor chart</a:t>
            </a:r>
            <a:r>
              <a:rPr lang="en" sz="1200" b="0" i="0" u="none" strike="noStrike" cap="none" dirty="0">
                <a:solidFill>
                  <a:schemeClr val="dk1"/>
                </a:solidFill>
                <a:highlight>
                  <a:schemeClr val="lt1"/>
                </a:highlight>
                <a:latin typeface="Calibri"/>
                <a:ea typeface="Calibri"/>
                <a:cs typeface="Calibri"/>
                <a:sym typeface="Calibri"/>
              </a:rPr>
              <a:t>. Use equity sticks to call on a student to read the first question aloud: </a:t>
            </a:r>
            <a:r>
              <a:rPr lang="en" sz="1200" b="1" i="0" u="none" strike="noStrike" cap="none" dirty="0">
                <a:solidFill>
                  <a:schemeClr val="dk1"/>
                </a:solidFill>
                <a:highlight>
                  <a:schemeClr val="lt1"/>
                </a:highlight>
                <a:latin typeface="Calibri"/>
                <a:ea typeface="Calibri"/>
                <a:cs typeface="Calibri"/>
                <a:sym typeface="Calibri"/>
              </a:rPr>
              <a:t>“How do animals’ bodies and behaviors help them survive?”</a:t>
            </a:r>
            <a:endParaRPr sz="1200" b="1"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Use a checking for understanding protocol for students to reflect on their comfort level with answering the question. Make note of students who may need additional support moving forward.</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Use equity sticks to call on a student to read the second question aloud:</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1" i="0" u="none" strike="noStrike" cap="none" dirty="0">
                <a:solidFill>
                  <a:schemeClr val="dk1"/>
                </a:solidFill>
                <a:highlight>
                  <a:schemeClr val="lt1"/>
                </a:highlight>
                <a:latin typeface="Calibri"/>
                <a:ea typeface="Calibri"/>
                <a:cs typeface="Calibri"/>
                <a:sym typeface="Calibri"/>
              </a:rPr>
              <a:t> “How can a writer use his or her knowledge on a topic to inform and entertain?”</a:t>
            </a:r>
            <a:endParaRPr sz="1200" b="1"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Use a checking for understanding protocol for students to reflect on their comfort level with answering the second guiding question. Make note of students who may need additional support moving forward.</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Explain that students are probably feeling pretty confident in explaining the first part of that question—how writers use their knowledge of a topic to inform—but perhaps not as confident with the second part, to entertain.</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Use equity sticks to call on a student to read the learning target: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1" i="0" u="none" strike="noStrike" cap="none" dirty="0">
                <a:solidFill>
                  <a:schemeClr val="dk1"/>
                </a:solidFill>
                <a:highlight>
                  <a:schemeClr val="lt1"/>
                </a:highlight>
                <a:latin typeface="Calibri"/>
                <a:ea typeface="Calibri"/>
                <a:cs typeface="Calibri"/>
                <a:sym typeface="Calibri"/>
              </a:rPr>
              <a:t>“I can determine the characteristics of the ‘choose-your-own-adventure’ format by analyzing an example.”</a:t>
            </a:r>
            <a:endParaRPr sz="1200" b="1"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Tell students they will focus on the second part of the second guiding question, thinking about how writers use their knowledge of a topic to entertain, by writing a narrative using the choose-your-own-adventure format.</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 comprehension and understanding of the discussion.</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It: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Discussing and clarifying the language of learning targets helps build academic vocabulary. Give visual learners and students who need support attending to a discussion the opportunity to draw or sketch definitions for key terms in learning targets, such as determine, characteristics, format, and analyzing. It may also benefit these students to act out some of these terms or list similar words/synonyms for these terms to support their understanding.</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Give students an example of how they, as writers, can use their knowledge on a topic to inform. Point to pictures of an expert animal defense mechanism and ask questions such as: “What information do you know about the armadillo’s armor? Can you write this information? What happens if someone reads your writing?”</a:t>
            </a:r>
            <a:endParaRPr sz="1200" b="0" i="0" u="none" strike="noStrike" cap="none" dirty="0">
              <a:solidFill>
                <a:schemeClr val="dk1"/>
              </a:solidFill>
              <a:highlight>
                <a:schemeClr val="lt1"/>
              </a:highlight>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9" name="Google Shape;24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10-15 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Ensure you have the performance task anchor chart made and hung on the wall for students to view.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whenever they write, they need to consider the </a:t>
            </a:r>
            <a:r>
              <a:rPr lang="en" sz="1200" b="0" i="1" u="none" strike="noStrike" cap="none" dirty="0">
                <a:solidFill>
                  <a:srgbClr val="000000"/>
                </a:solidFill>
                <a:latin typeface="Calibri"/>
                <a:ea typeface="Calibri"/>
                <a:cs typeface="Calibri"/>
                <a:sym typeface="Calibri"/>
              </a:rPr>
              <a:t>task</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purpose</a:t>
            </a:r>
            <a:r>
              <a:rPr lang="en" sz="1200" b="0" i="0" u="none" strike="noStrike" cap="none" dirty="0">
                <a:solidFill>
                  <a:srgbClr val="000000"/>
                </a:solidFill>
                <a:latin typeface="Calibri"/>
                <a:ea typeface="Calibri"/>
                <a:cs typeface="Calibri"/>
                <a:sym typeface="Calibri"/>
              </a:rPr>
              <a:t>, and </a:t>
            </a:r>
            <a:r>
              <a:rPr lang="en" sz="1200" b="0" i="1" u="none" strike="noStrike" cap="none" dirty="0">
                <a:solidFill>
                  <a:srgbClr val="000000"/>
                </a:solidFill>
                <a:latin typeface="Calibri"/>
                <a:ea typeface="Calibri"/>
                <a:cs typeface="Calibri"/>
                <a:sym typeface="Calibri"/>
              </a:rPr>
              <a:t>audience</a:t>
            </a:r>
            <a:r>
              <a:rPr lang="en" sz="1200" b="0" i="0" u="none" strike="noStrike" cap="none" dirty="0">
                <a:solidFill>
                  <a:srgbClr val="000000"/>
                </a:solidFill>
                <a:latin typeface="Calibri"/>
                <a:ea typeface="Calibri"/>
                <a:cs typeface="Calibri"/>
                <a:sym typeface="Calibri"/>
              </a:rPr>
              <a:t> for their writing.</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AutoNum type="arabicPeriod"/>
            </a:pPr>
            <a:r>
              <a:rPr lang="en" sz="1200" b="0" i="0" u="none" strike="noStrike" cap="none" dirty="0">
                <a:solidFill>
                  <a:srgbClr val="000000"/>
                </a:solidFill>
                <a:latin typeface="Calibri"/>
                <a:ea typeface="Calibri"/>
                <a:cs typeface="Calibri"/>
                <a:sym typeface="Calibri"/>
              </a:rPr>
              <a:t>Display the </a:t>
            </a:r>
            <a:r>
              <a:rPr lang="en" sz="1200" b="1" i="0" u="none" strike="noStrike" cap="none" dirty="0">
                <a:solidFill>
                  <a:srgbClr val="000000"/>
                </a:solidFill>
                <a:latin typeface="Calibri"/>
                <a:ea typeface="Calibri"/>
                <a:cs typeface="Calibri"/>
                <a:sym typeface="Calibri"/>
              </a:rPr>
              <a:t>Performance Task anchor chart</a:t>
            </a:r>
            <a:r>
              <a:rPr lang="en" sz="1200" b="0" i="0" u="none" strike="noStrike" cap="none" dirty="0">
                <a:solidFill>
                  <a:srgbClr val="000000"/>
                </a:solidFill>
                <a:latin typeface="Calibri"/>
                <a:ea typeface="Calibri"/>
                <a:cs typeface="Calibri"/>
                <a:sym typeface="Calibri"/>
              </a:rPr>
              <a:t> (from Unit 1, Lesson 1) and remind students that they are working toward writing a narrative during this module. Point to the second bullet point of the prompt (“an informational page …”) and the sixth bullet point (“two sketches …”) on the anchor chart. Remind students they have completed these parts of their performance task already.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Point to the remaining bullet points. Explain that they will work on these parts of the performance task in this unit.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Contribute to a Better World anchor chart</a:t>
            </a:r>
            <a:r>
              <a:rPr lang="en" sz="1200" b="0" i="0" u="none" strike="noStrike" cap="none" dirty="0">
                <a:solidFill>
                  <a:srgbClr val="000000"/>
                </a:solidFill>
                <a:latin typeface="Calibri"/>
                <a:ea typeface="Calibri"/>
                <a:cs typeface="Calibri"/>
                <a:sym typeface="Calibri"/>
              </a:rPr>
              <a:t>, specifically </a:t>
            </a:r>
            <a:r>
              <a:rPr lang="en" sz="1200" b="0" i="1" u="none" strike="noStrike" cap="none" dirty="0">
                <a:solidFill>
                  <a:srgbClr val="000000"/>
                </a:solidFill>
                <a:latin typeface="Calibri"/>
                <a:ea typeface="Calibri"/>
                <a:cs typeface="Calibri"/>
                <a:sym typeface="Calibri"/>
              </a:rPr>
              <a:t>apply my learning</a:t>
            </a:r>
            <a:r>
              <a:rPr lang="en" sz="1200" b="0" i="0" u="none" strike="noStrike" cap="none" dirty="0">
                <a:solidFill>
                  <a:srgbClr val="000000"/>
                </a:solidFill>
                <a:latin typeface="Calibri"/>
                <a:ea typeface="Calibri"/>
                <a:cs typeface="Calibri"/>
                <a:sym typeface="Calibri"/>
              </a:rPr>
              <a:t>. Remind students that as they will be applying what they learned through creating the performance task.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Circle the phrase c</a:t>
            </a:r>
            <a:r>
              <a:rPr lang="en" sz="1200" b="0" i="1" u="none" strike="noStrike" cap="none" dirty="0">
                <a:solidFill>
                  <a:srgbClr val="000000"/>
                </a:solidFill>
                <a:latin typeface="Calibri"/>
                <a:ea typeface="Calibri"/>
                <a:cs typeface="Calibri"/>
                <a:sym typeface="Calibri"/>
              </a:rPr>
              <a:t>hoose</a:t>
            </a:r>
            <a:r>
              <a:rPr lang="en" sz="1200" b="0" i="0" u="none" strike="noStrike" cap="none" dirty="0">
                <a:solidFill>
                  <a:srgbClr val="000000"/>
                </a:solidFill>
                <a:latin typeface="Calibri"/>
                <a:ea typeface="Calibri"/>
                <a:cs typeface="Calibri"/>
                <a:sym typeface="Calibri"/>
              </a:rPr>
              <a:t>-y</a:t>
            </a:r>
            <a:r>
              <a:rPr lang="en" sz="1200" b="0" i="1" u="none" strike="noStrike" cap="none" dirty="0">
                <a:solidFill>
                  <a:srgbClr val="000000"/>
                </a:solidFill>
                <a:latin typeface="Calibri"/>
                <a:ea typeface="Calibri"/>
                <a:cs typeface="Calibri"/>
                <a:sym typeface="Calibri"/>
              </a:rPr>
              <a:t>our</a:t>
            </a:r>
            <a:r>
              <a:rPr lang="en" sz="1200" b="0" i="0" u="none" strike="noStrike" cap="none" dirty="0">
                <a:solidFill>
                  <a:srgbClr val="000000"/>
                </a:solidFill>
                <a:latin typeface="Calibri"/>
                <a:ea typeface="Calibri"/>
                <a:cs typeface="Calibri"/>
                <a:sym typeface="Calibri"/>
              </a:rPr>
              <a:t>-o</a:t>
            </a:r>
            <a:r>
              <a:rPr lang="en" sz="1200" b="0" i="1" u="none" strike="noStrike" cap="none" dirty="0">
                <a:solidFill>
                  <a:srgbClr val="000000"/>
                </a:solidFill>
                <a:latin typeface="Calibri"/>
                <a:ea typeface="Calibri"/>
                <a:cs typeface="Calibri"/>
                <a:sym typeface="Calibri"/>
              </a:rPr>
              <a:t>wn-</a:t>
            </a:r>
            <a:r>
              <a:rPr lang="en" sz="1200" b="0" i="0" u="none" strike="noStrike" cap="none" dirty="0">
                <a:solidFill>
                  <a:srgbClr val="000000"/>
                </a:solidFill>
                <a:latin typeface="Calibri"/>
                <a:ea typeface="Calibri"/>
                <a:cs typeface="Calibri"/>
                <a:sym typeface="Calibri"/>
              </a:rPr>
              <a:t>a</a:t>
            </a:r>
            <a:r>
              <a:rPr lang="en" sz="1200" b="0" i="1" u="none" strike="noStrike" cap="none" dirty="0">
                <a:solidFill>
                  <a:srgbClr val="000000"/>
                </a:solidFill>
                <a:latin typeface="Calibri"/>
                <a:ea typeface="Calibri"/>
                <a:cs typeface="Calibri"/>
                <a:sym typeface="Calibri"/>
              </a:rPr>
              <a:t>dventure book</a:t>
            </a:r>
            <a:r>
              <a:rPr lang="en" sz="1200" b="0" i="0" u="none" strike="noStrike" cap="none" dirty="0">
                <a:solidFill>
                  <a:srgbClr val="000000"/>
                </a:solidFill>
                <a:latin typeface="Calibri"/>
                <a:ea typeface="Calibri"/>
                <a:cs typeface="Calibri"/>
                <a:sym typeface="Calibri"/>
              </a:rPr>
              <a:t>. Explain that students will discuss the format for this type of book later in the lesson.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equity sticks to call on a student to read the third, fourth, and fifth bullet points of the prompt aloud: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1" i="0" u="none" strike="noStrike" cap="none" dirty="0">
                <a:solidFill>
                  <a:schemeClr val="dk1"/>
                </a:solidFill>
                <a:latin typeface="Calibri"/>
                <a:ea typeface="Calibri"/>
                <a:cs typeface="Calibri"/>
                <a:sym typeface="Calibri"/>
              </a:rPr>
              <a:t>“A </a:t>
            </a:r>
            <a:r>
              <a:rPr lang="en" sz="1200" b="1" i="0" u="none" strike="noStrike" cap="none" dirty="0" smtClean="0">
                <a:solidFill>
                  <a:schemeClr val="dk1"/>
                </a:solidFill>
                <a:latin typeface="Calibri"/>
                <a:ea typeface="Calibri"/>
                <a:cs typeface="Calibri"/>
                <a:sym typeface="Calibri"/>
              </a:rPr>
              <a:t>setting-the-stage </a:t>
            </a:r>
            <a:r>
              <a:rPr lang="en" sz="1200" b="1" i="0" u="none" strike="noStrike" cap="none" dirty="0">
                <a:solidFill>
                  <a:schemeClr val="dk1"/>
                </a:solidFill>
                <a:latin typeface="Calibri"/>
                <a:ea typeface="Calibri"/>
                <a:cs typeface="Calibri"/>
                <a:sym typeface="Calibri"/>
              </a:rPr>
              <a:t>page explaining how to read the book and the possible challenges your animal could encounter (in question form)”</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1" i="0" u="none" strike="noStrike" cap="none" dirty="0">
                <a:solidFill>
                  <a:schemeClr val="dk1"/>
                </a:solidFill>
                <a:latin typeface="Calibri"/>
                <a:ea typeface="Calibri"/>
                <a:cs typeface="Calibri"/>
                <a:sym typeface="Calibri"/>
              </a:rPr>
              <a:t>“An introduction to your narrative describing the challenge your animal encounters and two choices (defense mechanisms) it could make to survive”</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1" i="0" u="none" strike="noStrike" cap="none" dirty="0">
                <a:solidFill>
                  <a:schemeClr val="dk1"/>
                </a:solidFill>
                <a:latin typeface="Calibri"/>
                <a:ea typeface="Calibri"/>
                <a:cs typeface="Calibri"/>
                <a:sym typeface="Calibri"/>
              </a:rPr>
              <a:t>“A page for each choice (defense mechanism) describing the experience or events showing how your animal responds to the choice”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and cold call students to share their responses: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Based </a:t>
            </a:r>
            <a:r>
              <a:rPr lang="en" sz="1200" b="0" i="1" u="none" strike="noStrike" cap="none" dirty="0">
                <a:solidFill>
                  <a:srgbClr val="000000"/>
                </a:solidFill>
                <a:latin typeface="Calibri"/>
                <a:ea typeface="Calibri"/>
                <a:cs typeface="Calibri"/>
                <a:sym typeface="Calibri"/>
              </a:rPr>
              <a:t>on the anchor chart, how will your writing be organized</a:t>
            </a:r>
            <a:r>
              <a:rPr lang="en" sz="1200" b="0" i="1" u="none" strike="noStrike" cap="none" dirty="0" smtClean="0">
                <a:solidFill>
                  <a:srgbClr val="000000"/>
                </a:solidFill>
                <a:latin typeface="Calibri"/>
                <a:ea typeface="Calibri"/>
                <a:cs typeface="Calibri"/>
                <a:sym typeface="Calibri"/>
              </a:rPr>
              <a:t>?</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(It will have a beginning, middle, and two different endings.)</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Based </a:t>
            </a:r>
            <a:r>
              <a:rPr lang="en" sz="1200" b="0" i="1" u="none" strike="noStrike" cap="none" dirty="0">
                <a:solidFill>
                  <a:srgbClr val="000000"/>
                </a:solidFill>
                <a:latin typeface="Calibri"/>
                <a:ea typeface="Calibri"/>
                <a:cs typeface="Calibri"/>
                <a:sym typeface="Calibri"/>
              </a:rPr>
              <a:t>on the anchor chart, who will be your audience</a:t>
            </a:r>
            <a:r>
              <a:rPr lang="en" sz="1200" b="0" i="1" u="none" strike="noStrike" cap="none" dirty="0" smtClean="0">
                <a:solidFill>
                  <a:srgbClr val="000000"/>
                </a:solidFill>
                <a:latin typeface="Calibri"/>
                <a:ea typeface="Calibri"/>
                <a:cs typeface="Calibri"/>
                <a:sym typeface="Calibri"/>
              </a:rPr>
              <a:t>?</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(Other students, teachers, and parents will read our writing.)</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What </a:t>
            </a:r>
            <a:r>
              <a:rPr lang="en" sz="1200" b="0" i="1" u="none" strike="noStrike" cap="none" dirty="0">
                <a:solidFill>
                  <a:srgbClr val="000000"/>
                </a:solidFill>
                <a:latin typeface="Calibri"/>
                <a:ea typeface="Calibri"/>
                <a:cs typeface="Calibri"/>
                <a:sym typeface="Calibri"/>
              </a:rPr>
              <a:t>will be the purpose for your writing</a:t>
            </a:r>
            <a:r>
              <a:rPr lang="en" sz="1200" b="0" i="1" u="none" strike="noStrike" cap="none" dirty="0" smtClean="0">
                <a:solidFill>
                  <a:srgbClr val="000000"/>
                </a:solidFill>
                <a:latin typeface="Calibri"/>
                <a:ea typeface="Calibri"/>
                <a:cs typeface="Calibri"/>
                <a:sym typeface="Calibri"/>
              </a:rPr>
              <a:t>?</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(to teach our audience about our animal’s defense mechanisms and to entertain our readers)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each page of the </a:t>
            </a:r>
            <a:r>
              <a:rPr lang="en" sz="1200" b="1" i="0" u="none" strike="noStrike" cap="none" dirty="0">
                <a:solidFill>
                  <a:srgbClr val="000000"/>
                </a:solidFill>
                <a:latin typeface="Calibri"/>
                <a:ea typeface="Calibri"/>
                <a:cs typeface="Calibri"/>
                <a:sym typeface="Calibri"/>
              </a:rPr>
              <a:t>Performance Task template</a:t>
            </a:r>
            <a:r>
              <a:rPr lang="en" sz="1200" b="0" i="0" u="none" strike="noStrike" cap="none" dirty="0">
                <a:solidFill>
                  <a:srgbClr val="000000"/>
                </a:solidFill>
                <a:latin typeface="Calibri"/>
                <a:ea typeface="Calibri"/>
                <a:cs typeface="Calibri"/>
                <a:sym typeface="Calibri"/>
              </a:rPr>
              <a:t>. Answer any clarifying questions for each page.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 participation in and understanding of the discussion.</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It: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writing: Some may benefit from seeing the entire project early, but others may be overwhelmed and benefit from focusing on just one aspect at a time. Consider when to unveil expectations of these students.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Mini Language Dive:  Highlight and discuss language structures that are critical to understanding the prompts. Examples: describing the challenge your animal encounters. Work on comprehension of these structures, for example, by eliciting paraphrases of these structures, showing pictures of an animal encounter and asking questions such as</a:t>
            </a:r>
            <a:r>
              <a:rPr lang="en" sz="1200" b="0" i="1" u="none" strike="noStrike" cap="none" dirty="0">
                <a:solidFill>
                  <a:srgbClr val="000000"/>
                </a:solidFill>
                <a:latin typeface="Calibri"/>
                <a:ea typeface="Calibri"/>
                <a:cs typeface="Calibri"/>
                <a:sym typeface="Calibri"/>
              </a:rPr>
              <a:t>: “What does encounter mean? You can look it up in your dictionary. Describe a dangerous experience your expert group animal can have with a predator. Tell me all the important characteristics in that encounter. So, what will you write in your introduction?”</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Allow students to add new terms, such as </a:t>
            </a:r>
            <a:r>
              <a:rPr lang="en" sz="1200" b="0" i="1" u="none" strike="noStrike" cap="none" dirty="0">
                <a:solidFill>
                  <a:srgbClr val="000000"/>
                </a:solidFill>
                <a:latin typeface="Calibri"/>
                <a:ea typeface="Calibri"/>
                <a:cs typeface="Calibri"/>
                <a:sym typeface="Calibri"/>
              </a:rPr>
              <a:t>task</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purpose</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audience</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format</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adventure</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setting the stage</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challenges</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introduction</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encounter</a:t>
            </a:r>
            <a:r>
              <a:rPr lang="en" sz="1200" b="0" i="0" u="none" strike="noStrike" cap="none" dirty="0">
                <a:solidFill>
                  <a:srgbClr val="000000"/>
                </a:solidFill>
                <a:latin typeface="Calibri"/>
                <a:ea typeface="Calibri"/>
                <a:cs typeface="Calibri"/>
                <a:sym typeface="Calibri"/>
              </a:rPr>
              <a:t>, and </a:t>
            </a:r>
            <a:r>
              <a:rPr lang="en" sz="1200" b="0" i="1" u="none" strike="noStrike" cap="none" dirty="0">
                <a:solidFill>
                  <a:srgbClr val="000000"/>
                </a:solidFill>
                <a:latin typeface="Calibri"/>
                <a:ea typeface="Calibri"/>
                <a:cs typeface="Calibri"/>
                <a:sym typeface="Calibri"/>
              </a:rPr>
              <a:t>responds</a:t>
            </a:r>
            <a:r>
              <a:rPr lang="en" sz="1200" b="0" i="0" u="none" strike="noStrike" cap="none" dirty="0">
                <a:solidFill>
                  <a:srgbClr val="000000"/>
                </a:solidFill>
                <a:latin typeface="Calibri"/>
                <a:ea typeface="Calibri"/>
                <a:cs typeface="Calibri"/>
                <a:sym typeface="Calibri"/>
              </a:rPr>
              <a:t> to their </a:t>
            </a:r>
            <a:r>
              <a:rPr lang="en" sz="1200" b="1" i="0" u="none" strike="noStrike" cap="none" dirty="0">
                <a:solidFill>
                  <a:srgbClr val="000000"/>
                </a:solidFill>
                <a:latin typeface="Calibri"/>
                <a:ea typeface="Calibri"/>
                <a:cs typeface="Calibri"/>
                <a:sym typeface="Calibri"/>
              </a:rPr>
              <a:t>vocabulary logs</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1-2 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None.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Explain that before students begin writing their own choose-your-own adventure narratives, they need to understand how the choose-your-own adventure format is different from other narratives. Tell students this will help them be sure their writing is appropriate to the given task.</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Invite students to</a:t>
            </a:r>
            <a:r>
              <a:rPr lang="en" sz="1200" b="1" i="0" u="none" strike="noStrike" cap="none" dirty="0">
                <a:solidFill>
                  <a:schemeClr val="dk1"/>
                </a:solidFill>
                <a:highlight>
                  <a:schemeClr val="lt1"/>
                </a:highlight>
                <a:latin typeface="Calibri"/>
                <a:ea typeface="Calibri"/>
                <a:cs typeface="Calibri"/>
                <a:sym typeface="Calibri"/>
              </a:rPr>
              <a:t> </a:t>
            </a:r>
            <a:r>
              <a:rPr lang="en" sz="1200" b="0" i="0" u="none" strike="noStrike" cap="none" dirty="0">
                <a:solidFill>
                  <a:schemeClr val="dk1"/>
                </a:solidFill>
                <a:highlight>
                  <a:schemeClr val="lt1"/>
                </a:highlight>
                <a:latin typeface="Calibri"/>
                <a:ea typeface="Calibri"/>
                <a:cs typeface="Calibri"/>
                <a:sym typeface="Calibri"/>
              </a:rPr>
              <a:t>turn and talk</a:t>
            </a:r>
            <a:r>
              <a:rPr lang="en" sz="1200" b="1" i="0" u="none" strike="noStrike" cap="none" dirty="0">
                <a:solidFill>
                  <a:schemeClr val="dk1"/>
                </a:solidFill>
                <a:highlight>
                  <a:schemeClr val="lt1"/>
                </a:highlight>
                <a:latin typeface="Calibri"/>
                <a:ea typeface="Calibri"/>
                <a:cs typeface="Calibri"/>
                <a:sym typeface="Calibri"/>
              </a:rPr>
              <a:t> </a:t>
            </a:r>
            <a:r>
              <a:rPr lang="en" sz="1200" b="0" i="0" u="none" strike="noStrike" cap="none" dirty="0">
                <a:solidFill>
                  <a:schemeClr val="dk1"/>
                </a:solidFill>
                <a:highlight>
                  <a:schemeClr val="lt1"/>
                </a:highlight>
                <a:latin typeface="Calibri"/>
                <a:ea typeface="Calibri"/>
                <a:cs typeface="Calibri"/>
                <a:sym typeface="Calibri"/>
              </a:rPr>
              <a:t>and select volunteers to share their responses: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a:t>
            </a:r>
            <a:r>
              <a:rPr lang="en" sz="1200" b="0" i="1" u="none" strike="noStrike" cap="none" dirty="0">
                <a:solidFill>
                  <a:schemeClr val="dk1"/>
                </a:solidFill>
                <a:highlight>
                  <a:schemeClr val="lt1"/>
                </a:highlight>
                <a:latin typeface="Calibri"/>
                <a:ea typeface="Calibri"/>
                <a:cs typeface="Calibri"/>
                <a:sym typeface="Calibri"/>
              </a:rPr>
              <a:t>What do I mean by the format of the book?</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(The format is how the book is organized or structured.)</a:t>
            </a:r>
            <a:endParaRPr sz="1200" b="1"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Tell students that you will reread pages 5–9 aloud, choosing the same path as earlier in the lesson. As you read aloud, they should think about what they notice and wonder about the choose-your-own-adventure format. Distribute two sticky notes to each student and invite them to write down what they notice on one sticky note and what they wonder on the other.</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Display and read aloud pages 5–9 and continue reading, following the path used in the opening. Pause after each paragraph so students can record their notes. If necessary, prompt by asking: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1" u="none" strike="noStrike" cap="none" dirty="0">
                <a:solidFill>
                  <a:schemeClr val="dk1"/>
                </a:solidFill>
                <a:highlight>
                  <a:schemeClr val="lt1"/>
                </a:highlight>
                <a:latin typeface="Calibri"/>
                <a:ea typeface="Calibri"/>
                <a:cs typeface="Calibri"/>
                <a:sym typeface="Calibri"/>
              </a:rPr>
              <a:t>“What makes this format different from other books you have read?” </a:t>
            </a:r>
            <a:r>
              <a:rPr lang="en" sz="1200" b="0" i="0" u="none" strike="noStrike" cap="none" dirty="0">
                <a:solidFill>
                  <a:schemeClr val="dk1"/>
                </a:solidFill>
                <a:highlight>
                  <a:schemeClr val="lt1"/>
                </a:highlight>
                <a:latin typeface="Calibri"/>
                <a:ea typeface="Calibri"/>
                <a:cs typeface="Calibri"/>
                <a:sym typeface="Calibri"/>
              </a:rPr>
              <a:t>or</a:t>
            </a:r>
            <a:r>
              <a:rPr lang="en" sz="1200" b="0" i="1" u="none" strike="noStrike" cap="none" dirty="0">
                <a:solidFill>
                  <a:schemeClr val="dk1"/>
                </a:solidFill>
                <a:highlight>
                  <a:schemeClr val="lt1"/>
                </a:highlight>
                <a:latin typeface="Calibri"/>
                <a:ea typeface="Calibri"/>
                <a:cs typeface="Calibri"/>
                <a:sym typeface="Calibri"/>
              </a:rPr>
              <a:t> “What questions do you have about the format of this book?”</a:t>
            </a:r>
            <a:endParaRPr sz="1200" b="0" i="1"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Clarify the format of the text as needed. Emphasize that the book has multiple options for an ending, depending on what choice the reader makes.</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 understanding of the choose-your-own-adventure format.</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It: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Write sentence frames in advance on their sticky notes. (Examples: “This is different from other books I’ve read. It has.…” and “I don’t understand … about this book.”)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Allow students to discuss and alter their notes during pauses.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After the rereading, ask students: </a:t>
            </a:r>
            <a:r>
              <a:rPr lang="en" sz="1200" b="0" i="1" u="none" strike="noStrike" cap="none" dirty="0">
                <a:solidFill>
                  <a:schemeClr val="dk1"/>
                </a:solidFill>
                <a:highlight>
                  <a:schemeClr val="lt1"/>
                </a:highlight>
                <a:latin typeface="Calibri"/>
                <a:ea typeface="Calibri"/>
                <a:cs typeface="Calibri"/>
                <a:sym typeface="Calibri"/>
              </a:rPr>
              <a:t>“How is a choose-your-own-adventure format different from other narrative formats?”</a:t>
            </a:r>
            <a:endParaRPr sz="1200" b="0" i="1" u="none" strike="noStrike" cap="none" dirty="0">
              <a:solidFill>
                <a:schemeClr val="dk1"/>
              </a:solidFill>
              <a:highlight>
                <a:schemeClr val="lt1"/>
              </a:highlight>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5-10 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None.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Begin a new </a:t>
            </a:r>
            <a:r>
              <a:rPr lang="en" sz="1200" b="1" i="0" u="none" strike="noStrike" cap="none" dirty="0">
                <a:solidFill>
                  <a:schemeClr val="dk1"/>
                </a:solidFill>
                <a:highlight>
                  <a:schemeClr val="lt1"/>
                </a:highlight>
                <a:latin typeface="Calibri"/>
                <a:ea typeface="Calibri"/>
                <a:cs typeface="Calibri"/>
                <a:sym typeface="Calibri"/>
              </a:rPr>
              <a:t>Choose-Your-Own-Adventure Narrative anchor chart</a:t>
            </a:r>
            <a:r>
              <a:rPr lang="en" sz="1200" b="0" i="0" u="none" strike="noStrike" cap="none" dirty="0">
                <a:solidFill>
                  <a:schemeClr val="dk1"/>
                </a:solidFill>
                <a:highlight>
                  <a:schemeClr val="lt1"/>
                </a:highlight>
                <a:latin typeface="Calibri"/>
                <a:ea typeface="Calibri"/>
                <a:cs typeface="Calibri"/>
                <a:sym typeface="Calibri"/>
              </a:rPr>
              <a:t>. Underneath the title, write: “A text written in the choose-your-own-adventure format …” Ask: “</a:t>
            </a:r>
            <a:r>
              <a:rPr lang="en" sz="1200" b="0" i="1" u="none" strike="noStrike" cap="none" dirty="0">
                <a:solidFill>
                  <a:schemeClr val="dk1"/>
                </a:solidFill>
                <a:highlight>
                  <a:schemeClr val="lt1"/>
                </a:highlight>
                <a:latin typeface="Calibri"/>
                <a:ea typeface="Calibri"/>
                <a:cs typeface="Calibri"/>
                <a:sym typeface="Calibri"/>
              </a:rPr>
              <a:t>What did you notice about the format of Can You Survive the Wilderness?</a:t>
            </a:r>
            <a:r>
              <a:rPr lang="en" sz="1200" b="0" i="0" u="none" strike="noStrike" cap="none" dirty="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Give students a moment to think and review their notes. Then use</a:t>
            </a:r>
            <a:r>
              <a:rPr lang="en" sz="1200" b="1" i="0" u="none" strike="noStrike" cap="none" dirty="0">
                <a:solidFill>
                  <a:schemeClr val="dk1"/>
                </a:solidFill>
                <a:highlight>
                  <a:schemeClr val="lt1"/>
                </a:highlight>
                <a:latin typeface="Calibri"/>
                <a:ea typeface="Calibri"/>
                <a:cs typeface="Calibri"/>
                <a:sym typeface="Calibri"/>
              </a:rPr>
              <a:t> </a:t>
            </a:r>
            <a:r>
              <a:rPr lang="en" sz="1200" b="0" i="0" u="none" strike="noStrike" cap="none" dirty="0">
                <a:solidFill>
                  <a:schemeClr val="dk1"/>
                </a:solidFill>
                <a:highlight>
                  <a:schemeClr val="lt1"/>
                </a:highlight>
                <a:latin typeface="Calibri"/>
                <a:ea typeface="Calibri"/>
                <a:cs typeface="Calibri"/>
                <a:sym typeface="Calibri"/>
              </a:rPr>
              <a:t>equity sticks to select students to share their thinking. Record their responses and add your own as necessary.</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The chart should contain formatting points about the text—for example, that it: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Is written in the second-person point of view (“you</a:t>
            </a:r>
            <a:r>
              <a:rPr lang="en" sz="1200" b="0" i="0" u="none" strike="noStrike" cap="none" dirty="0" smtClean="0">
                <a:solidFill>
                  <a:schemeClr val="dk1"/>
                </a:solidFill>
                <a:highlight>
                  <a:schemeClr val="lt1"/>
                </a:highlight>
                <a:latin typeface="Calibri"/>
                <a:ea typeface="Calibri"/>
                <a:cs typeface="Calibri"/>
                <a:sym typeface="Calibri"/>
              </a:rPr>
              <a:t>”)</a:t>
            </a:r>
            <a:r>
              <a:rPr lang="en-US" sz="1200" b="0" i="0" u="none" strike="noStrike" cap="none" dirty="0" smtClean="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Has the reader take on the role of the </a:t>
            </a:r>
            <a:r>
              <a:rPr lang="en" sz="1200" b="0" i="0" u="none" strike="noStrike" cap="none" dirty="0" smtClean="0">
                <a:solidFill>
                  <a:schemeClr val="dk1"/>
                </a:solidFill>
                <a:highlight>
                  <a:schemeClr val="lt1"/>
                </a:highlight>
                <a:latin typeface="Calibri"/>
                <a:ea typeface="Calibri"/>
                <a:cs typeface="Calibri"/>
                <a:sym typeface="Calibri"/>
              </a:rPr>
              <a:t>adventurer</a:t>
            </a:r>
            <a:r>
              <a:rPr lang="en-US" sz="1200" b="0" i="0" u="none" strike="noStrike" cap="none" dirty="0" smtClean="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Is </a:t>
            </a:r>
            <a:r>
              <a:rPr lang="en" sz="1200" b="0" i="0" u="none" strike="noStrike" cap="none" dirty="0" smtClean="0">
                <a:solidFill>
                  <a:schemeClr val="dk1"/>
                </a:solidFill>
                <a:highlight>
                  <a:schemeClr val="lt1"/>
                </a:highlight>
                <a:latin typeface="Calibri"/>
                <a:ea typeface="Calibri"/>
                <a:cs typeface="Calibri"/>
                <a:sym typeface="Calibri"/>
              </a:rPr>
              <a:t>interactive</a:t>
            </a:r>
            <a:r>
              <a:rPr lang="en-US" sz="1200" b="0" i="0" u="none" strike="noStrike" cap="none" dirty="0" smtClean="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Presents the protagonist (the reader) with a choice after a couple of pages, which leads to two or more paths and eventually to two or more </a:t>
            </a:r>
            <a:r>
              <a:rPr lang="en" sz="1200" b="0" i="0" u="none" strike="noStrike" cap="none" dirty="0" smtClean="0">
                <a:solidFill>
                  <a:schemeClr val="dk1"/>
                </a:solidFill>
                <a:highlight>
                  <a:schemeClr val="lt1"/>
                </a:highlight>
                <a:latin typeface="Calibri"/>
                <a:ea typeface="Calibri"/>
                <a:cs typeface="Calibri"/>
                <a:sym typeface="Calibri"/>
              </a:rPr>
              <a:t>endings</a:t>
            </a:r>
            <a:r>
              <a:rPr lang="en-US" sz="1200" b="0" i="0" u="none" strike="noStrike" cap="none" dirty="0" smtClean="0">
                <a:solidFill>
                  <a:schemeClr val="dk1"/>
                </a:solidFill>
                <a:highlight>
                  <a:schemeClr val="lt1"/>
                </a:highlight>
                <a:latin typeface="Calibri"/>
                <a:ea typeface="Calibri"/>
                <a:cs typeface="Calibri"/>
                <a:sym typeface="Calibri"/>
              </a:rPr>
              <a:t>.</a:t>
            </a:r>
            <a:r>
              <a:rPr lang="en" sz="1200" b="0" i="0" u="none" strike="noStrike" cap="none" dirty="0" smtClean="0">
                <a:solidFill>
                  <a:schemeClr val="dk1"/>
                </a:solidFill>
                <a:highlight>
                  <a:schemeClr val="lt1"/>
                </a:highlight>
                <a:latin typeface="Calibri"/>
                <a:ea typeface="Calibri"/>
                <a:cs typeface="Calibri"/>
                <a:sym typeface="Calibri"/>
              </a:rPr>
              <a:t>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Is realistic fiction/narrative based on facts and research; includes characters, plot, setting, problem/resolution, description, </a:t>
            </a:r>
            <a:r>
              <a:rPr lang="en" sz="1200" b="0" i="0" u="none" strike="noStrike" cap="none" dirty="0" smtClean="0">
                <a:solidFill>
                  <a:schemeClr val="dk1"/>
                </a:solidFill>
                <a:highlight>
                  <a:schemeClr val="lt1"/>
                </a:highlight>
                <a:latin typeface="Calibri"/>
                <a:ea typeface="Calibri"/>
                <a:cs typeface="Calibri"/>
                <a:sym typeface="Calibri"/>
              </a:rPr>
              <a:t>dialogue</a:t>
            </a:r>
            <a:r>
              <a:rPr lang="en-US" sz="1200" b="0" i="0" u="none" strike="noStrike" cap="none" dirty="0" smtClean="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Tell students that their narratives will be written in this format and that they will refer to this anchor chart throughout the unit.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If productive, cue students to think about their thinking. Ask and use equity sticks to select students to share their responses: </a:t>
            </a:r>
            <a:r>
              <a:rPr lang="en" sz="1200" b="0" i="1" u="none" strike="noStrike" cap="none" dirty="0">
                <a:solidFill>
                  <a:schemeClr val="dk1"/>
                </a:solidFill>
                <a:highlight>
                  <a:schemeClr val="lt1"/>
                </a:highlight>
                <a:latin typeface="Calibri"/>
                <a:ea typeface="Calibri"/>
                <a:cs typeface="Calibri"/>
                <a:sym typeface="Calibri"/>
              </a:rPr>
              <a:t>“How does examining the format of this choose-your-own-adventure help us when writing our own narratives? I’ll give you time to think and discuss with a partner.” </a:t>
            </a:r>
            <a:r>
              <a:rPr lang="en" sz="1200" b="1" i="0" u="none" strike="noStrike" cap="none" dirty="0">
                <a:solidFill>
                  <a:schemeClr val="dk1"/>
                </a:solidFill>
                <a:highlight>
                  <a:schemeClr val="lt1"/>
                </a:highlight>
                <a:latin typeface="Calibri"/>
                <a:ea typeface="Calibri"/>
                <a:cs typeface="Calibri"/>
                <a:sym typeface="Calibri"/>
              </a:rPr>
              <a:t>(ensure writing follows the same format, which will help writing be appropriate to the task)</a:t>
            </a: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 participation in the creation of the anchor charts.</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It: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Give examples from </a:t>
            </a:r>
            <a:r>
              <a:rPr lang="en" sz="1200" b="0" i="1" u="none" strike="noStrike" cap="none" dirty="0">
                <a:solidFill>
                  <a:schemeClr val="dk1"/>
                </a:solidFill>
                <a:highlight>
                  <a:schemeClr val="lt1"/>
                </a:highlight>
                <a:latin typeface="Calibri"/>
                <a:ea typeface="Calibri"/>
                <a:cs typeface="Calibri"/>
                <a:sym typeface="Calibri"/>
              </a:rPr>
              <a:t>Can You Survive the Wilderness?</a:t>
            </a:r>
            <a:r>
              <a:rPr lang="en" sz="1200" b="0" i="0" u="none" strike="noStrike" cap="none" dirty="0">
                <a:solidFill>
                  <a:schemeClr val="dk1"/>
                </a:solidFill>
                <a:highlight>
                  <a:schemeClr val="lt1"/>
                </a:highlight>
                <a:latin typeface="Calibri"/>
                <a:ea typeface="Calibri"/>
                <a:cs typeface="Calibri"/>
                <a:sym typeface="Calibri"/>
              </a:rPr>
              <a:t> of each characteristic of the choose-your-own-adventure format. Example: Point to the three choices on page 9 as an example of presenting the protagonist with a choice.</a:t>
            </a:r>
            <a:endParaRPr sz="1200" b="0" i="0" u="none" strike="noStrike" cap="none" dirty="0">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2" name="Google Shape;27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a:t>
            </a:r>
            <a:r>
              <a:rPr lang="en" sz="1200" b="1" i="0" u="none" strike="noStrike" cap="none" dirty="0" smtClean="0">
                <a:solidFill>
                  <a:schemeClr val="dk1"/>
                </a:solidFill>
                <a:highlight>
                  <a:schemeClr val="lt1"/>
                </a:highlight>
                <a:latin typeface="Calibri"/>
                <a:ea typeface="Calibri"/>
                <a:cs typeface="Calibri"/>
                <a:sym typeface="Calibri"/>
              </a:rPr>
              <a:t>5</a:t>
            </a:r>
            <a:r>
              <a:rPr lang="en-US" sz="1200" b="1" i="0" u="none" strike="noStrike" cap="none" dirty="0" smtClean="0">
                <a:solidFill>
                  <a:schemeClr val="dk1"/>
                </a:solidFill>
                <a:highlight>
                  <a:schemeClr val="lt1"/>
                </a:highlight>
                <a:latin typeface="Calibri"/>
                <a:ea typeface="Calibri"/>
                <a:cs typeface="Calibri"/>
                <a:sym typeface="Calibri"/>
              </a:rPr>
              <a:t>-7</a:t>
            </a:r>
            <a:r>
              <a:rPr lang="en" sz="1200" b="1" i="0" u="none" strike="noStrike" cap="none" dirty="0" smtClean="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None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Gather students. Ask them to assess themselves on the learning target: </a:t>
            </a:r>
            <a:r>
              <a:rPr lang="en" sz="1200" b="0" i="1" u="none" strike="noStrike" cap="none" dirty="0">
                <a:solidFill>
                  <a:schemeClr val="dk1"/>
                </a:solidFill>
                <a:highlight>
                  <a:schemeClr val="lt1"/>
                </a:highlight>
                <a:latin typeface="Calibri"/>
                <a:ea typeface="Calibri"/>
                <a:cs typeface="Calibri"/>
                <a:sym typeface="Calibri"/>
              </a:rPr>
              <a:t>“I can determine the characteristics of the ‘choose-your-own-adventure’ format by analyzing an example.”</a:t>
            </a:r>
            <a:endParaRPr sz="1200" b="0" i="1"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Distribute index cards and have them record their name and reflect and respond to the following:</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Front: </a:t>
            </a:r>
            <a:r>
              <a:rPr lang="en" sz="1200" b="0" i="1" u="none" strike="noStrike" cap="none" dirty="0">
                <a:solidFill>
                  <a:schemeClr val="dk1"/>
                </a:solidFill>
                <a:highlight>
                  <a:schemeClr val="lt1"/>
                </a:highlight>
                <a:latin typeface="Calibri"/>
                <a:ea typeface="Calibri"/>
                <a:cs typeface="Calibri"/>
                <a:sym typeface="Calibri"/>
              </a:rPr>
              <a:t>“Did you meet the learning targets? What is your evidence?”</a:t>
            </a:r>
            <a:endParaRPr sz="1200" b="0" i="1"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Back: </a:t>
            </a:r>
            <a:r>
              <a:rPr lang="en" sz="1200" b="0" i="1" u="none" strike="noStrike" cap="none" dirty="0">
                <a:solidFill>
                  <a:schemeClr val="dk1"/>
                </a:solidFill>
                <a:highlight>
                  <a:schemeClr val="lt1"/>
                </a:highlight>
                <a:latin typeface="Calibri"/>
                <a:ea typeface="Calibri"/>
                <a:cs typeface="Calibri"/>
                <a:sym typeface="Calibri"/>
              </a:rPr>
              <a:t>“What is one idea you have for your narrative, or one thing you are excited about for this performance task?”</a:t>
            </a:r>
            <a:endParaRPr sz="1200" b="0" i="1"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Use a checking for understanding protocol (for example Red Light, Green Light or Thumb-O-Meter) for students to self-assess how well they applied their learning in this </a:t>
            </a:r>
            <a:r>
              <a:rPr lang="en" sz="1200" b="0" i="0" u="none" strike="noStrike" cap="none" dirty="0" smtClean="0">
                <a:solidFill>
                  <a:schemeClr val="dk1"/>
                </a:solidFill>
                <a:highlight>
                  <a:schemeClr val="lt1"/>
                </a:highlight>
                <a:latin typeface="Calibri"/>
                <a:ea typeface="Calibri"/>
                <a:cs typeface="Calibri"/>
                <a:sym typeface="Calibri"/>
              </a:rPr>
              <a:t>lesson</a:t>
            </a:r>
            <a:r>
              <a:rPr lang="en-US" sz="1200" b="0" i="0" u="none" strike="noStrike" cap="none" dirty="0" smtClean="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 gauge of their progress toward meeting the learning </a:t>
            </a:r>
            <a:r>
              <a:rPr lang="en" sz="1200" b="0" i="0" u="none" strike="noStrike" cap="none" dirty="0" smtClean="0">
                <a:solidFill>
                  <a:schemeClr val="dk1"/>
                </a:solidFill>
                <a:highlight>
                  <a:schemeClr val="lt1"/>
                </a:highlight>
                <a:latin typeface="Calibri"/>
                <a:ea typeface="Calibri"/>
                <a:cs typeface="Calibri"/>
                <a:sym typeface="Calibri"/>
              </a:rPr>
              <a:t>target</a:t>
            </a:r>
            <a:r>
              <a:rPr lang="en-US" sz="1200" b="0" i="0" u="none" strike="noStrike" cap="none" dirty="0" smtClean="0">
                <a:solidFill>
                  <a:schemeClr val="dk1"/>
                </a:solidFill>
                <a:highlight>
                  <a:schemeClr val="lt1"/>
                </a:highlight>
                <a:latin typeface="Calibri"/>
                <a:ea typeface="Calibri"/>
                <a:cs typeface="Calibri"/>
                <a:sym typeface="Calibri"/>
              </a:rPr>
              <a:t>.</a:t>
            </a:r>
            <a:r>
              <a:rPr lang="en" sz="1200" b="0" i="0" u="none" strike="noStrike" cap="none" dirty="0" smtClean="0">
                <a:solidFill>
                  <a:schemeClr val="dk1"/>
                </a:solidFill>
                <a:highlight>
                  <a:schemeClr val="lt1"/>
                </a:highlight>
                <a:latin typeface="Calibri"/>
                <a:ea typeface="Calibri"/>
                <a:cs typeface="Calibri"/>
                <a:sym typeface="Calibri"/>
              </a:rPr>
              <a:t>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It: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Give students sentence starters when responding on their exit tickets. (Examples: “I met the learning target because I …” or “One idea I have for my narrative is.…”) </a:t>
            </a:r>
            <a:endParaRPr sz="1200" b="0" i="0" u="none" strike="noStrike" cap="none" dirty="0">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0" name="Google Shape;28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smtClean="0">
                <a:solidFill>
                  <a:srgbClr val="000000"/>
                </a:solidFill>
                <a:latin typeface="Calibri"/>
                <a:ea typeface="Calibri"/>
                <a:cs typeface="Calibri"/>
                <a:sym typeface="Calibri"/>
              </a:rPr>
              <a:t>s</a:t>
            </a:r>
            <a:r>
              <a:rPr lang="en" sz="1200" b="0" i="0" u="none" strike="noStrike" cap="none"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U3:</a:t>
            </a:r>
            <a:r>
              <a:rPr lang="en" sz="1200" b="0" i="0" u="none" strike="noStrike" cap="none">
                <a:solidFill>
                  <a:schemeClr val="hlink"/>
                </a:solidFill>
                <a:uFill>
                  <a:noFill/>
                </a:uFill>
                <a:latin typeface="Calibri"/>
                <a:ea typeface="Calibri"/>
                <a:cs typeface="Calibri"/>
                <a:sym typeface="Calibri"/>
                <a:hlinkClick r:id="rId3"/>
              </a:rPr>
              <a:t> </a:t>
            </a:r>
            <a:r>
              <a:rPr lang="en" sz="1200" b="0" i="0" u="sng" strike="noStrike" cap="none">
                <a:solidFill>
                  <a:schemeClr val="hlink"/>
                </a:solidFill>
                <a:latin typeface="Calibri"/>
                <a:ea typeface="Calibri"/>
                <a:cs typeface="Calibri"/>
                <a:sym typeface="Calibri"/>
                <a:hlinkClick r:id="rId4"/>
              </a:rPr>
              <a:t>http://curriculum.eleducation.org/sites/default/files/g4m2u3_all-block_091317.pdf</a:t>
            </a:r>
            <a:r>
              <a:rPr lang="en" sz="1200" b="0" i="0" u="none" strike="noStrike" cap="none">
                <a:solidFill>
                  <a:schemeClr val="dk1"/>
                </a:solidFill>
                <a:latin typeface="Calibri"/>
                <a:ea typeface="Calibri"/>
                <a:cs typeface="Calibri"/>
                <a:sym typeface="Calibri"/>
              </a:rPr>
              <a:t> </a:t>
            </a: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294" name="Google Shape;294;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r>
              <a:rPr lang="en" sz="1200" b="0" i="0" u="sng" strike="noStrike" cap="none" dirty="0">
                <a:solidFill>
                  <a:schemeClr val="hlink"/>
                </a:solidFill>
                <a:latin typeface="Calibri"/>
                <a:ea typeface="Calibri"/>
                <a:cs typeface="Calibri"/>
                <a:sym typeface="Calibri"/>
                <a:hlinkClick r:id="rId3"/>
              </a:rPr>
              <a:t>http://curriculum.eleducation.org/curriculum/ela/grade-4/module-2/unit-3/lesson-1</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Note</a:t>
            </a:r>
            <a:r>
              <a:rPr lang="en"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Some conclusions in </a:t>
            </a:r>
            <a:r>
              <a:rPr lang="en" sz="1200" b="0" i="1" u="none" strike="noStrike" cap="none" dirty="0">
                <a:solidFill>
                  <a:srgbClr val="000000"/>
                </a:solidFill>
                <a:latin typeface="Calibri"/>
                <a:ea typeface="Calibri"/>
                <a:cs typeface="Calibri"/>
                <a:sym typeface="Calibri"/>
              </a:rPr>
              <a:t>Can You Survive the Wilderness?</a:t>
            </a:r>
            <a:r>
              <a:rPr lang="en" sz="1200" b="0" i="0" u="none" strike="noStrike" cap="none" dirty="0">
                <a:solidFill>
                  <a:srgbClr val="000000"/>
                </a:solidFill>
                <a:latin typeface="Calibri"/>
                <a:ea typeface="Calibri"/>
                <a:cs typeface="Calibri"/>
                <a:sym typeface="Calibri"/>
              </a:rPr>
              <a:t> end in the “death” of the reader. Be sure to read the various endings in this text in advance to ensure that your students will be comfortable with them. If you wish to control the ending students arrive at during the read-aloud so that the reader survives, choose the following paths: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Read Chapter 1 and choose the forests of southeastern Australia, turning to page 41. Read pages 41–43 and choose to try to find bird eggs, turning to page 45. Read pages 45–46, choosing to move onto the branch toward the nest, turning to page 54. Read page 54 and choose to build a signal fire, turning to page 67. Read pages 67–69.</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Read Chapter 1 and choose the Alaskan wilderness, turning to page 11. Read pages 11–13 and choose to strike out in search of help, turning to page 16. Read page 16 and choose to head west away from the mountains, turning to page 22. Read page 22 and choose to stand your ground, turning to page 35. Read pages 35–36. </a:t>
            </a:r>
            <a:endParaRPr sz="1200" b="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15000"/>
              </a:lnSpc>
              <a:spcBef>
                <a:spcPts val="0"/>
              </a:spcBef>
              <a:spcAft>
                <a:spcPts val="0"/>
              </a:spcAft>
              <a:buClr>
                <a:schemeClr val="dk1"/>
              </a:buClr>
              <a:buSzPts val="1100"/>
            </a:pPr>
            <a:r>
              <a:rPr lang="en" sz="1200" b="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rPr>
              <a:t>https://</a:t>
            </a:r>
            <a:r>
              <a:rPr lang="en" sz="1200" b="0" i="0" u="sng" strike="noStrike" cap="none" dirty="0" smtClean="0">
                <a:solidFill>
                  <a:schemeClr val="hlink"/>
                </a:solidFill>
                <a:latin typeface="Calibri"/>
                <a:ea typeface="Calibri"/>
                <a:cs typeface="Calibri"/>
                <a:sym typeface="Calibri"/>
              </a:rPr>
              <a:t>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15000"/>
              </a:lnSpc>
              <a:spcBef>
                <a:spcPts val="0"/>
              </a:spcBef>
              <a:spcAft>
                <a:spcPts val="0"/>
              </a:spcAft>
              <a:buClr>
                <a:schemeClr val="dk1"/>
              </a:buClr>
              <a:buSzPts val="1100"/>
            </a:pPr>
            <a:r>
              <a:rPr lang="en" sz="1200" b="0" i="0" u="none" strike="noStrike" cap="none" dirty="0">
                <a:solidFill>
                  <a:schemeClr val="dk1"/>
                </a:solidFill>
                <a:latin typeface="Calibri"/>
                <a:ea typeface="Calibri"/>
                <a:cs typeface="Calibri"/>
                <a:sym typeface="Calibri"/>
              </a:rPr>
              <a:t>Protocol descriptions and videos can be found here: </a:t>
            </a:r>
            <a:r>
              <a:rPr lang="en" sz="1200" b="0" i="0" u="sng" strike="noStrike" cap="none" dirty="0">
                <a:solidFill>
                  <a:schemeClr val="hlink"/>
                </a:solidFill>
                <a:latin typeface="Calibri"/>
                <a:ea typeface="Calibri"/>
                <a:cs typeface="Calibri"/>
                <a:sym typeface="Calibri"/>
              </a:rPr>
              <a:t>https://</a:t>
            </a:r>
            <a:r>
              <a:rPr lang="en" sz="1200" b="0" i="0" u="sng" strike="noStrike" cap="none" dirty="0" smtClean="0">
                <a:solidFill>
                  <a:schemeClr val="hlink"/>
                </a:solidFill>
                <a:latin typeface="Calibri"/>
                <a:ea typeface="Calibri"/>
                <a:cs typeface="Calibri"/>
                <a:sym typeface="Calibri"/>
              </a:rPr>
              <a:t>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15000"/>
              </a:lnSpc>
              <a:spcBef>
                <a:spcPts val="0"/>
              </a:spcBef>
              <a:spcAft>
                <a:spcPts val="0"/>
              </a:spcAft>
              <a:buClr>
                <a:schemeClr val="dk1"/>
              </a:buClr>
              <a:buSzPts val="1100"/>
            </a:pPr>
            <a:r>
              <a:rPr lang="en" sz="1200" b="0" i="0" u="none" strike="noStrike" cap="none" dirty="0">
                <a:solidFill>
                  <a:schemeClr val="dk1"/>
                </a:solidFill>
                <a:latin typeface="Calibri"/>
                <a:ea typeface="Calibri"/>
                <a:cs typeface="Calibri"/>
                <a:sym typeface="Calibri"/>
              </a:rPr>
              <a:t>Rubrics and checklists for writing can be found here: </a:t>
            </a:r>
            <a:r>
              <a:rPr lang="en" sz="1200" b="0" i="0" u="sng" strike="noStrike" cap="none" dirty="0">
                <a:solidFill>
                  <a:schemeClr val="hlink"/>
                </a:solidFill>
                <a:latin typeface="Calibri"/>
                <a:ea typeface="Calibri"/>
                <a:cs typeface="Calibri"/>
                <a:sym typeface="Calibri"/>
              </a:rPr>
              <a:t>https://</a:t>
            </a:r>
            <a:r>
              <a:rPr lang="en" sz="1200" b="0" i="0" u="sng" strike="noStrike" cap="none" dirty="0" smtClean="0">
                <a:solidFill>
                  <a:schemeClr val="hlink"/>
                </a:solidFill>
                <a:latin typeface="Calibri"/>
                <a:ea typeface="Calibri"/>
                <a:cs typeface="Calibri"/>
                <a:sym typeface="Calibri"/>
              </a:rPr>
              <a:t>eleducation.org/resources/fourth-grade-writing-rubrics-and-checklists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15000"/>
              </a:lnSpc>
              <a:spcBef>
                <a:spcPts val="0"/>
              </a:spcBef>
              <a:spcAft>
                <a:spcPts val="0"/>
              </a:spcAft>
              <a:buClr>
                <a:schemeClr val="dk1"/>
              </a:buClr>
              <a:buSzPts val="1100"/>
            </a:pPr>
            <a:r>
              <a:rPr lang="en" sz="1200" b="0" i="0" u="none" strike="noStrike" cap="none" dirty="0">
                <a:solidFill>
                  <a:schemeClr val="dk1"/>
                </a:solidFill>
                <a:latin typeface="Calibri"/>
                <a:ea typeface="Calibri"/>
                <a:cs typeface="Calibri"/>
                <a:sym typeface="Calibri"/>
              </a:rPr>
              <a:t>Independent Reading: Sample Plans can be found here: </a:t>
            </a:r>
            <a:r>
              <a:rPr lang="en" sz="1200" b="0" i="0" u="sng" strike="noStrike" cap="none" dirty="0">
                <a:solidFill>
                  <a:schemeClr val="hlink"/>
                </a:solidFill>
                <a:latin typeface="Calibri"/>
                <a:ea typeface="Calibri"/>
                <a:cs typeface="Calibri"/>
                <a:sym typeface="Calibri"/>
                <a:hlinkClick r:id="rId4"/>
              </a:rPr>
              <a:t>https://eleducation.org/resources/independent-reading-sample-plans</a:t>
            </a:r>
            <a:endParaRPr sz="1200" b="0" i="0" u="sng" strike="noStrike" cap="none" dirty="0">
              <a:solidFill>
                <a:schemeClr val="hlink"/>
              </a:solidFill>
              <a:latin typeface="Calibri"/>
              <a:ea typeface="Calibri"/>
              <a:cs typeface="Calibri"/>
              <a:sym typeface="Calibri"/>
              <a:hlinkClick r:id="rId4"/>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and resources can be viewed and downloaded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http://curriculum.eleducation.org/curriculum/ela/grade-4/module-2/unit-3/lesson-1</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Coordinating Conjunctions II (answers, for teacher reference) </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Can You Survive the Wilderness?</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(book; one to display; for teacher read-aloud)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Sticky notes (two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Choose-Your-Own-Adventure Narrative anchor chart</a:t>
            </a:r>
            <a:r>
              <a:rPr lang="en" sz="1200" b="0" i="0" u="none" strike="noStrike" cap="none" dirty="0">
                <a:solidFill>
                  <a:schemeClr val="dk1"/>
                </a:solidFill>
                <a:latin typeface="Calibri"/>
                <a:ea typeface="Calibri"/>
                <a:cs typeface="Calibri"/>
                <a:sym typeface="Calibri"/>
              </a:rPr>
              <a:t> (new; co-created with students during Work Time C)</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Index cards (one per student)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Guiding Questions anchor chart (from Unit 1, Lesson 1)</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Performance Task anchor chart (from Unit 1, Lesson 1)</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Contribute to a Better World anchor chart </a:t>
            </a:r>
            <a:r>
              <a:rPr lang="en" sz="1200" b="0" i="0" u="none" strike="noStrike" cap="none" dirty="0">
                <a:solidFill>
                  <a:schemeClr val="dk1"/>
                </a:solidFill>
                <a:latin typeface="Calibri"/>
                <a:ea typeface="Calibri"/>
                <a:cs typeface="Calibri"/>
                <a:sym typeface="Calibri"/>
              </a:rPr>
              <a:t>(from Unit 1,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Performance Task template </a:t>
            </a:r>
            <a:r>
              <a:rPr lang="en" sz="1200" b="0" i="0" u="none" strike="noStrike" cap="none" dirty="0">
                <a:solidFill>
                  <a:schemeClr val="dk1"/>
                </a:solidFill>
                <a:latin typeface="Calibri"/>
                <a:ea typeface="Calibri"/>
                <a:cs typeface="Calibri"/>
                <a:sym typeface="Calibri"/>
              </a:rPr>
              <a:t>(see Performance Task Overview; Version 1 for Typed Publication;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Performance Task template </a:t>
            </a:r>
            <a:r>
              <a:rPr lang="en" sz="1200" b="0" i="0" u="none" strike="noStrike" cap="none" dirty="0">
                <a:solidFill>
                  <a:schemeClr val="dk1"/>
                </a:solidFill>
                <a:latin typeface="Calibri"/>
                <a:ea typeface="Calibri"/>
                <a:cs typeface="Calibri"/>
                <a:sym typeface="Calibri"/>
              </a:rPr>
              <a:t>(see Performance Task Overview; Version 2 for Handwritten Publication; one to display)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Display the </a:t>
            </a:r>
            <a:r>
              <a:rPr lang="en" sz="1200" b="1" i="0" u="none" strike="noStrike" cap="none" dirty="0">
                <a:solidFill>
                  <a:schemeClr val="dk1"/>
                </a:solidFill>
                <a:latin typeface="Calibri"/>
                <a:ea typeface="Calibri"/>
                <a:cs typeface="Calibri"/>
                <a:sym typeface="Calibri"/>
              </a:rPr>
              <a:t>Guiding Questions and Performance Task anchor charts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Prepare chart paper for the </a:t>
            </a:r>
            <a:r>
              <a:rPr lang="en" sz="1200" b="1" i="0" u="none" strike="noStrike" cap="none" dirty="0">
                <a:solidFill>
                  <a:schemeClr val="dk1"/>
                </a:solidFill>
                <a:latin typeface="Calibri"/>
                <a:ea typeface="Calibri"/>
                <a:cs typeface="Calibri"/>
                <a:sym typeface="Calibri"/>
              </a:rPr>
              <a:t>Choose-Your-Own-Adventure Narrative anchor chart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Decide which version of the </a:t>
            </a:r>
            <a:r>
              <a:rPr lang="en" sz="1200" b="1" i="0" u="none" strike="noStrike" cap="none" dirty="0">
                <a:solidFill>
                  <a:schemeClr val="dk1"/>
                </a:solidFill>
                <a:latin typeface="Calibri"/>
                <a:ea typeface="Calibri"/>
                <a:cs typeface="Calibri"/>
                <a:sym typeface="Calibri"/>
              </a:rPr>
              <a:t>Performance Task template </a:t>
            </a:r>
            <a:r>
              <a:rPr lang="en" sz="1200" b="0" i="0" u="none" strike="noStrike" cap="none" dirty="0">
                <a:solidFill>
                  <a:schemeClr val="dk1"/>
                </a:solidFill>
                <a:latin typeface="Calibri"/>
                <a:ea typeface="Calibri"/>
                <a:cs typeface="Calibri"/>
                <a:sym typeface="Calibri"/>
              </a:rPr>
              <a:t>students will use as they start their writing is a template that students type into. Version 2 is a template for handwritten publication. (In this lesson, students look at both templates. In Lesson 2, they get their own copies of whichever template you or they select).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Equity Sticks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https://eleducation.org/resources/general-protocols-and-strategies-from-management-in-the-active-classroom</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As students put themselves in the shoes of an adventurer in danger, be sensitive to their personal background. Many immigrant families may have experienced recent, life-threatening hardship in the wilderness, and students may suffer from traumas. Create a safe setting in which they can process and share their experiences with if they desire. Be sure to include support from family and seek alternative texts if necessary.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lighter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80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During the Mini Language Dives to help students understand the learning targets and performance task prompts, challenge students to generate questions about the sentences before asking the prepared questions. Example: </a:t>
            </a:r>
            <a:r>
              <a:rPr lang="en" sz="1200" b="0" i="1" u="none" strike="noStrike" cap="none" dirty="0">
                <a:solidFill>
                  <a:srgbClr val="000000"/>
                </a:solidFill>
                <a:latin typeface="Calibri"/>
                <a:ea typeface="Calibri"/>
                <a:cs typeface="Calibri"/>
                <a:sym typeface="Calibri"/>
              </a:rPr>
              <a:t>“What questions can we ask about this sentence? Let’s see if we can answer them together.”</a:t>
            </a: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heavier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80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Review students’ </a:t>
            </a:r>
            <a:r>
              <a:rPr lang="en" sz="1200" b="1" i="0" u="none" strike="noStrike" cap="none" dirty="0">
                <a:solidFill>
                  <a:srgbClr val="000000"/>
                </a:solidFill>
                <a:latin typeface="Calibri"/>
                <a:ea typeface="Calibri"/>
                <a:cs typeface="Calibri"/>
                <a:sym typeface="Calibri"/>
              </a:rPr>
              <a:t>vocabulary logs</a:t>
            </a:r>
            <a:r>
              <a:rPr lang="en" sz="1200" b="0" i="0" u="none" strike="noStrike" cap="none" dirty="0">
                <a:solidFill>
                  <a:srgbClr val="000000"/>
                </a:solidFill>
                <a:latin typeface="Calibri"/>
                <a:ea typeface="Calibri"/>
                <a:cs typeface="Calibri"/>
                <a:sym typeface="Calibri"/>
              </a:rPr>
              <a:t> with them. Check to see which categories are most useful. Remove or alter the categories that students don’t find useful.</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Allow students to compare a vocabulary entry and trade information or quiz one another on a random word from their log.</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Prepare photographs or fictional drawings of a challenge an animal might encounter, e.g., a springbok alert to a tiger.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Specifically for ELLs:  ELLs need to interact with other ELLs and native English speakers to acquire the English language. If students are still quiet or reluctant, reassure and encourage them. Allow them to time to practice speaking with other students on topics that are comfortable and </a:t>
            </a:r>
            <a:r>
              <a:rPr lang="en" sz="1200" b="0" i="0" u="none" strike="noStrike" cap="none" dirty="0" smtClean="0">
                <a:solidFill>
                  <a:srgbClr val="000000"/>
                </a:solidFill>
                <a:latin typeface="Calibri"/>
                <a:ea typeface="Calibri"/>
                <a:cs typeface="Calibri"/>
                <a:sym typeface="Calibri"/>
              </a:rPr>
              <a:t>familiar</a:t>
            </a:r>
            <a:r>
              <a:rPr lang="en-US" sz="1200" b="0" i="0" u="none" strike="noStrike" cap="none" dirty="0" smtClean="0">
                <a:solidFill>
                  <a:srgbClr val="000000"/>
                </a:solidFill>
                <a:latin typeface="Calibri"/>
                <a:ea typeface="Calibri"/>
                <a:cs typeface="Calibri"/>
                <a:sym typeface="Calibri"/>
              </a:rPr>
              <a:t> with</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such as weather, food, or possibly television shows. Give them an object that will help them facilitate conversation, such as a game or brief internet-based project.</a:t>
            </a:r>
            <a:endParaRPr sz="1200" b="0" i="0" u="none" strike="noStrike" cap="none" dirty="0">
              <a:solidFill>
                <a:srgbClr val="000000"/>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12" name="Google Shape;212;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8" name="Google Shape;218;p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smtClean="0">
                <a:solidFill>
                  <a:schemeClr val="dk1"/>
                </a:solidFill>
                <a:highlight>
                  <a:srgbClr val="FFFFFF"/>
                </a:highlight>
                <a:latin typeface="Calibri"/>
                <a:ea typeface="Calibri"/>
                <a:cs typeface="Calibri"/>
                <a:sym typeface="Calibri"/>
              </a:rPr>
              <a:t>Grouping</a:t>
            </a:r>
            <a:r>
              <a:rPr lang="en" sz="1200" b="1" i="0" u="none" strike="noStrike" cap="none" dirty="0">
                <a:solidFill>
                  <a:schemeClr val="dk1"/>
                </a:solidFill>
                <a:highlight>
                  <a:srgbClr val="FFFFFF"/>
                </a:highlight>
                <a:latin typeface="Calibri"/>
                <a:ea typeface="Calibri"/>
                <a:cs typeface="Calibri"/>
                <a:sym typeface="Calibri"/>
              </a:rPr>
              <a:t>: Whole Group </a:t>
            </a: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rgbClr val="FFFFFF"/>
                </a:highlight>
                <a:latin typeface="Calibri"/>
                <a:ea typeface="Calibri"/>
                <a:cs typeface="Calibri"/>
                <a:sym typeface="Calibri"/>
              </a:rPr>
              <a:t>Teaching Notes:  None.</a:t>
            </a: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rgbClr val="FFFFFF"/>
                </a:highlight>
                <a:latin typeface="Calibri"/>
                <a:ea typeface="Calibri"/>
                <a:cs typeface="Calibri"/>
                <a:sym typeface="Calibri"/>
              </a:rPr>
              <a:t>Teacher Actions:</a:t>
            </a:r>
            <a:endParaRPr sz="1200" b="0" i="0" u="none" strike="noStrike" cap="none" dirty="0">
              <a:solidFill>
                <a:schemeClr val="dk1"/>
              </a:solidFill>
              <a:highlight>
                <a:srgbClr val="FFFFFF"/>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rgbClr val="FFFFFF"/>
                </a:highlight>
                <a:latin typeface="Calibri"/>
                <a:ea typeface="Calibri"/>
                <a:cs typeface="Calibri"/>
                <a:sym typeface="Calibri"/>
              </a:rPr>
              <a:t>Review the slide with the students and build excitement.</a:t>
            </a:r>
            <a:endParaRPr sz="1200" b="0" i="0" u="none" strike="noStrike" cap="none" dirty="0">
              <a:solidFill>
                <a:schemeClr val="dk1"/>
              </a:solidFill>
              <a:highlight>
                <a:srgbClr val="FFFFFF"/>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rgbClr val="FFFFFF"/>
                </a:highlight>
                <a:latin typeface="Calibri"/>
                <a:ea typeface="Calibri"/>
                <a:cs typeface="Calibri"/>
                <a:sym typeface="Calibri"/>
              </a:rPr>
              <a:t>Read aloud the agenda on the slide or have a fluent student read it aloud. </a:t>
            </a: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rgbClr val="FFFFFF"/>
                </a:highlight>
                <a:latin typeface="Calibri"/>
                <a:ea typeface="Calibri"/>
                <a:cs typeface="Calibri"/>
                <a:sym typeface="Calibri"/>
              </a:rPr>
              <a:t>Student Look-fors/Listen-fors:</a:t>
            </a:r>
            <a:endParaRPr sz="1200" b="0" i="0" u="none" strike="noStrike" cap="none" dirty="0">
              <a:solidFill>
                <a:schemeClr val="dk1"/>
              </a:solidFill>
              <a:highlight>
                <a:srgbClr val="FFFFFF"/>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rgbClr val="FFFFFF"/>
                </a:highlight>
                <a:latin typeface="Calibri"/>
                <a:ea typeface="Calibri"/>
                <a:cs typeface="Calibri"/>
                <a:sym typeface="Calibri"/>
              </a:rPr>
              <a:t>Students listen as the agenda is read aloud. </a:t>
            </a: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rgbClr val="FFFFFF"/>
                </a:highlight>
                <a:latin typeface="Calibri"/>
                <a:ea typeface="Calibri"/>
                <a:cs typeface="Calibri"/>
                <a:sym typeface="Calibri"/>
              </a:rPr>
              <a:t>Supports for Students Who Need It: None.</a:t>
            </a:r>
            <a:endParaRPr sz="1200" b="1" i="0" u="none" strike="noStrike" cap="none" dirty="0">
              <a:solidFill>
                <a:schemeClr val="dk1"/>
              </a:solidFill>
              <a:highlight>
                <a:srgbClr val="FFFFFF"/>
              </a:highlight>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Collect in </a:t>
            </a:r>
            <a:r>
              <a:rPr lang="en" sz="1200" b="1" i="0" u="none" strike="noStrike" cap="none" dirty="0">
                <a:solidFill>
                  <a:schemeClr val="dk1"/>
                </a:solidFill>
                <a:latin typeface="Calibri"/>
                <a:ea typeface="Calibri"/>
                <a:cs typeface="Calibri"/>
                <a:sym typeface="Calibri"/>
              </a:rPr>
              <a:t>Coordinating Conjunctions II</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homework</a:t>
            </a:r>
            <a:r>
              <a:rPr lang="en" sz="1200" b="0" i="0" u="none" strike="noStrike" cap="none" dirty="0">
                <a:solidFill>
                  <a:schemeClr val="dk1"/>
                </a:solidFill>
                <a:latin typeface="Calibri"/>
                <a:ea typeface="Calibri"/>
                <a:cs typeface="Calibri"/>
                <a:sym typeface="Calibri"/>
              </a:rPr>
              <a:t>. See </a:t>
            </a:r>
            <a:r>
              <a:rPr lang="en" sz="1200" b="1" i="0" u="none" strike="noStrike" cap="none" dirty="0">
                <a:solidFill>
                  <a:schemeClr val="dk1"/>
                </a:solidFill>
                <a:latin typeface="Calibri"/>
                <a:ea typeface="Calibri"/>
                <a:cs typeface="Calibri"/>
                <a:sym typeface="Calibri"/>
              </a:rPr>
              <a:t>Coordinating Conjunctions II (answers, for teacher reference)</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Congratulate the class for wrapping up Unit 2.  Tell students they now have a strong foundation of knowledge about their expert group animal and its defenses and about how writers use research to inform their writing.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cover of </a:t>
            </a:r>
            <a:r>
              <a:rPr lang="en" sz="1200" b="0" i="1" u="none" strike="noStrike" cap="none" dirty="0">
                <a:solidFill>
                  <a:schemeClr val="dk1"/>
                </a:solidFill>
                <a:latin typeface="Calibri"/>
                <a:ea typeface="Calibri"/>
                <a:cs typeface="Calibri"/>
                <a:sym typeface="Calibri"/>
              </a:rPr>
              <a:t>Can You Survive the Wilderness? </a:t>
            </a:r>
            <a:r>
              <a:rPr lang="en" sz="1200" b="0" i="0" u="none" strike="noStrike" cap="none" dirty="0">
                <a:solidFill>
                  <a:schemeClr val="dk1"/>
                </a:solidFill>
                <a:latin typeface="Calibri"/>
                <a:ea typeface="Calibri"/>
                <a:cs typeface="Calibri"/>
                <a:sym typeface="Calibri"/>
              </a:rPr>
              <a:t>Read the title and author aloud to the class.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do you notice about this book? What do you think it’s about? Is it fiction or nonfiction?</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back cover of the book, then ask: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1" u="none" strike="noStrike" cap="none" dirty="0">
                <a:solidFill>
                  <a:schemeClr val="dk1"/>
                </a:solidFill>
                <a:latin typeface="Calibri"/>
                <a:ea typeface="Calibri"/>
                <a:cs typeface="Calibri"/>
                <a:sym typeface="Calibri"/>
              </a:rPr>
              <a:t>“Now what do you think this book is about? Is it fiction or nonfiction?”</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table of contents. Read the chapter titles aloud. Ask and select volunteers to share their responses with the whole group: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 you notice about these pages? What do you wonder about these pages?</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 titles are different locations/settings.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pages 106–112 (“Real Survivors,” “Survival Quiz,” Glossary, Bibliography, Index).</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 Ask: </a:t>
            </a:r>
            <a:r>
              <a:rPr lang="en" sz="1200" b="1"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 you notice about these pages? What do you wonder about these pages?”</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students will use this book as a mentor text throughout this unit. Tell them that a mentor text is an example of good writing.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pages 5–9 and read them aloud, including the directions at the bottom of pages 7 and 9. Allow students to choose which path to take at the end of page 9. Continue displaying and reading the selected path, reading aloud directions and allowing students to choose the adventure while reading.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you read aloud, ask students what they notice and wonder about the text. Listen for them to notice that the photographs and captions are factual information, and the adventure is realistic fiction.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the book is written in a format commonly called “choose-your-own-adventure.” Tell students that they will use this book throughout the unit to learn about writing this type of format for their performance task, a choose-your-own-adventure animal defense narrative.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today you will read more from this book to learn about this format and that the class will hear more read from this book in the next few lessons. Explain that although they will not have their own copy of the book, they may choose to read it on their own or with a buddy during independent reading.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the mentor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Jot </a:t>
            </a:r>
            <a:r>
              <a:rPr lang="en-US" sz="1200" b="0" i="0" u="none" strike="noStrike" cap="none" dirty="0" smtClean="0">
                <a:solidFill>
                  <a:srgbClr val="000000"/>
                </a:solidFill>
                <a:latin typeface="Calibri"/>
                <a:ea typeface="Calibri"/>
                <a:cs typeface="Calibri"/>
                <a:sym typeface="Calibri"/>
              </a:rPr>
              <a:t>down </a:t>
            </a:r>
            <a:r>
              <a:rPr lang="en" sz="1200" b="0" i="0" u="none" strike="noStrike" cap="none" dirty="0" smtClean="0">
                <a:solidFill>
                  <a:srgbClr val="000000"/>
                </a:solidFill>
                <a:latin typeface="Calibri"/>
                <a:ea typeface="Calibri"/>
                <a:cs typeface="Calibri"/>
                <a:sym typeface="Calibri"/>
              </a:rPr>
              <a:t>key </a:t>
            </a:r>
            <a:r>
              <a:rPr lang="en" sz="1200" b="0" i="0" u="none" strike="noStrike" cap="none" dirty="0">
                <a:solidFill>
                  <a:srgbClr val="000000"/>
                </a:solidFill>
                <a:latin typeface="Calibri"/>
                <a:ea typeface="Calibri"/>
                <a:cs typeface="Calibri"/>
                <a:sym typeface="Calibri"/>
              </a:rPr>
              <a:t>words from the discussion on the board or encourage them to draw or sketch what they hear during the discussion.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As you read, point to elements in the nonfiction pictures that will help students understand the language in the realistic fiction, e.g., “What does it mean to explore the wilderness? What is the man doing in the picture on page 8?”</a:t>
            </a:r>
            <a:endParaRPr sz="1200" b="0" i="0" u="none" strike="noStrike" cap="none" dirty="0">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1" name="Google Shape;71;p1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2" name="Google Shape;72;p1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3" name="Google Shape;73;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4" name="Google Shape;74;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6"/>
        <p:cNvGrpSpPr/>
        <p:nvPr/>
      </p:nvGrpSpPr>
      <p:grpSpPr>
        <a:xfrm>
          <a:off x="0" y="0"/>
          <a:ext cx="0" cy="0"/>
          <a:chOff x="0" y="0"/>
          <a:chExt cx="0" cy="0"/>
        </a:xfrm>
      </p:grpSpPr>
      <p:sp>
        <p:nvSpPr>
          <p:cNvPr id="77" name="Google Shape;77;p1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8" name="Google Shape;78;p1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9" name="Google Shape;79;p1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80" name="Google Shape;80;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3"/>
        <p:cNvGrpSpPr/>
        <p:nvPr/>
      </p:nvGrpSpPr>
      <p:grpSpPr>
        <a:xfrm>
          <a:off x="0" y="0"/>
          <a:ext cx="0" cy="0"/>
          <a:chOff x="0" y="0"/>
          <a:chExt cx="0" cy="0"/>
        </a:xfrm>
      </p:grpSpPr>
      <p:sp>
        <p:nvSpPr>
          <p:cNvPr id="84" name="Google Shape;84;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5" name="Google Shape;85;p1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6" name="Google Shape;86;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7" name="Google Shape;87;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9"/>
        <p:cNvGrpSpPr/>
        <p:nvPr/>
      </p:nvGrpSpPr>
      <p:grpSpPr>
        <a:xfrm>
          <a:off x="0" y="0"/>
          <a:ext cx="0" cy="0"/>
          <a:chOff x="0" y="0"/>
          <a:chExt cx="0" cy="0"/>
        </a:xfrm>
      </p:grpSpPr>
      <p:sp>
        <p:nvSpPr>
          <p:cNvPr id="90" name="Google Shape;90;p1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1" name="Google Shape;91;p1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2" name="Google Shape;9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 name="Google Shape;20;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21" name="Google Shape;21;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27" name="Google Shape;27;p4"/>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28" name="Google Shape;28;p4"/>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
        <p:cNvGrpSpPr/>
        <p:nvPr/>
      </p:nvGrpSpPr>
      <p:grpSpPr>
        <a:xfrm>
          <a:off x="0" y="0"/>
          <a:ext cx="0" cy="0"/>
          <a:chOff x="0" y="0"/>
          <a:chExt cx="0" cy="0"/>
        </a:xfrm>
      </p:grpSpPr>
      <p:sp>
        <p:nvSpPr>
          <p:cNvPr id="30" name="Google Shape;30;p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2" name="Google Shape;32;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35" name="Google Shape;35;p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36" name="Google Shape;36;p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37" name="Google Shape;37;p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0" name="Google Shape;40;p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41" name="Google Shape;41;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6" name="Google Shape;46;p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7" name="Google Shape;47;p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1"/>
        <p:cNvGrpSpPr/>
        <p:nvPr/>
      </p:nvGrpSpPr>
      <p:grpSpPr>
        <a:xfrm>
          <a:off x="0" y="0"/>
          <a:ext cx="0" cy="0"/>
          <a:chOff x="0" y="0"/>
          <a:chExt cx="0" cy="0"/>
        </a:xfrm>
      </p:grpSpPr>
      <p:sp>
        <p:nvSpPr>
          <p:cNvPr id="52" name="Google Shape;52;p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4" name="Google Shape;54;p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5" name="Google Shape;55;p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5"/>
        <p:cNvGrpSpPr/>
        <p:nvPr/>
      </p:nvGrpSpPr>
      <p:grpSpPr>
        <a:xfrm>
          <a:off x="0" y="0"/>
          <a:ext cx="0" cy="0"/>
          <a:chOff x="0" y="0"/>
          <a:chExt cx="0" cy="0"/>
        </a:xfrm>
      </p:grpSpPr>
      <p:sp>
        <p:nvSpPr>
          <p:cNvPr id="66" name="Google Shape;66;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1"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27"/>
          <p:cNvSpPr txBox="1">
            <a:spLocks noGrp="1"/>
          </p:cNvSpPr>
          <p:nvPr>
            <p:ph type="body" idx="1"/>
          </p:nvPr>
        </p:nvSpPr>
        <p:spPr>
          <a:xfrm>
            <a:off x="311700" y="1104350"/>
            <a:ext cx="8520600" cy="37119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60-80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spcBef>
                <a:spcPts val="80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Students begin Unit 3 with a read-aloud from the choose-your-own-adventure mentor text, </a:t>
            </a:r>
            <a:r>
              <a:rPr lang="en" sz="1600" b="0" i="1" u="none" strike="noStrike" cap="none" dirty="0">
                <a:solidFill>
                  <a:schemeClr val="dk1"/>
                </a:solidFill>
                <a:latin typeface="Century Gothic"/>
                <a:ea typeface="Century Gothic"/>
                <a:cs typeface="Century Gothic"/>
                <a:sym typeface="Century Gothic"/>
              </a:rPr>
              <a:t>Can You Survive the Wilderness?</a:t>
            </a:r>
            <a:r>
              <a:rPr lang="en" sz="1600" b="0" i="0" u="none" strike="noStrike" cap="none" dirty="0">
                <a:solidFill>
                  <a:schemeClr val="dk1"/>
                </a:solidFill>
                <a:latin typeface="Century Gothic"/>
                <a:ea typeface="Century Gothic"/>
                <a:cs typeface="Century Gothic"/>
                <a:sym typeface="Century Gothic"/>
              </a:rPr>
              <a:t> This text is used throughout the unit as a model of the choose-your-own-adventure format, and in this lesson it is used as an example for students to examine when understanding and applying the components of a text written in this format. This analysis will support students in writing their own narratives that are appropriate to the task and purpose.</a:t>
            </a:r>
            <a:endParaRPr sz="1600" b="0" i="1" u="none" strike="noStrike" cap="none" dirty="0">
              <a:solidFill>
                <a:schemeClr val="dk1"/>
              </a:solidFill>
              <a:latin typeface="Century Gothic"/>
              <a:ea typeface="Century Gothic"/>
              <a:cs typeface="Century Gothic"/>
              <a:sym typeface="Century Gothic"/>
            </a:endParaRPr>
          </a:p>
          <a:p>
            <a:pPr marL="628650" marR="0" lvl="1" indent="-95250" algn="l" rtl="0">
              <a:spcBef>
                <a:spcPts val="400"/>
              </a:spcBef>
              <a:spcAft>
                <a:spcPts val="0"/>
              </a:spcAft>
              <a:buClr>
                <a:schemeClr val="dk1"/>
              </a:buClr>
              <a:buSzPts val="12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spcBef>
                <a:spcPts val="100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determine the characteristics of the “choose-your-own-adventure” format by analyzing an example.</a:t>
            </a:r>
            <a:endParaRPr sz="16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	</a:t>
            </a:r>
            <a:endParaRPr sz="3400" b="0" i="0" u="none" strike="noStrike" cap="none">
              <a:solidFill>
                <a:schemeClr val="dk1"/>
              </a:solidFill>
              <a:latin typeface="Century Gothic"/>
              <a:ea typeface="Century Gothic"/>
              <a:cs typeface="Century Gothic"/>
              <a:sym typeface="Century Gothic"/>
            </a:endParaRPr>
          </a:p>
        </p:txBody>
      </p:sp>
      <p:sp>
        <p:nvSpPr>
          <p:cNvPr id="244" name="Google Shape;244;p36"/>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determine the characteristics of the “choose-your-own-adventure” format by analyzing an </a:t>
            </a:r>
            <a:r>
              <a:rPr lang="en" sz="2400" b="0" i="0" u="none" strike="noStrike" cap="none" dirty="0" smtClean="0">
                <a:solidFill>
                  <a:schemeClr val="dk1"/>
                </a:solidFill>
                <a:latin typeface="Century Gothic"/>
                <a:ea typeface="Century Gothic"/>
                <a:cs typeface="Century Gothic"/>
                <a:sym typeface="Century Gothic"/>
              </a:rPr>
              <a:t>example</a:t>
            </a:r>
            <a:r>
              <a:rPr lang="en-US" sz="2400" b="0" i="0" u="none" strike="noStrike" cap="none" dirty="0" smtClean="0">
                <a:solidFill>
                  <a:schemeClr val="dk1"/>
                </a:solidFill>
                <a:latin typeface="Century Gothic"/>
                <a:ea typeface="Century Gothic"/>
                <a:cs typeface="Century Gothic"/>
                <a:sym typeface="Century Gothic"/>
              </a:rPr>
              <a:t>.</a:t>
            </a:r>
            <a:endParaRPr sz="2400" b="0" i="0" u="none" strike="noStrike" cap="none" dirty="0">
              <a:solidFill>
                <a:schemeClr val="dk1"/>
              </a:solidFill>
              <a:latin typeface="Century Gothic"/>
              <a:ea typeface="Century Gothic"/>
              <a:cs typeface="Century Gothic"/>
              <a:sym typeface="Century Gothic"/>
            </a:endParaRPr>
          </a:p>
        </p:txBody>
      </p:sp>
      <p:pic>
        <p:nvPicPr>
          <p:cNvPr id="245" name="Google Shape;245;p36"/>
          <p:cNvPicPr preferRelativeResize="0"/>
          <p:nvPr/>
        </p:nvPicPr>
        <p:blipFill rotWithShape="1">
          <a:blip r:embed="rId3">
            <a:alphaModFix/>
          </a:blip>
          <a:srcRect/>
          <a:stretch/>
        </p:blipFill>
        <p:spPr>
          <a:xfrm>
            <a:off x="8143800" y="4211275"/>
            <a:ext cx="572700" cy="572700"/>
          </a:xfrm>
          <a:prstGeom prst="rect">
            <a:avLst/>
          </a:prstGeom>
          <a:noFill/>
          <a:ln>
            <a:noFill/>
          </a:ln>
        </p:spPr>
      </p:pic>
      <p:pic>
        <p:nvPicPr>
          <p:cNvPr id="246" name="Google Shape;246;p36"/>
          <p:cNvPicPr preferRelativeResize="0"/>
          <p:nvPr/>
        </p:nvPicPr>
        <p:blipFill rotWithShape="1">
          <a:blip r:embed="rId4">
            <a:alphaModFix/>
          </a:blip>
          <a:srcRect l="11708" r="16984"/>
          <a:stretch/>
        </p:blipFill>
        <p:spPr>
          <a:xfrm>
            <a:off x="7591425" y="4098175"/>
            <a:ext cx="485775" cy="68580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Revisiting the Performance Task Prompt </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252" name="Google Shape;252;p37"/>
          <p:cNvSpPr txBox="1">
            <a:spLocks noGrp="1"/>
          </p:cNvSpPr>
          <p:nvPr>
            <p:ph type="body" idx="1"/>
          </p:nvPr>
        </p:nvSpPr>
        <p:spPr>
          <a:xfrm>
            <a:off x="3955275" y="740600"/>
            <a:ext cx="4877100" cy="38283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100000"/>
              </a:lnSpc>
              <a:spcBef>
                <a:spcPts val="800"/>
              </a:spcBef>
              <a:spcAft>
                <a:spcPts val="0"/>
              </a:spcAft>
              <a:buClr>
                <a:schemeClr val="dk1"/>
              </a:buClr>
              <a:buSzPts val="1800"/>
              <a:buFont typeface="Century Gothic"/>
              <a:buAutoNum type="arabicPeriod"/>
            </a:pPr>
            <a:r>
              <a:rPr lang="en" sz="2100" b="0" i="0" u="none" strike="noStrike" cap="none">
                <a:solidFill>
                  <a:schemeClr val="dk1"/>
                </a:solidFill>
                <a:highlight>
                  <a:schemeClr val="lt1"/>
                </a:highlight>
                <a:latin typeface="Century Gothic"/>
                <a:ea typeface="Century Gothic"/>
                <a:cs typeface="Century Gothic"/>
                <a:sym typeface="Century Gothic"/>
              </a:rPr>
              <a:t>Based on the anchor chart, how will your writing be organized?</a:t>
            </a:r>
            <a:endParaRPr sz="2100" b="0" i="0" u="none" strike="noStrike" cap="none">
              <a:solidFill>
                <a:schemeClr val="dk1"/>
              </a:solidFill>
              <a:highlight>
                <a:schemeClr val="lt1"/>
              </a:highlight>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Arial"/>
              <a:buAutoNum type="arabicPeriod"/>
            </a:pPr>
            <a:r>
              <a:rPr lang="en" sz="2100" b="0" i="0" u="none" strike="noStrike" cap="none">
                <a:solidFill>
                  <a:schemeClr val="dk1"/>
                </a:solidFill>
                <a:highlight>
                  <a:schemeClr val="lt1"/>
                </a:highlight>
                <a:latin typeface="Century Gothic"/>
                <a:ea typeface="Century Gothic"/>
                <a:cs typeface="Century Gothic"/>
                <a:sym typeface="Century Gothic"/>
              </a:rPr>
              <a:t>Based on the anchor chart, who will be your audience?</a:t>
            </a:r>
            <a:endParaRPr sz="2100" b="0" i="0" u="none" strike="noStrike" cap="none">
              <a:solidFill>
                <a:schemeClr val="dk1"/>
              </a:solidFill>
              <a:highlight>
                <a:schemeClr val="lt1"/>
              </a:highlight>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Arial"/>
              <a:buAutoNum type="arabicPeriod"/>
            </a:pPr>
            <a:r>
              <a:rPr lang="en" sz="2100" b="0" i="0" u="none" strike="noStrike" cap="none">
                <a:solidFill>
                  <a:schemeClr val="dk1"/>
                </a:solidFill>
                <a:highlight>
                  <a:schemeClr val="lt1"/>
                </a:highlight>
                <a:latin typeface="Century Gothic"/>
                <a:ea typeface="Century Gothic"/>
                <a:cs typeface="Century Gothic"/>
                <a:sym typeface="Century Gothic"/>
              </a:rPr>
              <a:t> What will be the purpose for your writing?</a:t>
            </a:r>
            <a:endParaRPr sz="2100" b="0" i="0" u="none" strike="noStrike" cap="none">
              <a:solidFill>
                <a:schemeClr val="dk1"/>
              </a:solidFill>
              <a:latin typeface="Century Gothic"/>
              <a:ea typeface="Century Gothic"/>
              <a:cs typeface="Century Gothic"/>
              <a:sym typeface="Century Gothic"/>
            </a:endParaRPr>
          </a:p>
        </p:txBody>
      </p:sp>
      <p:pic>
        <p:nvPicPr>
          <p:cNvPr id="253" name="Google Shape;253;p37"/>
          <p:cNvPicPr preferRelativeResize="0"/>
          <p:nvPr/>
        </p:nvPicPr>
        <p:blipFill rotWithShape="1">
          <a:blip r:embed="rId3">
            <a:alphaModFix/>
          </a:blip>
          <a:srcRect l="30973" t="19611" r="32534" b="9152"/>
          <a:stretch/>
        </p:blipFill>
        <p:spPr>
          <a:xfrm>
            <a:off x="311700" y="740600"/>
            <a:ext cx="3487996" cy="3828275"/>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8"/>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Rereading for Format: Can You Survive the Wilderness?</a:t>
            </a:r>
            <a:endParaRPr sz="3400" b="0" i="0" u="none" strike="noStrike" cap="none">
              <a:solidFill>
                <a:schemeClr val="dk1"/>
              </a:solidFill>
              <a:latin typeface="Century Gothic"/>
              <a:ea typeface="Century Gothic"/>
              <a:cs typeface="Century Gothic"/>
              <a:sym typeface="Century Gothic"/>
            </a:endParaRPr>
          </a:p>
        </p:txBody>
      </p:sp>
      <p:sp>
        <p:nvSpPr>
          <p:cNvPr id="259" name="Google Shape;259;p38"/>
          <p:cNvSpPr txBox="1">
            <a:spLocks noGrp="1"/>
          </p:cNvSpPr>
          <p:nvPr>
            <p:ph type="body" idx="1"/>
          </p:nvPr>
        </p:nvSpPr>
        <p:spPr>
          <a:xfrm>
            <a:off x="3439625" y="1474350"/>
            <a:ext cx="5392500" cy="30945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100000"/>
              </a:lnSpc>
              <a:spcBef>
                <a:spcPts val="800"/>
              </a:spcBef>
              <a:spcAft>
                <a:spcPts val="0"/>
              </a:spcAft>
              <a:buClr>
                <a:schemeClr val="dk1"/>
              </a:buClr>
              <a:buSzPts val="1800"/>
              <a:buFont typeface="Century Gothic"/>
              <a:buAutoNum type="arabicPeriod"/>
            </a:pPr>
            <a:r>
              <a:rPr lang="en" sz="2100" b="0" i="1" u="none" strike="noStrike" cap="none">
                <a:solidFill>
                  <a:schemeClr val="dk1"/>
                </a:solidFill>
                <a:highlight>
                  <a:schemeClr val="lt1"/>
                </a:highlight>
                <a:latin typeface="Century Gothic"/>
                <a:ea typeface="Century Gothic"/>
                <a:cs typeface="Century Gothic"/>
                <a:sym typeface="Century Gothic"/>
              </a:rPr>
              <a:t>What do I mean by the format of the book?</a:t>
            </a:r>
            <a:endParaRPr sz="2100" b="0" i="1" u="none" strike="noStrike" cap="none">
              <a:solidFill>
                <a:schemeClr val="dk1"/>
              </a:solidFill>
              <a:highlight>
                <a:schemeClr val="lt1"/>
              </a:highlight>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2100" b="0" i="1" u="none" strike="noStrike" cap="none">
                <a:solidFill>
                  <a:schemeClr val="dk1"/>
                </a:solidFill>
                <a:highlight>
                  <a:schemeClr val="lt1"/>
                </a:highlight>
                <a:latin typeface="Century Gothic"/>
                <a:ea typeface="Century Gothic"/>
                <a:cs typeface="Century Gothic"/>
                <a:sym typeface="Century Gothic"/>
              </a:rPr>
              <a:t>What makes this format different from other books you have read? </a:t>
            </a:r>
            <a:endParaRPr sz="2100" b="0" i="1" u="none" strike="noStrike" cap="none">
              <a:solidFill>
                <a:schemeClr val="dk1"/>
              </a:solidFill>
              <a:highlight>
                <a:schemeClr val="lt1"/>
              </a:highlight>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2100" b="0" i="1" u="none" strike="noStrike" cap="none">
                <a:solidFill>
                  <a:schemeClr val="dk1"/>
                </a:solidFill>
                <a:highlight>
                  <a:schemeClr val="lt1"/>
                </a:highlight>
                <a:latin typeface="Century Gothic"/>
                <a:ea typeface="Century Gothic"/>
                <a:cs typeface="Century Gothic"/>
                <a:sym typeface="Century Gothic"/>
              </a:rPr>
              <a:t>What questions do you have about the format of this book?</a:t>
            </a:r>
            <a:endParaRPr sz="2100" b="0" i="1" u="none" strike="noStrike" cap="none">
              <a:solidFill>
                <a:schemeClr val="dk1"/>
              </a:solidFill>
              <a:highlight>
                <a:schemeClr val="lt1"/>
              </a:highlight>
              <a:latin typeface="Century Gothic"/>
              <a:ea typeface="Century Gothic"/>
              <a:cs typeface="Century Gothic"/>
              <a:sym typeface="Century Gothic"/>
            </a:endParaRPr>
          </a:p>
        </p:txBody>
      </p:sp>
      <p:pic>
        <p:nvPicPr>
          <p:cNvPr id="260" name="Google Shape;260;p38"/>
          <p:cNvPicPr preferRelativeResize="0"/>
          <p:nvPr/>
        </p:nvPicPr>
        <p:blipFill rotWithShape="1">
          <a:blip r:embed="rId3">
            <a:alphaModFix/>
          </a:blip>
          <a:srcRect/>
          <a:stretch/>
        </p:blipFill>
        <p:spPr>
          <a:xfrm>
            <a:off x="877650" y="1474346"/>
            <a:ext cx="2321775" cy="3387629"/>
          </a:xfrm>
          <a:prstGeom prst="rect">
            <a:avLst/>
          </a:prstGeom>
          <a:noFill/>
          <a:ln w="19050" cap="flat" cmpd="sng">
            <a:solidFill>
              <a:schemeClr val="dk2"/>
            </a:solidFill>
            <a:prstDash val="solid"/>
            <a:round/>
            <a:headEnd type="none" w="sm" len="sm"/>
            <a:tailEnd type="none" w="sm" len="sm"/>
          </a:ln>
        </p:spPr>
      </p:pic>
      <p:pic>
        <p:nvPicPr>
          <p:cNvPr id="261" name="Google Shape;261;p38"/>
          <p:cNvPicPr preferRelativeResize="0"/>
          <p:nvPr/>
        </p:nvPicPr>
        <p:blipFill rotWithShape="1">
          <a:blip r:embed="rId4">
            <a:alphaModFix/>
          </a:blip>
          <a:srcRect/>
          <a:stretch/>
        </p:blipFill>
        <p:spPr>
          <a:xfrm>
            <a:off x="7534475" y="3996150"/>
            <a:ext cx="572700" cy="57270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9"/>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Creating a Choose-Your-Own-Adventure Narrative anchor chart</a:t>
            </a:r>
            <a:endParaRPr sz="2400" b="0" i="0" u="none" strike="noStrike" cap="none">
              <a:solidFill>
                <a:schemeClr val="dk1"/>
              </a:solidFill>
              <a:latin typeface="Century Gothic"/>
              <a:ea typeface="Century Gothic"/>
              <a:cs typeface="Century Gothic"/>
              <a:sym typeface="Century Gothic"/>
            </a:endParaRPr>
          </a:p>
        </p:txBody>
      </p:sp>
      <p:sp>
        <p:nvSpPr>
          <p:cNvPr id="267" name="Google Shape;267;p39"/>
          <p:cNvSpPr txBox="1">
            <a:spLocks noGrp="1"/>
          </p:cNvSpPr>
          <p:nvPr>
            <p:ph type="body" idx="1"/>
          </p:nvPr>
        </p:nvSpPr>
        <p:spPr>
          <a:xfrm>
            <a:off x="3899975" y="1221550"/>
            <a:ext cx="4932300" cy="3347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00000"/>
              </a:lnSpc>
              <a:spcBef>
                <a:spcPts val="800"/>
              </a:spcBef>
              <a:spcAft>
                <a:spcPts val="0"/>
              </a:spcAft>
              <a:buClr>
                <a:schemeClr val="dk1"/>
              </a:buClr>
              <a:buSzPts val="2400"/>
              <a:buFont typeface="Century Gothic"/>
              <a:buAutoNum type="arabicPeriod"/>
            </a:pPr>
            <a:r>
              <a:rPr lang="en" sz="2400" b="0" i="1" u="none" strike="noStrike" cap="none" dirty="0">
                <a:solidFill>
                  <a:schemeClr val="dk1"/>
                </a:solidFill>
                <a:highlight>
                  <a:schemeClr val="lt1"/>
                </a:highlight>
                <a:latin typeface="Century Gothic"/>
                <a:ea typeface="Century Gothic"/>
                <a:cs typeface="Century Gothic"/>
                <a:sym typeface="Century Gothic"/>
              </a:rPr>
              <a:t>What did you notice about the format of Can You Survive the Wilderness?</a:t>
            </a:r>
            <a:endParaRPr sz="2400" b="0" i="0" u="none" strike="noStrike" cap="none" dirty="0">
              <a:solidFill>
                <a:schemeClr val="dk1"/>
              </a:solidFill>
              <a:latin typeface="Century Gothic"/>
              <a:ea typeface="Century Gothic"/>
              <a:cs typeface="Century Gothic"/>
              <a:sym typeface="Century Gothic"/>
            </a:endParaRPr>
          </a:p>
        </p:txBody>
      </p:sp>
      <p:pic>
        <p:nvPicPr>
          <p:cNvPr id="268" name="Google Shape;268;p39"/>
          <p:cNvPicPr preferRelativeResize="0"/>
          <p:nvPr/>
        </p:nvPicPr>
        <p:blipFill rotWithShape="1">
          <a:blip r:embed="rId3">
            <a:alphaModFix/>
          </a:blip>
          <a:srcRect l="11708" r="16984"/>
          <a:stretch/>
        </p:blipFill>
        <p:spPr>
          <a:xfrm>
            <a:off x="8346525" y="4079400"/>
            <a:ext cx="485775" cy="685800"/>
          </a:xfrm>
          <a:prstGeom prst="rect">
            <a:avLst/>
          </a:prstGeom>
          <a:noFill/>
          <a:ln>
            <a:noFill/>
          </a:ln>
        </p:spPr>
      </p:pic>
      <p:pic>
        <p:nvPicPr>
          <p:cNvPr id="269" name="Google Shape;269;p39"/>
          <p:cNvPicPr preferRelativeResize="0"/>
          <p:nvPr/>
        </p:nvPicPr>
        <p:blipFill rotWithShape="1">
          <a:blip r:embed="rId4">
            <a:alphaModFix/>
          </a:blip>
          <a:srcRect l="26006" t="25202" r="26519" b="13906"/>
          <a:stretch/>
        </p:blipFill>
        <p:spPr>
          <a:xfrm>
            <a:off x="230875" y="1221550"/>
            <a:ext cx="3449976" cy="24876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Exit Ticket</a:t>
            </a:r>
            <a:endParaRPr sz="3400" b="0" i="0" u="none" strike="noStrike" cap="none">
              <a:solidFill>
                <a:schemeClr val="dk1"/>
              </a:solidFill>
              <a:latin typeface="Century Gothic"/>
              <a:ea typeface="Century Gothic"/>
              <a:cs typeface="Century Gothic"/>
              <a:sym typeface="Century Gothic"/>
            </a:endParaRPr>
          </a:p>
        </p:txBody>
      </p:sp>
      <p:sp>
        <p:nvSpPr>
          <p:cNvPr id="275" name="Google Shape;275;p40"/>
          <p:cNvSpPr txBox="1">
            <a:spLocks noGrp="1"/>
          </p:cNvSpPr>
          <p:nvPr>
            <p:ph type="body" idx="1"/>
          </p:nvPr>
        </p:nvSpPr>
        <p:spPr>
          <a:xfrm>
            <a:off x="311700" y="906875"/>
            <a:ext cx="8520600" cy="36621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00000"/>
              </a:lnSpc>
              <a:spcBef>
                <a:spcPts val="800"/>
              </a:spcBef>
              <a:spcAft>
                <a:spcPts val="0"/>
              </a:spcAft>
              <a:buClr>
                <a:schemeClr val="dk1"/>
              </a:buClr>
              <a:buSzPts val="2400"/>
              <a:buFont typeface="Century Gothic"/>
              <a:buChar char="•"/>
            </a:pPr>
            <a:r>
              <a:rPr lang="en" sz="2400" b="0" i="0" u="none" strike="noStrike" cap="none">
                <a:solidFill>
                  <a:schemeClr val="dk1"/>
                </a:solidFill>
                <a:highlight>
                  <a:schemeClr val="lt1"/>
                </a:highlight>
                <a:latin typeface="Century Gothic"/>
                <a:ea typeface="Century Gothic"/>
                <a:cs typeface="Century Gothic"/>
                <a:sym typeface="Century Gothic"/>
              </a:rPr>
              <a:t>I can determine the characteristics of the ‘choose-your-own-adventure’ format by analyzing an example.</a:t>
            </a:r>
            <a:endParaRPr sz="2400" b="0" i="0" u="none" strike="noStrike" cap="none">
              <a:solidFill>
                <a:schemeClr val="dk1"/>
              </a:solidFill>
              <a:highlight>
                <a:schemeClr val="lt1"/>
              </a:highlight>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r>
              <a:rPr lang="en" sz="2400" b="0" i="0" u="none" strike="noStrike" cap="none">
                <a:solidFill>
                  <a:schemeClr val="dk1"/>
                </a:solidFill>
                <a:highlight>
                  <a:schemeClr val="lt1"/>
                </a:highlight>
                <a:latin typeface="Century Gothic"/>
                <a:ea typeface="Century Gothic"/>
                <a:cs typeface="Century Gothic"/>
                <a:sym typeface="Century Gothic"/>
              </a:rPr>
              <a:t>On your index card answer the following:</a:t>
            </a:r>
            <a:endParaRPr sz="2400" b="0" i="0" u="none" strike="noStrike" cap="none">
              <a:solidFill>
                <a:schemeClr val="dk1"/>
              </a:solidFill>
              <a:highlight>
                <a:schemeClr val="lt1"/>
              </a:highlight>
              <a:latin typeface="Century Gothic"/>
              <a:ea typeface="Century Gothic"/>
              <a:cs typeface="Century Gothic"/>
              <a:sym typeface="Century Gothic"/>
            </a:endParaRPr>
          </a:p>
          <a:p>
            <a:pPr marL="457200" marR="0" lvl="0" indent="-381000" algn="l" rtl="0">
              <a:lnSpc>
                <a:spcPct val="100000"/>
              </a:lnSpc>
              <a:spcBef>
                <a:spcPts val="800"/>
              </a:spcBef>
              <a:spcAft>
                <a:spcPts val="0"/>
              </a:spcAft>
              <a:buClr>
                <a:schemeClr val="dk1"/>
              </a:buClr>
              <a:buSzPts val="2400"/>
              <a:buFont typeface="Century Gothic"/>
              <a:buAutoNum type="arabicPeriod"/>
            </a:pPr>
            <a:r>
              <a:rPr lang="en" sz="2400" b="0" i="0" u="none" strike="noStrike" cap="none">
                <a:solidFill>
                  <a:schemeClr val="dk1"/>
                </a:solidFill>
                <a:highlight>
                  <a:schemeClr val="lt1"/>
                </a:highlight>
                <a:latin typeface="Century Gothic"/>
                <a:ea typeface="Century Gothic"/>
                <a:cs typeface="Century Gothic"/>
                <a:sym typeface="Century Gothic"/>
              </a:rPr>
              <a:t>Front: “Did you meet the learning targets? What is your evidence?”</a:t>
            </a:r>
            <a:endParaRPr sz="2400" b="0" i="0" u="none" strike="noStrike" cap="none">
              <a:solidFill>
                <a:schemeClr val="dk1"/>
              </a:solidFill>
              <a:highlight>
                <a:schemeClr val="lt1"/>
              </a:highlight>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highlight>
                  <a:schemeClr val="lt1"/>
                </a:highlight>
                <a:latin typeface="Century Gothic"/>
                <a:ea typeface="Century Gothic"/>
                <a:cs typeface="Century Gothic"/>
                <a:sym typeface="Century Gothic"/>
              </a:rPr>
              <a:t>Back: “What is one idea you have for your narrative, or one thing you are excited about for this performance task?”</a:t>
            </a:r>
            <a:endParaRPr sz="2400" b="0" i="0" u="none" strike="noStrike" cap="none">
              <a:solidFill>
                <a:schemeClr val="dk1"/>
              </a:solidFill>
              <a:highlight>
                <a:schemeClr val="lt1"/>
              </a:highlight>
              <a:latin typeface="Century Gothic"/>
              <a:ea typeface="Century Gothic"/>
              <a:cs typeface="Century Gothic"/>
              <a:sym typeface="Century Gothic"/>
            </a:endParaRPr>
          </a:p>
        </p:txBody>
      </p:sp>
      <p:pic>
        <p:nvPicPr>
          <p:cNvPr id="276" name="Google Shape;276;p40"/>
          <p:cNvPicPr preferRelativeResize="0"/>
          <p:nvPr/>
        </p:nvPicPr>
        <p:blipFill rotWithShape="1">
          <a:blip r:embed="rId3">
            <a:alphaModFix/>
          </a:blip>
          <a:srcRect/>
          <a:stretch/>
        </p:blipFill>
        <p:spPr>
          <a:xfrm>
            <a:off x="8348300" y="4354700"/>
            <a:ext cx="484000" cy="484000"/>
          </a:xfrm>
          <a:prstGeom prst="rect">
            <a:avLst/>
          </a:prstGeom>
          <a:noFill/>
          <a:ln>
            <a:noFill/>
          </a:ln>
        </p:spPr>
      </p:pic>
      <p:pic>
        <p:nvPicPr>
          <p:cNvPr id="277" name="Google Shape;277;p40"/>
          <p:cNvPicPr preferRelativeResize="0"/>
          <p:nvPr/>
        </p:nvPicPr>
        <p:blipFill rotWithShape="1">
          <a:blip r:embed="rId4">
            <a:alphaModFix/>
          </a:blip>
          <a:srcRect/>
          <a:stretch/>
        </p:blipFill>
        <p:spPr>
          <a:xfrm>
            <a:off x="7692075" y="4354700"/>
            <a:ext cx="484000" cy="484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1"/>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entury Gothic"/>
              <a:buNone/>
            </a:pPr>
            <a:r>
              <a:rPr lang="en" sz="3000" b="0" i="0" u="none" strike="noStrike" cap="none">
                <a:solidFill>
                  <a:schemeClr val="dk1"/>
                </a:solidFill>
                <a:latin typeface="Century Gothic"/>
                <a:ea typeface="Century Gothic"/>
                <a:cs typeface="Century Gothic"/>
                <a:sym typeface="Century Gothic"/>
              </a:rPr>
              <a:t>Homework</a:t>
            </a:r>
            <a:endParaRPr sz="3000" b="0" i="0" u="none" strike="noStrike" cap="none">
              <a:solidFill>
                <a:schemeClr val="dk1"/>
              </a:solidFill>
              <a:latin typeface="Century Gothic"/>
              <a:ea typeface="Century Gothic"/>
              <a:cs typeface="Century Gothic"/>
              <a:sym typeface="Century Gothic"/>
            </a:endParaRPr>
          </a:p>
        </p:txBody>
      </p:sp>
      <p:sp>
        <p:nvSpPr>
          <p:cNvPr id="283" name="Google Shape;283;p41"/>
          <p:cNvSpPr txBox="1">
            <a:spLocks noGrp="1"/>
          </p:cNvSpPr>
          <p:nvPr>
            <p:ph type="body" idx="1"/>
          </p:nvPr>
        </p:nvSpPr>
        <p:spPr>
          <a:xfrm>
            <a:off x="420325" y="1190400"/>
            <a:ext cx="4621800" cy="35076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42900" algn="l" rtl="0">
              <a:lnSpc>
                <a:spcPct val="100000"/>
              </a:lnSpc>
              <a:spcBef>
                <a:spcPts val="800"/>
              </a:spcBef>
              <a:spcAft>
                <a:spcPts val="0"/>
              </a:spcAft>
              <a:buClr>
                <a:schemeClr val="dk1"/>
              </a:buClr>
              <a:buSzPts val="1800"/>
              <a:buFont typeface="Century Gothic"/>
              <a:buAutoNum type="alphaUcPeriod"/>
            </a:pPr>
            <a:r>
              <a:rPr lang="en" sz="1800" b="0" i="0" u="none" strike="noStrike" cap="none" dirty="0">
                <a:solidFill>
                  <a:schemeClr val="dk1"/>
                </a:solidFill>
                <a:latin typeface="Century Gothic"/>
                <a:ea typeface="Century Gothic"/>
                <a:cs typeface="Century Gothic"/>
                <a:sym typeface="Century Gothic"/>
              </a:rPr>
              <a:t>Accountable Research </a:t>
            </a:r>
            <a:r>
              <a:rPr lang="en" sz="1800" b="0" i="0" u="none" strike="noStrike" cap="none" dirty="0" smtClean="0">
                <a:solidFill>
                  <a:schemeClr val="dk1"/>
                </a:solidFill>
                <a:latin typeface="Century Gothic"/>
                <a:ea typeface="Century Gothic"/>
                <a:cs typeface="Century Gothic"/>
                <a:sym typeface="Century Gothic"/>
              </a:rPr>
              <a:t>Reading</a:t>
            </a:r>
            <a:r>
              <a:rPr lang="en-US" sz="1800" b="0" i="0" u="none" strike="noStrike" cap="none" dirty="0" smtClean="0">
                <a:solidFill>
                  <a:schemeClr val="dk1"/>
                </a:solidFill>
                <a:latin typeface="Century Gothic"/>
                <a:ea typeface="Century Gothic"/>
                <a:cs typeface="Century Gothic"/>
                <a:sym typeface="Century Gothic"/>
              </a:rPr>
              <a:t>: </a:t>
            </a:r>
            <a:r>
              <a:rPr lang="en" sz="1800" b="0" i="0" u="none" strike="noStrike" cap="none" dirty="0" smtClean="0">
                <a:solidFill>
                  <a:schemeClr val="dk1"/>
                </a:solidFill>
                <a:latin typeface="Century Gothic"/>
                <a:ea typeface="Century Gothic"/>
                <a:cs typeface="Century Gothic"/>
                <a:sym typeface="Century Gothic"/>
              </a:rPr>
              <a:t>Select </a:t>
            </a:r>
            <a:r>
              <a:rPr lang="en" sz="1800" b="0" i="0" u="none" strike="noStrike" cap="none" dirty="0">
                <a:solidFill>
                  <a:schemeClr val="dk1"/>
                </a:solidFill>
                <a:latin typeface="Century Gothic"/>
                <a:ea typeface="Century Gothic"/>
                <a:cs typeface="Century Gothic"/>
                <a:sym typeface="Century Gothic"/>
              </a:rPr>
              <a:t>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800"/>
              </a:spcBef>
              <a:spcAft>
                <a:spcPts val="0"/>
              </a:spcAft>
              <a:buClr>
                <a:schemeClr val="dk1"/>
              </a:buClr>
              <a:buSzPts val="1800"/>
              <a:buFont typeface="Century Gothic"/>
              <a:buAutoNum type="alphaUcPeriod"/>
            </a:pPr>
            <a:r>
              <a:rPr lang="en" sz="1800" b="0" i="0" u="none" strike="noStrike" cap="none" dirty="0">
                <a:solidFill>
                  <a:schemeClr val="dk1"/>
                </a:solidFill>
                <a:latin typeface="Century Gothic"/>
                <a:ea typeface="Century Gothic"/>
                <a:cs typeface="Century Gothic"/>
                <a:sym typeface="Century Gothic"/>
              </a:rPr>
              <a:t>Complete Editing for Capitalization, Punctuation, and Spelling I from your homework resources for this unit.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2400" b="0" i="0" u="none" strike="noStrike" cap="none" dirty="0">
              <a:solidFill>
                <a:srgbClr val="444444"/>
              </a:solidFill>
              <a:latin typeface="Century Gothic"/>
              <a:ea typeface="Century Gothic"/>
              <a:cs typeface="Century Gothic"/>
              <a:sym typeface="Century Gothic"/>
            </a:endParaRPr>
          </a:p>
        </p:txBody>
      </p:sp>
      <p:sp>
        <p:nvSpPr>
          <p:cNvPr id="284" name="Google Shape;284;p41"/>
          <p:cNvSpPr txBox="1"/>
          <p:nvPr/>
        </p:nvSpPr>
        <p:spPr>
          <a:xfrm>
            <a:off x="5315750" y="1190375"/>
            <a:ext cx="3160200" cy="350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Module 2</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Guiding Question</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Anchor Chart</a:t>
            </a:r>
            <a:endParaRPr sz="1800" b="0" i="0" u="none" strike="noStrike" cap="none">
              <a:solidFill>
                <a:srgbClr val="000000"/>
              </a:solidFill>
              <a:latin typeface="Century Gothic"/>
              <a:ea typeface="Century Gothic"/>
              <a:cs typeface="Century Gothic"/>
              <a:sym typeface="Century Gothic"/>
            </a:endParaRPr>
          </a:p>
          <a:p>
            <a:pPr marL="342900" marR="0" lvl="0" indent="0" algn="l" rtl="0">
              <a:lnSpc>
                <a:spcPct val="90000"/>
              </a:lnSpc>
              <a:spcBef>
                <a:spcPts val="340"/>
              </a:spcBef>
              <a:spcAft>
                <a:spcPts val="0"/>
              </a:spcAft>
              <a:buClr>
                <a:srgbClr val="000000"/>
              </a:buClr>
              <a:buSzPts val="1200"/>
              <a:buFont typeface="Arial"/>
              <a:buNone/>
            </a:pPr>
            <a:endParaRPr sz="1200" b="0" i="0" u="none" strike="noStrike" cap="none">
              <a:solidFill>
                <a:srgbClr val="000000"/>
              </a:solidFill>
              <a:latin typeface="Calibri"/>
              <a:ea typeface="Calibri"/>
              <a:cs typeface="Calibri"/>
              <a:sym typeface="Calibri"/>
            </a:endParaRPr>
          </a:p>
          <a:p>
            <a:pPr marL="342900" marR="0" lvl="0" indent="-323850" algn="l" rtl="0">
              <a:lnSpc>
                <a:spcPct val="90000"/>
              </a:lnSpc>
              <a:spcBef>
                <a:spcPts val="340"/>
              </a:spcBef>
              <a:spcAft>
                <a:spcPts val="0"/>
              </a:spcAft>
              <a:buClr>
                <a:srgbClr val="000000"/>
              </a:buClr>
              <a:buSzPts val="1400"/>
              <a:buFont typeface="Century Gothic"/>
              <a:buChar char="•"/>
            </a:pPr>
            <a:r>
              <a:rPr lang="en" sz="1400" b="0" i="0" u="none" strike="noStrike" cap="none">
                <a:solidFill>
                  <a:srgbClr val="000000"/>
                </a:solidFill>
                <a:latin typeface="Century Gothic"/>
                <a:ea typeface="Century Gothic"/>
                <a:cs typeface="Century Gothic"/>
                <a:sym typeface="Century Gothic"/>
              </a:rPr>
              <a:t>How do animals’ bodies and behaviors help them survive?</a:t>
            </a:r>
            <a:endParaRPr sz="1400" b="0" i="0" u="none" strike="noStrike" cap="none">
              <a:solidFill>
                <a:srgbClr val="000000"/>
              </a:solidFill>
              <a:latin typeface="Century Gothic"/>
              <a:ea typeface="Century Gothic"/>
              <a:cs typeface="Century Gothic"/>
              <a:sym typeface="Century Gothic"/>
            </a:endParaRPr>
          </a:p>
          <a:p>
            <a:pPr marL="342900" marR="0" lvl="0" indent="-323850" algn="l" rtl="0">
              <a:lnSpc>
                <a:spcPct val="90000"/>
              </a:lnSpc>
              <a:spcBef>
                <a:spcPts val="340"/>
              </a:spcBef>
              <a:spcAft>
                <a:spcPts val="0"/>
              </a:spcAft>
              <a:buClr>
                <a:srgbClr val="000000"/>
              </a:buClr>
              <a:buSzPts val="1400"/>
              <a:buFont typeface="Century Gothic"/>
              <a:buChar char="•"/>
            </a:pPr>
            <a:r>
              <a:rPr lang="en" sz="1400" b="0" i="0" u="none" strike="noStrike" cap="none">
                <a:solidFill>
                  <a:srgbClr val="000000"/>
                </a:solidFill>
                <a:latin typeface="Century Gothic"/>
                <a:ea typeface="Century Gothic"/>
                <a:cs typeface="Century Gothic"/>
                <a:sym typeface="Century Gothic"/>
              </a:rPr>
              <a:t>How can writers use knowledge from their research to inform and entertain?</a:t>
            </a:r>
            <a:br>
              <a:rPr lang="en" sz="14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2"/>
          <p:cNvSpPr txBox="1">
            <a:spLocks noGrp="1"/>
          </p:cNvSpPr>
          <p:nvPr>
            <p:ph type="title"/>
          </p:nvPr>
        </p:nvSpPr>
        <p:spPr>
          <a:xfrm>
            <a:off x="311700" y="263619"/>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000" b="0" i="0" u="none" strike="noStrike" cap="none" dirty="0">
                <a:solidFill>
                  <a:schemeClr val="dk1"/>
                </a:solidFill>
                <a:latin typeface="Century Gothic"/>
                <a:ea typeface="Century Gothic"/>
                <a:cs typeface="Century Gothic"/>
                <a:sym typeface="Century Gothic"/>
              </a:rPr>
              <a:t>Homework: Accountable Research Reading</a:t>
            </a:r>
            <a:endParaRPr sz="3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3400" b="0" i="0" u="none" strike="noStrike" cap="none" dirty="0">
              <a:solidFill>
                <a:schemeClr val="dk1"/>
              </a:solidFill>
              <a:latin typeface="Century Gothic"/>
              <a:ea typeface="Century Gothic"/>
              <a:cs typeface="Century Gothic"/>
              <a:sym typeface="Century Gothic"/>
            </a:endParaRPr>
          </a:p>
        </p:txBody>
      </p:sp>
      <p:sp>
        <p:nvSpPr>
          <p:cNvPr id="290" name="Google Shape;290;p42"/>
          <p:cNvSpPr txBox="1">
            <a:spLocks noGrp="1"/>
          </p:cNvSpPr>
          <p:nvPr>
            <p:ph type="body" idx="1"/>
          </p:nvPr>
        </p:nvSpPr>
        <p:spPr>
          <a:xfrm>
            <a:off x="311700" y="438147"/>
            <a:ext cx="8520600" cy="4416600"/>
          </a:xfrm>
          <a:prstGeom prst="rect">
            <a:avLst/>
          </a:prstGeom>
          <a:noFill/>
          <a:ln>
            <a:noFill/>
          </a:ln>
        </p:spPr>
        <p:txBody>
          <a:bodyPr spcFirstLastPara="1" wrap="square" lIns="68575" tIns="34275" rIns="68575" bIns="34275" anchor="t" anchorCtr="0">
            <a:noAutofit/>
          </a:bodyPr>
          <a:lstStyle/>
          <a:p>
            <a:pPr marL="457200" marR="0" lvl="0" indent="-292100" algn="l" rtl="0">
              <a:lnSpc>
                <a:spcPct val="120000"/>
              </a:lnSpc>
              <a:spcBef>
                <a:spcPts val="80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Take out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Select a prompt.</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Copy prompt into front of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Respond to prompt for HW.</a:t>
            </a:r>
            <a:endParaRPr sz="1000" b="0" i="0" u="none" strike="noStrike" cap="none" dirty="0">
              <a:solidFill>
                <a:schemeClr val="dk1"/>
              </a:solidFill>
              <a:latin typeface="Century Gothic"/>
              <a:ea typeface="Century Gothic"/>
              <a:cs typeface="Century Gothic"/>
              <a:sym typeface="Century Gothic"/>
            </a:endParaRPr>
          </a:p>
          <a:p>
            <a:pPr marL="1828800" marR="0" lvl="0" indent="457200" algn="l" rtl="0">
              <a:lnSpc>
                <a:spcPct val="120000"/>
              </a:lnSpc>
              <a:spcBef>
                <a:spcPts val="800"/>
              </a:spcBef>
              <a:spcAft>
                <a:spcPts val="0"/>
              </a:spcAft>
              <a:buClr>
                <a:schemeClr val="dk1"/>
              </a:buClr>
              <a:buSzPts val="1100"/>
              <a:buFont typeface="Arial"/>
              <a:buNone/>
            </a:pPr>
            <a:r>
              <a:rPr lang="en" sz="1300" b="1" i="0" u="none" strike="noStrike" cap="none" dirty="0">
                <a:solidFill>
                  <a:schemeClr val="dk1"/>
                </a:solidFill>
                <a:latin typeface="Century Gothic"/>
                <a:ea typeface="Century Gothic"/>
                <a:cs typeface="Century Gothic"/>
                <a:sym typeface="Century Gothic"/>
              </a:rPr>
              <a:t>Module 2: Journal Prompts</a:t>
            </a:r>
            <a:endParaRPr sz="1300" b="1"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90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Record 2–3 facts in your own words about animals or animal defenses that you found out in your research reading today.</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questions do you have about animals or animal defenses after reading?</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would you like to research further after reading? Why?</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Summarize your research reading today in no more than 4 sentences.</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How would you describe the setting of the particular part of the</a:t>
            </a:r>
            <a:br>
              <a:rPr lang="en" sz="1000" b="0" i="0" u="none" strike="noStrike" cap="none" dirty="0">
                <a:solidFill>
                  <a:schemeClr val="dk1"/>
                </a:solidFill>
                <a:latin typeface="Century Gothic"/>
                <a:ea typeface="Century Gothic"/>
                <a:cs typeface="Century Gothic"/>
                <a:sym typeface="Century Gothic"/>
              </a:rPr>
            </a:br>
            <a:r>
              <a:rPr lang="en" sz="1000" b="0" i="0" u="none" strike="noStrike" cap="none" dirty="0">
                <a:solidFill>
                  <a:schemeClr val="dk1"/>
                </a:solidFill>
                <a:latin typeface="Century Gothic"/>
                <a:ea typeface="Century Gothic"/>
                <a:cs typeface="Century Gothic"/>
                <a:sym typeface="Century Gothic"/>
              </a:rPr>
              <a:t>text you read?</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do you think is going to happen next? Why?</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Summarize the pages you just read in no more than 4 sentences.</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is the main idea of the part of the text you just read?</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Think about the title of your text. Why do you think the author</a:t>
            </a:r>
            <a:br>
              <a:rPr lang="en" sz="1000" b="0" i="0" u="none" strike="noStrike" cap="none" dirty="0">
                <a:solidFill>
                  <a:schemeClr val="dk1"/>
                </a:solidFill>
                <a:latin typeface="Century Gothic"/>
                <a:ea typeface="Century Gothic"/>
                <a:cs typeface="Century Gothic"/>
                <a:sym typeface="Century Gothic"/>
              </a:rPr>
            </a:br>
            <a:r>
              <a:rPr lang="en" sz="1000" b="0" i="0" u="none" strike="noStrike" cap="none" dirty="0">
                <a:solidFill>
                  <a:schemeClr val="dk1"/>
                </a:solidFill>
                <a:latin typeface="Century Gothic"/>
                <a:ea typeface="Century Gothic"/>
                <a:cs typeface="Century Gothic"/>
                <a:sym typeface="Century Gothic"/>
              </a:rPr>
              <a:t>chose this title?</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are two new words you learned in this text? Tell about the</a:t>
            </a:r>
            <a:br>
              <a:rPr lang="en" sz="1000" b="0" i="0" u="none" strike="noStrike" cap="none" dirty="0">
                <a:solidFill>
                  <a:schemeClr val="dk1"/>
                </a:solidFill>
                <a:latin typeface="Century Gothic"/>
                <a:ea typeface="Century Gothic"/>
                <a:cs typeface="Century Gothic"/>
                <a:sym typeface="Century Gothic"/>
              </a:rPr>
            </a:br>
            <a:r>
              <a:rPr lang="en-US" sz="1000" b="0" i="0" u="none" strike="noStrike" cap="none" dirty="0" smtClean="0">
                <a:solidFill>
                  <a:schemeClr val="dk1"/>
                </a:solidFill>
                <a:latin typeface="Century Gothic"/>
                <a:ea typeface="Century Gothic"/>
                <a:cs typeface="Century Gothic"/>
                <a:sym typeface="Century Gothic"/>
              </a:rPr>
              <a:t>w</a:t>
            </a:r>
            <a:r>
              <a:rPr lang="en" sz="1000" b="0" i="0" u="none" strike="noStrike" cap="none" dirty="0" smtClean="0">
                <a:solidFill>
                  <a:schemeClr val="dk1"/>
                </a:solidFill>
                <a:latin typeface="Century Gothic"/>
                <a:ea typeface="Century Gothic"/>
                <a:cs typeface="Century Gothic"/>
                <a:sym typeface="Century Gothic"/>
              </a:rPr>
              <a:t>ords</a:t>
            </a:r>
            <a:r>
              <a:rPr lang="en" sz="1000" b="0" i="0" u="none" strike="noStrike" cap="none" dirty="0">
                <a:solidFill>
                  <a:schemeClr val="dk1"/>
                </a:solidFill>
                <a:latin typeface="Century Gothic"/>
                <a:ea typeface="Century Gothic"/>
                <a:cs typeface="Century Gothic"/>
                <a:sym typeface="Century Gothic"/>
              </a:rPr>
              <a:t>.</a:t>
            </a:r>
            <a:endParaRPr sz="1000" b="0" i="0" u="none" strike="noStrike" cap="none" dirty="0">
              <a:solidFill>
                <a:schemeClr val="dk1"/>
              </a:solidFill>
              <a:latin typeface="Century Gothic"/>
              <a:ea typeface="Century Gothic"/>
              <a:cs typeface="Century Gothic"/>
              <a:sym typeface="Century Gothic"/>
            </a:endParaRPr>
          </a:p>
          <a:p>
            <a:pPr lvl="0" indent="-292100">
              <a:lnSpc>
                <a:spcPct val="138000"/>
              </a:lnSpc>
              <a:spcBef>
                <a:spcPts val="0"/>
              </a:spcBef>
              <a:buSzPts val="1000"/>
            </a:pPr>
            <a:r>
              <a:rPr lang="en" sz="1000" b="0" i="0" u="none" strike="noStrike" cap="none" dirty="0">
                <a:solidFill>
                  <a:schemeClr val="dk1"/>
                </a:solidFill>
                <a:latin typeface="Century Gothic"/>
                <a:ea typeface="Century Gothic"/>
                <a:cs typeface="Century Gothic"/>
                <a:sym typeface="Century Gothic"/>
              </a:rPr>
              <a:t>Choose a picture, chart, graph, or diagram from your text. </a:t>
            </a:r>
            <a:r>
              <a:rPr lang="en-US" sz="1000" dirty="0">
                <a:latin typeface="Century Gothic" panose="020B0502020202020204" pitchFamily="34" charset="0"/>
              </a:rPr>
              <a:t>Explain how the information you learned from the image helped you understand the text. </a:t>
            </a: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800"/>
              </a:spcBef>
              <a:spcAft>
                <a:spcPts val="0"/>
              </a:spcAft>
              <a:buClr>
                <a:schemeClr val="dk1"/>
              </a:buClr>
              <a:buSzPts val="2100"/>
              <a:buFont typeface="Century Gothic"/>
              <a:buNone/>
            </a:pP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1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97" name="Google Shape;297;p43"/>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98" name="Google Shape;298;p43"/>
          <p:cNvGraphicFramePr/>
          <p:nvPr/>
        </p:nvGraphicFramePr>
        <p:xfrm>
          <a:off x="744325" y="3242975"/>
          <a:ext cx="7239000" cy="1471550"/>
        </p:xfrm>
        <a:graphic>
          <a:graphicData uri="http://schemas.openxmlformats.org/drawingml/2006/table">
            <a:tbl>
              <a:tblPr>
                <a:noFill/>
                <a:tableStyleId>{AF4787E3-B615-4C0A-B765-1A3F610281C7}</a:tableStyleId>
              </a:tblPr>
              <a:tblGrid>
                <a:gridCol w="1809750">
                  <a:extLst>
                    <a:ext uri="{9D8B030D-6E8A-4147-A177-3AD203B41FA5}">
                      <a16:colId xmlns:a16="http://schemas.microsoft.com/office/drawing/2014/main" xmlns="" val="20000"/>
                    </a:ext>
                  </a:extLst>
                </a:gridCol>
                <a:gridCol w="1809750">
                  <a:extLst>
                    <a:ext uri="{9D8B030D-6E8A-4147-A177-3AD203B41FA5}">
                      <a16:colId xmlns:a16="http://schemas.microsoft.com/office/drawing/2014/main" xmlns="" val="20001"/>
                    </a:ext>
                  </a:extLst>
                </a:gridCol>
                <a:gridCol w="1809750">
                  <a:extLst>
                    <a:ext uri="{9D8B030D-6E8A-4147-A177-3AD203B41FA5}">
                      <a16:colId xmlns:a16="http://schemas.microsoft.com/office/drawing/2014/main" xmlns="" val="20002"/>
                    </a:ext>
                  </a:extLst>
                </a:gridCol>
                <a:gridCol w="1809750">
                  <a:extLst>
                    <a:ext uri="{9D8B030D-6E8A-4147-A177-3AD203B41FA5}">
                      <a16:colId xmlns:a16="http://schemas.microsoft.com/office/drawing/2014/main" xmlns="" val="20003"/>
                    </a:ext>
                  </a:extLst>
                </a:gridCol>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8"/>
          <p:cNvSpPr txBox="1">
            <a:spLocks noGrp="1"/>
          </p:cNvSpPr>
          <p:nvPr>
            <p:ph type="title"/>
          </p:nvPr>
        </p:nvSpPr>
        <p:spPr>
          <a:xfrm>
            <a:off x="311700" y="334175"/>
            <a:ext cx="8520600" cy="927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p:txBody>
      </p:sp>
      <p:sp>
        <p:nvSpPr>
          <p:cNvPr id="187" name="Google Shape;187;p28"/>
          <p:cNvSpPr txBox="1">
            <a:spLocks noGrp="1"/>
          </p:cNvSpPr>
          <p:nvPr>
            <p:ph type="body" idx="1"/>
          </p:nvPr>
        </p:nvSpPr>
        <p:spPr>
          <a:xfrm>
            <a:off x="311700" y="986550"/>
            <a:ext cx="8520600" cy="35823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2100"/>
              <a:buFont typeface="Century Gothic"/>
              <a:buNone/>
            </a:pPr>
            <a:r>
              <a:rPr lang="en" sz="1700" b="1" i="0" u="none" strike="noStrike" cap="none" dirty="0">
                <a:solidFill>
                  <a:schemeClr val="dk1"/>
                </a:solidFill>
                <a:latin typeface="Century Gothic"/>
                <a:ea typeface="Century Gothic"/>
                <a:cs typeface="Century Gothic"/>
                <a:sym typeface="Century Gothic"/>
              </a:rPr>
              <a:t>Preparing for Lesson 1: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1100"/>
              <a:buFont typeface="Arial"/>
              <a:buNone/>
            </a:pPr>
            <a:endParaRPr sz="17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600" b="0" i="0" u="none" strike="noStrike" cap="none" dirty="0">
              <a:solidFill>
                <a:schemeClr val="dk1"/>
              </a:solidFill>
              <a:latin typeface="Century Gothic"/>
              <a:ea typeface="Century Gothic"/>
              <a:cs typeface="Century Gothic"/>
              <a:sym typeface="Century Gothic"/>
            </a:endParaRPr>
          </a:p>
          <a:p>
            <a:pPr marL="457200" marR="0" lvl="0" indent="-336550" algn="l" rtl="0">
              <a:spcBef>
                <a:spcPts val="80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1 </a:t>
            </a:r>
            <a:r>
              <a:rPr lang="en" sz="1700" b="0" i="0" u="sng" strike="noStrike" cap="none" dirty="0">
                <a:solidFill>
                  <a:schemeClr val="hlink"/>
                </a:solidFill>
                <a:latin typeface="Century Gothic"/>
                <a:ea typeface="Century Gothic"/>
                <a:cs typeface="Century Gothic"/>
                <a:sym typeface="Century Gothic"/>
                <a:hlinkClick r:id="rId3"/>
              </a:rPr>
              <a:t>Here.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r>
              <a:rPr lang="en" sz="1700" b="0" i="0" u="none" strike="noStrike" cap="none" dirty="0">
                <a:solidFill>
                  <a:schemeClr val="dk1"/>
                </a:solidFill>
                <a:latin typeface="Century Gothic"/>
                <a:ea typeface="Century Gothic"/>
                <a:cs typeface="Century Gothic"/>
                <a:sym typeface="Century Gothic"/>
              </a:rPr>
              <a:t>In this lesson, students will be: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spcBef>
                <a:spcPts val="80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Reading </a:t>
            </a:r>
            <a:r>
              <a:rPr lang="en" sz="1700" b="0" i="1" u="none" strike="noStrike" cap="none" dirty="0">
                <a:solidFill>
                  <a:schemeClr val="dk1"/>
                </a:solidFill>
                <a:latin typeface="Century Gothic"/>
                <a:ea typeface="Century Gothic"/>
                <a:cs typeface="Century Gothic"/>
                <a:sym typeface="Century Gothic"/>
              </a:rPr>
              <a:t>Can You Survive The Wilderness?</a:t>
            </a:r>
            <a:endParaRPr sz="1700" b="0" i="1" u="none" strike="noStrike" cap="none" dirty="0">
              <a:solidFill>
                <a:schemeClr val="dk1"/>
              </a:solidFill>
              <a:latin typeface="Century Gothic"/>
              <a:ea typeface="Century Gothic"/>
              <a:cs typeface="Century Gothic"/>
              <a:sym typeface="Century Gothic"/>
            </a:endParaRPr>
          </a:p>
          <a:p>
            <a:pPr marL="457200" marR="0" lvl="0" indent="-336550" algn="l" rtl="0">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Revisiting the </a:t>
            </a:r>
            <a:r>
              <a:rPr lang="en" sz="1700" b="1" i="0" u="none" strike="noStrike" cap="none" dirty="0">
                <a:solidFill>
                  <a:schemeClr val="dk1"/>
                </a:solidFill>
                <a:latin typeface="Century Gothic"/>
                <a:ea typeface="Century Gothic"/>
                <a:cs typeface="Century Gothic"/>
                <a:sym typeface="Century Gothic"/>
              </a:rPr>
              <a:t>Performance Task Prompt</a:t>
            </a:r>
            <a:endParaRPr sz="1700" b="1" i="0" u="none" strike="noStrike" cap="none" dirty="0">
              <a:solidFill>
                <a:schemeClr val="dk1"/>
              </a:solidFill>
              <a:latin typeface="Century Gothic"/>
              <a:ea typeface="Century Gothic"/>
              <a:cs typeface="Century Gothic"/>
              <a:sym typeface="Century Gothic"/>
            </a:endParaRPr>
          </a:p>
          <a:p>
            <a:pPr marL="457200" marR="0" lvl="0" indent="-336550" algn="l" rtl="0">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Rereading for Format:  </a:t>
            </a:r>
            <a:r>
              <a:rPr lang="en" sz="1700" b="0" i="1" u="none" strike="noStrike" cap="none" dirty="0">
                <a:solidFill>
                  <a:schemeClr val="dk1"/>
                </a:solidFill>
                <a:latin typeface="Century Gothic"/>
                <a:ea typeface="Century Gothic"/>
                <a:cs typeface="Century Gothic"/>
                <a:sym typeface="Century Gothic"/>
              </a:rPr>
              <a:t>Can You Survive The Wilderness?</a:t>
            </a:r>
            <a:endParaRPr sz="1700" b="0" i="1" u="none" strike="noStrike" cap="none" dirty="0">
              <a:solidFill>
                <a:schemeClr val="dk1"/>
              </a:solidFill>
              <a:latin typeface="Century Gothic"/>
              <a:ea typeface="Century Gothic"/>
              <a:cs typeface="Century Gothic"/>
              <a:sym typeface="Century Gothic"/>
            </a:endParaRPr>
          </a:p>
          <a:p>
            <a:pPr marL="457200" marR="0" lvl="0" indent="-336550" algn="l" rtl="0">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Creating a </a:t>
            </a:r>
            <a:r>
              <a:rPr lang="en" sz="1700" b="1" i="0" u="none" strike="noStrike" cap="none" dirty="0">
                <a:solidFill>
                  <a:schemeClr val="dk1"/>
                </a:solidFill>
                <a:latin typeface="Century Gothic"/>
                <a:ea typeface="Century Gothic"/>
                <a:cs typeface="Century Gothic"/>
                <a:sym typeface="Century Gothic"/>
              </a:rPr>
              <a:t>Choose-Your-Own-Adventure Narrative anchor chart</a:t>
            </a:r>
            <a:endParaRPr sz="1700" b="1" i="0" u="none" strike="noStrike" cap="none" dirty="0">
              <a:solidFill>
                <a:schemeClr val="dk1"/>
              </a:solidFill>
              <a:latin typeface="Century Gothic"/>
              <a:ea typeface="Century Gothic"/>
              <a:cs typeface="Century Gothic"/>
              <a:sym typeface="Century Gothic"/>
            </a:endParaRPr>
          </a:p>
          <a:p>
            <a:pPr marL="457200" marR="0" lvl="0" indent="-336550" algn="l" rtl="0">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Homework</a:t>
            </a:r>
            <a:endParaRPr sz="17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1100"/>
              <a:buFont typeface="Arial"/>
              <a:buNone/>
            </a:pPr>
            <a:endParaRPr sz="17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9"/>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3: Lesson 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93" name="Google Shape;193;p29"/>
          <p:cNvSpPr txBox="1">
            <a:spLocks noGrp="1"/>
          </p:cNvSpPr>
          <p:nvPr>
            <p:ph type="body" idx="1"/>
          </p:nvPr>
        </p:nvSpPr>
        <p:spPr>
          <a:xfrm>
            <a:off x="311700" y="1449225"/>
            <a:ext cx="8520600" cy="34164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2500"/>
              <a:buFont typeface="Arial"/>
              <a:buNone/>
            </a:pPr>
            <a:r>
              <a:rPr lang="en" sz="2100" b="1" i="0" u="none" strike="noStrike" cap="none" dirty="0">
                <a:solidFill>
                  <a:schemeClr val="dk1"/>
                </a:solidFill>
                <a:latin typeface="Century Gothic"/>
                <a:ea typeface="Century Gothic"/>
                <a:cs typeface="Century Gothic"/>
                <a:sym typeface="Century Gothic"/>
              </a:rPr>
              <a:t>Preparing for Lesson 1: </a:t>
            </a:r>
            <a:r>
              <a:rPr lang="en" sz="2100" b="0" i="1" u="none" strike="noStrike" cap="none" dirty="0">
                <a:solidFill>
                  <a:schemeClr val="dk1"/>
                </a:solidFill>
                <a:latin typeface="Century Gothic"/>
                <a:ea typeface="Century Gothic"/>
                <a:cs typeface="Century Gothic"/>
                <a:sym typeface="Century Gothic"/>
              </a:rPr>
              <a:t>Materials and Student Pairings</a:t>
            </a:r>
            <a:endParaRPr sz="2100" b="0" i="1" u="none" strike="noStrike" cap="none" dirty="0">
              <a:solidFill>
                <a:schemeClr val="dk1"/>
              </a:solidFill>
              <a:latin typeface="Century Gothic"/>
              <a:ea typeface="Century Gothic"/>
              <a:cs typeface="Century Gothic"/>
              <a:sym typeface="Century Gothic"/>
            </a:endParaRPr>
          </a:p>
          <a:p>
            <a:pPr marL="457200" marR="0" lvl="0" indent="0" algn="l" rtl="0">
              <a:spcBef>
                <a:spcPts val="10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spcBef>
                <a:spcPts val="80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spcBef>
                <a:spcPts val="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2100" b="0" i="0" u="none" strike="noStrike" cap="none" dirty="0">
              <a:solidFill>
                <a:schemeClr val="dk1"/>
              </a:solidFill>
              <a:latin typeface="Century Gothic"/>
              <a:ea typeface="Century Gothic"/>
              <a:cs typeface="Century Gothic"/>
              <a:sym typeface="Century Gothic"/>
            </a:endParaRPr>
          </a:p>
          <a:p>
            <a:pPr marL="0" marR="0" lvl="0" indent="0" algn="l" rtl="0">
              <a:spcBef>
                <a:spcPts val="10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0"/>
          <p:cNvSpPr txBox="1">
            <a:spLocks noGrp="1"/>
          </p:cNvSpPr>
          <p:nvPr>
            <p:ph type="title"/>
          </p:nvPr>
        </p:nvSpPr>
        <p:spPr>
          <a:xfrm>
            <a:off x="311700" y="29702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3: Lesson 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99" name="Google Shape;199;p30"/>
          <p:cNvSpPr txBox="1">
            <a:spLocks noGrp="1"/>
          </p:cNvSpPr>
          <p:nvPr>
            <p:ph type="body" idx="1"/>
          </p:nvPr>
        </p:nvSpPr>
        <p:spPr>
          <a:xfrm>
            <a:off x="311700" y="1001275"/>
            <a:ext cx="8520600" cy="38643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2500"/>
              <a:buFont typeface="Arial"/>
              <a:buNone/>
            </a:pPr>
            <a:r>
              <a:rPr lang="en" sz="2100" b="1" i="0" u="none" strike="noStrike" cap="none" dirty="0">
                <a:solidFill>
                  <a:schemeClr val="dk1"/>
                </a:solidFill>
                <a:latin typeface="Century Gothic"/>
                <a:ea typeface="Century Gothic"/>
                <a:cs typeface="Century Gothic"/>
                <a:sym typeface="Century Gothic"/>
              </a:rPr>
              <a:t>Preparing for Lesson 5: </a:t>
            </a:r>
            <a:r>
              <a:rPr lang="en" sz="2100" b="0" i="1" u="none" strike="noStrike" cap="none" dirty="0">
                <a:solidFill>
                  <a:schemeClr val="dk1"/>
                </a:solidFill>
                <a:latin typeface="Century Gothic"/>
                <a:ea typeface="Century Gothic"/>
                <a:cs typeface="Century Gothic"/>
                <a:sym typeface="Century Gothic"/>
              </a:rPr>
              <a:t>EL Protocols</a:t>
            </a:r>
            <a:endParaRPr sz="2100" b="0" i="0" u="none" strike="noStrike" cap="none" dirty="0">
              <a:solidFill>
                <a:schemeClr val="dk1"/>
              </a:solidFill>
              <a:latin typeface="Century Gothic"/>
              <a:ea typeface="Century Gothic"/>
              <a:cs typeface="Century Gothic"/>
              <a:sym typeface="Century Gothic"/>
            </a:endParaRPr>
          </a:p>
          <a:p>
            <a:pPr marL="457200" marR="0" lvl="0" indent="-342900" algn="l" rtl="0">
              <a:spcBef>
                <a:spcPts val="800"/>
              </a:spcBef>
              <a:spcAft>
                <a:spcPts val="0"/>
              </a:spcAft>
              <a:buClr>
                <a:schemeClr val="dk1"/>
              </a:buClr>
              <a:buSzPts val="1800"/>
              <a:buFont typeface="Century Gothic"/>
              <a:buChar char="•"/>
            </a:pPr>
            <a:r>
              <a:rPr lang="en" sz="2100" b="0" i="0" u="none" strike="noStrike" cap="none" dirty="0">
                <a:solidFill>
                  <a:schemeClr val="dk1"/>
                </a:solidFill>
                <a:latin typeface="Century Gothic"/>
                <a:ea typeface="Century Gothic"/>
                <a:cs typeface="Century Gothic"/>
                <a:sym typeface="Century Gothic"/>
              </a:rPr>
              <a:t>Review these protocols before teaching. They are all used in this lesson:</a:t>
            </a:r>
            <a:endParaRPr sz="21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914400" marR="0" lvl="1" indent="-342900" algn="l" rtl="0">
              <a:spcBef>
                <a:spcPts val="4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Turn and Talk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spcBef>
                <a:spcPts val="4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Thumb-O-Meter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spcBef>
                <a:spcPts val="4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Equity Sticks   </a:t>
            </a:r>
            <a:endParaRPr sz="1800" b="0" i="0" u="none" strike="noStrike" cap="none" dirty="0">
              <a:solidFill>
                <a:schemeClr val="dk1"/>
              </a:solidFill>
              <a:latin typeface="Century Gothic"/>
              <a:ea typeface="Century Gothic"/>
              <a:cs typeface="Century Gothic"/>
              <a:sym typeface="Century Gothic"/>
            </a:endParaRPr>
          </a:p>
        </p:txBody>
      </p:sp>
      <p:pic>
        <p:nvPicPr>
          <p:cNvPr id="200" name="Google Shape;200;p30"/>
          <p:cNvPicPr preferRelativeResize="0"/>
          <p:nvPr/>
        </p:nvPicPr>
        <p:blipFill rotWithShape="1">
          <a:blip r:embed="rId3">
            <a:alphaModFix/>
          </a:blip>
          <a:srcRect/>
          <a:stretch/>
        </p:blipFill>
        <p:spPr>
          <a:xfrm>
            <a:off x="3140375" y="2410012"/>
            <a:ext cx="691375" cy="691375"/>
          </a:xfrm>
          <a:prstGeom prst="rect">
            <a:avLst/>
          </a:prstGeom>
          <a:noFill/>
          <a:ln>
            <a:noFill/>
          </a:ln>
        </p:spPr>
      </p:pic>
      <p:pic>
        <p:nvPicPr>
          <p:cNvPr id="201" name="Google Shape;201;p30"/>
          <p:cNvPicPr preferRelativeResize="0"/>
          <p:nvPr/>
        </p:nvPicPr>
        <p:blipFill rotWithShape="1">
          <a:blip r:embed="rId4">
            <a:alphaModFix/>
          </a:blip>
          <a:srcRect/>
          <a:stretch/>
        </p:blipFill>
        <p:spPr>
          <a:xfrm>
            <a:off x="3140375" y="3101400"/>
            <a:ext cx="691375" cy="471825"/>
          </a:xfrm>
          <a:prstGeom prst="rect">
            <a:avLst/>
          </a:prstGeom>
          <a:noFill/>
          <a:ln>
            <a:noFill/>
          </a:ln>
        </p:spPr>
      </p:pic>
      <p:pic>
        <p:nvPicPr>
          <p:cNvPr id="202" name="Google Shape;202;p30"/>
          <p:cNvPicPr preferRelativeResize="0"/>
          <p:nvPr/>
        </p:nvPicPr>
        <p:blipFill rotWithShape="1">
          <a:blip r:embed="rId5">
            <a:alphaModFix/>
          </a:blip>
          <a:srcRect/>
          <a:stretch/>
        </p:blipFill>
        <p:spPr>
          <a:xfrm>
            <a:off x="3071725" y="3899850"/>
            <a:ext cx="828675" cy="4718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1"/>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3: Lesson 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08" name="Google Shape;208;p31"/>
          <p:cNvSpPr txBox="1">
            <a:spLocks noGrp="1"/>
          </p:cNvSpPr>
          <p:nvPr>
            <p:ph type="body" idx="1"/>
          </p:nvPr>
        </p:nvSpPr>
        <p:spPr>
          <a:xfrm>
            <a:off x="311700" y="1060175"/>
            <a:ext cx="8520600" cy="38055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2100"/>
              <a:buFont typeface="Century Gothic"/>
              <a:buNone/>
            </a:pPr>
            <a:r>
              <a:rPr lang="en" sz="2100" b="1" i="0" u="none" strike="noStrike" cap="none" dirty="0">
                <a:solidFill>
                  <a:schemeClr val="dk1"/>
                </a:solidFill>
                <a:latin typeface="Century Gothic"/>
                <a:ea typeface="Century Gothic"/>
                <a:cs typeface="Century Gothic"/>
                <a:sym typeface="Century Gothic"/>
              </a:rPr>
              <a:t>Preparing for Lesson 1: </a:t>
            </a:r>
            <a:r>
              <a:rPr lang="en" sz="2100" b="0" i="0" u="none" strike="noStrike" cap="none" dirty="0">
                <a:solidFill>
                  <a:schemeClr val="dk1"/>
                </a:solidFill>
                <a:latin typeface="Century Gothic"/>
                <a:ea typeface="Century Gothic"/>
                <a:cs typeface="Century Gothic"/>
                <a:sym typeface="Century Gothic"/>
              </a:rPr>
              <a:t>Supports for Students Who Need It</a:t>
            </a:r>
            <a:endParaRPr sz="2100" b="0" i="0" u="none" strike="noStrike" cap="none" dirty="0">
              <a:solidFill>
                <a:schemeClr val="dk1"/>
              </a:solidFill>
              <a:latin typeface="Century Gothic"/>
              <a:ea typeface="Century Gothic"/>
              <a:cs typeface="Century Gothic"/>
              <a:sym typeface="Century Gothic"/>
            </a:endParaRPr>
          </a:p>
          <a:p>
            <a:pPr marL="457200" marR="0" lvl="0" indent="-317500" algn="l" rtl="0">
              <a:spcBef>
                <a:spcPts val="800"/>
              </a:spcBef>
              <a:spcAft>
                <a:spcPts val="0"/>
              </a:spcAft>
              <a:buClr>
                <a:srgbClr val="444444"/>
              </a:buClr>
              <a:buSzPts val="1400"/>
              <a:buFont typeface="Georgia"/>
              <a:buChar char="•"/>
            </a:pPr>
            <a:r>
              <a:rPr lang="en" sz="1400" b="0" i="0" u="none" strike="noStrike" cap="none" dirty="0">
                <a:solidFill>
                  <a:srgbClr val="444444"/>
                </a:solidFill>
                <a:latin typeface="Century Gothic"/>
                <a:ea typeface="Century Gothic"/>
                <a:cs typeface="Century Gothic"/>
                <a:sym typeface="Century Gothic"/>
              </a:rPr>
              <a:t>The basic design of this lesson supports students  by giving them a model of the choose-your-own-adventure format that they will be invited to use themselves.</a:t>
            </a:r>
            <a:endParaRPr sz="1400" b="0" i="0" u="none" strike="noStrike" cap="none" dirty="0">
              <a:solidFill>
                <a:srgbClr val="444444"/>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1400" b="0" i="0" u="none" strike="noStrike" cap="none" dirty="0">
              <a:solidFill>
                <a:srgbClr val="444444"/>
              </a:solidFill>
              <a:latin typeface="Century Gothic"/>
              <a:ea typeface="Century Gothic"/>
              <a:cs typeface="Century Gothic"/>
              <a:sym typeface="Century Gothic"/>
            </a:endParaRPr>
          </a:p>
          <a:p>
            <a:pPr marL="457200" marR="0" lvl="0" indent="-317500" algn="l" rtl="0">
              <a:spcBef>
                <a:spcPts val="800"/>
              </a:spcBef>
              <a:spcAft>
                <a:spcPts val="0"/>
              </a:spcAft>
              <a:buClr>
                <a:srgbClr val="444444"/>
              </a:buClr>
              <a:buSzPts val="1400"/>
              <a:buFont typeface="Georgia"/>
              <a:buChar char="•"/>
            </a:pPr>
            <a:r>
              <a:rPr lang="en" sz="1400" b="0" i="0" u="none" strike="noStrike" cap="none" dirty="0">
                <a:solidFill>
                  <a:srgbClr val="444444"/>
                </a:solidFill>
                <a:latin typeface="Century Gothic"/>
                <a:ea typeface="Century Gothic"/>
                <a:cs typeface="Century Gothic"/>
                <a:sym typeface="Century Gothic"/>
              </a:rPr>
              <a:t>Students  may find it challenging to shift genres. Explicitly acknowledge that, with this unit, you are shifting genres. Tell students: </a:t>
            </a:r>
            <a:r>
              <a:rPr lang="en" sz="1400" b="0" i="1" u="none" strike="noStrike" cap="none" dirty="0">
                <a:solidFill>
                  <a:srgbClr val="444444"/>
                </a:solidFill>
                <a:latin typeface="Century Gothic"/>
                <a:ea typeface="Century Gothic"/>
                <a:cs typeface="Century Gothic"/>
                <a:sym typeface="Century Gothic"/>
              </a:rPr>
              <a:t>“In Units 1 and 2, we worked with writing about real animal experiences and science. Now we are going to learn about a different kind of books and writing. We are going to learn about stories that are not real. They are in the writer’s imagination. But the writer uses real animal experiences and science to make his imagination seem real. We will write the same way. We will imagine, but we will use real experiences to help. That means we will need two kinds of language also: language that helps us imagine and language that helps us give information.” </a:t>
            </a:r>
            <a:r>
              <a:rPr lang="en" sz="1400" b="0" i="0" u="none" strike="noStrike" cap="none" dirty="0">
                <a:solidFill>
                  <a:srgbClr val="444444"/>
                </a:solidFill>
                <a:latin typeface="Century Gothic"/>
                <a:ea typeface="Century Gothic"/>
                <a:cs typeface="Century Gothic"/>
                <a:sym typeface="Century Gothic"/>
              </a:rPr>
              <a:t>Give them an example of how narrative fiction draws on factual information, such as an armadillo named Arnie who has plated armor to defend himself. </a:t>
            </a:r>
            <a:endParaRPr sz="24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2400" b="1"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1100"/>
              <a:buFont typeface="Arial"/>
              <a:buNone/>
            </a:pPr>
            <a:endParaRPr sz="2400" b="1" i="0" u="none" strike="noStrike" cap="none" dirty="0">
              <a:solidFill>
                <a:schemeClr val="dk1"/>
              </a:solidFill>
              <a:latin typeface="Century Gothic"/>
              <a:ea typeface="Century Gothic"/>
              <a:cs typeface="Century Gothic"/>
              <a:sym typeface="Century Gothic"/>
            </a:endParaRPr>
          </a:p>
          <a:p>
            <a:pPr marL="0" marR="0" lvl="0" indent="0" algn="l" rtl="0">
              <a:spcBef>
                <a:spcPts val="1000"/>
              </a:spcBef>
              <a:spcAft>
                <a:spcPts val="0"/>
              </a:spcAft>
              <a:buClr>
                <a:schemeClr val="dk1"/>
              </a:buClr>
              <a:buSzPts val="2100"/>
              <a:buFont typeface="Century Gothic"/>
              <a:buNone/>
            </a:pPr>
            <a:endParaRPr sz="2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2"/>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3000" b="0" i="0" u="none" strike="noStrike" cap="none">
                <a:solidFill>
                  <a:schemeClr val="dk1"/>
                </a:solidFill>
                <a:latin typeface="Century Gothic"/>
                <a:ea typeface="Century Gothic"/>
                <a:cs typeface="Century Gothic"/>
                <a:sym typeface="Century Gothic"/>
              </a:rPr>
              <a:t>Grade 4 Module 2 Unit 3 Overview</a:t>
            </a:r>
            <a:endParaRPr sz="3000" b="0" i="0" u="none" strike="noStrike" cap="none">
              <a:solidFill>
                <a:schemeClr val="dk1"/>
              </a:solidFill>
              <a:latin typeface="Century Gothic"/>
              <a:ea typeface="Century Gothic"/>
              <a:cs typeface="Century Gothic"/>
              <a:sym typeface="Century Gothic"/>
            </a:endParaRPr>
          </a:p>
        </p:txBody>
      </p:sp>
      <p:sp>
        <p:nvSpPr>
          <p:cNvPr id="215" name="Google Shape;215;p32"/>
          <p:cNvSpPr txBox="1">
            <a:spLocks noGrp="1"/>
          </p:cNvSpPr>
          <p:nvPr>
            <p:ph type="body" idx="1"/>
          </p:nvPr>
        </p:nvSpPr>
        <p:spPr>
          <a:xfrm>
            <a:off x="457200" y="1063238"/>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240"/>
              <a:buFont typeface="Arial"/>
              <a:buNone/>
            </a:pPr>
            <a:r>
              <a:rPr lang="en" sz="1200" b="0" i="0" u="none" strike="noStrike" cap="none" dirty="0">
                <a:solidFill>
                  <a:schemeClr val="dk1"/>
                </a:solidFill>
                <a:latin typeface="Century Gothic"/>
                <a:ea typeface="Century Gothic"/>
                <a:cs typeface="Century Gothic"/>
                <a:sym typeface="Century Gothic"/>
              </a:rPr>
              <a:t>In this unit, students apply the research they have completed (in Unit 2) about their expert group animal and its defense mechanisms to write a choose-your-own-adventure narrative about their animal as part of their performance task for this module. Students begin this unit by reading a mentor literary text, </a:t>
            </a:r>
            <a:r>
              <a:rPr lang="en" sz="1200" b="0" i="1" u="none" strike="noStrike" cap="none" dirty="0">
                <a:solidFill>
                  <a:schemeClr val="dk1"/>
                </a:solidFill>
                <a:latin typeface="Century Gothic"/>
                <a:ea typeface="Century Gothic"/>
                <a:cs typeface="Century Gothic"/>
                <a:sym typeface="Century Gothic"/>
              </a:rPr>
              <a:t>Can You Survive the Wilderness?</a:t>
            </a:r>
            <a:r>
              <a:rPr lang="en" sz="1200" b="0" i="0" u="none" strike="noStrike" cap="none" dirty="0">
                <a:solidFill>
                  <a:schemeClr val="dk1"/>
                </a:solidFill>
                <a:latin typeface="Century Gothic"/>
                <a:ea typeface="Century Gothic"/>
                <a:cs typeface="Century Gothic"/>
                <a:sym typeface="Century Gothic"/>
              </a:rPr>
              <a:t> by Matt </a:t>
            </a:r>
            <a:r>
              <a:rPr lang="en" sz="1200" b="0" i="0" u="none" strike="noStrike" cap="none" dirty="0" err="1">
                <a:solidFill>
                  <a:schemeClr val="dk1"/>
                </a:solidFill>
                <a:latin typeface="Century Gothic"/>
                <a:ea typeface="Century Gothic"/>
                <a:cs typeface="Century Gothic"/>
                <a:sym typeface="Century Gothic"/>
              </a:rPr>
              <a:t>Doeden</a:t>
            </a:r>
            <a:r>
              <a:rPr lang="en" sz="1200" b="0" i="0" u="none" strike="noStrike" cap="none" dirty="0">
                <a:solidFill>
                  <a:schemeClr val="dk1"/>
                </a:solidFill>
                <a:latin typeface="Century Gothic"/>
                <a:ea typeface="Century Gothic"/>
                <a:cs typeface="Century Gothic"/>
                <a:sym typeface="Century Gothic"/>
              </a:rPr>
              <a:t>, as a class. This text introduces them to the format of a choose-your-own-adventure. Students hone their writing skills through practicing with a class model based on the millipede. For the </a:t>
            </a:r>
            <a:r>
              <a:rPr lang="en" sz="1200" b="1" i="0" u="none" strike="noStrike" cap="none" dirty="0">
                <a:solidFill>
                  <a:schemeClr val="dk1"/>
                </a:solidFill>
                <a:latin typeface="Century Gothic"/>
                <a:ea typeface="Century Gothic"/>
                <a:cs typeface="Century Gothic"/>
                <a:sym typeface="Century Gothic"/>
              </a:rPr>
              <a:t>mid-unit assessment</a:t>
            </a:r>
            <a:r>
              <a:rPr lang="en" sz="1200" b="0" i="0" u="none" strike="noStrike" cap="none" dirty="0">
                <a:solidFill>
                  <a:schemeClr val="dk1"/>
                </a:solidFill>
                <a:latin typeface="Century Gothic"/>
                <a:ea typeface="Century Gothic"/>
                <a:cs typeface="Century Gothic"/>
                <a:sym typeface="Century Gothic"/>
              </a:rPr>
              <a:t>, students plan for and draft the introduction to their own narratives. Then, through mini lessons and peer critique, they continue to revise their writing. Finally, in the </a:t>
            </a:r>
            <a:r>
              <a:rPr lang="en" sz="1200" b="1" i="0" u="none" strike="noStrike" cap="none" dirty="0">
                <a:solidFill>
                  <a:schemeClr val="dk1"/>
                </a:solidFill>
                <a:latin typeface="Century Gothic"/>
                <a:ea typeface="Century Gothic"/>
                <a:cs typeface="Century Gothic"/>
                <a:sym typeface="Century Gothic"/>
              </a:rPr>
              <a:t>end of unit assessment</a:t>
            </a:r>
            <a:r>
              <a:rPr lang="en" sz="1200" b="0" i="0" u="none" strike="noStrike" cap="none" dirty="0">
                <a:solidFill>
                  <a:schemeClr val="dk1"/>
                </a:solidFill>
                <a:latin typeface="Century Gothic"/>
                <a:ea typeface="Century Gothic"/>
                <a:cs typeface="Century Gothic"/>
                <a:sym typeface="Century Gothic"/>
              </a:rPr>
              <a:t>, students write the second choice ending of their narrative on demand, and then combine this with their first choice ending to create their final performance task in a choose-your-own-adventure format.</a:t>
            </a:r>
            <a:endParaRPr sz="12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323"/>
              </a:spcBef>
              <a:spcAft>
                <a:spcPts val="0"/>
              </a:spcAft>
              <a:buClr>
                <a:srgbClr val="000000"/>
              </a:buClr>
              <a:buSzPts val="1100"/>
              <a:buFont typeface="Arial"/>
              <a:buNone/>
            </a:pPr>
            <a:r>
              <a:rPr lang="en" sz="1200" b="0" i="0" u="none" strike="noStrike" cap="none" dirty="0">
                <a:solidFill>
                  <a:schemeClr val="dk1"/>
                </a:solidFill>
                <a:latin typeface="Century Gothic"/>
                <a:ea typeface="Century Gothic"/>
                <a:cs typeface="Century Gothic"/>
                <a:sym typeface="Century Gothic"/>
              </a:rPr>
              <a:t>Students will focus on the following guiding questions:</a:t>
            </a:r>
            <a:endParaRPr sz="1200" b="0" i="0" u="none" strike="noStrike" cap="none" dirty="0">
              <a:solidFill>
                <a:schemeClr val="dk1"/>
              </a:solidFill>
              <a:latin typeface="Century Gothic"/>
              <a:ea typeface="Century Gothic"/>
              <a:cs typeface="Century Gothic"/>
              <a:sym typeface="Century Gothic"/>
            </a:endParaRPr>
          </a:p>
          <a:p>
            <a:pPr marL="342900" marR="0" lvl="0" indent="-311150" algn="l" rtl="0">
              <a:lnSpc>
                <a:spcPct val="100000"/>
              </a:lnSpc>
              <a:spcBef>
                <a:spcPts val="340"/>
              </a:spcBef>
              <a:spcAft>
                <a:spcPts val="0"/>
              </a:spcAft>
              <a:buClr>
                <a:schemeClr val="dk1"/>
              </a:buClr>
              <a:buSzPts val="1200"/>
              <a:buFont typeface="Century Gothic"/>
              <a:buChar char="•"/>
            </a:pPr>
            <a:r>
              <a:rPr lang="en" sz="1200" b="0" i="0" u="none" strike="noStrike" cap="none" dirty="0">
                <a:solidFill>
                  <a:schemeClr val="dk1"/>
                </a:solidFill>
                <a:latin typeface="Century Gothic"/>
                <a:ea typeface="Century Gothic"/>
                <a:cs typeface="Century Gothic"/>
                <a:sym typeface="Century Gothic"/>
              </a:rPr>
              <a:t>How do animals’ bodies and behaviors help them survive?</a:t>
            </a:r>
            <a:endParaRPr sz="1200" b="0" i="0" u="none" strike="noStrike" cap="none" dirty="0">
              <a:solidFill>
                <a:schemeClr val="dk1"/>
              </a:solidFill>
              <a:latin typeface="Century Gothic"/>
              <a:ea typeface="Century Gothic"/>
              <a:cs typeface="Century Gothic"/>
              <a:sym typeface="Century Gothic"/>
            </a:endParaRPr>
          </a:p>
          <a:p>
            <a:pPr marL="342900" marR="0" lvl="0" indent="-311150" algn="l" rtl="0">
              <a:lnSpc>
                <a:spcPct val="100000"/>
              </a:lnSpc>
              <a:spcBef>
                <a:spcPts val="340"/>
              </a:spcBef>
              <a:spcAft>
                <a:spcPts val="0"/>
              </a:spcAft>
              <a:buClr>
                <a:schemeClr val="dk1"/>
              </a:buClr>
              <a:buSzPts val="1200"/>
              <a:buFont typeface="Century Gothic"/>
              <a:buChar char="•"/>
            </a:pPr>
            <a:r>
              <a:rPr lang="en" sz="1200" b="0" i="0" u="none" strike="noStrike" cap="none" dirty="0">
                <a:solidFill>
                  <a:schemeClr val="dk1"/>
                </a:solidFill>
                <a:latin typeface="Century Gothic"/>
                <a:ea typeface="Century Gothic"/>
                <a:cs typeface="Century Gothic"/>
                <a:sym typeface="Century Gothic"/>
              </a:rPr>
              <a:t>How can writers use knowledge from their research to inform and entertain?</a:t>
            </a:r>
            <a:br>
              <a:rPr lang="en" sz="1200" b="0" i="0" u="none" strike="noStrike" cap="none" dirty="0">
                <a:solidFill>
                  <a:schemeClr val="dk1"/>
                </a:solidFill>
                <a:latin typeface="Century Gothic"/>
                <a:ea typeface="Century Gothic"/>
                <a:cs typeface="Century Gothic"/>
                <a:sym typeface="Century Gothic"/>
              </a:rPr>
            </a:b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340"/>
              </a:spcBef>
              <a:spcAft>
                <a:spcPts val="0"/>
              </a:spcAft>
              <a:buClr>
                <a:srgbClr val="000000"/>
              </a:buClr>
              <a:buSzPts val="1100"/>
              <a:buFont typeface="Arial"/>
              <a:buNone/>
            </a:pPr>
            <a:r>
              <a:rPr lang="en" sz="1200" b="0" i="0" u="none" strike="noStrike" cap="none" dirty="0">
                <a:solidFill>
                  <a:schemeClr val="dk1"/>
                </a:solidFill>
                <a:latin typeface="Century Gothic"/>
                <a:ea typeface="Century Gothic"/>
                <a:cs typeface="Century Gothic"/>
                <a:sym typeface="Century Gothic"/>
              </a:rPr>
              <a:t>This unit is designed so that students grapple with the following big </a:t>
            </a:r>
            <a:r>
              <a:rPr lang="en" sz="1200" b="0" i="0" u="none" strike="noStrike" cap="none" dirty="0" smtClean="0">
                <a:solidFill>
                  <a:schemeClr val="dk1"/>
                </a:solidFill>
                <a:latin typeface="Century Gothic"/>
                <a:ea typeface="Century Gothic"/>
                <a:cs typeface="Century Gothic"/>
                <a:sym typeface="Century Gothic"/>
              </a:rPr>
              <a:t>ideas</a:t>
            </a:r>
            <a:r>
              <a:rPr lang="en-US" sz="1200" b="0" i="0" u="none" strike="noStrike" cap="none" dirty="0" smtClean="0">
                <a:solidFill>
                  <a:schemeClr val="dk1"/>
                </a:solidFill>
                <a:latin typeface="Century Gothic"/>
                <a:ea typeface="Century Gothic"/>
                <a:cs typeface="Century Gothic"/>
                <a:sym typeface="Century Gothic"/>
              </a:rPr>
              <a:t>:</a:t>
            </a:r>
            <a:endParaRPr sz="1200" b="0" i="0" u="none" strike="noStrike" cap="none" dirty="0">
              <a:solidFill>
                <a:schemeClr val="dk1"/>
              </a:solidFill>
              <a:latin typeface="Century Gothic"/>
              <a:ea typeface="Century Gothic"/>
              <a:cs typeface="Century Gothic"/>
              <a:sym typeface="Century Gothic"/>
            </a:endParaRPr>
          </a:p>
          <a:p>
            <a:pPr marL="342900" marR="0" lvl="0" indent="-292100" algn="l" rtl="0">
              <a:lnSpc>
                <a:spcPct val="100000"/>
              </a:lnSpc>
              <a:spcBef>
                <a:spcPts val="340"/>
              </a:spcBef>
              <a:spcAft>
                <a:spcPts val="0"/>
              </a:spcAft>
              <a:buClr>
                <a:schemeClr val="dk1"/>
              </a:buClr>
              <a:buSzPts val="1200"/>
              <a:buFont typeface="Century Gothic"/>
              <a:buChar char="•"/>
            </a:pPr>
            <a:r>
              <a:rPr lang="en" sz="1200" b="0" i="0" u="none" strike="noStrike" cap="none" dirty="0">
                <a:solidFill>
                  <a:schemeClr val="dk1"/>
                </a:solidFill>
                <a:latin typeface="Century Gothic"/>
                <a:ea typeface="Century Gothic"/>
                <a:cs typeface="Century Gothic"/>
                <a:sym typeface="Century Gothic"/>
              </a:rPr>
              <a:t>To protect themselves from predators, animals use different defense mechanisms.</a:t>
            </a:r>
            <a:endParaRPr sz="1200" b="0" i="0" u="none" strike="noStrike" cap="none" dirty="0">
              <a:solidFill>
                <a:schemeClr val="dk1"/>
              </a:solidFill>
              <a:latin typeface="Century Gothic"/>
              <a:ea typeface="Century Gothic"/>
              <a:cs typeface="Century Gothic"/>
              <a:sym typeface="Century Gothic"/>
            </a:endParaRPr>
          </a:p>
          <a:p>
            <a:pPr marL="342900" marR="0" lvl="0" indent="-292100" algn="l" rtl="0">
              <a:lnSpc>
                <a:spcPct val="100000"/>
              </a:lnSpc>
              <a:spcBef>
                <a:spcPts val="340"/>
              </a:spcBef>
              <a:spcAft>
                <a:spcPts val="0"/>
              </a:spcAft>
              <a:buClr>
                <a:schemeClr val="dk1"/>
              </a:buClr>
              <a:buSzPts val="1200"/>
              <a:buFont typeface="Century Gothic"/>
              <a:buChar char="•"/>
            </a:pPr>
            <a:r>
              <a:rPr lang="en" sz="1200" b="0" i="0" u="none" strike="noStrike" cap="none" dirty="0">
                <a:solidFill>
                  <a:schemeClr val="dk1"/>
                </a:solidFill>
                <a:latin typeface="Century Gothic"/>
                <a:ea typeface="Century Gothic"/>
                <a:cs typeface="Century Gothic"/>
                <a:sym typeface="Century Gothic"/>
              </a:rPr>
              <a:t>Writers use scientific knowledge and research to inform and entertain.</a:t>
            </a: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448"/>
              </a:spcBef>
              <a:spcAft>
                <a:spcPts val="0"/>
              </a:spcAft>
              <a:buClr>
                <a:schemeClr val="dk1"/>
              </a:buClr>
              <a:buSzPts val="2100"/>
              <a:buFont typeface="Century Gothic"/>
              <a:buNone/>
            </a:pPr>
            <a:r>
              <a:rPr lang="en" sz="2240" b="0" i="0" u="none" strike="noStrike" cap="none" dirty="0">
                <a:solidFill>
                  <a:schemeClr val="dk1"/>
                </a:solidFill>
                <a:latin typeface="Century Gothic"/>
                <a:ea typeface="Century Gothic"/>
                <a:cs typeface="Century Gothic"/>
                <a:sym typeface="Century Gothic"/>
              </a:rPr>
              <a:t>	</a:t>
            </a: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448"/>
              </a:spcBef>
              <a:spcAft>
                <a:spcPts val="0"/>
              </a:spcAft>
              <a:buClr>
                <a:schemeClr val="dk1"/>
              </a:buClr>
              <a:buSzPts val="2240"/>
              <a:buFont typeface="Arial"/>
              <a:buNone/>
            </a:pPr>
            <a:endParaRPr sz="224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9"/>
        <p:cNvGrpSpPr/>
        <p:nvPr/>
      </p:nvGrpSpPr>
      <p:grpSpPr>
        <a:xfrm>
          <a:off x="0" y="0"/>
          <a:ext cx="0" cy="0"/>
          <a:chOff x="0" y="0"/>
          <a:chExt cx="0" cy="0"/>
        </a:xfrm>
      </p:grpSpPr>
      <p:pic>
        <p:nvPicPr>
          <p:cNvPr id="220" name="Google Shape;220;p3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1" name="Google Shape;221;p3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22" name="Google Shape;222;p3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2: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1</a:t>
            </a:r>
            <a:endParaRPr sz="3000" b="0" i="0" u="none" strike="noStrike" cap="none">
              <a:solidFill>
                <a:srgbClr val="404040"/>
              </a:solidFill>
              <a:latin typeface="Calibri"/>
              <a:ea typeface="Calibri"/>
              <a:cs typeface="Calibri"/>
              <a:sym typeface="Calibri"/>
            </a:endParaRPr>
          </a:p>
        </p:txBody>
      </p:sp>
      <p:pic>
        <p:nvPicPr>
          <p:cNvPr id="223" name="Google Shape;223;p3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4" name="Google Shape;224;p3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230" name="Google Shape;230;p34"/>
          <p:cNvSpPr txBox="1">
            <a:spLocks noGrp="1"/>
          </p:cNvSpPr>
          <p:nvPr>
            <p:ph type="body" idx="1"/>
          </p:nvPr>
        </p:nvSpPr>
        <p:spPr>
          <a:xfrm>
            <a:off x="3168375" y="793425"/>
            <a:ext cx="5664000" cy="37755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800"/>
              </a:spcBef>
              <a:spcAft>
                <a:spcPts val="0"/>
              </a:spcAft>
              <a:buClr>
                <a:srgbClr val="000000"/>
              </a:buClr>
              <a:buSzPts val="1100"/>
              <a:buFont typeface="Arial"/>
              <a:buNone/>
            </a:pPr>
            <a:r>
              <a:rPr lang="en" sz="2100" b="0" i="0" u="none" strike="noStrike" cap="none" dirty="0">
                <a:solidFill>
                  <a:schemeClr val="dk1"/>
                </a:solidFill>
                <a:latin typeface="Century Gothic"/>
                <a:ea typeface="Century Gothic"/>
                <a:cs typeface="Century Gothic"/>
                <a:sym typeface="Century Gothic"/>
              </a:rPr>
              <a:t>Welcome back as we continue to explore the </a:t>
            </a:r>
            <a:r>
              <a:rPr lang="en" sz="2100" b="0" i="0" u="none" strike="noStrike" cap="none" dirty="0" smtClean="0">
                <a:solidFill>
                  <a:schemeClr val="dk1"/>
                </a:solidFill>
                <a:latin typeface="Century Gothic"/>
                <a:ea typeface="Century Gothic"/>
                <a:cs typeface="Century Gothic"/>
                <a:sym typeface="Century Gothic"/>
              </a:rPr>
              <a:t>world</a:t>
            </a:r>
            <a:r>
              <a:rPr lang="en-US" dirty="0"/>
              <a:t> </a:t>
            </a:r>
            <a:r>
              <a:rPr lang="en-US" dirty="0" smtClean="0"/>
              <a:t>of</a:t>
            </a:r>
            <a:r>
              <a:rPr lang="en" sz="2100" b="0" i="0" u="none" strike="noStrike" cap="none" dirty="0" smtClean="0">
                <a:solidFill>
                  <a:schemeClr val="dk1"/>
                </a:solidFill>
                <a:latin typeface="Century Gothic"/>
                <a:ea typeface="Century Gothic"/>
                <a:cs typeface="Century Gothic"/>
                <a:sym typeface="Century Gothic"/>
              </a:rPr>
              <a:t> </a:t>
            </a:r>
            <a:r>
              <a:rPr lang="en" sz="2100" b="0" i="0" u="none" strike="noStrike" cap="none" dirty="0">
                <a:solidFill>
                  <a:schemeClr val="dk1"/>
                </a:solidFill>
                <a:latin typeface="Century Gothic"/>
                <a:ea typeface="Century Gothic"/>
                <a:cs typeface="Century Gothic"/>
                <a:sym typeface="Century Gothic"/>
              </a:rPr>
              <a:t>animal defense mechanisms.  Today we will begin planning for a very exciting writing project. </a:t>
            </a: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rgbClr val="000000"/>
              </a:buClr>
              <a:buSzPts val="1100"/>
              <a:buFont typeface="Arial"/>
              <a:buNone/>
            </a:pPr>
            <a:r>
              <a:rPr lang="en" sz="2100" b="0" i="0" u="none" strike="noStrike" cap="none" dirty="0">
                <a:solidFill>
                  <a:schemeClr val="dk1"/>
                </a:solidFill>
                <a:latin typeface="Century Gothic"/>
                <a:ea typeface="Century Gothic"/>
                <a:cs typeface="Century Gothic"/>
                <a:sym typeface="Century Gothic"/>
              </a:rPr>
              <a:t>What are we learning and doing today?</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Reading: </a:t>
            </a:r>
            <a:r>
              <a:rPr lang="en" sz="2100" b="0" i="1" u="none" strike="noStrike" cap="none" dirty="0">
                <a:solidFill>
                  <a:schemeClr val="dk1"/>
                </a:solidFill>
                <a:latin typeface="Century Gothic"/>
                <a:ea typeface="Century Gothic"/>
                <a:cs typeface="Century Gothic"/>
                <a:sym typeface="Century Gothic"/>
              </a:rPr>
              <a:t>Can You Survive The </a:t>
            </a:r>
            <a:r>
              <a:rPr lang="en" sz="2100" b="0" i="1" u="none" strike="noStrike" cap="none" dirty="0" smtClean="0">
                <a:solidFill>
                  <a:schemeClr val="dk1"/>
                </a:solidFill>
                <a:latin typeface="Century Gothic"/>
                <a:ea typeface="Century Gothic"/>
                <a:cs typeface="Century Gothic"/>
                <a:sym typeface="Century Gothic"/>
              </a:rPr>
              <a:t>Wilderness</a:t>
            </a:r>
            <a:r>
              <a:rPr lang="en-US" sz="2100" b="0" i="1" u="none" strike="noStrike" cap="none" dirty="0" smtClean="0">
                <a:solidFill>
                  <a:schemeClr val="dk1"/>
                </a:solidFill>
                <a:latin typeface="Century Gothic"/>
                <a:ea typeface="Century Gothic"/>
                <a:cs typeface="Century Gothic"/>
                <a:sym typeface="Century Gothic"/>
              </a:rPr>
              <a:t>?</a:t>
            </a:r>
            <a:endParaRPr sz="2100" b="0" i="1"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Reviewing our performance task</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Creating Your </a:t>
            </a:r>
            <a:r>
              <a:rPr lang="en" sz="2100" b="1" i="0" u="none" strike="noStrike" cap="none" dirty="0">
                <a:solidFill>
                  <a:schemeClr val="dk1"/>
                </a:solidFill>
                <a:latin typeface="Century Gothic"/>
                <a:ea typeface="Century Gothic"/>
                <a:cs typeface="Century Gothic"/>
                <a:sym typeface="Century Gothic"/>
              </a:rPr>
              <a:t>Choose-Your-Own-Adventure Anchor Chart</a:t>
            </a:r>
            <a:endParaRPr sz="2100" b="1"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pic>
        <p:nvPicPr>
          <p:cNvPr id="231" name="Google Shape;231;p34"/>
          <p:cNvPicPr preferRelativeResize="0"/>
          <p:nvPr/>
        </p:nvPicPr>
        <p:blipFill rotWithShape="1">
          <a:blip r:embed="rId3">
            <a:alphaModFix/>
          </a:blip>
          <a:srcRect/>
          <a:stretch/>
        </p:blipFill>
        <p:spPr>
          <a:xfrm>
            <a:off x="311700" y="906875"/>
            <a:ext cx="2694750" cy="377555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5"/>
          <p:cNvSpPr txBox="1">
            <a:spLocks noGrp="1"/>
          </p:cNvSpPr>
          <p:nvPr>
            <p:ph type="title"/>
          </p:nvPr>
        </p:nvSpPr>
        <p:spPr>
          <a:xfrm>
            <a:off x="311700" y="191425"/>
            <a:ext cx="8520600" cy="898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Engaging the Reader: Reading </a:t>
            </a:r>
            <a:r>
              <a:rPr lang="en" sz="3400" b="0" i="1" u="none" strike="noStrike" cap="none" dirty="0">
                <a:solidFill>
                  <a:schemeClr val="dk1"/>
                </a:solidFill>
                <a:latin typeface="Century Gothic"/>
                <a:ea typeface="Century Gothic"/>
                <a:cs typeface="Century Gothic"/>
                <a:sym typeface="Century Gothic"/>
              </a:rPr>
              <a:t>Can You Survive the Wilderness? </a:t>
            </a:r>
            <a:endParaRPr sz="3400" b="0" i="1" u="none" strike="noStrike" cap="none" dirty="0">
              <a:solidFill>
                <a:schemeClr val="dk1"/>
              </a:solidFill>
              <a:latin typeface="Century Gothic"/>
              <a:ea typeface="Century Gothic"/>
              <a:cs typeface="Century Gothic"/>
              <a:sym typeface="Century Gothic"/>
            </a:endParaRPr>
          </a:p>
        </p:txBody>
      </p:sp>
      <p:sp>
        <p:nvSpPr>
          <p:cNvPr id="237" name="Google Shape;237;p35"/>
          <p:cNvSpPr txBox="1">
            <a:spLocks noGrp="1"/>
          </p:cNvSpPr>
          <p:nvPr>
            <p:ph type="body" idx="1"/>
          </p:nvPr>
        </p:nvSpPr>
        <p:spPr>
          <a:xfrm>
            <a:off x="2633475" y="1481650"/>
            <a:ext cx="6198900" cy="3416400"/>
          </a:xfrm>
          <a:prstGeom prst="rect">
            <a:avLst/>
          </a:prstGeom>
          <a:noFill/>
          <a:ln>
            <a:noFill/>
          </a:ln>
        </p:spPr>
        <p:txBody>
          <a:bodyPr spcFirstLastPara="1" wrap="square" lIns="68575" tIns="34275" rIns="68575" bIns="34275" anchor="t" anchorCtr="0">
            <a:noAutofit/>
          </a:bodyPr>
          <a:lstStyle/>
          <a:p>
            <a:pPr marL="457200" marR="0" lvl="0" indent="-419100" algn="l" rtl="0">
              <a:lnSpc>
                <a:spcPct val="100000"/>
              </a:lnSpc>
              <a:spcBef>
                <a:spcPts val="800"/>
              </a:spcBef>
              <a:spcAft>
                <a:spcPts val="0"/>
              </a:spcAft>
              <a:buClr>
                <a:schemeClr val="dk1"/>
              </a:buClr>
              <a:buSzPts val="3000"/>
              <a:buFont typeface="Century Gothic"/>
              <a:buAutoNum type="arabicPeriod"/>
            </a:pPr>
            <a:r>
              <a:rPr lang="en" sz="3000" b="0" i="0" u="none" strike="noStrike" cap="none">
                <a:solidFill>
                  <a:schemeClr val="dk1"/>
                </a:solidFill>
                <a:latin typeface="Century Gothic"/>
                <a:ea typeface="Century Gothic"/>
                <a:cs typeface="Century Gothic"/>
                <a:sym typeface="Century Gothic"/>
              </a:rPr>
              <a:t>What do you notice about this book? </a:t>
            </a:r>
            <a:endParaRPr sz="3000" b="0" i="0" u="none" strike="noStrike" cap="none">
              <a:solidFill>
                <a:schemeClr val="dk1"/>
              </a:solidFill>
              <a:latin typeface="Century Gothic"/>
              <a:ea typeface="Century Gothic"/>
              <a:cs typeface="Century Gothic"/>
              <a:sym typeface="Century Gothic"/>
            </a:endParaRPr>
          </a:p>
          <a:p>
            <a:pPr marL="457200" marR="0" lvl="0" indent="-419100" algn="l" rtl="0">
              <a:lnSpc>
                <a:spcPct val="100000"/>
              </a:lnSpc>
              <a:spcBef>
                <a:spcPts val="0"/>
              </a:spcBef>
              <a:spcAft>
                <a:spcPts val="0"/>
              </a:spcAft>
              <a:buClr>
                <a:schemeClr val="dk1"/>
              </a:buClr>
              <a:buSzPts val="3000"/>
              <a:buFont typeface="Century Gothic"/>
              <a:buAutoNum type="arabicPeriod"/>
            </a:pPr>
            <a:r>
              <a:rPr lang="en" sz="3000" b="0" i="0" u="none" strike="noStrike" cap="none">
                <a:solidFill>
                  <a:schemeClr val="dk1"/>
                </a:solidFill>
                <a:latin typeface="Century Gothic"/>
                <a:ea typeface="Century Gothic"/>
                <a:cs typeface="Century Gothic"/>
                <a:sym typeface="Century Gothic"/>
              </a:rPr>
              <a:t>What do you think it’s about? </a:t>
            </a:r>
            <a:endParaRPr sz="3000" b="0" i="0" u="none" strike="noStrike" cap="none">
              <a:solidFill>
                <a:schemeClr val="dk1"/>
              </a:solidFill>
              <a:latin typeface="Century Gothic"/>
              <a:ea typeface="Century Gothic"/>
              <a:cs typeface="Century Gothic"/>
              <a:sym typeface="Century Gothic"/>
            </a:endParaRPr>
          </a:p>
          <a:p>
            <a:pPr marL="457200" marR="0" lvl="0" indent="-419100" algn="l" rtl="0">
              <a:lnSpc>
                <a:spcPct val="100000"/>
              </a:lnSpc>
              <a:spcBef>
                <a:spcPts val="0"/>
              </a:spcBef>
              <a:spcAft>
                <a:spcPts val="0"/>
              </a:spcAft>
              <a:buClr>
                <a:schemeClr val="dk1"/>
              </a:buClr>
              <a:buSzPts val="3000"/>
              <a:buFont typeface="Century Gothic"/>
              <a:buAutoNum type="arabicPeriod"/>
            </a:pPr>
            <a:r>
              <a:rPr lang="en" sz="3000" b="0" i="0" u="none" strike="noStrike" cap="none">
                <a:solidFill>
                  <a:schemeClr val="dk1"/>
                </a:solidFill>
                <a:latin typeface="Century Gothic"/>
                <a:ea typeface="Century Gothic"/>
                <a:cs typeface="Century Gothic"/>
                <a:sym typeface="Century Gothic"/>
              </a:rPr>
              <a:t>Is it fiction or nonfiction?</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100"/>
              <a:buFont typeface="Century Gothic"/>
              <a:buNone/>
            </a:pPr>
            <a:endParaRPr sz="3000" b="0" i="0" u="none" strike="noStrike" cap="none">
              <a:solidFill>
                <a:schemeClr val="dk1"/>
              </a:solidFill>
              <a:latin typeface="Century Gothic"/>
              <a:ea typeface="Century Gothic"/>
              <a:cs typeface="Century Gothic"/>
              <a:sym typeface="Century Gothic"/>
            </a:endParaRPr>
          </a:p>
        </p:txBody>
      </p:sp>
      <p:pic>
        <p:nvPicPr>
          <p:cNvPr id="238" name="Google Shape;238;p35"/>
          <p:cNvPicPr preferRelativeResize="0"/>
          <p:nvPr/>
        </p:nvPicPr>
        <p:blipFill rotWithShape="1">
          <a:blip r:embed="rId3">
            <a:alphaModFix/>
          </a:blip>
          <a:srcRect/>
          <a:stretch/>
        </p:blipFill>
        <p:spPr>
          <a:xfrm>
            <a:off x="208825" y="1289571"/>
            <a:ext cx="2321775" cy="3387629"/>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E1BE980-F900-4973-AD3B-45A4106C49A7}"/>
</file>

<file path=customXml/itemProps2.xml><?xml version="1.0" encoding="utf-8"?>
<ds:datastoreItem xmlns:ds="http://schemas.openxmlformats.org/officeDocument/2006/customXml" ds:itemID="{C8D00388-8B13-409D-BA34-7604105D188C}"/>
</file>

<file path=customXml/itemProps3.xml><?xml version="1.0" encoding="utf-8"?>
<ds:datastoreItem xmlns:ds="http://schemas.openxmlformats.org/officeDocument/2006/customXml" ds:itemID="{00FE0B1F-F40C-4FB3-8F66-7D0BC8A5AC9A}"/>
</file>

<file path=docProps/app.xml><?xml version="1.0" encoding="utf-8"?>
<Properties xmlns="http://schemas.openxmlformats.org/officeDocument/2006/extended-properties" xmlns:vt="http://schemas.openxmlformats.org/officeDocument/2006/docPropsVTypes">
  <TotalTime>20</TotalTime>
  <Words>5346</Words>
  <Application>Microsoft Macintosh PowerPoint</Application>
  <PresentationFormat>On-screen Show (16:9)</PresentationFormat>
  <Paragraphs>370</Paragraphs>
  <Slides>17</Slides>
  <Notes>17</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Office Theme</vt:lpstr>
      <vt:lpstr>Office Theme</vt:lpstr>
      <vt:lpstr>Grade 4: Module 2: Unit 3: Lesson 1 Teacher slide, before teaching.</vt:lpstr>
      <vt:lpstr>Grade 4: Module 2: Unit 3: Lesson 1 Teacher slide, before teaching.   </vt:lpstr>
      <vt:lpstr>Grade 4: Module 2: Unit 3: Lesson 1 Teacher slide, before teaching.</vt:lpstr>
      <vt:lpstr>Grade 4: Module 2: Unit 3: Lesson 1 Teacher slide, before teaching.</vt:lpstr>
      <vt:lpstr>Grade 4: Module 2: Unit 3: Lesson 1 Teacher slide, before teaching.</vt:lpstr>
      <vt:lpstr>Grade 4 Module 2 Unit 3 Overview</vt:lpstr>
      <vt:lpstr>Grade 4: Module 2:  Unit 3: Lesson 1</vt:lpstr>
      <vt:lpstr>Hello, Students!</vt:lpstr>
      <vt:lpstr>Engaging the Reader: Reading Can You Survive the Wilderness? </vt:lpstr>
      <vt:lpstr>Review Learning Targets </vt:lpstr>
      <vt:lpstr>Revisiting the Performance Task Prompt  </vt:lpstr>
      <vt:lpstr>Rereading for Format: Can You Survive the Wilderness?</vt:lpstr>
      <vt:lpstr>Creating a Choose-Your-Own-Adventure Narrative anchor chart</vt:lpstr>
      <vt:lpstr>Exit Ticket</vt:lpstr>
      <vt:lpstr>Homework</vt:lpstr>
      <vt:lpstr>Homework: Accountable Research Reading </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1 Teacher slide, before teaching.</dc:title>
  <cp:lastModifiedBy>Alexander Specht</cp:lastModifiedBy>
  <cp:revision>5</cp:revision>
  <dcterms:modified xsi:type="dcterms:W3CDTF">2018-09-30T22:31:15Z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