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70978409-6171-44CB-9FB4-92DD9929D764}">
  <a:tblStyle styleId="{70978409-6171-44CB-9FB4-92DD9929D76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874" autoAdjust="0"/>
  </p:normalViewPr>
  <p:slideViewPr>
    <p:cSldViewPr snapToGrid="0">
      <p:cViewPr varScale="1">
        <p:scale>
          <a:sx n="103" d="100"/>
          <a:sy n="103" d="100"/>
        </p:scale>
        <p:origin x="-1256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141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2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7" Type="http://schemas.openxmlformats.org/officeDocument/2006/relationships/slide" Target="slides/slide4.xml"/><Relationship Id="rId1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0" Type="http://schemas.openxmlformats.org/officeDocument/2006/relationships/customXml" Target="../customXml/item1.xml"/><Relationship Id="rId11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printerSettings" Target="printerSettings/printerSettings1.bin"/><Relationship Id="rId5" Type="http://schemas.openxmlformats.org/officeDocument/2006/relationships/slide" Target="slides/slide2.xml"/><Relationship Id="rId19" Type="http://schemas.openxmlformats.org/officeDocument/2006/relationships/tableStyles" Target="tableStyles.xml"/><Relationship Id="rId10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820576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54f97e97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50-60  minutes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Reviewing Learning Targets (2-3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Analysis of Language Techniques (25-30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 Reading Book Review (15-18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and Assessment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Previewing Homework (See Below)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 (2-3 Minutes): Complete your independent reading book review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454f97e97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516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45a1ecd4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g45a1ecd43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g45a1ecd43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9902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54f97e97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Assessment: Analysis of Language Techniques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(one per student)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 independent reading book review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(teacher-created; see Teaching Note; one to display)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Reader’s Review worksheet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(optional; see separate stand-alone document on EngageNY.org: </a:t>
            </a:r>
            <a:r>
              <a:rPr lang="en" sz="1200" b="1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Launching Independent Reading in Grades 6–8: Sample Plan</a:t>
            </a:r>
            <a:r>
              <a:rPr lang="en" sz="12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; see Teaching Note)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Lessons:</a:t>
            </a:r>
            <a:r>
              <a:rPr lang="en-US" sz="1200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Ensure that the classroom is set up in a way that is conducive for independent work and writing.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454f97e97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0763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54f97e97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See two stand-alone documents on EngageNY.org—</a:t>
            </a:r>
            <a:r>
              <a:rPr lang="en" sz="12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" sz="1200" b="1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Importance of Increasing the Volume of Reading</a:t>
            </a:r>
            <a:r>
              <a:rPr lang="en" sz="12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lang="en" sz="1200" b="1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Launching Independent Reading in Grades 6–8: Sample Plan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—which together provide the rationale and practical guidance for a robust independent reading program.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all used in this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lesson:</a:t>
            </a:r>
            <a:r>
              <a:rPr lang="en-US" sz="1200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454f97e97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5052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54f97e97c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Assessment: Analysis of Language Techniques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454f97e97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84019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54f97e97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 aloud as students follow along.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5" name="Google Shape;235;g454f97e97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1376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454f97e97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2-3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A. Reviewing Learning Targets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aloud the learning targets as students follow along.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that the first three learning targets refer to the language techniques that they have been learning about throughout the module.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Emphasize that students will have the opportunity to demonstrate their mastery of those techniques on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Point out the last learning target. Let students know that they will have the chance to review the books they have been reading independently.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1" name="Google Shape;241;g454f97e97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368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44cde81ed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25-30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Independent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A.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Assessment: Analysis of Language Techniques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having other independent activities students can work on if they finish the assessment early. These activities can include rereading the research texts about Okubo’s life, or rereading sections of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Unbroken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or reading new sections of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Unbroken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more time (before Lesson 8) to assess students’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assessments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(single-draft narratives), consider spending another lesson on students’ independent reading and book reviews.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Arrange student seating to allow for an assessment-conducive arrangement in which they can independently think, read, and write.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End-of-Unit 3 Assessment: Analysis of Language Techniques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directions aloud and address any clarifying questions.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begin.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Circulate to observe but not support; this is their opportunity to independently apply the skills they have been learning.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Collect the assessment.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students finish early, encourage them to complete independent activities you have set up beforehand.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be completing the assessment independently.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students receive accommodations for assessment, communicate with the cooperating service providers regarding the practices of instruction in use during this study, as well as the goals of the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44cde81ed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7566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44cde81ed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15-18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Independent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B. Independent Reading Book Review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advance, decide in which form students will publish their book review and create a model in that form. The stand-alone document has a student guide for writing a book review that you may find useful. Also, decide whether you will follow up the book reviews with book talks.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an extension to these student-written book reviews, consider having students prepare a book talk to present to their peers.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Congratulate students on their work with independent reading. If possible, share data about how many books they have read or how many of them met their reading goals.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that they are experts in recommending their books to their classmates: They know the books, and they know their classmates. Today you will begin a process that will eventually build a big collection of book recommendations, so that students can figure out what books they want to read by asking the experts: other teenagers who have read those books.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and display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 independent reading book review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(in the form you have chosen for students to use to publish their book reviews).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your model aloud as students read silently and ask the guiding questions on the slide.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that now they will write a review for their independent reading book. Give students the remainder of the time to work individually.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Confer with them as needed, especially with those who may struggle with writing. Encourage them to do as much work as possible in class.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be writing their reviews independently and using the scaffolds available to them.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which scaffolds will help your students be successful and use some or all of the following: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Turn and talk: Give a 1-minute oral review of your book.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Reader’s Review worksheet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from the separate EngageNY.org document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Another graphic organizer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rubric you plan to use to assess the reviews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6" name="Google Shape;256;g44cde81ed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0642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454f97e97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Whole Group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finding a way for students to share their book reviews with a wider audience at the school, such as posting them in the library or on an internal website or including them in a school newsletter.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student book reviews are collected, assess them for RL.8.11.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 aloud to preview the homework.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Remind students to take their book reviews home to complete as homework.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g454f97e97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5554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30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Google Shape;168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Google Shape;175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9" name="Google Shape;189;p34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3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" name="Google Shape;204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" name="Google Shape;205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>
            <a:spLocks noGrp="1"/>
          </p:cNvSpPr>
          <p:nvPr>
            <p:ph type="title"/>
          </p:nvPr>
        </p:nvSpPr>
        <p:spPr>
          <a:xfrm>
            <a:off x="628650" y="393591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3: Unit 3: Lesson 7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37"/>
          <p:cNvSpPr txBox="1">
            <a:spLocks noGrp="1"/>
          </p:cNvSpPr>
          <p:nvPr>
            <p:ph type="body" idx="1"/>
          </p:nvPr>
        </p:nvSpPr>
        <p:spPr>
          <a:xfrm>
            <a:off x="628650" y="1301990"/>
            <a:ext cx="7886700" cy="36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50-60 minutes to complete.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Have students demonstrate their mastery of the language skills they have worked on throughout the module in the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Assessment: Analysis of Language Techniques.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Have students write book reviews for their independent reading books. </a:t>
            </a:r>
            <a:b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Learning Targets for students today are: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use correct grammar and usage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when writing.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explain the function of verbals.</a:t>
            </a:r>
            <a:endParaRPr sz="16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recognize and correct inappropriate shifts in verb voice and mood.</a:t>
            </a:r>
            <a:endParaRPr sz="16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write a book review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that helps my classmates decide whether to read a book.</a:t>
            </a:r>
            <a:b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</a:t>
            </a:r>
            <a:endParaRPr sz="32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4" name="Google Shape;274;p4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275" name="Google Shape;275;p46"/>
          <p:cNvGraphicFramePr/>
          <p:nvPr/>
        </p:nvGraphicFramePr>
        <p:xfrm>
          <a:off x="577216" y="1385887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{70978409-6171-44CB-9FB4-92DD9929D764}</a:tableStyleId>
              </a:tblPr>
              <a:tblGrid>
                <a:gridCol w="2799450"/>
                <a:gridCol w="2526950"/>
                <a:gridCol w="2663200"/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8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Grade 8: Module 3: Unit 3: Lesson 7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3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Preparing for Lesson 7: 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In advance, prepare the following new materials: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End-of-Unit 3 Assessment: Analysis of Language Techniques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•"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Model independent reading book review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(for display)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•"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Reader’s Review worksheet 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(optional)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Grade 8: Module 3: Unit 3: Lesson 7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Preparing for Lesson 7: 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Reading and protocols to read in preparation: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In preparation for assessing the work of this lesson, review and annotate the following, as needed: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Stand-alone documents on EngageNY.org: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914400" lvl="1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Char char="•"/>
            </a:pPr>
            <a:r>
              <a:rPr lang="en" dirty="0">
                <a:solidFill>
                  <a:srgbClr val="22222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lang="en" sz="1800" dirty="0">
                <a:solidFill>
                  <a:srgbClr val="22222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 Importance of Increasing the Volume of Reading</a:t>
            </a:r>
            <a:endParaRPr dirty="0">
              <a:solidFill>
                <a:srgbClr val="22222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•"/>
            </a:pPr>
            <a:r>
              <a:rPr lang="en" sz="1800" b="1" dirty="0">
                <a:solidFill>
                  <a:srgbClr val="22222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Launching Independent Reading in Grades 6–8: Sample Plan</a:t>
            </a:r>
            <a:endParaRPr sz="18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0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40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3: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3: Lesson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1" dirty="0"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300" b="1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38" name="Google Shape;238;p4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In today’s lesson, you will demonstrate your mastery of the language skills you have worked on throughout the module in the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Assessment: Analysis of Language Techniques. 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You will also have the opportunity to write a book review for your independent reading book. 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Here’s what you’ll do today: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Review the assessment Learning Targets.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Independently complete the </a:t>
            </a: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</a:t>
            </a: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 dirty="0">
                <a:latin typeface="Century Gothic"/>
                <a:ea typeface="Century Gothic"/>
                <a:cs typeface="Century Gothic"/>
                <a:sym typeface="Century Gothic"/>
              </a:rPr>
              <a:t>Write a Book Review for your independent reading book.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dirty="0">
                <a:latin typeface="Century Gothic"/>
                <a:ea typeface="Century Gothic"/>
                <a:cs typeface="Century Gothic"/>
                <a:sym typeface="Century Gothic"/>
              </a:rPr>
              <a:t>Let’s Review the Learning Targets 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dirty="0">
                <a:latin typeface="Century Gothic"/>
                <a:ea typeface="Century Gothic"/>
                <a:cs typeface="Century Gothic"/>
                <a:sym typeface="Century Gothic"/>
              </a:rPr>
              <a:t>for the </a:t>
            </a:r>
            <a:r>
              <a:rPr lang="en" b="1" dirty="0">
                <a:latin typeface="Century Gothic"/>
                <a:ea typeface="Century Gothic"/>
                <a:cs typeface="Century Gothic"/>
                <a:sym typeface="Century Gothic"/>
              </a:rPr>
              <a:t>End-of-Unit 3 Assessment</a:t>
            </a:r>
            <a:endParaRPr sz="3300" b="1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42"/>
          <p:cNvSpPr txBox="1">
            <a:spLocks noGrp="1"/>
          </p:cNvSpPr>
          <p:nvPr>
            <p:ph type="body" idx="1"/>
          </p:nvPr>
        </p:nvSpPr>
        <p:spPr>
          <a:xfrm>
            <a:off x="728400" y="1554449"/>
            <a:ext cx="7886700" cy="26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The Learning Targets for today are: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2000" i="1">
                <a:latin typeface="Century Gothic"/>
                <a:ea typeface="Century Gothic"/>
                <a:cs typeface="Century Gothic"/>
                <a:sym typeface="Century Gothic"/>
              </a:rPr>
              <a:t>use correct grammar and usage </a:t>
            </a: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when writing.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2000" i="1">
                <a:latin typeface="Century Gothic"/>
                <a:ea typeface="Century Gothic"/>
                <a:cs typeface="Century Gothic"/>
                <a:sym typeface="Century Gothic"/>
              </a:rPr>
              <a:t>explain the function of verbals.</a:t>
            </a:r>
            <a:endParaRPr sz="2000" i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2000" i="1">
                <a:latin typeface="Century Gothic"/>
                <a:ea typeface="Century Gothic"/>
                <a:cs typeface="Century Gothic"/>
                <a:sym typeface="Century Gothic"/>
              </a:rPr>
              <a:t>recognize and correct inappropriate shifts in verb voice and mood.</a:t>
            </a:r>
            <a:endParaRPr sz="2000" i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2000" i="1">
                <a:latin typeface="Century Gothic"/>
                <a:ea typeface="Century Gothic"/>
                <a:cs typeface="Century Gothic"/>
                <a:sym typeface="Century Gothic"/>
              </a:rPr>
              <a:t>write a book review </a:t>
            </a:r>
            <a: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  <a:t>that helps my classmates decide whether to read a book.</a:t>
            </a:r>
            <a:br>
              <a:rPr lang="en" sz="200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5" name="Google Shape;24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1" y="4340509"/>
            <a:ext cx="660529" cy="60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 dirty="0">
                <a:latin typeface="Century Gothic"/>
                <a:ea typeface="Century Gothic"/>
                <a:cs typeface="Century Gothic"/>
                <a:sym typeface="Century Gothic"/>
              </a:rPr>
              <a:t>Let’s Analyze Language Techniques on </a:t>
            </a:r>
            <a:r>
              <a:rPr lang="en" b="1" dirty="0">
                <a:latin typeface="Century Gothic"/>
                <a:ea typeface="Century Gothic"/>
                <a:cs typeface="Century Gothic"/>
                <a:sym typeface="Century Gothic"/>
              </a:rPr>
              <a:t>the End-of-Unit 3 Assessment</a:t>
            </a:r>
            <a:endParaRPr sz="3300" b="1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p4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2" name="Google Shape;25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649" y="1419813"/>
            <a:ext cx="8129463" cy="3005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36432" y="4419602"/>
            <a:ext cx="605928" cy="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Write a Book Review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p44"/>
          <p:cNvSpPr txBox="1">
            <a:spLocks noGrp="1"/>
          </p:cNvSpPr>
          <p:nvPr>
            <p:ph type="body" idx="1"/>
          </p:nvPr>
        </p:nvSpPr>
        <p:spPr>
          <a:xfrm>
            <a:off x="628650" y="1326494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latin typeface="Century Gothic"/>
                <a:ea typeface="Century Gothic"/>
                <a:cs typeface="Century Gothic"/>
                <a:sym typeface="Century Gothic"/>
              </a:rPr>
              <a:t>As we’re reviewing the model </a:t>
            </a:r>
            <a:r>
              <a:rPr lang="en" sz="2200" dirty="0" smtClean="0">
                <a:latin typeface="Century Gothic"/>
                <a:ea typeface="Century Gothic"/>
                <a:cs typeface="Century Gothic"/>
                <a:sym typeface="Century Gothic"/>
              </a:rPr>
              <a:t>narrative </a:t>
            </a:r>
            <a:r>
              <a:rPr lang="en-US" sz="2200" dirty="0" smtClean="0">
                <a:latin typeface="Century Gothic"/>
                <a:ea typeface="Century Gothic"/>
                <a:cs typeface="Century Gothic"/>
                <a:sym typeface="Century Gothic"/>
              </a:rPr>
              <a:t>think about </a:t>
            </a:r>
            <a:r>
              <a:rPr lang="en" sz="2200" dirty="0" smtClean="0">
                <a:latin typeface="Century Gothic"/>
                <a:ea typeface="Century Gothic"/>
                <a:cs typeface="Century Gothic"/>
                <a:sym typeface="Century Gothic"/>
              </a:rPr>
              <a:t>these </a:t>
            </a:r>
            <a:r>
              <a:rPr lang="en" sz="2200" dirty="0">
                <a:latin typeface="Century Gothic"/>
                <a:ea typeface="Century Gothic"/>
                <a:cs typeface="Century Gothic"/>
                <a:sym typeface="Century Gothic"/>
              </a:rPr>
              <a:t>guiding questions:</a:t>
            </a:r>
            <a:endParaRPr sz="2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entury Gothic"/>
              <a:buChar char="•"/>
            </a:pPr>
            <a:r>
              <a:rPr lang="en" sz="2200" dirty="0">
                <a:latin typeface="Century Gothic"/>
                <a:ea typeface="Century Gothic"/>
                <a:cs typeface="Century Gothic"/>
                <a:sym typeface="Century Gothic"/>
              </a:rPr>
              <a:t>What do you notice about this?</a:t>
            </a:r>
            <a:endParaRPr sz="2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entury Gothic"/>
              <a:buChar char="•"/>
            </a:pPr>
            <a:r>
              <a:rPr lang="en" sz="2200" dirty="0">
                <a:latin typeface="Century Gothic"/>
                <a:ea typeface="Century Gothic"/>
                <a:cs typeface="Century Gothic"/>
                <a:sym typeface="Century Gothic"/>
              </a:rPr>
              <a:t>What did the author say about the book? </a:t>
            </a:r>
            <a:endParaRPr sz="22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entury Gothic"/>
              <a:buChar char="•"/>
            </a:pPr>
            <a:r>
              <a:rPr lang="en" sz="2200" dirty="0">
                <a:latin typeface="Century Gothic"/>
                <a:ea typeface="Century Gothic"/>
                <a:cs typeface="Century Gothic"/>
                <a:sym typeface="Century Gothic"/>
              </a:rPr>
              <a:t>What didn’t she say?</a:t>
            </a:r>
            <a:endParaRPr sz="22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0" name="Google Shape;26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9669" y="4408716"/>
            <a:ext cx="545750" cy="54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53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36432" y="4419602"/>
            <a:ext cx="605928" cy="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4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Complete your independent reading book review.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24589d5312dfc2a71c4a2545dd92a3b2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e9294a7d7320ff0da74d9ce695219532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2781085-05F6-48AA-859B-A61D1F57E30F}"/>
</file>

<file path=customXml/itemProps2.xml><?xml version="1.0" encoding="utf-8"?>
<ds:datastoreItem xmlns:ds="http://schemas.openxmlformats.org/officeDocument/2006/customXml" ds:itemID="{F1190CAA-99ED-42A0-8152-4736DD0E8D2D}"/>
</file>

<file path=customXml/itemProps3.xml><?xml version="1.0" encoding="utf-8"?>
<ds:datastoreItem xmlns:ds="http://schemas.openxmlformats.org/officeDocument/2006/customXml" ds:itemID="{BD9D46D2-E068-44EC-86B9-EA0D6379A548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1058</Words>
  <Application>Microsoft Macintosh PowerPoint</Application>
  <PresentationFormat>On-screen Show (16:9)</PresentationFormat>
  <Paragraphs>191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Century Gothic</vt:lpstr>
      <vt:lpstr>Overlock</vt:lpstr>
      <vt:lpstr>Simple Light</vt:lpstr>
      <vt:lpstr>Office Theme</vt:lpstr>
      <vt:lpstr>Office Theme</vt:lpstr>
      <vt:lpstr> Grade 8: Module 3: Unit 3: Lesson 7 Teacher slide, before teaching. </vt:lpstr>
      <vt:lpstr>  Grade 8: Module 3: Unit 3: Lesson 7 Teacher slide, before teaching. </vt:lpstr>
      <vt:lpstr>  Grade 8: Module 3: Unit 3: Lesson 7 Teacher slide, before teaching. </vt:lpstr>
      <vt:lpstr>Grade 8: Module 3:  Unit 3: Lesson 7</vt:lpstr>
      <vt:lpstr>Hello, Students!</vt:lpstr>
      <vt:lpstr>Let’s Review the Learning Targets  for the End-of-Unit 3 Assessment</vt:lpstr>
      <vt:lpstr>Let’s Analyze Language Techniques on the End-of-Unit 3 Assessment</vt:lpstr>
      <vt:lpstr>Let’s Write a Book Review</vt:lpstr>
      <vt:lpstr>Homework</vt:lpstr>
      <vt:lpstr>Small Group Block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Grade 8: Module 3: Unit 3: Lesson 7 Teacher slide, before teaching. </dc:title>
  <dc:creator>nbravo</dc:creator>
  <cp:lastModifiedBy>Alexander Specht</cp:lastModifiedBy>
  <cp:revision>5</cp:revision>
  <dcterms:modified xsi:type="dcterms:W3CDTF">2018-11-04T02:57:04Z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